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4"/>
  </p:notesMasterIdLst>
  <p:sldIdLst>
    <p:sldId id="256" r:id="rId2"/>
    <p:sldId id="269" r:id="rId3"/>
    <p:sldId id="266" r:id="rId4"/>
    <p:sldId id="276" r:id="rId5"/>
    <p:sldId id="288" r:id="rId6"/>
    <p:sldId id="410" r:id="rId7"/>
    <p:sldId id="291" r:id="rId8"/>
    <p:sldId id="411" r:id="rId9"/>
    <p:sldId id="412" r:id="rId10"/>
    <p:sldId id="413" r:id="rId11"/>
    <p:sldId id="277" r:id="rId12"/>
    <p:sldId id="289" r:id="rId13"/>
    <p:sldId id="290" r:id="rId14"/>
    <p:sldId id="278" r:id="rId15"/>
    <p:sldId id="292" r:id="rId16"/>
    <p:sldId id="414" r:id="rId17"/>
    <p:sldId id="279" r:id="rId18"/>
    <p:sldId id="293" r:id="rId19"/>
    <p:sldId id="295" r:id="rId20"/>
    <p:sldId id="296" r:id="rId21"/>
    <p:sldId id="415" r:id="rId22"/>
    <p:sldId id="280" r:id="rId23"/>
    <p:sldId id="416" r:id="rId24"/>
    <p:sldId id="418" r:id="rId25"/>
    <p:sldId id="419" r:id="rId26"/>
    <p:sldId id="297" r:id="rId27"/>
    <p:sldId id="420" r:id="rId28"/>
    <p:sldId id="305" r:id="rId29"/>
    <p:sldId id="306" r:id="rId30"/>
    <p:sldId id="307" r:id="rId31"/>
    <p:sldId id="308" r:id="rId32"/>
    <p:sldId id="309" r:id="rId33"/>
    <p:sldId id="310" r:id="rId34"/>
    <p:sldId id="422" r:id="rId35"/>
    <p:sldId id="421" r:id="rId36"/>
    <p:sldId id="311" r:id="rId37"/>
    <p:sldId id="312" r:id="rId38"/>
    <p:sldId id="314" r:id="rId39"/>
    <p:sldId id="284" r:id="rId40"/>
    <p:sldId id="315" r:id="rId41"/>
    <p:sldId id="316" r:id="rId42"/>
    <p:sldId id="423" r:id="rId43"/>
    <p:sldId id="317" r:id="rId44"/>
    <p:sldId id="318" r:id="rId45"/>
    <p:sldId id="319" r:id="rId46"/>
    <p:sldId id="320" r:id="rId47"/>
    <p:sldId id="321" r:id="rId48"/>
    <p:sldId id="322" r:id="rId49"/>
    <p:sldId id="323" r:id="rId50"/>
    <p:sldId id="338" r:id="rId51"/>
    <p:sldId id="424" r:id="rId52"/>
    <p:sldId id="324" r:id="rId53"/>
    <p:sldId id="325" r:id="rId54"/>
    <p:sldId id="326" r:id="rId55"/>
    <p:sldId id="328" r:id="rId56"/>
    <p:sldId id="331" r:id="rId57"/>
    <p:sldId id="332" r:id="rId58"/>
    <p:sldId id="425" r:id="rId59"/>
    <p:sldId id="333" r:id="rId60"/>
    <p:sldId id="426" r:id="rId61"/>
    <p:sldId id="427" r:id="rId62"/>
    <p:sldId id="428" r:id="rId63"/>
    <p:sldId id="429" r:id="rId64"/>
    <p:sldId id="430" r:id="rId65"/>
    <p:sldId id="431" r:id="rId66"/>
    <p:sldId id="432" r:id="rId67"/>
    <p:sldId id="434" r:id="rId68"/>
    <p:sldId id="435" r:id="rId69"/>
    <p:sldId id="436" r:id="rId70"/>
    <p:sldId id="437" r:id="rId71"/>
    <p:sldId id="438" r:id="rId72"/>
    <p:sldId id="439" r:id="rId73"/>
    <p:sldId id="440" r:id="rId74"/>
    <p:sldId id="441" r:id="rId75"/>
    <p:sldId id="442" r:id="rId76"/>
    <p:sldId id="444" r:id="rId77"/>
    <p:sldId id="446" r:id="rId78"/>
    <p:sldId id="448" r:id="rId79"/>
    <p:sldId id="445" r:id="rId80"/>
    <p:sldId id="447" r:id="rId81"/>
    <p:sldId id="449" r:id="rId82"/>
    <p:sldId id="452" r:id="rId83"/>
    <p:sldId id="450" r:id="rId84"/>
    <p:sldId id="451" r:id="rId85"/>
    <p:sldId id="453" r:id="rId86"/>
    <p:sldId id="455" r:id="rId87"/>
    <p:sldId id="456" r:id="rId88"/>
    <p:sldId id="457" r:id="rId89"/>
    <p:sldId id="454" r:id="rId90"/>
    <p:sldId id="458" r:id="rId91"/>
    <p:sldId id="459" r:id="rId92"/>
    <p:sldId id="460" r:id="rId93"/>
    <p:sldId id="461" r:id="rId94"/>
    <p:sldId id="462" r:id="rId95"/>
    <p:sldId id="463" r:id="rId96"/>
    <p:sldId id="464" r:id="rId97"/>
    <p:sldId id="465" r:id="rId98"/>
    <p:sldId id="466" r:id="rId99"/>
    <p:sldId id="467" r:id="rId100"/>
    <p:sldId id="468" r:id="rId101"/>
    <p:sldId id="470" r:id="rId102"/>
    <p:sldId id="469" r:id="rId103"/>
    <p:sldId id="471" r:id="rId104"/>
    <p:sldId id="472" r:id="rId105"/>
    <p:sldId id="473" r:id="rId106"/>
    <p:sldId id="474" r:id="rId107"/>
    <p:sldId id="475" r:id="rId108"/>
    <p:sldId id="476" r:id="rId109"/>
    <p:sldId id="477" r:id="rId110"/>
    <p:sldId id="478" r:id="rId111"/>
    <p:sldId id="479" r:id="rId112"/>
    <p:sldId id="480"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vi N" initials="RN" lastIdx="1" clrIdx="0">
    <p:extLst>
      <p:ext uri="{19B8F6BF-5375-455C-9EA6-DF929625EA0E}">
        <p15:presenceInfo xmlns:p15="http://schemas.microsoft.com/office/powerpoint/2012/main" userId="5f06c5cf341319a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9900FF"/>
    <a:srgbClr val="FF5050"/>
    <a:srgbClr val="FF0066"/>
    <a:srgbClr val="FF7C80"/>
    <a:srgbClr val="008000"/>
    <a:srgbClr val="FF3399"/>
    <a:srgbClr val="FF99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CC5B6E-9932-4640-8C4C-A7071451A0B2}" type="datetimeFigureOut">
              <a:rPr lang="en-IN" smtClean="0"/>
              <a:t>15-05-2025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9B7781-2590-40D5-8636-D29BFF2A2023}" type="slidenum">
              <a:rPr lang="en-IN" smtClean="0"/>
              <a:t>‹#›</a:t>
            </a:fld>
            <a:endParaRPr lang="en-IN"/>
          </a:p>
        </p:txBody>
      </p:sp>
    </p:spTree>
    <p:extLst>
      <p:ext uri="{BB962C8B-B14F-4D97-AF65-F5344CB8AC3E}">
        <p14:creationId xmlns:p14="http://schemas.microsoft.com/office/powerpoint/2010/main" val="9263378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65DC1-1C30-23FA-CA47-E0036BFC77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DAF114-B367-BE27-8DE1-8C1C90AA0E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3017F7-8598-FB4F-0F21-DCF0550BDC9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F646CE0-C43A-B1C4-BFC0-66A4A712FC30}"/>
              </a:ext>
            </a:extLst>
          </p:cNvPr>
          <p:cNvSpPr>
            <a:spLocks noGrp="1"/>
          </p:cNvSpPr>
          <p:nvPr>
            <p:ph type="sldNum" sz="quarter" idx="5"/>
          </p:nvPr>
        </p:nvSpPr>
        <p:spPr/>
        <p:txBody>
          <a:bodyPr/>
          <a:lstStyle/>
          <a:p>
            <a:fld id="{029B7781-2590-40D5-8636-D29BFF2A2023}" type="slidenum">
              <a:rPr lang="en-IN" smtClean="0"/>
              <a:t>2</a:t>
            </a:fld>
            <a:endParaRPr lang="en-IN"/>
          </a:p>
        </p:txBody>
      </p:sp>
    </p:spTree>
    <p:extLst>
      <p:ext uri="{BB962C8B-B14F-4D97-AF65-F5344CB8AC3E}">
        <p14:creationId xmlns:p14="http://schemas.microsoft.com/office/powerpoint/2010/main" val="605063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29B7781-2590-40D5-8636-D29BFF2A2023}" type="slidenum">
              <a:rPr lang="en-IN" smtClean="0"/>
              <a:t>13</a:t>
            </a:fld>
            <a:endParaRPr lang="en-IN"/>
          </a:p>
        </p:txBody>
      </p:sp>
    </p:spTree>
    <p:extLst>
      <p:ext uri="{BB962C8B-B14F-4D97-AF65-F5344CB8AC3E}">
        <p14:creationId xmlns:p14="http://schemas.microsoft.com/office/powerpoint/2010/main" val="1838203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D2E07-163B-0E86-7238-6CBDB84ED0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951456-F480-D9CE-A8D1-4FACF6EDE1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770E0A-EF6D-FADF-FA41-ABC17872FBB1}"/>
              </a:ext>
            </a:extLst>
          </p:cNvPr>
          <p:cNvSpPr>
            <a:spLocks noGrp="1"/>
          </p:cNvSpPr>
          <p:nvPr>
            <p:ph type="dt" sz="half" idx="10"/>
          </p:nvPr>
        </p:nvSpPr>
        <p:spPr/>
        <p:txBody>
          <a:bodyPr/>
          <a:lstStyle/>
          <a:p>
            <a:fld id="{6A7235B8-CD1F-4089-9268-B148D22582F9}" type="datetimeFigureOut">
              <a:rPr lang="en-IN" smtClean="0"/>
              <a:t>15-05-2025</a:t>
            </a:fld>
            <a:endParaRPr lang="en-IN"/>
          </a:p>
        </p:txBody>
      </p:sp>
      <p:sp>
        <p:nvSpPr>
          <p:cNvPr id="5" name="Footer Placeholder 4">
            <a:extLst>
              <a:ext uri="{FF2B5EF4-FFF2-40B4-BE49-F238E27FC236}">
                <a16:creationId xmlns:a16="http://schemas.microsoft.com/office/drawing/2014/main" id="{35CA9BB7-BBA5-C4C6-3BA1-787C3F5C21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20B0D2-1828-4ED6-44F4-4064C4AD8BFE}"/>
              </a:ext>
            </a:extLst>
          </p:cNvPr>
          <p:cNvSpPr>
            <a:spLocks noGrp="1"/>
          </p:cNvSpPr>
          <p:nvPr>
            <p:ph type="sldNum" sz="quarter" idx="12"/>
          </p:nvPr>
        </p:nvSpPr>
        <p:spPr/>
        <p:txBody>
          <a:bodyPr/>
          <a:lstStyle/>
          <a:p>
            <a:fld id="{F28AFBDC-35D6-4D5D-979F-0A908F3A5DB0}" type="slidenum">
              <a:rPr lang="en-IN" smtClean="0"/>
              <a:t>‹#›</a:t>
            </a:fld>
            <a:endParaRPr lang="en-IN"/>
          </a:p>
        </p:txBody>
      </p:sp>
    </p:spTree>
    <p:extLst>
      <p:ext uri="{BB962C8B-B14F-4D97-AF65-F5344CB8AC3E}">
        <p14:creationId xmlns:p14="http://schemas.microsoft.com/office/powerpoint/2010/main" val="3274025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75DF-621C-60A3-3B36-B29CBD5BB2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F4D3A2-F181-483C-A4E0-DD8CC4B1AD3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545F8D-4757-1F2F-558B-CA4833B84814}"/>
              </a:ext>
            </a:extLst>
          </p:cNvPr>
          <p:cNvSpPr>
            <a:spLocks noGrp="1"/>
          </p:cNvSpPr>
          <p:nvPr>
            <p:ph type="dt" sz="half" idx="10"/>
          </p:nvPr>
        </p:nvSpPr>
        <p:spPr/>
        <p:txBody>
          <a:bodyPr/>
          <a:lstStyle/>
          <a:p>
            <a:fld id="{6A7235B8-CD1F-4089-9268-B148D22582F9}" type="datetimeFigureOut">
              <a:rPr lang="en-IN" smtClean="0"/>
              <a:t>15-05-2025</a:t>
            </a:fld>
            <a:endParaRPr lang="en-IN"/>
          </a:p>
        </p:txBody>
      </p:sp>
      <p:sp>
        <p:nvSpPr>
          <p:cNvPr id="5" name="Footer Placeholder 4">
            <a:extLst>
              <a:ext uri="{FF2B5EF4-FFF2-40B4-BE49-F238E27FC236}">
                <a16:creationId xmlns:a16="http://schemas.microsoft.com/office/drawing/2014/main" id="{5549C491-BA88-DC76-69EF-4FF92EAA79C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50DF66-08C7-A2BC-DDC9-BDE0273B3BA5}"/>
              </a:ext>
            </a:extLst>
          </p:cNvPr>
          <p:cNvSpPr>
            <a:spLocks noGrp="1"/>
          </p:cNvSpPr>
          <p:nvPr>
            <p:ph type="sldNum" sz="quarter" idx="12"/>
          </p:nvPr>
        </p:nvSpPr>
        <p:spPr/>
        <p:txBody>
          <a:bodyPr/>
          <a:lstStyle/>
          <a:p>
            <a:fld id="{F28AFBDC-35D6-4D5D-979F-0A908F3A5DB0}" type="slidenum">
              <a:rPr lang="en-IN" smtClean="0"/>
              <a:t>‹#›</a:t>
            </a:fld>
            <a:endParaRPr lang="en-IN"/>
          </a:p>
        </p:txBody>
      </p:sp>
    </p:spTree>
    <p:extLst>
      <p:ext uri="{BB962C8B-B14F-4D97-AF65-F5344CB8AC3E}">
        <p14:creationId xmlns:p14="http://schemas.microsoft.com/office/powerpoint/2010/main" val="33929759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58828F-BC67-6429-09E4-579FA7B3AA0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F6BABA-6E2D-9127-5A3F-B9298C483AD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B4A1D6-01E2-A944-5711-B1AF9639DC3B}"/>
              </a:ext>
            </a:extLst>
          </p:cNvPr>
          <p:cNvSpPr>
            <a:spLocks noGrp="1"/>
          </p:cNvSpPr>
          <p:nvPr>
            <p:ph type="dt" sz="half" idx="10"/>
          </p:nvPr>
        </p:nvSpPr>
        <p:spPr/>
        <p:txBody>
          <a:bodyPr/>
          <a:lstStyle/>
          <a:p>
            <a:fld id="{6A7235B8-CD1F-4089-9268-B148D22582F9}" type="datetimeFigureOut">
              <a:rPr lang="en-IN" smtClean="0"/>
              <a:t>15-05-2025</a:t>
            </a:fld>
            <a:endParaRPr lang="en-IN"/>
          </a:p>
        </p:txBody>
      </p:sp>
      <p:sp>
        <p:nvSpPr>
          <p:cNvPr id="5" name="Footer Placeholder 4">
            <a:extLst>
              <a:ext uri="{FF2B5EF4-FFF2-40B4-BE49-F238E27FC236}">
                <a16:creationId xmlns:a16="http://schemas.microsoft.com/office/drawing/2014/main" id="{651A8738-7874-522D-983D-EF9D34CFE2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79F560-5F48-07B3-9A51-547367B0D41E}"/>
              </a:ext>
            </a:extLst>
          </p:cNvPr>
          <p:cNvSpPr>
            <a:spLocks noGrp="1"/>
          </p:cNvSpPr>
          <p:nvPr>
            <p:ph type="sldNum" sz="quarter" idx="12"/>
          </p:nvPr>
        </p:nvSpPr>
        <p:spPr/>
        <p:txBody>
          <a:bodyPr/>
          <a:lstStyle/>
          <a:p>
            <a:fld id="{F28AFBDC-35D6-4D5D-979F-0A908F3A5DB0}" type="slidenum">
              <a:rPr lang="en-IN" smtClean="0"/>
              <a:t>‹#›</a:t>
            </a:fld>
            <a:endParaRPr lang="en-IN"/>
          </a:p>
        </p:txBody>
      </p:sp>
    </p:spTree>
    <p:extLst>
      <p:ext uri="{BB962C8B-B14F-4D97-AF65-F5344CB8AC3E}">
        <p14:creationId xmlns:p14="http://schemas.microsoft.com/office/powerpoint/2010/main" val="4106122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8BCCF-D242-52E5-1390-3CEEC7E6B6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CFAFE1C-20E8-A35E-0EB5-61568141BB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D873C2-915D-A488-8878-144F9C598E49}"/>
              </a:ext>
            </a:extLst>
          </p:cNvPr>
          <p:cNvSpPr>
            <a:spLocks noGrp="1"/>
          </p:cNvSpPr>
          <p:nvPr>
            <p:ph type="dt" sz="half" idx="10"/>
          </p:nvPr>
        </p:nvSpPr>
        <p:spPr/>
        <p:txBody>
          <a:bodyPr/>
          <a:lstStyle/>
          <a:p>
            <a:fld id="{6A7235B8-CD1F-4089-9268-B148D22582F9}" type="datetimeFigureOut">
              <a:rPr lang="en-IN" smtClean="0"/>
              <a:t>15-05-2025</a:t>
            </a:fld>
            <a:endParaRPr lang="en-IN"/>
          </a:p>
        </p:txBody>
      </p:sp>
      <p:sp>
        <p:nvSpPr>
          <p:cNvPr id="5" name="Footer Placeholder 4">
            <a:extLst>
              <a:ext uri="{FF2B5EF4-FFF2-40B4-BE49-F238E27FC236}">
                <a16:creationId xmlns:a16="http://schemas.microsoft.com/office/drawing/2014/main" id="{91255AB2-EB1D-7C50-67AC-1D6EE7DBB4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31A6E8-D6BA-55C8-A76A-7191486BD974}"/>
              </a:ext>
            </a:extLst>
          </p:cNvPr>
          <p:cNvSpPr>
            <a:spLocks noGrp="1"/>
          </p:cNvSpPr>
          <p:nvPr>
            <p:ph type="sldNum" sz="quarter" idx="12"/>
          </p:nvPr>
        </p:nvSpPr>
        <p:spPr/>
        <p:txBody>
          <a:bodyPr/>
          <a:lstStyle/>
          <a:p>
            <a:fld id="{F28AFBDC-35D6-4D5D-979F-0A908F3A5DB0}" type="slidenum">
              <a:rPr lang="en-IN" smtClean="0"/>
              <a:t>‹#›</a:t>
            </a:fld>
            <a:endParaRPr lang="en-IN"/>
          </a:p>
        </p:txBody>
      </p:sp>
    </p:spTree>
    <p:extLst>
      <p:ext uri="{BB962C8B-B14F-4D97-AF65-F5344CB8AC3E}">
        <p14:creationId xmlns:p14="http://schemas.microsoft.com/office/powerpoint/2010/main" val="3114644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F753A-5739-B5F4-5C45-8343E0F1B3A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A1314C-4AA5-1101-18EC-87267E07B8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D20AB3-C42C-ED2C-EB24-3E4CF8C5A210}"/>
              </a:ext>
            </a:extLst>
          </p:cNvPr>
          <p:cNvSpPr>
            <a:spLocks noGrp="1"/>
          </p:cNvSpPr>
          <p:nvPr>
            <p:ph type="dt" sz="half" idx="10"/>
          </p:nvPr>
        </p:nvSpPr>
        <p:spPr/>
        <p:txBody>
          <a:bodyPr/>
          <a:lstStyle/>
          <a:p>
            <a:fld id="{6A7235B8-CD1F-4089-9268-B148D22582F9}" type="datetimeFigureOut">
              <a:rPr lang="en-IN" smtClean="0"/>
              <a:t>15-05-2025</a:t>
            </a:fld>
            <a:endParaRPr lang="en-IN"/>
          </a:p>
        </p:txBody>
      </p:sp>
      <p:sp>
        <p:nvSpPr>
          <p:cNvPr id="5" name="Footer Placeholder 4">
            <a:extLst>
              <a:ext uri="{FF2B5EF4-FFF2-40B4-BE49-F238E27FC236}">
                <a16:creationId xmlns:a16="http://schemas.microsoft.com/office/drawing/2014/main" id="{CC568D3B-CBDD-1E89-9329-6AF28A51C7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9B3D6-215E-66D6-4791-CA6CFA1DC17E}"/>
              </a:ext>
            </a:extLst>
          </p:cNvPr>
          <p:cNvSpPr>
            <a:spLocks noGrp="1"/>
          </p:cNvSpPr>
          <p:nvPr>
            <p:ph type="sldNum" sz="quarter" idx="12"/>
          </p:nvPr>
        </p:nvSpPr>
        <p:spPr/>
        <p:txBody>
          <a:bodyPr/>
          <a:lstStyle/>
          <a:p>
            <a:fld id="{F28AFBDC-35D6-4D5D-979F-0A908F3A5DB0}" type="slidenum">
              <a:rPr lang="en-IN" smtClean="0"/>
              <a:t>‹#›</a:t>
            </a:fld>
            <a:endParaRPr lang="en-IN"/>
          </a:p>
        </p:txBody>
      </p:sp>
    </p:spTree>
    <p:extLst>
      <p:ext uri="{BB962C8B-B14F-4D97-AF65-F5344CB8AC3E}">
        <p14:creationId xmlns:p14="http://schemas.microsoft.com/office/powerpoint/2010/main" val="1607813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47CE8-179A-FCFC-88EF-1B1F2AC63DB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6C7793B-CF14-24F8-BE32-C5603BDC48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9C39E60-FC3C-63AE-91DE-1D6A747158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CF9C1AB-4942-E3CF-E781-DEDFB9B0E54A}"/>
              </a:ext>
            </a:extLst>
          </p:cNvPr>
          <p:cNvSpPr>
            <a:spLocks noGrp="1"/>
          </p:cNvSpPr>
          <p:nvPr>
            <p:ph type="dt" sz="half" idx="10"/>
          </p:nvPr>
        </p:nvSpPr>
        <p:spPr/>
        <p:txBody>
          <a:bodyPr/>
          <a:lstStyle/>
          <a:p>
            <a:fld id="{6A7235B8-CD1F-4089-9268-B148D22582F9}" type="datetimeFigureOut">
              <a:rPr lang="en-IN" smtClean="0"/>
              <a:t>15-05-2025</a:t>
            </a:fld>
            <a:endParaRPr lang="en-IN"/>
          </a:p>
        </p:txBody>
      </p:sp>
      <p:sp>
        <p:nvSpPr>
          <p:cNvPr id="6" name="Footer Placeholder 5">
            <a:extLst>
              <a:ext uri="{FF2B5EF4-FFF2-40B4-BE49-F238E27FC236}">
                <a16:creationId xmlns:a16="http://schemas.microsoft.com/office/drawing/2014/main" id="{B45EF351-F8DB-C89B-7B41-C382FE4E671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19864C-B824-6AE6-818F-5B3810840697}"/>
              </a:ext>
            </a:extLst>
          </p:cNvPr>
          <p:cNvSpPr>
            <a:spLocks noGrp="1"/>
          </p:cNvSpPr>
          <p:nvPr>
            <p:ph type="sldNum" sz="quarter" idx="12"/>
          </p:nvPr>
        </p:nvSpPr>
        <p:spPr/>
        <p:txBody>
          <a:bodyPr/>
          <a:lstStyle/>
          <a:p>
            <a:fld id="{F28AFBDC-35D6-4D5D-979F-0A908F3A5DB0}" type="slidenum">
              <a:rPr lang="en-IN" smtClean="0"/>
              <a:t>‹#›</a:t>
            </a:fld>
            <a:endParaRPr lang="en-IN"/>
          </a:p>
        </p:txBody>
      </p:sp>
    </p:spTree>
    <p:extLst>
      <p:ext uri="{BB962C8B-B14F-4D97-AF65-F5344CB8AC3E}">
        <p14:creationId xmlns:p14="http://schemas.microsoft.com/office/powerpoint/2010/main" val="862897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F058-4724-296F-0290-D6AF1E91E29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3949DC0-1FD9-7BE2-0E78-C8A2499952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8B5AC22-171A-AB8C-B1EC-B7673A03561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5C6601B-778D-0156-A472-70F86EA7AD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625D7B-743D-CD44-C7A4-8BBA631CB6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D0243D6-55DF-10E1-B296-946A1614CFED}"/>
              </a:ext>
            </a:extLst>
          </p:cNvPr>
          <p:cNvSpPr>
            <a:spLocks noGrp="1"/>
          </p:cNvSpPr>
          <p:nvPr>
            <p:ph type="dt" sz="half" idx="10"/>
          </p:nvPr>
        </p:nvSpPr>
        <p:spPr/>
        <p:txBody>
          <a:bodyPr/>
          <a:lstStyle/>
          <a:p>
            <a:fld id="{6A7235B8-CD1F-4089-9268-B148D22582F9}" type="datetimeFigureOut">
              <a:rPr lang="en-IN" smtClean="0"/>
              <a:t>15-05-2025</a:t>
            </a:fld>
            <a:endParaRPr lang="en-IN"/>
          </a:p>
        </p:txBody>
      </p:sp>
      <p:sp>
        <p:nvSpPr>
          <p:cNvPr id="8" name="Footer Placeholder 7">
            <a:extLst>
              <a:ext uri="{FF2B5EF4-FFF2-40B4-BE49-F238E27FC236}">
                <a16:creationId xmlns:a16="http://schemas.microsoft.com/office/drawing/2014/main" id="{2070B3A2-A362-BFF8-F194-9100FFB6C0F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EEB9B7D-B6C6-5C63-C319-FF221CFFEC2B}"/>
              </a:ext>
            </a:extLst>
          </p:cNvPr>
          <p:cNvSpPr>
            <a:spLocks noGrp="1"/>
          </p:cNvSpPr>
          <p:nvPr>
            <p:ph type="sldNum" sz="quarter" idx="12"/>
          </p:nvPr>
        </p:nvSpPr>
        <p:spPr/>
        <p:txBody>
          <a:bodyPr/>
          <a:lstStyle/>
          <a:p>
            <a:fld id="{F28AFBDC-35D6-4D5D-979F-0A908F3A5DB0}" type="slidenum">
              <a:rPr lang="en-IN" smtClean="0"/>
              <a:t>‹#›</a:t>
            </a:fld>
            <a:endParaRPr lang="en-IN"/>
          </a:p>
        </p:txBody>
      </p:sp>
    </p:spTree>
    <p:extLst>
      <p:ext uri="{BB962C8B-B14F-4D97-AF65-F5344CB8AC3E}">
        <p14:creationId xmlns:p14="http://schemas.microsoft.com/office/powerpoint/2010/main" val="912325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13339-00F4-D545-3BBF-7808EA6B595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F11EE1-1485-34FF-CA67-C2892F6D6D18}"/>
              </a:ext>
            </a:extLst>
          </p:cNvPr>
          <p:cNvSpPr>
            <a:spLocks noGrp="1"/>
          </p:cNvSpPr>
          <p:nvPr>
            <p:ph type="dt" sz="half" idx="10"/>
          </p:nvPr>
        </p:nvSpPr>
        <p:spPr/>
        <p:txBody>
          <a:bodyPr/>
          <a:lstStyle/>
          <a:p>
            <a:fld id="{6A7235B8-CD1F-4089-9268-B148D22582F9}" type="datetimeFigureOut">
              <a:rPr lang="en-IN" smtClean="0"/>
              <a:t>15-05-2025</a:t>
            </a:fld>
            <a:endParaRPr lang="en-IN"/>
          </a:p>
        </p:txBody>
      </p:sp>
      <p:sp>
        <p:nvSpPr>
          <p:cNvPr id="4" name="Footer Placeholder 3">
            <a:extLst>
              <a:ext uri="{FF2B5EF4-FFF2-40B4-BE49-F238E27FC236}">
                <a16:creationId xmlns:a16="http://schemas.microsoft.com/office/drawing/2014/main" id="{C8088503-76EC-828D-1159-9F157EB946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CC861A5-233D-7B32-03C9-D43269B3C05C}"/>
              </a:ext>
            </a:extLst>
          </p:cNvPr>
          <p:cNvSpPr>
            <a:spLocks noGrp="1"/>
          </p:cNvSpPr>
          <p:nvPr>
            <p:ph type="sldNum" sz="quarter" idx="12"/>
          </p:nvPr>
        </p:nvSpPr>
        <p:spPr/>
        <p:txBody>
          <a:bodyPr/>
          <a:lstStyle/>
          <a:p>
            <a:fld id="{F28AFBDC-35D6-4D5D-979F-0A908F3A5DB0}" type="slidenum">
              <a:rPr lang="en-IN" smtClean="0"/>
              <a:t>‹#›</a:t>
            </a:fld>
            <a:endParaRPr lang="en-IN"/>
          </a:p>
        </p:txBody>
      </p:sp>
    </p:spTree>
    <p:extLst>
      <p:ext uri="{BB962C8B-B14F-4D97-AF65-F5344CB8AC3E}">
        <p14:creationId xmlns:p14="http://schemas.microsoft.com/office/powerpoint/2010/main" val="924346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3E9F923-3A89-9978-B5A5-19B6A23FF45D}"/>
              </a:ext>
            </a:extLst>
          </p:cNvPr>
          <p:cNvSpPr>
            <a:spLocks noGrp="1"/>
          </p:cNvSpPr>
          <p:nvPr>
            <p:ph type="dt" sz="half" idx="10"/>
          </p:nvPr>
        </p:nvSpPr>
        <p:spPr/>
        <p:txBody>
          <a:bodyPr/>
          <a:lstStyle/>
          <a:p>
            <a:fld id="{6A7235B8-CD1F-4089-9268-B148D22582F9}" type="datetimeFigureOut">
              <a:rPr lang="en-IN" smtClean="0"/>
              <a:t>15-05-2025</a:t>
            </a:fld>
            <a:endParaRPr lang="en-IN"/>
          </a:p>
        </p:txBody>
      </p:sp>
      <p:sp>
        <p:nvSpPr>
          <p:cNvPr id="3" name="Footer Placeholder 2">
            <a:extLst>
              <a:ext uri="{FF2B5EF4-FFF2-40B4-BE49-F238E27FC236}">
                <a16:creationId xmlns:a16="http://schemas.microsoft.com/office/drawing/2014/main" id="{CEE0AE6D-92CE-FE9C-2CE9-2CFFB9D3F1C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A25B47-69B5-723D-5A36-7B7E77B32C3C}"/>
              </a:ext>
            </a:extLst>
          </p:cNvPr>
          <p:cNvSpPr>
            <a:spLocks noGrp="1"/>
          </p:cNvSpPr>
          <p:nvPr>
            <p:ph type="sldNum" sz="quarter" idx="12"/>
          </p:nvPr>
        </p:nvSpPr>
        <p:spPr/>
        <p:txBody>
          <a:bodyPr/>
          <a:lstStyle/>
          <a:p>
            <a:fld id="{F28AFBDC-35D6-4D5D-979F-0A908F3A5DB0}" type="slidenum">
              <a:rPr lang="en-IN" smtClean="0"/>
              <a:t>‹#›</a:t>
            </a:fld>
            <a:endParaRPr lang="en-IN"/>
          </a:p>
        </p:txBody>
      </p:sp>
    </p:spTree>
    <p:extLst>
      <p:ext uri="{BB962C8B-B14F-4D97-AF65-F5344CB8AC3E}">
        <p14:creationId xmlns:p14="http://schemas.microsoft.com/office/powerpoint/2010/main" val="2780538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BAAE8-0739-5E2C-31C1-32C3C78C79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14171B-3ABB-E297-E61A-CFD67D2916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5CD24AE-8972-8942-4D9C-39A1703F45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6467A-2754-ADE3-8E25-E596834C32CA}"/>
              </a:ext>
            </a:extLst>
          </p:cNvPr>
          <p:cNvSpPr>
            <a:spLocks noGrp="1"/>
          </p:cNvSpPr>
          <p:nvPr>
            <p:ph type="dt" sz="half" idx="10"/>
          </p:nvPr>
        </p:nvSpPr>
        <p:spPr/>
        <p:txBody>
          <a:bodyPr/>
          <a:lstStyle/>
          <a:p>
            <a:fld id="{6A7235B8-CD1F-4089-9268-B148D22582F9}" type="datetimeFigureOut">
              <a:rPr lang="en-IN" smtClean="0"/>
              <a:t>15-05-2025</a:t>
            </a:fld>
            <a:endParaRPr lang="en-IN"/>
          </a:p>
        </p:txBody>
      </p:sp>
      <p:sp>
        <p:nvSpPr>
          <p:cNvPr id="6" name="Footer Placeholder 5">
            <a:extLst>
              <a:ext uri="{FF2B5EF4-FFF2-40B4-BE49-F238E27FC236}">
                <a16:creationId xmlns:a16="http://schemas.microsoft.com/office/drawing/2014/main" id="{F5EDD735-D2D6-1E53-AB97-C66170F095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F95C371-7861-BEB1-AC4B-8072B7781910}"/>
              </a:ext>
            </a:extLst>
          </p:cNvPr>
          <p:cNvSpPr>
            <a:spLocks noGrp="1"/>
          </p:cNvSpPr>
          <p:nvPr>
            <p:ph type="sldNum" sz="quarter" idx="12"/>
          </p:nvPr>
        </p:nvSpPr>
        <p:spPr/>
        <p:txBody>
          <a:bodyPr/>
          <a:lstStyle/>
          <a:p>
            <a:fld id="{F28AFBDC-35D6-4D5D-979F-0A908F3A5DB0}" type="slidenum">
              <a:rPr lang="en-IN" smtClean="0"/>
              <a:t>‹#›</a:t>
            </a:fld>
            <a:endParaRPr lang="en-IN"/>
          </a:p>
        </p:txBody>
      </p:sp>
    </p:spTree>
    <p:extLst>
      <p:ext uri="{BB962C8B-B14F-4D97-AF65-F5344CB8AC3E}">
        <p14:creationId xmlns:p14="http://schemas.microsoft.com/office/powerpoint/2010/main" val="12853343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5959-6E84-900A-73F4-4B225994C3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5DBAA91-8DD5-0CF9-484D-48EB2EA00B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88274CA-9A4B-CD28-AF88-D338C8775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F70DD6-1753-3108-AB2E-A66B53391BD8}"/>
              </a:ext>
            </a:extLst>
          </p:cNvPr>
          <p:cNvSpPr>
            <a:spLocks noGrp="1"/>
          </p:cNvSpPr>
          <p:nvPr>
            <p:ph type="dt" sz="half" idx="10"/>
          </p:nvPr>
        </p:nvSpPr>
        <p:spPr/>
        <p:txBody>
          <a:bodyPr/>
          <a:lstStyle/>
          <a:p>
            <a:fld id="{6A7235B8-CD1F-4089-9268-B148D22582F9}" type="datetimeFigureOut">
              <a:rPr lang="en-IN" smtClean="0"/>
              <a:t>15-05-2025</a:t>
            </a:fld>
            <a:endParaRPr lang="en-IN"/>
          </a:p>
        </p:txBody>
      </p:sp>
      <p:sp>
        <p:nvSpPr>
          <p:cNvPr id="6" name="Footer Placeholder 5">
            <a:extLst>
              <a:ext uri="{FF2B5EF4-FFF2-40B4-BE49-F238E27FC236}">
                <a16:creationId xmlns:a16="http://schemas.microsoft.com/office/drawing/2014/main" id="{C690897C-5504-F805-1C11-38A4ABDA83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F07842-166D-70E2-27A7-0A95E0CFDD94}"/>
              </a:ext>
            </a:extLst>
          </p:cNvPr>
          <p:cNvSpPr>
            <a:spLocks noGrp="1"/>
          </p:cNvSpPr>
          <p:nvPr>
            <p:ph type="sldNum" sz="quarter" idx="12"/>
          </p:nvPr>
        </p:nvSpPr>
        <p:spPr/>
        <p:txBody>
          <a:bodyPr/>
          <a:lstStyle/>
          <a:p>
            <a:fld id="{F28AFBDC-35D6-4D5D-979F-0A908F3A5DB0}" type="slidenum">
              <a:rPr lang="en-IN" smtClean="0"/>
              <a:t>‹#›</a:t>
            </a:fld>
            <a:endParaRPr lang="en-IN"/>
          </a:p>
        </p:txBody>
      </p:sp>
    </p:spTree>
    <p:extLst>
      <p:ext uri="{BB962C8B-B14F-4D97-AF65-F5344CB8AC3E}">
        <p14:creationId xmlns:p14="http://schemas.microsoft.com/office/powerpoint/2010/main" val="581205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34701E-7DC4-389F-B7FC-E8F2A5DD47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5A7E5F-50AF-B57B-2F75-618DEEA9734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74BF61-F2D6-6E2A-C463-77B0F30069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7235B8-CD1F-4089-9268-B148D22582F9}" type="datetimeFigureOut">
              <a:rPr lang="en-IN" smtClean="0"/>
              <a:t>15-05-2025</a:t>
            </a:fld>
            <a:endParaRPr lang="en-IN"/>
          </a:p>
        </p:txBody>
      </p:sp>
      <p:sp>
        <p:nvSpPr>
          <p:cNvPr id="5" name="Footer Placeholder 4">
            <a:extLst>
              <a:ext uri="{FF2B5EF4-FFF2-40B4-BE49-F238E27FC236}">
                <a16:creationId xmlns:a16="http://schemas.microsoft.com/office/drawing/2014/main" id="{62C2DE76-9E13-A36A-673F-44B3D6EB55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640A856-BBF0-9F02-00D5-40D847A4B0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8AFBDC-35D6-4D5D-979F-0A908F3A5DB0}" type="slidenum">
              <a:rPr lang="en-IN" smtClean="0"/>
              <a:t>‹#›</a:t>
            </a:fld>
            <a:endParaRPr lang="en-IN"/>
          </a:p>
        </p:txBody>
      </p:sp>
    </p:spTree>
    <p:extLst>
      <p:ext uri="{BB962C8B-B14F-4D97-AF65-F5344CB8AC3E}">
        <p14:creationId xmlns:p14="http://schemas.microsoft.com/office/powerpoint/2010/main" val="3988426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75B24-1C08-F82C-ADB8-BA341DD3EEEB}"/>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Internet of Things</a:t>
            </a:r>
          </a:p>
        </p:txBody>
      </p:sp>
    </p:spTree>
    <p:extLst>
      <p:ext uri="{BB962C8B-B14F-4D97-AF65-F5344CB8AC3E}">
        <p14:creationId xmlns:p14="http://schemas.microsoft.com/office/powerpoint/2010/main" val="3706487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D49D5-6C40-80A9-0584-6A13BC2B28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8F26CB-9E60-7EA5-5CC3-DFCAEFEABC13}"/>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Types of Sensors</a:t>
            </a:r>
            <a:endParaRPr lang="en-IN" dirty="0"/>
          </a:p>
        </p:txBody>
      </p:sp>
      <p:sp>
        <p:nvSpPr>
          <p:cNvPr id="5" name="TextBox 4">
            <a:extLst>
              <a:ext uri="{FF2B5EF4-FFF2-40B4-BE49-F238E27FC236}">
                <a16:creationId xmlns:a16="http://schemas.microsoft.com/office/drawing/2014/main" id="{FC481B8E-DDCB-D260-72C2-988BBD2B2996}"/>
              </a:ext>
            </a:extLst>
          </p:cNvPr>
          <p:cNvSpPr txBox="1"/>
          <p:nvPr/>
        </p:nvSpPr>
        <p:spPr>
          <a:xfrm>
            <a:off x="926969" y="1520786"/>
            <a:ext cx="10426831" cy="523220"/>
          </a:xfrm>
          <a:prstGeom prst="rect">
            <a:avLst/>
          </a:prstGeom>
          <a:noFill/>
        </p:spPr>
        <p:txBody>
          <a:bodyPr wrap="square">
            <a:spAutoFit/>
          </a:bodyPr>
          <a:lstStyle>
            <a:defPPr>
              <a:defRPr lang="en-US"/>
            </a:defPPr>
            <a:lvl1pPr algn="just">
              <a:defRPr sz="2800" b="1">
                <a:solidFill>
                  <a:srgbClr val="FF3399"/>
                </a:solidFill>
                <a:latin typeface="Times New Roman" panose="02020603050405020304" pitchFamily="18" charset="0"/>
                <a:cs typeface="Times New Roman" panose="02020603050405020304" pitchFamily="18" charset="0"/>
              </a:defRPr>
            </a:lvl1pPr>
          </a:lstStyle>
          <a:p>
            <a:r>
              <a:rPr lang="en-IN" dirty="0"/>
              <a:t>What sensors measure</a:t>
            </a:r>
            <a:endParaRPr lang="en-US" dirty="0"/>
          </a:p>
        </p:txBody>
      </p:sp>
      <p:sp>
        <p:nvSpPr>
          <p:cNvPr id="11" name="TextBox 10">
            <a:extLst>
              <a:ext uri="{FF2B5EF4-FFF2-40B4-BE49-F238E27FC236}">
                <a16:creationId xmlns:a16="http://schemas.microsoft.com/office/drawing/2014/main" id="{5447DBC3-AB55-FB45-2284-05B525236C9D}"/>
              </a:ext>
            </a:extLst>
          </p:cNvPr>
          <p:cNvSpPr txBox="1"/>
          <p:nvPr/>
        </p:nvSpPr>
        <p:spPr>
          <a:xfrm>
            <a:off x="1588436" y="2474893"/>
            <a:ext cx="9765364" cy="954107"/>
          </a:xfrm>
          <a:prstGeom prst="rect">
            <a:avLst/>
          </a:prstGeom>
          <a:noFill/>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Sensors can be categorized based on their applications or what physical variables they measure</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EF999A59-F35A-776B-B93E-5957B1447ADD}"/>
              </a:ext>
            </a:extLst>
          </p:cNvPr>
          <p:cNvSpPr txBox="1"/>
          <p:nvPr/>
        </p:nvSpPr>
        <p:spPr>
          <a:xfrm>
            <a:off x="882584" y="3973949"/>
            <a:ext cx="10426831" cy="523220"/>
          </a:xfrm>
          <a:prstGeom prst="rect">
            <a:avLst/>
          </a:prstGeom>
          <a:noFill/>
        </p:spPr>
        <p:txBody>
          <a:bodyPr wrap="square">
            <a:spAutoFit/>
          </a:bodyPr>
          <a:lstStyle/>
          <a:p>
            <a:pPr algn="just"/>
            <a:r>
              <a:rPr lang="en-IN" sz="2800" b="1" dirty="0">
                <a:solidFill>
                  <a:srgbClr val="FF3399"/>
                </a:solidFill>
                <a:latin typeface="Times New Roman" panose="02020603050405020304" pitchFamily="18" charset="0"/>
                <a:cs typeface="Times New Roman" panose="02020603050405020304" pitchFamily="18" charset="0"/>
              </a:rPr>
              <a:t>Note:</a:t>
            </a:r>
            <a:endParaRPr lang="en-US" sz="2800" b="1" dirty="0">
              <a:solidFill>
                <a:srgbClr val="FF33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7BE6938-A073-1867-544E-C149B7D53D95}"/>
              </a:ext>
            </a:extLst>
          </p:cNvPr>
          <p:cNvSpPr txBox="1"/>
          <p:nvPr/>
        </p:nvSpPr>
        <p:spPr>
          <a:xfrm>
            <a:off x="1588437" y="4872215"/>
            <a:ext cx="9676594" cy="1384995"/>
          </a:xfrm>
          <a:prstGeom prst="rect">
            <a:avLst/>
          </a:prstGeom>
          <a:noFill/>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This is by no means an exhaustive list, and there are many other classification and taxonomic schemes for sensors, including those based on material, cost, design, and other factors </a:t>
            </a:r>
            <a:endParaRPr lang="en-IN"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5114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randombar(horizont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1" grpId="0"/>
      <p:bldP spid="3" grpId="0"/>
      <p:bldP spid="4"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A787B9-A9FD-24C3-66FD-9D2299791C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48C12D-BA18-ED48-A613-819CA63A839F}"/>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29464734-9E07-4998-89F9-A67645BA9C99}"/>
              </a:ext>
            </a:extLst>
          </p:cNvPr>
          <p:cNvSpPr txBox="1">
            <a:spLocks/>
          </p:cNvSpPr>
          <p:nvPr/>
        </p:nvSpPr>
        <p:spPr>
          <a:xfrm>
            <a:off x="998621" y="2250009"/>
            <a:ext cx="5418221" cy="52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indent="-457200" algn="just">
              <a:lnSpc>
                <a:spcPct val="100000"/>
              </a:lnSpc>
              <a:spcBef>
                <a:spcPts val="105"/>
              </a:spcBef>
              <a:buClr>
                <a:srgbClr val="D24717"/>
              </a:buClr>
              <a:buSzPct val="84615"/>
              <a:buFont typeface="Wingdings" panose="05000000000000000000" pitchFamily="2" charset="2"/>
              <a:buChar char="Ø"/>
              <a:tabLst>
                <a:tab pos="286385" algn="l"/>
              </a:tabLst>
            </a:pPr>
            <a:r>
              <a:rPr lang="en-US" dirty="0">
                <a:solidFill>
                  <a:srgbClr val="C00000"/>
                </a:solidFill>
                <a:latin typeface="Times New Roman" panose="02020603050405020304" pitchFamily="18" charset="0"/>
                <a:cs typeface="Times New Roman" panose="02020603050405020304" pitchFamily="18" charset="0"/>
              </a:rPr>
              <a:t>Physical Layer</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4920AC2C-F591-5AC8-EE02-95222454F4BA}"/>
              </a:ext>
            </a:extLst>
          </p:cNvPr>
          <p:cNvSpPr txBox="1"/>
          <p:nvPr/>
        </p:nvSpPr>
        <p:spPr>
          <a:xfrm>
            <a:off x="1961147" y="2773229"/>
            <a:ext cx="9360569" cy="523220"/>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rgbClr val="FF5050"/>
                </a:solidFill>
                <a:latin typeface="Times New Roman" panose="02020603050405020304" pitchFamily="18" charset="0"/>
                <a:cs typeface="Times New Roman" panose="02020603050405020304" pitchFamily="18" charset="0"/>
              </a:rPr>
              <a:t>2.4 GHz band operates worldwide.</a:t>
            </a:r>
            <a:endParaRPr lang="en-IN" sz="2800" dirty="0">
              <a:solidFill>
                <a:srgbClr val="FF505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EFA0F9A-5D5D-82AE-915F-883AA9A33A83}"/>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
        <p:nvSpPr>
          <p:cNvPr id="4" name="TextBox 3">
            <a:extLst>
              <a:ext uri="{FF2B5EF4-FFF2-40B4-BE49-F238E27FC236}">
                <a16:creationId xmlns:a16="http://schemas.microsoft.com/office/drawing/2014/main" id="{CDFDD1FE-5B1D-4784-FB3B-674759119D4E}"/>
              </a:ext>
            </a:extLst>
          </p:cNvPr>
          <p:cNvSpPr txBox="1"/>
          <p:nvPr/>
        </p:nvSpPr>
        <p:spPr>
          <a:xfrm>
            <a:off x="1961147" y="3561552"/>
            <a:ext cx="9360569" cy="1384995"/>
          </a:xfrm>
          <a:prstGeom prst="rect">
            <a:avLst/>
          </a:prstGeom>
          <a:noFill/>
        </p:spPr>
        <p:txBody>
          <a:bodyPr wrap="square">
            <a:spAutoFit/>
          </a:bodyPr>
          <a:lstStyle/>
          <a:p>
            <a:pPr marL="469265" marR="112395" lvl="1" indent="-457200" algn="just">
              <a:buClr>
                <a:srgbClr val="D24717"/>
              </a:buClr>
              <a:buSzPct val="84615"/>
              <a:buFont typeface="Wingdings" panose="05000000000000000000" pitchFamily="2" charset="2"/>
              <a:buChar char="Ø"/>
              <a:tabLst>
                <a:tab pos="286385" algn="l"/>
              </a:tabLst>
            </a:pPr>
            <a:r>
              <a:rPr lang="en-US" sz="2800" dirty="0">
                <a:solidFill>
                  <a:schemeClr val="accent1">
                    <a:lumMod val="75000"/>
                  </a:schemeClr>
                </a:solidFill>
                <a:latin typeface="Times New Roman" panose="02020603050405020304" pitchFamily="18" charset="0"/>
                <a:cs typeface="Times New Roman" panose="02020603050405020304" pitchFamily="18" charset="0"/>
              </a:rPr>
              <a:t>The 915 MHz band operates mainly in North and South America, and the 868 MHz frequencies are used in Europe, the Middle East, and Africa.</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D7E0DC8-DD03-67BE-4083-9F46AF5BBDC0}"/>
              </a:ext>
            </a:extLst>
          </p:cNvPr>
          <p:cNvSpPr txBox="1"/>
          <p:nvPr/>
        </p:nvSpPr>
        <p:spPr>
          <a:xfrm>
            <a:off x="1961146" y="5211650"/>
            <a:ext cx="9360569" cy="954107"/>
          </a:xfrm>
          <a:prstGeom prst="rect">
            <a:avLst/>
          </a:prstGeom>
          <a:noFill/>
        </p:spPr>
        <p:txBody>
          <a:bodyPr wrap="square">
            <a:spAutoFit/>
          </a:bodyPr>
          <a:lstStyle/>
          <a:p>
            <a:pPr marL="469265" marR="112395" lvl="1" indent="-457200" algn="just">
              <a:buClr>
                <a:srgbClr val="D24717"/>
              </a:buClr>
              <a:buSzPct val="84615"/>
              <a:buFont typeface="Wingdings" panose="05000000000000000000" pitchFamily="2" charset="2"/>
              <a:buChar char="Ø"/>
              <a:tabLst>
                <a:tab pos="286385" algn="l"/>
              </a:tabLst>
            </a:pPr>
            <a:r>
              <a:rPr lang="en-US" sz="2800" dirty="0">
                <a:solidFill>
                  <a:schemeClr val="accent6">
                    <a:lumMod val="50000"/>
                  </a:schemeClr>
                </a:solidFill>
                <a:latin typeface="Times New Roman" panose="02020603050405020304" pitchFamily="18" charset="0"/>
                <a:cs typeface="Times New Roman" panose="02020603050405020304" pitchFamily="18" charset="0"/>
              </a:rPr>
              <a:t>IEEE 802.15.4-2006, 802.15.4-2011, and IEEE 802.15.4-2015 introduced additional PHY communication</a:t>
            </a:r>
            <a:endParaRPr lang="en-IN" sz="2800"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2867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P spid="9" grpId="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D0B0C-97DD-2CDC-4F61-8779BD8CD6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D74D5D-CC5B-E195-60FD-283293B4E05D}"/>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A0613822-C5AE-9FCB-2A14-1866BAEE1067}"/>
              </a:ext>
            </a:extLst>
          </p:cNvPr>
          <p:cNvSpPr txBox="1">
            <a:spLocks/>
          </p:cNvSpPr>
          <p:nvPr/>
        </p:nvSpPr>
        <p:spPr>
          <a:xfrm>
            <a:off x="998621" y="2250009"/>
            <a:ext cx="5418221" cy="52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indent="-457200" algn="just">
              <a:lnSpc>
                <a:spcPct val="100000"/>
              </a:lnSpc>
              <a:spcBef>
                <a:spcPts val="105"/>
              </a:spcBef>
              <a:buClr>
                <a:srgbClr val="D24717"/>
              </a:buClr>
              <a:buSzPct val="84615"/>
              <a:buFont typeface="Wingdings" panose="05000000000000000000" pitchFamily="2" charset="2"/>
              <a:buChar char="Ø"/>
              <a:tabLst>
                <a:tab pos="286385" algn="l"/>
              </a:tabLst>
            </a:pPr>
            <a:r>
              <a:rPr lang="en-US" dirty="0">
                <a:solidFill>
                  <a:srgbClr val="C00000"/>
                </a:solidFill>
                <a:latin typeface="Times New Roman" panose="02020603050405020304" pitchFamily="18" charset="0"/>
                <a:cs typeface="Times New Roman" panose="02020603050405020304" pitchFamily="18" charset="0"/>
              </a:rPr>
              <a:t>Physical Layer</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9128F29-09FD-6810-3D8A-8F5B5A7D8B04}"/>
              </a:ext>
            </a:extLst>
          </p:cNvPr>
          <p:cNvSpPr txBox="1"/>
          <p:nvPr/>
        </p:nvSpPr>
        <p:spPr>
          <a:xfrm>
            <a:off x="1961147" y="2773229"/>
            <a:ext cx="9360569" cy="954107"/>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rgbClr val="FF5050"/>
                </a:solidFill>
                <a:latin typeface="Times New Roman" panose="02020603050405020304" pitchFamily="18" charset="0"/>
                <a:cs typeface="Times New Roman" panose="02020603050405020304" pitchFamily="18" charset="0"/>
              </a:rPr>
              <a:t>IEEE 802.15.4-2015 introduced additional PHY communication options, including the following</a:t>
            </a:r>
            <a:endParaRPr lang="en-IN" sz="2800" dirty="0">
              <a:solidFill>
                <a:srgbClr val="FF505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2767B96-9140-9120-833D-0CB79D37F04A}"/>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
        <p:nvSpPr>
          <p:cNvPr id="4" name="TextBox 3">
            <a:extLst>
              <a:ext uri="{FF2B5EF4-FFF2-40B4-BE49-F238E27FC236}">
                <a16:creationId xmlns:a16="http://schemas.microsoft.com/office/drawing/2014/main" id="{1AAB95EF-B518-DFE7-B35D-CA9AE7694E77}"/>
              </a:ext>
            </a:extLst>
          </p:cNvPr>
          <p:cNvSpPr txBox="1"/>
          <p:nvPr/>
        </p:nvSpPr>
        <p:spPr>
          <a:xfrm>
            <a:off x="1961146" y="3855770"/>
            <a:ext cx="9360569" cy="2677656"/>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b="1" dirty="0">
                <a:solidFill>
                  <a:srgbClr val="FF0000"/>
                </a:solidFill>
                <a:latin typeface="Times New Roman" panose="02020603050405020304" pitchFamily="18" charset="0"/>
                <a:cs typeface="Times New Roman" panose="02020603050405020304" pitchFamily="18" charset="0"/>
              </a:rPr>
              <a:t>OQPSK PHY:</a:t>
            </a:r>
            <a:r>
              <a:rPr lang="en-US" sz="2800" dirty="0">
                <a:solidFill>
                  <a:schemeClr val="accent1">
                    <a:lumMod val="75000"/>
                  </a:schemeClr>
                </a:solidFill>
                <a:latin typeface="Times New Roman" panose="02020603050405020304" pitchFamily="18" charset="0"/>
                <a:cs typeface="Times New Roman" panose="02020603050405020304" pitchFamily="18" charset="0"/>
              </a:rPr>
              <a:t> This is DSSS PHY, employing offset quadrature phase-shift keying (OQPSK) modulation. OQPSK is a modulation technique that uses four unique bit values that are signaled by phase changes. An offset function that is present during phase shifts allows data to be transmitted more reliably</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7064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P spid="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AFDC86-7DD4-4C59-4831-D962FD5C09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25F22D-CCBA-49CF-BD08-945AE83E1661}"/>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31DF77B0-D199-9671-2734-2A97AE1215E8}"/>
              </a:ext>
            </a:extLst>
          </p:cNvPr>
          <p:cNvSpPr txBox="1">
            <a:spLocks/>
          </p:cNvSpPr>
          <p:nvPr/>
        </p:nvSpPr>
        <p:spPr>
          <a:xfrm>
            <a:off x="998621" y="2250009"/>
            <a:ext cx="5418221" cy="52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indent="-457200" algn="just">
              <a:lnSpc>
                <a:spcPct val="100000"/>
              </a:lnSpc>
              <a:spcBef>
                <a:spcPts val="105"/>
              </a:spcBef>
              <a:buClr>
                <a:srgbClr val="D24717"/>
              </a:buClr>
              <a:buSzPct val="84615"/>
              <a:buFont typeface="Wingdings" panose="05000000000000000000" pitchFamily="2" charset="2"/>
              <a:buChar char="Ø"/>
              <a:tabLst>
                <a:tab pos="286385" algn="l"/>
              </a:tabLst>
            </a:pPr>
            <a:r>
              <a:rPr lang="en-US" dirty="0">
                <a:solidFill>
                  <a:srgbClr val="C00000"/>
                </a:solidFill>
                <a:latin typeface="Times New Roman" panose="02020603050405020304" pitchFamily="18" charset="0"/>
                <a:cs typeface="Times New Roman" panose="02020603050405020304" pitchFamily="18" charset="0"/>
              </a:rPr>
              <a:t>Physical Layer</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FE40C980-5FA8-ED84-A8BB-439166763E1F}"/>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
        <p:nvSpPr>
          <p:cNvPr id="4" name="TextBox 3">
            <a:extLst>
              <a:ext uri="{FF2B5EF4-FFF2-40B4-BE49-F238E27FC236}">
                <a16:creationId xmlns:a16="http://schemas.microsoft.com/office/drawing/2014/main" id="{BDC1AE1D-30B9-E903-6822-B5403697A212}"/>
              </a:ext>
            </a:extLst>
          </p:cNvPr>
          <p:cNvSpPr txBox="1"/>
          <p:nvPr/>
        </p:nvSpPr>
        <p:spPr>
          <a:xfrm>
            <a:off x="1993231" y="2880950"/>
            <a:ext cx="9360569" cy="1384995"/>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b="1" dirty="0">
                <a:solidFill>
                  <a:srgbClr val="FF0000"/>
                </a:solidFill>
                <a:latin typeface="Times New Roman" panose="02020603050405020304" pitchFamily="18" charset="0"/>
                <a:cs typeface="Times New Roman" panose="02020603050405020304" pitchFamily="18" charset="0"/>
              </a:rPr>
              <a:t>BPSK PHY: </a:t>
            </a:r>
            <a:r>
              <a:rPr lang="en-US" sz="2800" dirty="0">
                <a:solidFill>
                  <a:schemeClr val="accent1">
                    <a:lumMod val="75000"/>
                  </a:schemeClr>
                </a:solidFill>
                <a:latin typeface="Times New Roman" panose="02020603050405020304" pitchFamily="18" charset="0"/>
                <a:cs typeface="Times New Roman" panose="02020603050405020304" pitchFamily="18" charset="0"/>
              </a:rPr>
              <a:t>This is DSSS PHY, employing binary phase-shift keying (BPSK) modulation. BPSK specifies two unique phase shifts as its data encoding scheme.</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3C27534-D5E0-27BC-96B5-9C8451BC91D3}"/>
              </a:ext>
            </a:extLst>
          </p:cNvPr>
          <p:cNvSpPr txBox="1"/>
          <p:nvPr/>
        </p:nvSpPr>
        <p:spPr>
          <a:xfrm>
            <a:off x="1993231" y="4265945"/>
            <a:ext cx="9360569" cy="2677656"/>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b="1" dirty="0">
                <a:solidFill>
                  <a:srgbClr val="FF0000"/>
                </a:solidFill>
                <a:latin typeface="Times New Roman" panose="02020603050405020304" pitchFamily="18" charset="0"/>
                <a:cs typeface="Times New Roman" panose="02020603050405020304" pitchFamily="18" charset="0"/>
              </a:rPr>
              <a:t>ASK PHY: </a:t>
            </a:r>
            <a:r>
              <a:rPr lang="en-US" sz="2800" dirty="0">
                <a:solidFill>
                  <a:schemeClr val="accent1">
                    <a:lumMod val="75000"/>
                  </a:schemeClr>
                </a:solidFill>
                <a:latin typeface="Times New Roman" panose="02020603050405020304" pitchFamily="18" charset="0"/>
                <a:cs typeface="Times New Roman" panose="02020603050405020304" pitchFamily="18" charset="0"/>
              </a:rPr>
              <a:t>This is parallel sequence spread spectrum (PSSS) PHY, employing amplitude shift keying (ASK) and BPSK modulation. PSSS is an advanced encoding scheme that offers increased range, throughput, data rates, and signal integrity compared to DSSS. ASK uses amplitude shifts instead of phase shifts to signal different bit values.</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3250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4" grpId="0"/>
      <p:bldP spid="3"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3CA48F-77CE-B707-3147-208037CFF6FB}"/>
              </a:ext>
            </a:extLst>
          </p:cNvPr>
          <p:cNvPicPr>
            <a:picLocks noChangeAspect="1"/>
          </p:cNvPicPr>
          <p:nvPr/>
        </p:nvPicPr>
        <p:blipFill>
          <a:blip r:embed="rId2"/>
          <a:stretch>
            <a:fillRect/>
          </a:stretch>
        </p:blipFill>
        <p:spPr>
          <a:xfrm>
            <a:off x="819767" y="1569396"/>
            <a:ext cx="10552466" cy="3719208"/>
          </a:xfrm>
          <a:prstGeom prst="rect">
            <a:avLst/>
          </a:prstGeom>
        </p:spPr>
      </p:pic>
    </p:spTree>
    <p:extLst>
      <p:ext uri="{BB962C8B-B14F-4D97-AF65-F5344CB8AC3E}">
        <p14:creationId xmlns:p14="http://schemas.microsoft.com/office/powerpoint/2010/main" val="31929084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A38CB-6EE6-EB36-55E6-48EDCA7509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9BA6BD-ABA1-7BF1-9E1C-8426D60DA787}"/>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A4B10B74-3C07-FD37-FC54-C586748FE741}"/>
              </a:ext>
            </a:extLst>
          </p:cNvPr>
          <p:cNvSpPr txBox="1">
            <a:spLocks/>
          </p:cNvSpPr>
          <p:nvPr/>
        </p:nvSpPr>
        <p:spPr>
          <a:xfrm>
            <a:off x="998621" y="2250009"/>
            <a:ext cx="5418221" cy="52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indent="-457200" algn="just">
              <a:lnSpc>
                <a:spcPct val="100000"/>
              </a:lnSpc>
              <a:spcBef>
                <a:spcPts val="105"/>
              </a:spcBef>
              <a:buClr>
                <a:srgbClr val="D24717"/>
              </a:buClr>
              <a:buSzPct val="84615"/>
              <a:buFont typeface="Wingdings" panose="05000000000000000000" pitchFamily="2" charset="2"/>
              <a:buChar char="Ø"/>
              <a:tabLst>
                <a:tab pos="286385" algn="l"/>
              </a:tabLst>
            </a:pPr>
            <a:r>
              <a:rPr lang="en-US" dirty="0">
                <a:solidFill>
                  <a:srgbClr val="C00000"/>
                </a:solidFill>
                <a:latin typeface="Times New Roman" panose="02020603050405020304" pitchFamily="18" charset="0"/>
                <a:cs typeface="Times New Roman" panose="02020603050405020304" pitchFamily="18" charset="0"/>
              </a:rPr>
              <a:t>MAC Layer</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C242844-6B16-4BEB-9BC8-CE8096BD28F0}"/>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
        <p:nvSpPr>
          <p:cNvPr id="4" name="TextBox 3">
            <a:extLst>
              <a:ext uri="{FF2B5EF4-FFF2-40B4-BE49-F238E27FC236}">
                <a16:creationId xmlns:a16="http://schemas.microsoft.com/office/drawing/2014/main" id="{BC8A82F6-1E59-5D60-169A-DB9803E6493F}"/>
              </a:ext>
            </a:extLst>
          </p:cNvPr>
          <p:cNvSpPr txBox="1"/>
          <p:nvPr/>
        </p:nvSpPr>
        <p:spPr>
          <a:xfrm>
            <a:off x="1993231" y="2880950"/>
            <a:ext cx="9360569" cy="954107"/>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rgbClr val="9900CC"/>
                </a:solidFill>
                <a:latin typeface="Times New Roman" panose="02020603050405020304" pitchFamily="18" charset="0"/>
                <a:cs typeface="Times New Roman" panose="02020603050405020304" pitchFamily="18" charset="0"/>
              </a:rPr>
              <a:t>At this layer, the scheduling and routing of data frames are coordinated</a:t>
            </a:r>
            <a:endParaRPr lang="en-IN" sz="2800" dirty="0">
              <a:solidFill>
                <a:srgbClr val="9900CC"/>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F4F1307-1548-551A-4A09-30816AF64DB8}"/>
              </a:ext>
            </a:extLst>
          </p:cNvPr>
          <p:cNvSpPr txBox="1"/>
          <p:nvPr/>
        </p:nvSpPr>
        <p:spPr>
          <a:xfrm>
            <a:off x="1993231" y="3942778"/>
            <a:ext cx="9360569" cy="523220"/>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rgbClr val="9900FF"/>
                </a:solidFill>
                <a:latin typeface="Times New Roman" panose="02020603050405020304" pitchFamily="18" charset="0"/>
                <a:cs typeface="Times New Roman" panose="02020603050405020304" pitchFamily="18" charset="0"/>
              </a:rPr>
              <a:t>The 802.15.4 MAC layer performs the following tasks:</a:t>
            </a:r>
            <a:endParaRPr lang="en-IN" sz="2800" dirty="0">
              <a:solidFill>
                <a:srgbClr val="99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141A5F1-BED8-466B-A9DE-B3F1FA28CCD6}"/>
              </a:ext>
            </a:extLst>
          </p:cNvPr>
          <p:cNvSpPr txBox="1"/>
          <p:nvPr/>
        </p:nvSpPr>
        <p:spPr>
          <a:xfrm>
            <a:off x="2472490" y="4573719"/>
            <a:ext cx="8881310" cy="954107"/>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chemeClr val="accent6">
                    <a:lumMod val="50000"/>
                  </a:schemeClr>
                </a:solidFill>
                <a:latin typeface="Times New Roman" panose="02020603050405020304" pitchFamily="18" charset="0"/>
                <a:cs typeface="Times New Roman" panose="02020603050405020304" pitchFamily="18" charset="0"/>
              </a:rPr>
              <a:t>Network beaconing for devices acting as coordinators (New devices use beacons to join an 802.15.4 network)</a:t>
            </a:r>
            <a:endParaRPr lang="en-IN" sz="2800"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52E78D5-279F-2156-9D6A-0A4B3EDCCEB6}"/>
              </a:ext>
            </a:extLst>
          </p:cNvPr>
          <p:cNvSpPr txBox="1"/>
          <p:nvPr/>
        </p:nvSpPr>
        <p:spPr>
          <a:xfrm>
            <a:off x="2472490" y="5635547"/>
            <a:ext cx="8881310" cy="523220"/>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chemeClr val="accent1">
                    <a:lumMod val="75000"/>
                  </a:schemeClr>
                </a:solidFill>
                <a:latin typeface="Times New Roman" panose="02020603050405020304" pitchFamily="18" charset="0"/>
                <a:cs typeface="Times New Roman" panose="02020603050405020304" pitchFamily="18" charset="0"/>
              </a:rPr>
              <a:t>PAN association and disassociation by a device</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D387872-73DA-44D1-27BE-EA5852CE8A13}"/>
              </a:ext>
            </a:extLst>
          </p:cNvPr>
          <p:cNvSpPr txBox="1"/>
          <p:nvPr/>
        </p:nvSpPr>
        <p:spPr>
          <a:xfrm>
            <a:off x="2472490" y="6266488"/>
            <a:ext cx="8881310" cy="523220"/>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rgbClr val="FF0000"/>
                </a:solidFill>
                <a:latin typeface="Times New Roman" panose="02020603050405020304" pitchFamily="18" charset="0"/>
                <a:cs typeface="Times New Roman" panose="02020603050405020304" pitchFamily="18" charset="0"/>
              </a:rPr>
              <a:t>Device Security</a:t>
            </a:r>
            <a:endParaRPr lang="en-IN"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442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4" grpId="0"/>
      <p:bldP spid="3" grpId="0"/>
      <p:bldP spid="6" grpId="0"/>
      <p:bldP spid="7" grpId="0"/>
      <p:bldP spid="9"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67C7A2-B80C-F4F1-1B6E-DAF8BEC46D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8CF7A1-64AD-AB6B-DD9F-B4DCB7612B5B}"/>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488011ED-44A8-0FE5-5716-6E03BAF9628D}"/>
              </a:ext>
            </a:extLst>
          </p:cNvPr>
          <p:cNvSpPr txBox="1">
            <a:spLocks/>
          </p:cNvSpPr>
          <p:nvPr/>
        </p:nvSpPr>
        <p:spPr>
          <a:xfrm>
            <a:off x="998621" y="2250009"/>
            <a:ext cx="5418221" cy="52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indent="-457200" algn="just">
              <a:lnSpc>
                <a:spcPct val="100000"/>
              </a:lnSpc>
              <a:spcBef>
                <a:spcPts val="105"/>
              </a:spcBef>
              <a:buClr>
                <a:srgbClr val="D24717"/>
              </a:buClr>
              <a:buSzPct val="84615"/>
              <a:buFont typeface="Wingdings" panose="05000000000000000000" pitchFamily="2" charset="2"/>
              <a:buChar char="Ø"/>
              <a:tabLst>
                <a:tab pos="286385" algn="l"/>
              </a:tabLst>
            </a:pPr>
            <a:r>
              <a:rPr lang="en-US" dirty="0">
                <a:solidFill>
                  <a:srgbClr val="C00000"/>
                </a:solidFill>
                <a:latin typeface="Times New Roman" panose="02020603050405020304" pitchFamily="18" charset="0"/>
                <a:cs typeface="Times New Roman" panose="02020603050405020304" pitchFamily="18" charset="0"/>
              </a:rPr>
              <a:t>MAC Layer</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7D19FFC-7F50-31E8-47CB-AFB4C9E6B36A}"/>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
        <p:nvSpPr>
          <p:cNvPr id="4" name="TextBox 3">
            <a:extLst>
              <a:ext uri="{FF2B5EF4-FFF2-40B4-BE49-F238E27FC236}">
                <a16:creationId xmlns:a16="http://schemas.microsoft.com/office/drawing/2014/main" id="{C2C43825-3D91-9ED4-7670-9E1B34B314F0}"/>
              </a:ext>
            </a:extLst>
          </p:cNvPr>
          <p:cNvSpPr txBox="1"/>
          <p:nvPr/>
        </p:nvSpPr>
        <p:spPr>
          <a:xfrm>
            <a:off x="1594182" y="2880950"/>
            <a:ext cx="9360569" cy="523220"/>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rgbClr val="9900CC"/>
                </a:solidFill>
                <a:latin typeface="Times New Roman" panose="02020603050405020304" pitchFamily="18" charset="0"/>
                <a:cs typeface="Times New Roman" panose="02020603050405020304" pitchFamily="18" charset="0"/>
              </a:rPr>
              <a:t>Four types of MAC frames are specified in 802.15.4:</a:t>
            </a:r>
            <a:endParaRPr lang="en-IN" sz="2800" dirty="0">
              <a:solidFill>
                <a:srgbClr val="9900CC"/>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B5727965-47FB-76CD-687E-AC41D9239217}"/>
              </a:ext>
            </a:extLst>
          </p:cNvPr>
          <p:cNvSpPr txBox="1"/>
          <p:nvPr/>
        </p:nvSpPr>
        <p:spPr>
          <a:xfrm>
            <a:off x="1993230" y="3891578"/>
            <a:ext cx="9360569" cy="523220"/>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IN" sz="2800" dirty="0">
                <a:solidFill>
                  <a:srgbClr val="FF0000"/>
                </a:solidFill>
                <a:latin typeface="Times New Roman" panose="02020603050405020304" pitchFamily="18" charset="0"/>
                <a:cs typeface="Times New Roman" panose="02020603050405020304" pitchFamily="18" charset="0"/>
              </a:rPr>
              <a:t>Data frame: </a:t>
            </a:r>
            <a:r>
              <a:rPr lang="en-US" sz="2800" dirty="0">
                <a:solidFill>
                  <a:srgbClr val="9900FF"/>
                </a:solidFill>
                <a:latin typeface="Times New Roman" panose="02020603050405020304" pitchFamily="18" charset="0"/>
                <a:cs typeface="Times New Roman" panose="02020603050405020304" pitchFamily="18" charset="0"/>
              </a:rPr>
              <a:t>Handles all transfers of data</a:t>
            </a:r>
            <a:endParaRPr lang="en-IN" sz="2800" dirty="0">
              <a:solidFill>
                <a:srgbClr val="9900FF"/>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A5212B7-C9BD-A074-8972-CBA264898C0A}"/>
              </a:ext>
            </a:extLst>
          </p:cNvPr>
          <p:cNvSpPr txBox="1"/>
          <p:nvPr/>
        </p:nvSpPr>
        <p:spPr>
          <a:xfrm>
            <a:off x="1993230" y="4902207"/>
            <a:ext cx="8881310" cy="954107"/>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IN" sz="2800" dirty="0">
                <a:solidFill>
                  <a:srgbClr val="FF0000"/>
                </a:solidFill>
                <a:latin typeface="Times New Roman" panose="02020603050405020304" pitchFamily="18" charset="0"/>
                <a:cs typeface="Times New Roman" panose="02020603050405020304" pitchFamily="18" charset="0"/>
              </a:rPr>
              <a:t>Beacon frame: </a:t>
            </a:r>
            <a:r>
              <a:rPr lang="en-US" sz="2800" dirty="0">
                <a:solidFill>
                  <a:schemeClr val="accent6">
                    <a:lumMod val="50000"/>
                  </a:schemeClr>
                </a:solidFill>
                <a:latin typeface="Times New Roman" panose="02020603050405020304" pitchFamily="18" charset="0"/>
                <a:cs typeface="Times New Roman" panose="02020603050405020304" pitchFamily="18" charset="0"/>
              </a:rPr>
              <a:t>Used in the transmission of beacons from a PAN coordinator</a:t>
            </a:r>
            <a:endParaRPr lang="en-IN" sz="2800"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431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4" grpId="0"/>
      <p:bldP spid="3" grpId="0"/>
      <p:bldP spid="6"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E09CD-E2C5-868D-8A7B-3B379AF16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C17B55-A8B0-E481-58A6-2DAB7994905F}"/>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BE7D5D4A-71F6-F367-4A77-BCC67B0D1F7A}"/>
              </a:ext>
            </a:extLst>
          </p:cNvPr>
          <p:cNvSpPr txBox="1">
            <a:spLocks/>
          </p:cNvSpPr>
          <p:nvPr/>
        </p:nvSpPr>
        <p:spPr>
          <a:xfrm>
            <a:off x="998621" y="2250009"/>
            <a:ext cx="5418221" cy="52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indent="-457200" algn="just">
              <a:lnSpc>
                <a:spcPct val="100000"/>
              </a:lnSpc>
              <a:spcBef>
                <a:spcPts val="105"/>
              </a:spcBef>
              <a:buClr>
                <a:srgbClr val="D24717"/>
              </a:buClr>
              <a:buSzPct val="84615"/>
              <a:buFont typeface="Wingdings" panose="05000000000000000000" pitchFamily="2" charset="2"/>
              <a:buChar char="Ø"/>
              <a:tabLst>
                <a:tab pos="286385" algn="l"/>
              </a:tabLst>
            </a:pPr>
            <a:r>
              <a:rPr lang="en-US" dirty="0">
                <a:solidFill>
                  <a:srgbClr val="C00000"/>
                </a:solidFill>
                <a:latin typeface="Times New Roman" panose="02020603050405020304" pitchFamily="18" charset="0"/>
                <a:cs typeface="Times New Roman" panose="02020603050405020304" pitchFamily="18" charset="0"/>
              </a:rPr>
              <a:t>MAC Layer</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90015FE-8B47-A425-CD9E-BF7D03AC30E7}"/>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
        <p:nvSpPr>
          <p:cNvPr id="4" name="TextBox 3">
            <a:extLst>
              <a:ext uri="{FF2B5EF4-FFF2-40B4-BE49-F238E27FC236}">
                <a16:creationId xmlns:a16="http://schemas.microsoft.com/office/drawing/2014/main" id="{64886D7E-5CFE-B33D-4924-1E2DF8B6A525}"/>
              </a:ext>
            </a:extLst>
          </p:cNvPr>
          <p:cNvSpPr txBox="1"/>
          <p:nvPr/>
        </p:nvSpPr>
        <p:spPr>
          <a:xfrm>
            <a:off x="1594182" y="2880950"/>
            <a:ext cx="9360569" cy="523220"/>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rgbClr val="9900CC"/>
                </a:solidFill>
                <a:latin typeface="Times New Roman" panose="02020603050405020304" pitchFamily="18" charset="0"/>
                <a:cs typeface="Times New Roman" panose="02020603050405020304" pitchFamily="18" charset="0"/>
              </a:rPr>
              <a:t>Four types of MAC frames are specified in 802.15.4:</a:t>
            </a:r>
            <a:endParaRPr lang="en-IN" sz="2800" dirty="0">
              <a:solidFill>
                <a:srgbClr val="9900CC"/>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2579786-1A74-EFE9-A476-3F227B84780D}"/>
              </a:ext>
            </a:extLst>
          </p:cNvPr>
          <p:cNvSpPr txBox="1"/>
          <p:nvPr/>
        </p:nvSpPr>
        <p:spPr>
          <a:xfrm>
            <a:off x="1976187" y="3827361"/>
            <a:ext cx="8881310" cy="954107"/>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IN" sz="2800" dirty="0">
                <a:solidFill>
                  <a:srgbClr val="FF0000"/>
                </a:solidFill>
                <a:latin typeface="Times New Roman" panose="02020603050405020304" pitchFamily="18" charset="0"/>
                <a:cs typeface="Times New Roman" panose="02020603050405020304" pitchFamily="18" charset="0"/>
              </a:rPr>
              <a:t>Acknowledgement frame: </a:t>
            </a:r>
            <a:r>
              <a:rPr lang="en-US" sz="2800" dirty="0">
                <a:solidFill>
                  <a:schemeClr val="accent1">
                    <a:lumMod val="75000"/>
                  </a:schemeClr>
                </a:solidFill>
                <a:latin typeface="Times New Roman" panose="02020603050405020304" pitchFamily="18" charset="0"/>
                <a:cs typeface="Times New Roman" panose="02020603050405020304" pitchFamily="18" charset="0"/>
              </a:rPr>
              <a:t>Confirms the successful reception of a frame</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45CCDB1-5F16-BBD0-8FF5-964D4CF1A979}"/>
              </a:ext>
            </a:extLst>
          </p:cNvPr>
          <p:cNvSpPr txBox="1"/>
          <p:nvPr/>
        </p:nvSpPr>
        <p:spPr>
          <a:xfrm>
            <a:off x="2073441" y="5204659"/>
            <a:ext cx="8881310" cy="954107"/>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IN" sz="2800" dirty="0">
                <a:solidFill>
                  <a:srgbClr val="FF0000"/>
                </a:solidFill>
                <a:latin typeface="Times New Roman" panose="02020603050405020304" pitchFamily="18" charset="0"/>
                <a:cs typeface="Times New Roman" panose="02020603050405020304" pitchFamily="18" charset="0"/>
              </a:rPr>
              <a:t>MAC command frame: </a:t>
            </a:r>
            <a:r>
              <a:rPr lang="en-IN" sz="2800" dirty="0">
                <a:solidFill>
                  <a:srgbClr val="0070C0"/>
                </a:solidFill>
                <a:latin typeface="Times New Roman" panose="02020603050405020304" pitchFamily="18" charset="0"/>
                <a:cs typeface="Times New Roman" panose="02020603050405020304" pitchFamily="18" charset="0"/>
              </a:rPr>
              <a:t>Responsible for control communication between devices </a:t>
            </a:r>
          </a:p>
        </p:txBody>
      </p:sp>
    </p:spTree>
    <p:extLst>
      <p:ext uri="{BB962C8B-B14F-4D97-AF65-F5344CB8AC3E}">
        <p14:creationId xmlns:p14="http://schemas.microsoft.com/office/powerpoint/2010/main" val="180727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4" grpId="0"/>
      <p:bldP spid="7" grpId="0"/>
      <p:bldP spid="9"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2F4C7C-2780-75A2-BB4F-93808B7F1180}"/>
              </a:ext>
            </a:extLst>
          </p:cNvPr>
          <p:cNvPicPr>
            <a:picLocks noChangeAspect="1"/>
          </p:cNvPicPr>
          <p:nvPr/>
        </p:nvPicPr>
        <p:blipFill>
          <a:blip r:embed="rId2"/>
          <a:stretch>
            <a:fillRect/>
          </a:stretch>
        </p:blipFill>
        <p:spPr>
          <a:xfrm>
            <a:off x="1674322" y="1427747"/>
            <a:ext cx="8265961" cy="4509829"/>
          </a:xfrm>
          <a:prstGeom prst="rect">
            <a:avLst/>
          </a:prstGeom>
        </p:spPr>
      </p:pic>
    </p:spTree>
    <p:extLst>
      <p:ext uri="{BB962C8B-B14F-4D97-AF65-F5344CB8AC3E}">
        <p14:creationId xmlns:p14="http://schemas.microsoft.com/office/powerpoint/2010/main" val="2280902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431BD-131D-1869-1675-4B2D403554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0F4C80-668A-731F-2C56-C1F4C21B2383}"/>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AF38D629-AB76-F7FE-091A-A5F7E713473F}"/>
              </a:ext>
            </a:extLst>
          </p:cNvPr>
          <p:cNvSpPr txBox="1">
            <a:spLocks/>
          </p:cNvSpPr>
          <p:nvPr/>
        </p:nvSpPr>
        <p:spPr>
          <a:xfrm>
            <a:off x="998621" y="2250009"/>
            <a:ext cx="5418221" cy="52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indent="-457200" algn="just">
              <a:lnSpc>
                <a:spcPct val="100000"/>
              </a:lnSpc>
              <a:spcBef>
                <a:spcPts val="105"/>
              </a:spcBef>
              <a:buClr>
                <a:srgbClr val="D24717"/>
              </a:buClr>
              <a:buSzPct val="84615"/>
              <a:buFont typeface="Wingdings" panose="05000000000000000000" pitchFamily="2" charset="2"/>
              <a:buChar char="Ø"/>
              <a:tabLst>
                <a:tab pos="286385" algn="l"/>
              </a:tabLst>
            </a:pPr>
            <a:r>
              <a:rPr lang="en-US" dirty="0">
                <a:solidFill>
                  <a:srgbClr val="C00000"/>
                </a:solidFill>
                <a:latin typeface="Times New Roman" panose="02020603050405020304" pitchFamily="18" charset="0"/>
                <a:cs typeface="Times New Roman" panose="02020603050405020304" pitchFamily="18" charset="0"/>
              </a:rPr>
              <a:t>Topology</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1DD36EA3-0EF7-90A2-369B-3321AA97DC6E}"/>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
        <p:nvSpPr>
          <p:cNvPr id="4" name="TextBox 3">
            <a:extLst>
              <a:ext uri="{FF2B5EF4-FFF2-40B4-BE49-F238E27FC236}">
                <a16:creationId xmlns:a16="http://schemas.microsoft.com/office/drawing/2014/main" id="{0CBDE029-4BDB-EB55-3934-E5C64FBEC131}"/>
              </a:ext>
            </a:extLst>
          </p:cNvPr>
          <p:cNvSpPr txBox="1"/>
          <p:nvPr/>
        </p:nvSpPr>
        <p:spPr>
          <a:xfrm>
            <a:off x="1594182" y="2880950"/>
            <a:ext cx="9759616" cy="954107"/>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rgbClr val="9900CC"/>
                </a:solidFill>
                <a:latin typeface="Times New Roman" panose="02020603050405020304" pitchFamily="18" charset="0"/>
                <a:cs typeface="Times New Roman" panose="02020603050405020304" pitchFamily="18" charset="0"/>
              </a:rPr>
              <a:t>IEEE 802.15.4–based networks can be built as star, peer-to peer, or mesh topologies.</a:t>
            </a:r>
            <a:endParaRPr lang="en-IN" sz="2800" dirty="0">
              <a:solidFill>
                <a:srgbClr val="9900CC"/>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63D55A2-0402-F345-6331-90E7C5B91847}"/>
              </a:ext>
            </a:extLst>
          </p:cNvPr>
          <p:cNvSpPr txBox="1"/>
          <p:nvPr/>
        </p:nvSpPr>
        <p:spPr>
          <a:xfrm>
            <a:off x="1594181" y="3942778"/>
            <a:ext cx="9759617" cy="523220"/>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chemeClr val="accent1">
                    <a:lumMod val="75000"/>
                  </a:schemeClr>
                </a:solidFill>
                <a:latin typeface="Times New Roman" panose="02020603050405020304" pitchFamily="18" charset="0"/>
                <a:cs typeface="Times New Roman" panose="02020603050405020304" pitchFamily="18" charset="0"/>
              </a:rPr>
              <a:t>Mesh networks tie together many nodes.</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B97B67EA-F2F7-D816-D8BF-D6D43273BC7A}"/>
              </a:ext>
            </a:extLst>
          </p:cNvPr>
          <p:cNvSpPr txBox="1"/>
          <p:nvPr/>
        </p:nvSpPr>
        <p:spPr>
          <a:xfrm>
            <a:off x="1594182" y="4573719"/>
            <a:ext cx="9759618" cy="1384995"/>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rgbClr val="0070C0"/>
                </a:solidFill>
                <a:latin typeface="Times New Roman" panose="02020603050405020304" pitchFamily="18" charset="0"/>
                <a:cs typeface="Times New Roman" panose="02020603050405020304" pitchFamily="18" charset="0"/>
              </a:rPr>
              <a:t>This allows nodes that would be out of range if trying to communicate directly to leverage intermediary nodes to transfer communications.</a:t>
            </a:r>
            <a:endParaRPr lang="en-IN" sz="2800" dirty="0">
              <a:solidFill>
                <a:srgbClr val="0070C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CE7B5EB6-870D-77AB-3AF2-939E1BFA1529}"/>
              </a:ext>
            </a:extLst>
          </p:cNvPr>
          <p:cNvSpPr txBox="1"/>
          <p:nvPr/>
        </p:nvSpPr>
        <p:spPr>
          <a:xfrm>
            <a:off x="1594181" y="6066435"/>
            <a:ext cx="9759618" cy="523220"/>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rgbClr val="C00000"/>
                </a:solidFill>
                <a:latin typeface="Times New Roman" panose="02020603050405020304" pitchFamily="18" charset="0"/>
                <a:cs typeface="Times New Roman" panose="02020603050405020304" pitchFamily="18" charset="0"/>
              </a:rPr>
              <a:t>Every 802.15.4 PAN should be set up with a unique ID.</a:t>
            </a:r>
            <a:endParaRPr lang="en-IN"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7627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4" grpId="0"/>
      <p:bldP spid="7" grpId="0"/>
      <p:bldP spid="9" grpId="0"/>
      <p:bldP spid="3" grpId="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7D100D-41F5-63D7-12C9-9CD55E1DA5B6}"/>
              </a:ext>
            </a:extLst>
          </p:cNvPr>
          <p:cNvPicPr>
            <a:picLocks noChangeAspect="1"/>
          </p:cNvPicPr>
          <p:nvPr/>
        </p:nvPicPr>
        <p:blipFill>
          <a:blip r:embed="rId2"/>
          <a:stretch>
            <a:fillRect/>
          </a:stretch>
        </p:blipFill>
        <p:spPr>
          <a:xfrm>
            <a:off x="2587175" y="1026696"/>
            <a:ext cx="7017649" cy="4343612"/>
          </a:xfrm>
          <a:prstGeom prst="rect">
            <a:avLst/>
          </a:prstGeom>
        </p:spPr>
      </p:pic>
    </p:spTree>
    <p:extLst>
      <p:ext uri="{BB962C8B-B14F-4D97-AF65-F5344CB8AC3E}">
        <p14:creationId xmlns:p14="http://schemas.microsoft.com/office/powerpoint/2010/main" val="25045551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01C922-4F6B-8365-DED4-EDCFF1092D0B}"/>
              </a:ext>
            </a:extLst>
          </p:cNvPr>
          <p:cNvPicPr>
            <a:picLocks noChangeAspect="1"/>
          </p:cNvPicPr>
          <p:nvPr/>
        </p:nvPicPr>
        <p:blipFill>
          <a:blip r:embed="rId2"/>
          <a:stretch>
            <a:fillRect/>
          </a:stretch>
        </p:blipFill>
        <p:spPr>
          <a:xfrm>
            <a:off x="1446827" y="0"/>
            <a:ext cx="9069965" cy="6689557"/>
          </a:xfrm>
          <a:prstGeom prst="rect">
            <a:avLst/>
          </a:prstGeom>
        </p:spPr>
      </p:pic>
    </p:spTree>
    <p:extLst>
      <p:ext uri="{BB962C8B-B14F-4D97-AF65-F5344CB8AC3E}">
        <p14:creationId xmlns:p14="http://schemas.microsoft.com/office/powerpoint/2010/main" val="142687109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CAA51-EDCE-AE4A-CA51-3644B77EB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76EE0A-6110-DEFC-4A72-57839053F481}"/>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9906051D-3F15-C04D-1389-2ED2B6AB2608}"/>
              </a:ext>
            </a:extLst>
          </p:cNvPr>
          <p:cNvSpPr txBox="1">
            <a:spLocks/>
          </p:cNvSpPr>
          <p:nvPr/>
        </p:nvSpPr>
        <p:spPr>
          <a:xfrm>
            <a:off x="998621" y="2250009"/>
            <a:ext cx="5418221" cy="52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indent="-457200" algn="just">
              <a:lnSpc>
                <a:spcPct val="100000"/>
              </a:lnSpc>
              <a:spcBef>
                <a:spcPts val="105"/>
              </a:spcBef>
              <a:buClr>
                <a:srgbClr val="D24717"/>
              </a:buClr>
              <a:buSzPct val="84615"/>
              <a:buFont typeface="Wingdings" panose="05000000000000000000" pitchFamily="2" charset="2"/>
              <a:buChar char="Ø"/>
              <a:tabLst>
                <a:tab pos="286385" algn="l"/>
              </a:tabLst>
            </a:pPr>
            <a:r>
              <a:rPr lang="en-US" dirty="0">
                <a:solidFill>
                  <a:srgbClr val="C00000"/>
                </a:solidFill>
                <a:latin typeface="Times New Roman" panose="02020603050405020304" pitchFamily="18" charset="0"/>
                <a:cs typeface="Times New Roman" panose="02020603050405020304" pitchFamily="18" charset="0"/>
              </a:rPr>
              <a:t>Security</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060A93F-F571-3187-2A42-70695D9EE262}"/>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
        <p:nvSpPr>
          <p:cNvPr id="4" name="TextBox 3">
            <a:extLst>
              <a:ext uri="{FF2B5EF4-FFF2-40B4-BE49-F238E27FC236}">
                <a16:creationId xmlns:a16="http://schemas.microsoft.com/office/drawing/2014/main" id="{14601CD3-3EA3-204B-6B00-849338A6D398}"/>
              </a:ext>
            </a:extLst>
          </p:cNvPr>
          <p:cNvSpPr txBox="1"/>
          <p:nvPr/>
        </p:nvSpPr>
        <p:spPr>
          <a:xfrm>
            <a:off x="1594182" y="2880950"/>
            <a:ext cx="9759616" cy="1384995"/>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rgbClr val="9900CC"/>
                </a:solidFill>
                <a:latin typeface="Times New Roman" panose="02020603050405020304" pitchFamily="18" charset="0"/>
                <a:cs typeface="Times New Roman" panose="02020603050405020304" pitchFamily="18" charset="0"/>
              </a:rPr>
              <a:t>The IEEE 802.15.4 specification uses Advanced Encryption Standard (AES) with a 128-bit key length as the base encryption algorithm for securing its data</a:t>
            </a:r>
            <a:endParaRPr lang="en-IN" sz="2800" dirty="0">
              <a:solidFill>
                <a:srgbClr val="9900CC"/>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A4947F9-35BB-DCFD-A256-6435F3EC6188}"/>
              </a:ext>
            </a:extLst>
          </p:cNvPr>
          <p:cNvSpPr txBox="1"/>
          <p:nvPr/>
        </p:nvSpPr>
        <p:spPr>
          <a:xfrm>
            <a:off x="1537033" y="4373666"/>
            <a:ext cx="9759617" cy="954107"/>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chemeClr val="accent1">
                    <a:lumMod val="75000"/>
                  </a:schemeClr>
                </a:solidFill>
                <a:latin typeface="Times New Roman" panose="02020603050405020304" pitchFamily="18" charset="0"/>
                <a:cs typeface="Times New Roman" panose="02020603050405020304" pitchFamily="18" charset="0"/>
              </a:rPr>
              <a:t>AES is a block cipher, which means it operates on fixed-size blocks of data</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596A05D-5159-C155-F02C-97E23F8370AB}"/>
              </a:ext>
            </a:extLst>
          </p:cNvPr>
          <p:cNvSpPr txBox="1"/>
          <p:nvPr/>
        </p:nvSpPr>
        <p:spPr>
          <a:xfrm>
            <a:off x="1594182" y="5435494"/>
            <a:ext cx="9759618" cy="954107"/>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rgbClr val="0070C0"/>
                </a:solidFill>
                <a:latin typeface="Times New Roman" panose="02020603050405020304" pitchFamily="18" charset="0"/>
                <a:cs typeface="Times New Roman" panose="02020603050405020304" pitchFamily="18" charset="0"/>
              </a:rPr>
              <a:t>symmetric key - means that the same key is used for both the encryption and decryption of the data</a:t>
            </a:r>
            <a:endParaRPr lang="en-IN" sz="2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459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4" grpId="0"/>
      <p:bldP spid="7" grpId="0"/>
      <p:bldP spid="9"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A1CC297-91E0-AE5B-45A7-5532FDE18CD3}"/>
              </a:ext>
            </a:extLst>
          </p:cNvPr>
          <p:cNvPicPr>
            <a:picLocks noChangeAspect="1"/>
          </p:cNvPicPr>
          <p:nvPr/>
        </p:nvPicPr>
        <p:blipFill>
          <a:blip r:embed="rId2"/>
          <a:stretch>
            <a:fillRect/>
          </a:stretch>
        </p:blipFill>
        <p:spPr>
          <a:xfrm>
            <a:off x="463039" y="220543"/>
            <a:ext cx="10991024" cy="6416914"/>
          </a:xfrm>
          <a:prstGeom prst="rect">
            <a:avLst/>
          </a:prstGeom>
        </p:spPr>
      </p:pic>
    </p:spTree>
    <p:extLst>
      <p:ext uri="{BB962C8B-B14F-4D97-AF65-F5344CB8AC3E}">
        <p14:creationId xmlns:p14="http://schemas.microsoft.com/office/powerpoint/2010/main" val="36251652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03892-33AE-7CE0-7F6E-988DECEF8E9B}"/>
              </a:ext>
            </a:extLst>
          </p:cNvPr>
          <p:cNvSpPr>
            <a:spLocks noGrp="1"/>
          </p:cNvSpPr>
          <p:nvPr>
            <p:ph type="title"/>
          </p:nvPr>
        </p:nvSpPr>
        <p:spPr>
          <a:xfrm>
            <a:off x="838200" y="2766218"/>
            <a:ext cx="10515600" cy="1325563"/>
          </a:xfrm>
        </p:spPr>
        <p:txBody>
          <a:bodyPr>
            <a:normAutofit/>
          </a:bodyPr>
          <a:lstStyle/>
          <a:p>
            <a:pPr algn="ctr"/>
            <a:r>
              <a:rPr lang="en-IN" sz="6600" dirty="0">
                <a:solidFill>
                  <a:srgbClr val="C00000"/>
                </a:solidFill>
                <a:effectLst>
                  <a:outerShdw blurRad="38100" dist="38100" dir="2700000" algn="tl">
                    <a:srgbClr val="000000">
                      <a:alpha val="43137"/>
                    </a:srgbClr>
                  </a:outerShdw>
                </a:effectLst>
                <a:latin typeface="Algerian" panose="04020705040A02060702" pitchFamily="82" charset="0"/>
              </a:rPr>
              <a:t>Thank You</a:t>
            </a:r>
          </a:p>
        </p:txBody>
      </p:sp>
    </p:spTree>
    <p:extLst>
      <p:ext uri="{BB962C8B-B14F-4D97-AF65-F5344CB8AC3E}">
        <p14:creationId xmlns:p14="http://schemas.microsoft.com/office/powerpoint/2010/main" val="3064058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15B206-A9C0-5D20-550F-4440AE980C7F}"/>
            </a:ext>
          </a:extLst>
        </p:cNvPr>
        <p:cNvGrpSpPr/>
        <p:nvPr/>
      </p:nvGrpSpPr>
      <p:grpSpPr>
        <a:xfrm>
          <a:off x="0" y="0"/>
          <a:ext cx="0" cy="0"/>
          <a:chOff x="0" y="0"/>
          <a:chExt cx="0" cy="0"/>
        </a:xfrm>
      </p:grpSpPr>
      <p:pic>
        <p:nvPicPr>
          <p:cNvPr id="12" name="Picture 11">
            <a:extLst>
              <a:ext uri="{FF2B5EF4-FFF2-40B4-BE49-F238E27FC236}">
                <a16:creationId xmlns:a16="http://schemas.microsoft.com/office/drawing/2014/main" id="{FBB1729F-C5A3-4DF7-9EF2-E9D6D1EFE662}"/>
              </a:ext>
            </a:extLst>
          </p:cNvPr>
          <p:cNvPicPr>
            <a:picLocks noChangeAspect="1"/>
          </p:cNvPicPr>
          <p:nvPr/>
        </p:nvPicPr>
        <p:blipFill>
          <a:blip r:embed="rId2"/>
          <a:stretch>
            <a:fillRect/>
          </a:stretch>
        </p:blipFill>
        <p:spPr>
          <a:xfrm>
            <a:off x="1430096" y="0"/>
            <a:ext cx="10136593" cy="6815986"/>
          </a:xfrm>
          <a:prstGeom prst="rect">
            <a:avLst/>
          </a:prstGeom>
        </p:spPr>
      </p:pic>
    </p:spTree>
    <p:extLst>
      <p:ext uri="{BB962C8B-B14F-4D97-AF65-F5344CB8AC3E}">
        <p14:creationId xmlns:p14="http://schemas.microsoft.com/office/powerpoint/2010/main" val="3130124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D3659-2ABB-F4FC-03A5-FE97967C1143}"/>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2962F86C-E451-0193-0441-B976B936802A}"/>
              </a:ext>
            </a:extLst>
          </p:cNvPr>
          <p:cNvPicPr>
            <a:picLocks noChangeAspect="1"/>
          </p:cNvPicPr>
          <p:nvPr/>
        </p:nvPicPr>
        <p:blipFill>
          <a:blip r:embed="rId3"/>
          <a:stretch>
            <a:fillRect/>
          </a:stretch>
        </p:blipFill>
        <p:spPr>
          <a:xfrm>
            <a:off x="1695063" y="93126"/>
            <a:ext cx="9701944" cy="6671748"/>
          </a:xfrm>
          <a:prstGeom prst="rect">
            <a:avLst/>
          </a:prstGeom>
        </p:spPr>
      </p:pic>
    </p:spTree>
    <p:extLst>
      <p:ext uri="{BB962C8B-B14F-4D97-AF65-F5344CB8AC3E}">
        <p14:creationId xmlns:p14="http://schemas.microsoft.com/office/powerpoint/2010/main" val="4281485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AF7C283-9A32-06C5-F127-CBD237E6A699}"/>
              </a:ext>
            </a:extLst>
          </p:cNvPr>
          <p:cNvPicPr>
            <a:picLocks noChangeAspect="1"/>
          </p:cNvPicPr>
          <p:nvPr/>
        </p:nvPicPr>
        <p:blipFill>
          <a:blip r:embed="rId2"/>
          <a:stretch>
            <a:fillRect/>
          </a:stretch>
        </p:blipFill>
        <p:spPr>
          <a:xfrm>
            <a:off x="1610056" y="0"/>
            <a:ext cx="9491578" cy="6615733"/>
          </a:xfrm>
          <a:prstGeom prst="rect">
            <a:avLst/>
          </a:prstGeom>
        </p:spPr>
      </p:pic>
    </p:spTree>
    <p:extLst>
      <p:ext uri="{BB962C8B-B14F-4D97-AF65-F5344CB8AC3E}">
        <p14:creationId xmlns:p14="http://schemas.microsoft.com/office/powerpoint/2010/main" val="3829683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81FDC-F5C8-8ACC-C97F-8450D0C77E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38A269-4ADA-2D2E-6D32-C391A16EF4DE}"/>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Precision agriculture (smart farming)</a:t>
            </a:r>
          </a:p>
        </p:txBody>
      </p:sp>
      <p:sp>
        <p:nvSpPr>
          <p:cNvPr id="3" name="Content Placeholder 2">
            <a:extLst>
              <a:ext uri="{FF2B5EF4-FFF2-40B4-BE49-F238E27FC236}">
                <a16:creationId xmlns:a16="http://schemas.microsoft.com/office/drawing/2014/main" id="{5F0CFE26-5757-DCBD-FD02-3CAD753DC2C4}"/>
              </a:ext>
            </a:extLst>
          </p:cNvPr>
          <p:cNvSpPr>
            <a:spLocks noGrp="1"/>
          </p:cNvSpPr>
          <p:nvPr>
            <p:ph idx="1"/>
          </p:nvPr>
        </p:nvSpPr>
        <p:spPr>
          <a:xfrm>
            <a:off x="838200" y="1825626"/>
            <a:ext cx="10515600" cy="1029870"/>
          </a:xfrm>
        </p:spPr>
        <p:txBody>
          <a:bodyPr>
            <a:normAutofit/>
          </a:bodyPr>
          <a:lstStyle/>
          <a:p>
            <a:pPr marL="0" indent="0" algn="just">
              <a:buNone/>
            </a:pPr>
            <a:r>
              <a:rPr lang="en-US" dirty="0">
                <a:solidFill>
                  <a:srgbClr val="9900CC"/>
                </a:solidFill>
                <a:latin typeface="Times New Roman" panose="02020603050405020304" pitchFamily="18" charset="0"/>
                <a:cs typeface="Times New Roman" panose="02020603050405020304" pitchFamily="18" charset="0"/>
              </a:rPr>
              <a:t>which uses a variety of technical advances to improve the efficiency, sustainability, and profitability of traditional farming practices.</a:t>
            </a:r>
            <a:endParaRPr lang="en-IN" dirty="0">
              <a:solidFill>
                <a:srgbClr val="9900CC"/>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6B89958-A013-1D70-0B2C-DEFAAB83DA1D}"/>
              </a:ext>
            </a:extLst>
          </p:cNvPr>
          <p:cNvSpPr txBox="1">
            <a:spLocks/>
          </p:cNvSpPr>
          <p:nvPr/>
        </p:nvSpPr>
        <p:spPr>
          <a:xfrm>
            <a:off x="838200" y="2990433"/>
            <a:ext cx="10515600" cy="16296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700" dirty="0">
                <a:solidFill>
                  <a:schemeClr val="accent6">
                    <a:lumMod val="75000"/>
                  </a:schemeClr>
                </a:solidFill>
                <a:latin typeface="Times New Roman" panose="02020603050405020304" pitchFamily="18" charset="0"/>
                <a:cs typeface="Times New Roman" panose="02020603050405020304" pitchFamily="18" charset="0"/>
              </a:rPr>
              <a:t>This includes the use of GPS and satellite aerial imagery for determining field viability; robots for high-precision planting, harvesting, irrigation, and so on; and real-time analytics and artificial intelligence to predict optimal crop yield, weather impacts, and soil quality.</a:t>
            </a:r>
          </a:p>
        </p:txBody>
      </p:sp>
      <p:sp>
        <p:nvSpPr>
          <p:cNvPr id="5" name="Content Placeholder 2">
            <a:extLst>
              <a:ext uri="{FF2B5EF4-FFF2-40B4-BE49-F238E27FC236}">
                <a16:creationId xmlns:a16="http://schemas.microsoft.com/office/drawing/2014/main" id="{28B15815-F316-653B-F649-94E0AF94C846}"/>
              </a:ext>
            </a:extLst>
          </p:cNvPr>
          <p:cNvSpPr txBox="1">
            <a:spLocks/>
          </p:cNvSpPr>
          <p:nvPr/>
        </p:nvSpPr>
        <p:spPr>
          <a:xfrm>
            <a:off x="838200" y="4827423"/>
            <a:ext cx="10515600" cy="166545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700" dirty="0">
                <a:solidFill>
                  <a:srgbClr val="9900CC"/>
                </a:solidFill>
                <a:latin typeface="Times New Roman" panose="02020603050405020304" pitchFamily="18" charset="0"/>
                <a:cs typeface="Times New Roman" panose="02020603050405020304" pitchFamily="18" charset="0"/>
              </a:rPr>
              <a:t>Among the most significant impacts of precision agriculture are those dealing with sensor measurement of a variety of soil characteristics. These include real- time measurement of soil quality, pH levels, salinity, toxicity levels, moisture levels for irrigation planning, nutrient levels for fertilization planning, and so on.</a:t>
            </a:r>
            <a:endParaRPr lang="en-IN" sz="2700" dirty="0">
              <a:solidFill>
                <a:srgbClr val="99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7231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6" dur="500"/>
                                        <p:tgtEl>
                                          <p:spTgt spid="4">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21"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4F620-CF82-81D6-7781-5F3AC4B62A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5B271C-EBF4-4EFC-3C23-28BCB00C32D3}"/>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IoT Use Case: Area of precision agriculture (smart farming)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95F60E-EB04-4FEB-B63F-23B97B7A7CAA}"/>
              </a:ext>
            </a:extLst>
          </p:cNvPr>
          <p:cNvSpPr>
            <a:spLocks noGrp="1"/>
          </p:cNvSpPr>
          <p:nvPr>
            <p:ph idx="1"/>
          </p:nvPr>
        </p:nvSpPr>
        <p:spPr>
          <a:xfrm>
            <a:off x="838200" y="1825626"/>
            <a:ext cx="10515600" cy="1029870"/>
          </a:xfrm>
        </p:spPr>
        <p:txBody>
          <a:bodyPr>
            <a:normAutofit/>
          </a:bodyPr>
          <a:lstStyle/>
          <a:p>
            <a:pPr marL="0" indent="0" algn="just">
              <a:buNone/>
            </a:pPr>
            <a:r>
              <a:rPr lang="en-US" dirty="0">
                <a:solidFill>
                  <a:srgbClr val="9900CC"/>
                </a:solidFill>
                <a:latin typeface="Times New Roman" panose="02020603050405020304" pitchFamily="18" charset="0"/>
                <a:cs typeface="Times New Roman" panose="02020603050405020304" pitchFamily="18" charset="0"/>
              </a:rPr>
              <a:t>biodegradable, passive microsensors to measure soil and crop and conditions</a:t>
            </a:r>
            <a:endParaRPr lang="en-IN" dirty="0">
              <a:solidFill>
                <a:srgbClr val="9900CC"/>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2DECFC7-1C6A-B489-2944-9C10F778866B}"/>
              </a:ext>
            </a:extLst>
          </p:cNvPr>
          <p:cNvSpPr txBox="1">
            <a:spLocks/>
          </p:cNvSpPr>
          <p:nvPr/>
        </p:nvSpPr>
        <p:spPr>
          <a:xfrm>
            <a:off x="838200" y="2990433"/>
            <a:ext cx="10515600" cy="12446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700" dirty="0">
                <a:solidFill>
                  <a:schemeClr val="accent6">
                    <a:lumMod val="75000"/>
                  </a:schemeClr>
                </a:solidFill>
                <a:latin typeface="Times New Roman" panose="02020603050405020304" pitchFamily="18" charset="0"/>
                <a:cs typeface="Times New Roman" panose="02020603050405020304" pitchFamily="18" charset="0"/>
              </a:rPr>
              <a:t>These sensors, developed at North Dakota State University (NDSU), can be planted directly in the soil and left in the ground to biodegrade without any harm to soil quality. </a:t>
            </a:r>
          </a:p>
        </p:txBody>
      </p:sp>
    </p:spTree>
    <p:extLst>
      <p:ext uri="{BB962C8B-B14F-4D97-AF65-F5344CB8AC3E}">
        <p14:creationId xmlns:p14="http://schemas.microsoft.com/office/powerpoint/2010/main" val="156224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Effect transition="in" filter="randombar(horizontal)">
                                      <p:cBhvr>
                                        <p:cTn id="16"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B842A758-2585-05DE-60BB-6B35CB691BCF}"/>
              </a:ext>
            </a:extLst>
          </p:cNvPr>
          <p:cNvPicPr>
            <a:picLocks noChangeAspect="1"/>
          </p:cNvPicPr>
          <p:nvPr/>
        </p:nvPicPr>
        <p:blipFill>
          <a:blip r:embed="rId2"/>
          <a:stretch>
            <a:fillRect/>
          </a:stretch>
        </p:blipFill>
        <p:spPr>
          <a:xfrm>
            <a:off x="1443789" y="212112"/>
            <a:ext cx="9611175" cy="6645887"/>
          </a:xfrm>
          <a:prstGeom prst="rect">
            <a:avLst/>
          </a:prstGeom>
        </p:spPr>
      </p:pic>
    </p:spTree>
    <p:extLst>
      <p:ext uri="{BB962C8B-B14F-4D97-AF65-F5344CB8AC3E}">
        <p14:creationId xmlns:p14="http://schemas.microsoft.com/office/powerpoint/2010/main" val="4209095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976CB-3637-EFCD-427F-B87898D8A1D6}"/>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C197F7AD-4B8C-0E5F-B44F-9EBF197FB6A7}"/>
              </a:ext>
            </a:extLst>
          </p:cNvPr>
          <p:cNvPicPr>
            <a:picLocks noChangeAspect="1"/>
          </p:cNvPicPr>
          <p:nvPr/>
        </p:nvPicPr>
        <p:blipFill>
          <a:blip r:embed="rId2"/>
          <a:stretch>
            <a:fillRect/>
          </a:stretch>
        </p:blipFill>
        <p:spPr>
          <a:xfrm>
            <a:off x="2368745" y="267453"/>
            <a:ext cx="7821630" cy="6323093"/>
          </a:xfrm>
          <a:prstGeom prst="rect">
            <a:avLst/>
          </a:prstGeom>
        </p:spPr>
      </p:pic>
    </p:spTree>
    <p:extLst>
      <p:ext uri="{BB962C8B-B14F-4D97-AF65-F5344CB8AC3E}">
        <p14:creationId xmlns:p14="http://schemas.microsoft.com/office/powerpoint/2010/main" val="818983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67BFB-934F-A7BA-9966-C0F1CF17398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B545F14C-5D03-70E4-141A-1CDDBAC67E54}"/>
              </a:ext>
            </a:extLst>
          </p:cNvPr>
          <p:cNvPicPr>
            <a:picLocks noChangeAspect="1"/>
          </p:cNvPicPr>
          <p:nvPr/>
        </p:nvPicPr>
        <p:blipFill>
          <a:blip r:embed="rId2"/>
          <a:stretch>
            <a:fillRect/>
          </a:stretch>
        </p:blipFill>
        <p:spPr>
          <a:xfrm>
            <a:off x="2020735" y="74193"/>
            <a:ext cx="9008625" cy="6709614"/>
          </a:xfrm>
          <a:prstGeom prst="rect">
            <a:avLst/>
          </a:prstGeom>
        </p:spPr>
      </p:pic>
    </p:spTree>
    <p:extLst>
      <p:ext uri="{BB962C8B-B14F-4D97-AF65-F5344CB8AC3E}">
        <p14:creationId xmlns:p14="http://schemas.microsoft.com/office/powerpoint/2010/main" val="4189770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A4F863-45C8-C162-403D-5BF5CDFCA3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BC5977-2EC6-FA78-36D7-66DBC62A7E4F}"/>
              </a:ext>
            </a:extLst>
          </p:cNvPr>
          <p:cNvSpPr>
            <a:spLocks noGrp="1"/>
          </p:cNvSpPr>
          <p:nvPr>
            <p:ph type="title"/>
          </p:nvPr>
        </p:nvSpPr>
        <p:spPr/>
        <p:txBody>
          <a:bodyPr/>
          <a:lstStyle/>
          <a:p>
            <a:r>
              <a:rPr lang="en-IN" dirty="0">
                <a:solidFill>
                  <a:schemeClr val="accent2"/>
                </a:solidFill>
                <a:latin typeface="Times New Roman" panose="02020603050405020304" pitchFamily="18" charset="0"/>
                <a:cs typeface="Times New Roman" panose="02020603050405020304" pitchFamily="18" charset="0"/>
              </a:rPr>
              <a:t>Syllabus – Unit 2</a:t>
            </a:r>
          </a:p>
        </p:txBody>
      </p:sp>
      <p:graphicFrame>
        <p:nvGraphicFramePr>
          <p:cNvPr id="16" name="Table 15">
            <a:extLst>
              <a:ext uri="{FF2B5EF4-FFF2-40B4-BE49-F238E27FC236}">
                <a16:creationId xmlns:a16="http://schemas.microsoft.com/office/drawing/2014/main" id="{228994FB-A323-AF55-A945-F0CB530E754D}"/>
              </a:ext>
            </a:extLst>
          </p:cNvPr>
          <p:cNvGraphicFramePr>
            <a:graphicFrameLocks noGrp="1"/>
          </p:cNvGraphicFramePr>
          <p:nvPr>
            <p:extLst>
              <p:ext uri="{D42A27DB-BD31-4B8C-83A1-F6EECF244321}">
                <p14:modId xmlns:p14="http://schemas.microsoft.com/office/powerpoint/2010/main" val="2466675594"/>
              </p:ext>
            </p:extLst>
          </p:nvPr>
        </p:nvGraphicFramePr>
        <p:xfrm>
          <a:off x="1206367" y="1938245"/>
          <a:ext cx="10147433" cy="2566929"/>
        </p:xfrm>
        <a:graphic>
          <a:graphicData uri="http://schemas.openxmlformats.org/drawingml/2006/table">
            <a:tbl>
              <a:tblPr firstRow="1" bandRow="1">
                <a:tableStyleId>{5C22544A-7EE6-4342-B048-85BDC9FD1C3A}</a:tableStyleId>
              </a:tblPr>
              <a:tblGrid>
                <a:gridCol w="1182541">
                  <a:extLst>
                    <a:ext uri="{9D8B030D-6E8A-4147-A177-3AD203B41FA5}">
                      <a16:colId xmlns:a16="http://schemas.microsoft.com/office/drawing/2014/main" val="3655342299"/>
                    </a:ext>
                  </a:extLst>
                </a:gridCol>
                <a:gridCol w="7748833">
                  <a:extLst>
                    <a:ext uri="{9D8B030D-6E8A-4147-A177-3AD203B41FA5}">
                      <a16:colId xmlns:a16="http://schemas.microsoft.com/office/drawing/2014/main" val="1263704228"/>
                    </a:ext>
                  </a:extLst>
                </a:gridCol>
                <a:gridCol w="1216059">
                  <a:extLst>
                    <a:ext uri="{9D8B030D-6E8A-4147-A177-3AD203B41FA5}">
                      <a16:colId xmlns:a16="http://schemas.microsoft.com/office/drawing/2014/main" val="3842286553"/>
                    </a:ext>
                  </a:extLst>
                </a:gridCol>
              </a:tblGrid>
              <a:tr h="1012449">
                <a:tc>
                  <a:txBody>
                    <a:bodyPr/>
                    <a:lstStyle/>
                    <a:p>
                      <a:r>
                        <a:rPr lang="en-US" sz="2400" dirty="0">
                          <a:latin typeface="Times New Roman" panose="02020603050405020304" pitchFamily="18" charset="0"/>
                          <a:cs typeface="Times New Roman" panose="02020603050405020304" pitchFamily="18" charset="0"/>
                        </a:rPr>
                        <a:t>Unit No. </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Course Content</a:t>
                      </a:r>
                      <a:endParaRPr lang="en-IN" sz="2400" dirty="0">
                        <a:latin typeface="Times New Roman" panose="02020603050405020304" pitchFamily="18" charset="0"/>
                        <a:cs typeface="Times New Roman" panose="02020603050405020304" pitchFamily="18" charset="0"/>
                      </a:endParaRPr>
                    </a:p>
                  </a:txBody>
                  <a:tcPr/>
                </a:tc>
                <a:tc>
                  <a:txBody>
                    <a:bodyPr/>
                    <a:lstStyle/>
                    <a:p>
                      <a:r>
                        <a:rPr lang="en-US" sz="2400" dirty="0">
                          <a:latin typeface="Times New Roman" panose="02020603050405020304" pitchFamily="18" charset="0"/>
                          <a:cs typeface="Times New Roman" panose="02020603050405020304" pitchFamily="18" charset="0"/>
                        </a:rPr>
                        <a:t>No. of Hours</a:t>
                      </a:r>
                      <a:endParaRPr lang="en-IN"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3768887"/>
                  </a:ext>
                </a:extLst>
              </a:tr>
              <a:tr h="1012449">
                <a:tc>
                  <a:txBody>
                    <a:bodyPr/>
                    <a:lstStyle/>
                    <a:p>
                      <a:pPr algn="ctr"/>
                      <a:r>
                        <a:rPr lang="en-US" sz="2400" dirty="0">
                          <a:latin typeface="Times New Roman" panose="02020603050405020304" pitchFamily="18" charset="0"/>
                          <a:cs typeface="Times New Roman" panose="02020603050405020304" pitchFamily="18" charset="0"/>
                        </a:rPr>
                        <a:t>2</a:t>
                      </a:r>
                      <a:endParaRPr lang="en-IN" sz="2400" dirty="0">
                        <a:latin typeface="Times New Roman" panose="02020603050405020304" pitchFamily="18" charset="0"/>
                        <a:cs typeface="Times New Roman" panose="02020603050405020304" pitchFamily="18" charset="0"/>
                      </a:endParaRPr>
                    </a:p>
                  </a:txBody>
                  <a:tcPr/>
                </a:tc>
                <a:tc>
                  <a:txBody>
                    <a:bodyPr/>
                    <a:lstStyle/>
                    <a:p>
                      <a:pPr algn="just"/>
                      <a:r>
                        <a:rPr lang="en-US" sz="2400" dirty="0">
                          <a:latin typeface="Times New Roman" panose="02020603050405020304" pitchFamily="18" charset="0"/>
                          <a:cs typeface="Times New Roman" panose="02020603050405020304" pitchFamily="18" charset="0"/>
                        </a:rPr>
                        <a:t>Smart Objects: The ―Things in IoT, Sensors, Actuators, and Smart Objects, Sensor Networks, Connecting Smart Objects, Communications Criteria, IoT Access Technologies (IEEE 802.15.4).</a:t>
                      </a:r>
                      <a:endParaRPr lang="en-IN" sz="2400" dirty="0">
                        <a:latin typeface="Times New Roman" panose="02020603050405020304" pitchFamily="18" charset="0"/>
                        <a:cs typeface="Times New Roman" panose="02020603050405020304" pitchFamily="18" charset="0"/>
                      </a:endParaRPr>
                    </a:p>
                  </a:txBody>
                  <a:tcPr/>
                </a:tc>
                <a:tc>
                  <a:txBody>
                    <a:bodyPr/>
                    <a:lstStyle/>
                    <a:p>
                      <a:pPr algn="ctr"/>
                      <a:r>
                        <a:rPr lang="en-IN" sz="2400" dirty="0">
                          <a:latin typeface="Times New Roman" panose="02020603050405020304" pitchFamily="18" charset="0"/>
                          <a:cs typeface="Times New Roman" panose="02020603050405020304" pitchFamily="18" charset="0"/>
                        </a:rPr>
                        <a:t>8</a:t>
                      </a:r>
                    </a:p>
                  </a:txBody>
                  <a:tcPr/>
                </a:tc>
                <a:extLst>
                  <a:ext uri="{0D108BD9-81ED-4DB2-BD59-A6C34878D82A}">
                    <a16:rowId xmlns:a16="http://schemas.microsoft.com/office/drawing/2014/main" val="1478394814"/>
                  </a:ext>
                </a:extLst>
              </a:tr>
            </a:tbl>
          </a:graphicData>
        </a:graphic>
      </p:graphicFrame>
    </p:spTree>
    <p:extLst>
      <p:ext uri="{BB962C8B-B14F-4D97-AF65-F5344CB8AC3E}">
        <p14:creationId xmlns:p14="http://schemas.microsoft.com/office/powerpoint/2010/main" val="4249710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999C2-CF39-3937-11FA-FF631D894E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D045B8-62F5-7DF1-566F-AB82AAB7E516}"/>
              </a:ext>
            </a:extLst>
          </p:cNvPr>
          <p:cNvSpPr>
            <a:spLocks noGrp="1"/>
          </p:cNvSpPr>
          <p:nvPr>
            <p:ph type="title"/>
          </p:nvPr>
        </p:nvSpPr>
        <p:spPr/>
        <p:txBody>
          <a:bodyPr/>
          <a:lstStyle/>
          <a:p>
            <a:r>
              <a:rPr lang="en-US" sz="4400" dirty="0">
                <a:solidFill>
                  <a:schemeClr val="accent2"/>
                </a:solidFill>
                <a:latin typeface="Times New Roman" panose="02020603050405020304" pitchFamily="18" charset="0"/>
                <a:cs typeface="Times New Roman" panose="02020603050405020304" pitchFamily="18" charset="0"/>
              </a:rPr>
              <a:t>Actuators</a:t>
            </a:r>
            <a:endParaRPr lang="en-IN" dirty="0">
              <a:solidFill>
                <a:schemeClr val="accent2"/>
              </a:solidFill>
            </a:endParaRPr>
          </a:p>
        </p:txBody>
      </p:sp>
      <p:sp>
        <p:nvSpPr>
          <p:cNvPr id="5" name="TextBox 4">
            <a:extLst>
              <a:ext uri="{FF2B5EF4-FFF2-40B4-BE49-F238E27FC236}">
                <a16:creationId xmlns:a16="http://schemas.microsoft.com/office/drawing/2014/main" id="{EC614CED-6E25-F615-C5F0-13D653C9C4C9}"/>
              </a:ext>
            </a:extLst>
          </p:cNvPr>
          <p:cNvSpPr txBox="1"/>
          <p:nvPr/>
        </p:nvSpPr>
        <p:spPr>
          <a:xfrm>
            <a:off x="838200" y="1690688"/>
            <a:ext cx="10351416" cy="523220"/>
          </a:xfrm>
          <a:prstGeom prst="rect">
            <a:avLst/>
          </a:prstGeom>
          <a:noFill/>
        </p:spPr>
        <p:txBody>
          <a:bodyPr wrap="square">
            <a:spAutoFit/>
          </a:bodyPr>
          <a:lstStyle/>
          <a:p>
            <a:pPr marL="457200" indent="-457200" algn="just">
              <a:buFont typeface="Arial" panose="020B0604020202020204" pitchFamily="34" charset="0"/>
              <a:buChar char="•"/>
            </a:pPr>
            <a:r>
              <a:rPr lang="en-US" sz="2800" dirty="0">
                <a:solidFill>
                  <a:schemeClr val="accent6"/>
                </a:solidFill>
                <a:latin typeface="Times New Roman" panose="02020603050405020304" pitchFamily="18" charset="0"/>
                <a:cs typeface="Times New Roman" panose="02020603050405020304" pitchFamily="18" charset="0"/>
              </a:rPr>
              <a:t>Actuators are natural complements to sensors</a:t>
            </a:r>
          </a:p>
        </p:txBody>
      </p:sp>
      <p:sp>
        <p:nvSpPr>
          <p:cNvPr id="8" name="TextBox 7">
            <a:extLst>
              <a:ext uri="{FF2B5EF4-FFF2-40B4-BE49-F238E27FC236}">
                <a16:creationId xmlns:a16="http://schemas.microsoft.com/office/drawing/2014/main" id="{CCEEFDF5-786A-90BB-5918-38B04504FDAF}"/>
              </a:ext>
            </a:extLst>
          </p:cNvPr>
          <p:cNvSpPr txBox="1"/>
          <p:nvPr/>
        </p:nvSpPr>
        <p:spPr>
          <a:xfrm>
            <a:off x="838200" y="2410872"/>
            <a:ext cx="10276002" cy="954107"/>
          </a:xfrm>
          <a:prstGeom prst="rect">
            <a:avLst/>
          </a:prstGeom>
          <a:noFill/>
        </p:spPr>
        <p:txBody>
          <a:bodyPr wrap="square">
            <a:spAutoFit/>
          </a:bodyPr>
          <a:lstStyle/>
          <a:p>
            <a:pPr marL="457200" indent="-457200" algn="just">
              <a:buFont typeface="Arial" panose="020B0604020202020204" pitchFamily="34" charset="0"/>
              <a:buChar char="•"/>
            </a:pPr>
            <a:r>
              <a:rPr lang="en-US" sz="2800" dirty="0">
                <a:solidFill>
                  <a:srgbClr val="FF0000"/>
                </a:solidFill>
                <a:latin typeface="Times New Roman" panose="02020603050405020304" pitchFamily="18" charset="0"/>
                <a:cs typeface="Times New Roman" panose="02020603050405020304" pitchFamily="18" charset="0"/>
              </a:rPr>
              <a:t>Sensors are designed to sense and measure practically any measurable variable in the physical world.</a:t>
            </a:r>
          </a:p>
        </p:txBody>
      </p:sp>
      <p:sp>
        <p:nvSpPr>
          <p:cNvPr id="3" name="TextBox 2">
            <a:extLst>
              <a:ext uri="{FF2B5EF4-FFF2-40B4-BE49-F238E27FC236}">
                <a16:creationId xmlns:a16="http://schemas.microsoft.com/office/drawing/2014/main" id="{FBB485C1-C66B-C3BA-6DE2-8790068A2CDC}"/>
              </a:ext>
            </a:extLst>
          </p:cNvPr>
          <p:cNvSpPr txBox="1"/>
          <p:nvPr/>
        </p:nvSpPr>
        <p:spPr>
          <a:xfrm>
            <a:off x="838200" y="3561943"/>
            <a:ext cx="10276002" cy="1384995"/>
          </a:xfrm>
          <a:prstGeom prst="rect">
            <a:avLst/>
          </a:prstGeom>
          <a:noFill/>
        </p:spPr>
        <p:txBody>
          <a:bodyPr wrap="square">
            <a:spAutoFit/>
          </a:bodyPr>
          <a:lstStyle/>
          <a:p>
            <a:pPr marL="457200" indent="-457200" algn="just">
              <a:buFont typeface="Arial" panose="020B0604020202020204" pitchFamily="34" charset="0"/>
              <a:buChar char="•"/>
            </a:pPr>
            <a:r>
              <a:rPr lang="en-US" sz="2800" dirty="0">
                <a:solidFill>
                  <a:srgbClr val="0070C0"/>
                </a:solidFill>
                <a:latin typeface="Times New Roman" panose="02020603050405020304" pitchFamily="18" charset="0"/>
                <a:cs typeface="Times New Roman" panose="02020603050405020304" pitchFamily="18" charset="0"/>
              </a:rPr>
              <a:t>They convert their measurements (typically analog) into electric signals or digital representations that can be consumed by an intelligent agent (a device or a human). </a:t>
            </a:r>
          </a:p>
        </p:txBody>
      </p:sp>
      <p:sp>
        <p:nvSpPr>
          <p:cNvPr id="4" name="TextBox 3">
            <a:extLst>
              <a:ext uri="{FF2B5EF4-FFF2-40B4-BE49-F238E27FC236}">
                <a16:creationId xmlns:a16="http://schemas.microsoft.com/office/drawing/2014/main" id="{DF8A1BD3-FA83-239D-3FD7-160541BC9430}"/>
              </a:ext>
            </a:extLst>
          </p:cNvPr>
          <p:cNvSpPr txBox="1"/>
          <p:nvPr/>
        </p:nvSpPr>
        <p:spPr>
          <a:xfrm>
            <a:off x="838200" y="5143902"/>
            <a:ext cx="10276002" cy="1384995"/>
          </a:xfrm>
          <a:prstGeom prst="rect">
            <a:avLst/>
          </a:prstGeom>
          <a:noFill/>
        </p:spPr>
        <p:txBody>
          <a:bodyPr wrap="square">
            <a:spAutoFit/>
          </a:bodyPr>
          <a:lstStyle/>
          <a:p>
            <a:pPr marL="457200" indent="-457200" algn="just">
              <a:buFont typeface="Arial" panose="020B0604020202020204" pitchFamily="34" charset="0"/>
              <a:buChar char="•"/>
            </a:pPr>
            <a:r>
              <a:rPr lang="en-US" sz="2800" dirty="0">
                <a:solidFill>
                  <a:srgbClr val="FF3399"/>
                </a:solidFill>
                <a:latin typeface="Times New Roman" panose="02020603050405020304" pitchFamily="18" charset="0"/>
                <a:cs typeface="Times New Roman" panose="02020603050405020304" pitchFamily="18" charset="0"/>
              </a:rPr>
              <a:t>Actuators, on the others hand, receive some type of control signal (commonly an electric signal or digital command) that triggers a physical effect, usually some type of motion, force, and so on.</a:t>
            </a:r>
          </a:p>
        </p:txBody>
      </p:sp>
    </p:spTree>
    <p:extLst>
      <p:ext uri="{BB962C8B-B14F-4D97-AF65-F5344CB8AC3E}">
        <p14:creationId xmlns:p14="http://schemas.microsoft.com/office/powerpoint/2010/main" val="4145109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3" grpId="0"/>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45BE81-E4E9-1143-96C7-6919893A6F0B}"/>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C5EFDA05-7FE4-9FB2-0C9F-948ABF98DD89}"/>
              </a:ext>
            </a:extLst>
          </p:cNvPr>
          <p:cNvPicPr>
            <a:picLocks noChangeAspect="1"/>
          </p:cNvPicPr>
          <p:nvPr/>
        </p:nvPicPr>
        <p:blipFill>
          <a:blip r:embed="rId2"/>
          <a:stretch>
            <a:fillRect/>
          </a:stretch>
        </p:blipFill>
        <p:spPr>
          <a:xfrm>
            <a:off x="2257897" y="328506"/>
            <a:ext cx="8549013" cy="5629234"/>
          </a:xfrm>
          <a:prstGeom prst="rect">
            <a:avLst/>
          </a:prstGeom>
        </p:spPr>
      </p:pic>
    </p:spTree>
    <p:extLst>
      <p:ext uri="{BB962C8B-B14F-4D97-AF65-F5344CB8AC3E}">
        <p14:creationId xmlns:p14="http://schemas.microsoft.com/office/powerpoint/2010/main" val="12801942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CB9098-3110-E756-8C36-3FA667548CC1}"/>
              </a:ext>
            </a:extLst>
          </p:cNvPr>
          <p:cNvPicPr>
            <a:picLocks noChangeAspect="1"/>
          </p:cNvPicPr>
          <p:nvPr/>
        </p:nvPicPr>
        <p:blipFill>
          <a:blip r:embed="rId2"/>
          <a:stretch>
            <a:fillRect/>
          </a:stretch>
        </p:blipFill>
        <p:spPr>
          <a:xfrm>
            <a:off x="1835746" y="346962"/>
            <a:ext cx="8520507" cy="5905681"/>
          </a:xfrm>
          <a:prstGeom prst="rect">
            <a:avLst/>
          </a:prstGeom>
        </p:spPr>
      </p:pic>
    </p:spTree>
    <p:extLst>
      <p:ext uri="{BB962C8B-B14F-4D97-AF65-F5344CB8AC3E}">
        <p14:creationId xmlns:p14="http://schemas.microsoft.com/office/powerpoint/2010/main" val="2466490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0FED4-9968-3C51-68E5-3CF7BB1B187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BE1A6F5-D63A-8E99-045A-66F506652765}"/>
              </a:ext>
            </a:extLst>
          </p:cNvPr>
          <p:cNvSpPr/>
          <p:nvPr/>
        </p:nvSpPr>
        <p:spPr>
          <a:xfrm>
            <a:off x="4467726" y="417094"/>
            <a:ext cx="3256547" cy="9946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Types of Actuators</a:t>
            </a:r>
          </a:p>
        </p:txBody>
      </p:sp>
      <p:sp>
        <p:nvSpPr>
          <p:cNvPr id="5" name="Rectangle 4">
            <a:extLst>
              <a:ext uri="{FF2B5EF4-FFF2-40B4-BE49-F238E27FC236}">
                <a16:creationId xmlns:a16="http://schemas.microsoft.com/office/drawing/2014/main" id="{1054BF85-830B-93AA-A1E2-F18FEFB7CEC6}"/>
              </a:ext>
            </a:extLst>
          </p:cNvPr>
          <p:cNvSpPr/>
          <p:nvPr/>
        </p:nvSpPr>
        <p:spPr>
          <a:xfrm>
            <a:off x="40105" y="2326105"/>
            <a:ext cx="3256547" cy="9946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Type or motion</a:t>
            </a:r>
          </a:p>
        </p:txBody>
      </p:sp>
      <p:sp>
        <p:nvSpPr>
          <p:cNvPr id="6" name="Rectangle 5">
            <a:extLst>
              <a:ext uri="{FF2B5EF4-FFF2-40B4-BE49-F238E27FC236}">
                <a16:creationId xmlns:a16="http://schemas.microsoft.com/office/drawing/2014/main" id="{312F2E8C-3CF1-5FB7-C2B3-B123062D5EE5}"/>
              </a:ext>
            </a:extLst>
          </p:cNvPr>
          <p:cNvSpPr/>
          <p:nvPr/>
        </p:nvSpPr>
        <p:spPr>
          <a:xfrm>
            <a:off x="713874" y="4070683"/>
            <a:ext cx="3256547" cy="9946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power</a:t>
            </a:r>
          </a:p>
        </p:txBody>
      </p:sp>
      <p:sp>
        <p:nvSpPr>
          <p:cNvPr id="7" name="Rectangle 6">
            <a:extLst>
              <a:ext uri="{FF2B5EF4-FFF2-40B4-BE49-F238E27FC236}">
                <a16:creationId xmlns:a16="http://schemas.microsoft.com/office/drawing/2014/main" id="{BCE36BA8-3119-806F-AFCD-82B8A0268002}"/>
              </a:ext>
            </a:extLst>
          </p:cNvPr>
          <p:cNvSpPr/>
          <p:nvPr/>
        </p:nvSpPr>
        <p:spPr>
          <a:xfrm>
            <a:off x="4732421" y="5751093"/>
            <a:ext cx="3256547" cy="9946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Binary  or continuous</a:t>
            </a:r>
          </a:p>
        </p:txBody>
      </p:sp>
      <p:sp>
        <p:nvSpPr>
          <p:cNvPr id="8" name="Rectangle 7">
            <a:extLst>
              <a:ext uri="{FF2B5EF4-FFF2-40B4-BE49-F238E27FC236}">
                <a16:creationId xmlns:a16="http://schemas.microsoft.com/office/drawing/2014/main" id="{0E1D06C9-3A9F-3B5A-7347-0F6230B33079}"/>
              </a:ext>
            </a:extLst>
          </p:cNvPr>
          <p:cNvSpPr/>
          <p:nvPr/>
        </p:nvSpPr>
        <p:spPr>
          <a:xfrm>
            <a:off x="8237622" y="4267199"/>
            <a:ext cx="3256547" cy="9946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Area of Application</a:t>
            </a:r>
          </a:p>
        </p:txBody>
      </p:sp>
      <p:sp>
        <p:nvSpPr>
          <p:cNvPr id="2" name="Rectangle 1">
            <a:extLst>
              <a:ext uri="{FF2B5EF4-FFF2-40B4-BE49-F238E27FC236}">
                <a16:creationId xmlns:a16="http://schemas.microsoft.com/office/drawing/2014/main" id="{74DE7F60-FF1E-E75B-64FA-ADA6BB0D994E}"/>
              </a:ext>
            </a:extLst>
          </p:cNvPr>
          <p:cNvSpPr/>
          <p:nvPr/>
        </p:nvSpPr>
        <p:spPr>
          <a:xfrm>
            <a:off x="8895348" y="2286000"/>
            <a:ext cx="3256547" cy="9946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Type of energy</a:t>
            </a:r>
          </a:p>
        </p:txBody>
      </p:sp>
    </p:spTree>
    <p:extLst>
      <p:ext uri="{BB962C8B-B14F-4D97-AF65-F5344CB8AC3E}">
        <p14:creationId xmlns:p14="http://schemas.microsoft.com/office/powerpoint/2010/main" val="2019889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31ED61-3467-0EFF-74B5-0B25921F15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F2A78-4EED-AD0F-B814-1DD62592AFF1}"/>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Types of Actuators</a:t>
            </a:r>
            <a:endParaRPr lang="en-IN" dirty="0"/>
          </a:p>
        </p:txBody>
      </p:sp>
      <p:sp>
        <p:nvSpPr>
          <p:cNvPr id="5" name="TextBox 4">
            <a:extLst>
              <a:ext uri="{FF2B5EF4-FFF2-40B4-BE49-F238E27FC236}">
                <a16:creationId xmlns:a16="http://schemas.microsoft.com/office/drawing/2014/main" id="{D787C135-63E1-E9E9-5530-39CBC9A1F07B}"/>
              </a:ext>
            </a:extLst>
          </p:cNvPr>
          <p:cNvSpPr txBox="1"/>
          <p:nvPr/>
        </p:nvSpPr>
        <p:spPr>
          <a:xfrm>
            <a:off x="838199" y="1690688"/>
            <a:ext cx="10426831" cy="523220"/>
          </a:xfrm>
          <a:prstGeom prst="rect">
            <a:avLst/>
          </a:prstGeom>
          <a:noFill/>
        </p:spPr>
        <p:txBody>
          <a:bodyPr wrap="square">
            <a:spAutoFit/>
          </a:bodyPr>
          <a:lstStyle/>
          <a:p>
            <a:pPr algn="just">
              <a:buNone/>
            </a:pPr>
            <a:r>
              <a:rPr lang="en-IN" sz="2800" b="1" dirty="0">
                <a:solidFill>
                  <a:srgbClr val="FF3399"/>
                </a:solidFill>
                <a:latin typeface="Times New Roman" panose="02020603050405020304" pitchFamily="18" charset="0"/>
                <a:cs typeface="Times New Roman" panose="02020603050405020304" pitchFamily="18" charset="0"/>
              </a:rPr>
              <a:t>Type of motion</a:t>
            </a:r>
            <a:r>
              <a:rPr lang="en-US" sz="2800" b="1" dirty="0">
                <a:solidFill>
                  <a:srgbClr val="FF3399"/>
                </a:solidFill>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86E8FA79-DF42-678F-0644-1CDBFDB3EB89}"/>
              </a:ext>
            </a:extLst>
          </p:cNvPr>
          <p:cNvSpPr txBox="1"/>
          <p:nvPr/>
        </p:nvSpPr>
        <p:spPr>
          <a:xfrm>
            <a:off x="1588436" y="2474893"/>
            <a:ext cx="10382446" cy="954107"/>
          </a:xfrm>
          <a:prstGeom prst="rect">
            <a:avLst/>
          </a:prstGeom>
          <a:noFill/>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Actuators can be classified based on the type of motion they produce (for example, linear, rotary, one/two/three axes)</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526DFFAC-0574-9437-0707-A8239AD65527}"/>
              </a:ext>
            </a:extLst>
          </p:cNvPr>
          <p:cNvSpPr txBox="1"/>
          <p:nvPr/>
        </p:nvSpPr>
        <p:spPr>
          <a:xfrm>
            <a:off x="838199" y="4404836"/>
            <a:ext cx="10426831" cy="523220"/>
          </a:xfrm>
          <a:prstGeom prst="rect">
            <a:avLst/>
          </a:prstGeom>
          <a:noFill/>
        </p:spPr>
        <p:txBody>
          <a:bodyPr wrap="square">
            <a:spAutoFit/>
          </a:bodyPr>
          <a:lstStyle/>
          <a:p>
            <a:pPr algn="just"/>
            <a:r>
              <a:rPr lang="en-IN" sz="2800" b="1" dirty="0">
                <a:solidFill>
                  <a:srgbClr val="FF3399"/>
                </a:solidFill>
                <a:latin typeface="Times New Roman" panose="02020603050405020304" pitchFamily="18" charset="0"/>
                <a:cs typeface="Times New Roman" panose="02020603050405020304" pitchFamily="18" charset="0"/>
              </a:rPr>
              <a:t>Power</a:t>
            </a:r>
            <a:endParaRPr lang="en-US" sz="2800" b="1" dirty="0">
              <a:solidFill>
                <a:srgbClr val="FF33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9EA16D0-CE38-E915-27AA-A7ADAB3E86BE}"/>
              </a:ext>
            </a:extLst>
          </p:cNvPr>
          <p:cNvSpPr txBox="1"/>
          <p:nvPr/>
        </p:nvSpPr>
        <p:spPr>
          <a:xfrm>
            <a:off x="1588436" y="5042118"/>
            <a:ext cx="10382446" cy="954107"/>
          </a:xfrm>
          <a:prstGeom prst="rect">
            <a:avLst/>
          </a:prstGeom>
          <a:noFill/>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Actuators can be classified based on their power output (for example, high power, low power, micro power)</a:t>
            </a:r>
            <a:endParaRPr lang="en-IN"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81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randombar(horizont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1" grpId="0"/>
      <p:bldP spid="3" grpId="0"/>
      <p:bldP spid="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C0035-EBA4-D51B-3AAB-72BC54FFFA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A6F72A-A4B6-89BE-8F1C-5A6BBDC4AD92}"/>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Types of Actuators</a:t>
            </a:r>
            <a:endParaRPr lang="en-IN" dirty="0"/>
          </a:p>
        </p:txBody>
      </p:sp>
      <p:sp>
        <p:nvSpPr>
          <p:cNvPr id="5" name="TextBox 4">
            <a:extLst>
              <a:ext uri="{FF2B5EF4-FFF2-40B4-BE49-F238E27FC236}">
                <a16:creationId xmlns:a16="http://schemas.microsoft.com/office/drawing/2014/main" id="{83627276-6485-456D-4CC8-64FC7BEF207F}"/>
              </a:ext>
            </a:extLst>
          </p:cNvPr>
          <p:cNvSpPr txBox="1"/>
          <p:nvPr/>
        </p:nvSpPr>
        <p:spPr>
          <a:xfrm>
            <a:off x="838199" y="1690688"/>
            <a:ext cx="10426831" cy="523220"/>
          </a:xfrm>
          <a:prstGeom prst="rect">
            <a:avLst/>
          </a:prstGeom>
          <a:noFill/>
        </p:spPr>
        <p:txBody>
          <a:bodyPr wrap="square">
            <a:spAutoFit/>
          </a:bodyPr>
          <a:lstStyle/>
          <a:p>
            <a:pPr algn="just">
              <a:buNone/>
            </a:pPr>
            <a:r>
              <a:rPr lang="en-IN" sz="2800" b="1" dirty="0">
                <a:solidFill>
                  <a:srgbClr val="FF3399"/>
                </a:solidFill>
                <a:latin typeface="Times New Roman" panose="02020603050405020304" pitchFamily="18" charset="0"/>
                <a:cs typeface="Times New Roman" panose="02020603050405020304" pitchFamily="18" charset="0"/>
              </a:rPr>
              <a:t>Binary or continuous:</a:t>
            </a:r>
            <a:r>
              <a:rPr lang="en-US" sz="2800" b="1" dirty="0">
                <a:solidFill>
                  <a:srgbClr val="FF3399"/>
                </a:solidFill>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BB6F6BD7-7AE1-E117-3D48-E5B609C0D643}"/>
              </a:ext>
            </a:extLst>
          </p:cNvPr>
          <p:cNvSpPr txBox="1"/>
          <p:nvPr/>
        </p:nvSpPr>
        <p:spPr>
          <a:xfrm>
            <a:off x="1588436" y="2474893"/>
            <a:ext cx="9676594" cy="954107"/>
          </a:xfrm>
          <a:prstGeom prst="rect">
            <a:avLst/>
          </a:prstGeom>
          <a:noFill/>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Actuators can be classified based on the number of stable-state outputs</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318538A4-2102-FF5E-4D03-C63DFF821B35}"/>
              </a:ext>
            </a:extLst>
          </p:cNvPr>
          <p:cNvSpPr txBox="1"/>
          <p:nvPr/>
        </p:nvSpPr>
        <p:spPr>
          <a:xfrm>
            <a:off x="838199" y="3539471"/>
            <a:ext cx="10426831" cy="523220"/>
          </a:xfrm>
          <a:prstGeom prst="rect">
            <a:avLst/>
          </a:prstGeom>
          <a:noFill/>
        </p:spPr>
        <p:txBody>
          <a:bodyPr wrap="square">
            <a:spAutoFit/>
          </a:bodyPr>
          <a:lstStyle/>
          <a:p>
            <a:pPr algn="just"/>
            <a:r>
              <a:rPr lang="en-IN" sz="2800" b="1" dirty="0">
                <a:solidFill>
                  <a:srgbClr val="FF3399"/>
                </a:solidFill>
                <a:latin typeface="Times New Roman" panose="02020603050405020304" pitchFamily="18" charset="0"/>
                <a:cs typeface="Times New Roman" panose="02020603050405020304" pitchFamily="18" charset="0"/>
              </a:rPr>
              <a:t>Area of application:</a:t>
            </a:r>
            <a:endParaRPr lang="en-US" sz="2800" b="1" dirty="0">
              <a:solidFill>
                <a:srgbClr val="FF33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CA2B50DA-6330-8DA3-4F47-FFC6FFB96585}"/>
              </a:ext>
            </a:extLst>
          </p:cNvPr>
          <p:cNvSpPr txBox="1"/>
          <p:nvPr/>
        </p:nvSpPr>
        <p:spPr>
          <a:xfrm>
            <a:off x="1588436" y="4120873"/>
            <a:ext cx="9676594" cy="954107"/>
          </a:xfrm>
          <a:prstGeom prst="rect">
            <a:avLst/>
          </a:prstGeom>
          <a:noFill/>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Actuators can be classified based on the specific industry or vertical where they are used.</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47753DF-AEBB-B2F2-1521-85FAD9283330}"/>
              </a:ext>
            </a:extLst>
          </p:cNvPr>
          <p:cNvSpPr txBox="1"/>
          <p:nvPr/>
        </p:nvSpPr>
        <p:spPr>
          <a:xfrm>
            <a:off x="926970" y="5167312"/>
            <a:ext cx="10426831" cy="523220"/>
          </a:xfrm>
          <a:prstGeom prst="rect">
            <a:avLst/>
          </a:prstGeom>
          <a:noFill/>
        </p:spPr>
        <p:txBody>
          <a:bodyPr wrap="square">
            <a:spAutoFit/>
          </a:bodyPr>
          <a:lstStyle/>
          <a:p>
            <a:pPr algn="just"/>
            <a:r>
              <a:rPr lang="en-US" sz="2800" b="1" dirty="0">
                <a:solidFill>
                  <a:srgbClr val="FF3399"/>
                </a:solidFill>
                <a:latin typeface="Times New Roman" panose="02020603050405020304" pitchFamily="18" charset="0"/>
                <a:cs typeface="Times New Roman" panose="02020603050405020304" pitchFamily="18" charset="0"/>
              </a:rPr>
              <a:t>Type of energy:</a:t>
            </a:r>
          </a:p>
        </p:txBody>
      </p:sp>
      <p:sp>
        <p:nvSpPr>
          <p:cNvPr id="7" name="TextBox 6">
            <a:extLst>
              <a:ext uri="{FF2B5EF4-FFF2-40B4-BE49-F238E27FC236}">
                <a16:creationId xmlns:a16="http://schemas.microsoft.com/office/drawing/2014/main" id="{8A496DD5-CB39-114E-67DE-AC63CBE0E85C}"/>
              </a:ext>
            </a:extLst>
          </p:cNvPr>
          <p:cNvSpPr txBox="1"/>
          <p:nvPr/>
        </p:nvSpPr>
        <p:spPr>
          <a:xfrm>
            <a:off x="1677207" y="5748714"/>
            <a:ext cx="9676594" cy="523220"/>
          </a:xfrm>
          <a:prstGeom prst="rect">
            <a:avLst/>
          </a:prstGeom>
          <a:noFill/>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Actuators can be classified based on their energy type. </a:t>
            </a:r>
            <a:endParaRPr lang="en-IN"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6602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randombar(horizontal)">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randombar(horizontal)">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1" grpId="0"/>
      <p:bldP spid="3" grpId="0"/>
      <p:bldP spid="4"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0CBEF-BBAB-D0AF-6372-3423DB1D6400}"/>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24CD412D-3CF6-49C8-917A-BD393A02F48A}"/>
              </a:ext>
            </a:extLst>
          </p:cNvPr>
          <p:cNvPicPr>
            <a:picLocks noChangeAspect="1"/>
          </p:cNvPicPr>
          <p:nvPr/>
        </p:nvPicPr>
        <p:blipFill>
          <a:blip r:embed="rId2"/>
          <a:stretch>
            <a:fillRect/>
          </a:stretch>
        </p:blipFill>
        <p:spPr>
          <a:xfrm>
            <a:off x="1752319" y="74963"/>
            <a:ext cx="8862261" cy="6560054"/>
          </a:xfrm>
          <a:prstGeom prst="rect">
            <a:avLst/>
          </a:prstGeom>
        </p:spPr>
      </p:pic>
    </p:spTree>
    <p:extLst>
      <p:ext uri="{BB962C8B-B14F-4D97-AF65-F5344CB8AC3E}">
        <p14:creationId xmlns:p14="http://schemas.microsoft.com/office/powerpoint/2010/main" val="2808041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9682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4EE87-9DB4-04F2-4694-AACBE80D7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1E69B4-DB16-630F-E9AD-0DA4DE7436EA}"/>
              </a:ext>
            </a:extLst>
          </p:cNvPr>
          <p:cNvSpPr>
            <a:spLocks noGrp="1"/>
          </p:cNvSpPr>
          <p:nvPr>
            <p:ph type="title"/>
          </p:nvPr>
        </p:nvSpPr>
        <p:spPr/>
        <p:txBody>
          <a:bodyPr/>
          <a:lstStyle/>
          <a:p>
            <a:r>
              <a:rPr lang="en-US" sz="4400" dirty="0">
                <a:solidFill>
                  <a:srgbClr val="FF5050"/>
                </a:solidFill>
                <a:latin typeface="Times New Roman" panose="02020603050405020304" pitchFamily="18" charset="0"/>
                <a:cs typeface="Times New Roman" panose="02020603050405020304" pitchFamily="18" charset="0"/>
              </a:rPr>
              <a:t>Micro Electro Mechanical System (MEMS)</a:t>
            </a:r>
            <a:endParaRPr lang="en-IN" dirty="0">
              <a:solidFill>
                <a:srgbClr val="FF5050"/>
              </a:solidFill>
            </a:endParaRPr>
          </a:p>
        </p:txBody>
      </p:sp>
      <p:sp>
        <p:nvSpPr>
          <p:cNvPr id="4" name="TextBox 3">
            <a:extLst>
              <a:ext uri="{FF2B5EF4-FFF2-40B4-BE49-F238E27FC236}">
                <a16:creationId xmlns:a16="http://schemas.microsoft.com/office/drawing/2014/main" id="{A5D93CAC-4B85-DAEE-5A31-BFF6AB808398}"/>
              </a:ext>
            </a:extLst>
          </p:cNvPr>
          <p:cNvSpPr txBox="1"/>
          <p:nvPr/>
        </p:nvSpPr>
        <p:spPr>
          <a:xfrm>
            <a:off x="1318459" y="1690688"/>
            <a:ext cx="10035341" cy="954107"/>
          </a:xfrm>
          <a:prstGeom prst="rect">
            <a:avLst/>
          </a:prstGeom>
          <a:noFill/>
        </p:spPr>
        <p:txBody>
          <a:bodyPr wrap="square">
            <a:spAutoFit/>
          </a:bodyPr>
          <a:lstStyle/>
          <a:p>
            <a:pPr algn="just"/>
            <a:r>
              <a:rPr lang="en-US" sz="2800" dirty="0">
                <a:solidFill>
                  <a:srgbClr val="008000"/>
                </a:solidFill>
                <a:latin typeface="Times New Roman" panose="02020603050405020304" pitchFamily="18" charset="0"/>
                <a:cs typeface="Times New Roman" panose="02020603050405020304" pitchFamily="18" charset="0"/>
              </a:rPr>
              <a:t>Interesting advances in sensor and actuator technologies is in how they are packaged and deployed. </a:t>
            </a:r>
            <a:endParaRPr lang="en-IN" sz="2800" dirty="0">
              <a:solidFill>
                <a:srgbClr val="008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7D6BFC6-2619-B97C-51C8-F24B21858DB5}"/>
              </a:ext>
            </a:extLst>
          </p:cNvPr>
          <p:cNvSpPr txBox="1"/>
          <p:nvPr/>
        </p:nvSpPr>
        <p:spPr>
          <a:xfrm>
            <a:off x="1318460" y="2982014"/>
            <a:ext cx="10035340" cy="1815882"/>
          </a:xfrm>
          <a:prstGeom prst="rect">
            <a:avLst/>
          </a:prstGeom>
          <a:noFill/>
        </p:spPr>
        <p:txBody>
          <a:bodyPr wrap="square">
            <a:spAutoFit/>
          </a:bodyPr>
          <a:lstStyle/>
          <a:p>
            <a:pPr algn="just"/>
            <a:r>
              <a:rPr lang="en-US" sz="2800" dirty="0">
                <a:solidFill>
                  <a:srgbClr val="9900FF"/>
                </a:solidFill>
                <a:latin typeface="Times New Roman" panose="02020603050405020304" pitchFamily="18" charset="0"/>
                <a:cs typeface="Times New Roman" panose="02020603050405020304" pitchFamily="18" charset="0"/>
              </a:rPr>
              <a:t>Micro-electro-mechanical systems (MEMS), sometimes simply referred to as micro-machines, can integrate and combine electric and mechanical elements, such as sensors and actuators, on a very small (millimeter or less) scale.</a:t>
            </a:r>
            <a:endParaRPr lang="en-IN" sz="2800" dirty="0">
              <a:solidFill>
                <a:srgbClr val="9900F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128D0B5-B903-A697-00B6-7B6AC0EC023A}"/>
              </a:ext>
            </a:extLst>
          </p:cNvPr>
          <p:cNvSpPr txBox="1"/>
          <p:nvPr/>
        </p:nvSpPr>
        <p:spPr>
          <a:xfrm>
            <a:off x="1318460" y="5135115"/>
            <a:ext cx="10035340" cy="954107"/>
          </a:xfrm>
          <a:prstGeom prst="rect">
            <a:avLst/>
          </a:prstGeom>
          <a:noFill/>
        </p:spPr>
        <p:txBody>
          <a:bodyPr wrap="square">
            <a:spAutoFit/>
          </a:bodyPr>
          <a:lstStyle/>
          <a:p>
            <a:pPr algn="just"/>
            <a:r>
              <a:rPr lang="en-US" sz="2800" dirty="0">
                <a:solidFill>
                  <a:srgbClr val="FF3399"/>
                </a:solidFill>
                <a:latin typeface="Times New Roman" panose="02020603050405020304" pitchFamily="18" charset="0"/>
                <a:cs typeface="Times New Roman" panose="02020603050405020304" pitchFamily="18" charset="0"/>
              </a:rPr>
              <a:t>One of the keys to this technology is a microfabrication technique that is similar to what is used for microelectronic integrated circuits.</a:t>
            </a:r>
            <a:endParaRPr lang="en-IN" sz="2800" dirty="0">
              <a:solidFill>
                <a:srgbClr val="FF33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9378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randombar(horizontal)">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1" grpId="0"/>
      <p:bldP spid="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063A0-9849-FA5F-F7AD-7C9674FD66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12886F-6B80-30E6-D029-D6A37226BA7A}"/>
              </a:ext>
            </a:extLst>
          </p:cNvPr>
          <p:cNvSpPr>
            <a:spLocks noGrp="1"/>
          </p:cNvSpPr>
          <p:nvPr>
            <p:ph type="title"/>
          </p:nvPr>
        </p:nvSpPr>
        <p:spPr/>
        <p:txBody>
          <a:bodyPr/>
          <a:lstStyle/>
          <a:p>
            <a:r>
              <a:rPr lang="en-US" dirty="0">
                <a:solidFill>
                  <a:srgbClr val="FF5050"/>
                </a:solidFill>
                <a:latin typeface="Times New Roman" panose="02020603050405020304" pitchFamily="18" charset="0"/>
                <a:cs typeface="Times New Roman" panose="02020603050405020304" pitchFamily="18" charset="0"/>
              </a:rPr>
              <a:t>Micro Electro Mechanical System (MEMS)</a:t>
            </a:r>
            <a:endParaRPr lang="en-IN" dirty="0">
              <a:solidFill>
                <a:srgbClr val="FF5050"/>
              </a:solidFill>
            </a:endParaRPr>
          </a:p>
        </p:txBody>
      </p:sp>
      <p:sp>
        <p:nvSpPr>
          <p:cNvPr id="6" name="TextBox 5">
            <a:extLst>
              <a:ext uri="{FF2B5EF4-FFF2-40B4-BE49-F238E27FC236}">
                <a16:creationId xmlns:a16="http://schemas.microsoft.com/office/drawing/2014/main" id="{8E87CB50-18DE-4EAB-6B3C-102090063AFB}"/>
              </a:ext>
            </a:extLst>
          </p:cNvPr>
          <p:cNvSpPr txBox="1"/>
          <p:nvPr/>
        </p:nvSpPr>
        <p:spPr>
          <a:xfrm>
            <a:off x="1078330" y="1819270"/>
            <a:ext cx="8303876" cy="523220"/>
          </a:xfrm>
          <a:prstGeom prst="rect">
            <a:avLst/>
          </a:prstGeom>
          <a:noFill/>
        </p:spPr>
        <p:txBody>
          <a:bodyPr wrap="non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This approach allows mass production at very low costs </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47D41329-27AB-3999-3508-09790E254258}"/>
              </a:ext>
            </a:extLst>
          </p:cNvPr>
          <p:cNvSpPr txBox="1"/>
          <p:nvPr/>
        </p:nvSpPr>
        <p:spPr>
          <a:xfrm>
            <a:off x="1078330" y="2471072"/>
            <a:ext cx="10035340" cy="1384995"/>
          </a:xfrm>
          <a:prstGeom prst="rect">
            <a:avLst/>
          </a:prstGeom>
          <a:noFill/>
        </p:spPr>
        <p:txBody>
          <a:bodyPr wrap="square">
            <a:spAutoFit/>
          </a:bodyPr>
          <a:lstStyle/>
          <a:p>
            <a:pPr algn="just"/>
            <a:r>
              <a:rPr lang="en-US" sz="2800" dirty="0">
                <a:solidFill>
                  <a:srgbClr val="9900FF"/>
                </a:solidFill>
                <a:latin typeface="Times New Roman" panose="02020603050405020304" pitchFamily="18" charset="0"/>
                <a:cs typeface="Times New Roman" panose="02020603050405020304" pitchFamily="18" charset="0"/>
              </a:rPr>
              <a:t>The combination of tiny size, low cost, and the ability to mass produce makes MEMS an attractive option for a huge number of IoT applications.</a:t>
            </a:r>
            <a:endParaRPr lang="en-IN" sz="2800" dirty="0">
              <a:solidFill>
                <a:srgbClr val="9900F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47F1323-882B-EB51-D413-E88DA1A821D1}"/>
              </a:ext>
            </a:extLst>
          </p:cNvPr>
          <p:cNvSpPr txBox="1"/>
          <p:nvPr/>
        </p:nvSpPr>
        <p:spPr>
          <a:xfrm>
            <a:off x="1078330" y="3984649"/>
            <a:ext cx="10035340" cy="1384995"/>
          </a:xfrm>
          <a:prstGeom prst="rect">
            <a:avLst/>
          </a:prstGeom>
          <a:noFill/>
        </p:spPr>
        <p:txBody>
          <a:bodyPr wrap="square">
            <a:spAutoFit/>
          </a:bodyPr>
          <a:lstStyle/>
          <a:p>
            <a:pPr algn="just"/>
            <a:r>
              <a:rPr lang="en-US" sz="2800" dirty="0">
                <a:solidFill>
                  <a:srgbClr val="FF3399"/>
                </a:solidFill>
                <a:latin typeface="Times New Roman" panose="02020603050405020304" pitchFamily="18" charset="0"/>
                <a:cs typeface="Times New Roman" panose="02020603050405020304" pitchFamily="18" charset="0"/>
              </a:rPr>
              <a:t>MEMS devices have already been widely used in a variety of different applications and can be found in very familiar everyday devices.</a:t>
            </a:r>
            <a:endParaRPr lang="en-IN" sz="2800" dirty="0">
              <a:solidFill>
                <a:srgbClr val="FF33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30D42AD-27F3-AC1B-B2D3-EA8C2ED4E804}"/>
              </a:ext>
            </a:extLst>
          </p:cNvPr>
          <p:cNvSpPr txBox="1"/>
          <p:nvPr/>
        </p:nvSpPr>
        <p:spPr>
          <a:xfrm>
            <a:off x="1078330" y="5498226"/>
            <a:ext cx="10035340" cy="523220"/>
          </a:xfrm>
          <a:prstGeom prst="rect">
            <a:avLst/>
          </a:prstGeom>
          <a:noFill/>
        </p:spPr>
        <p:txBody>
          <a:bodyPr wrap="square">
            <a:spAutoFit/>
          </a:bodyPr>
          <a:lstStyle/>
          <a:p>
            <a:pPr algn="just"/>
            <a:r>
              <a:rPr lang="en-US" sz="2800" dirty="0">
                <a:solidFill>
                  <a:srgbClr val="FF3399"/>
                </a:solidFill>
                <a:latin typeface="Times New Roman" panose="02020603050405020304" pitchFamily="18" charset="0"/>
                <a:cs typeface="Times New Roman" panose="02020603050405020304" pitchFamily="18" charset="0"/>
              </a:rPr>
              <a:t>For example: inkjet printers use micropump MEMS.</a:t>
            </a:r>
            <a:endParaRPr lang="en-IN" sz="2800" dirty="0">
              <a:solidFill>
                <a:srgbClr val="FF33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695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11" grpId="0"/>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8B1DF0-69F9-15F3-BF8B-CDEF2978C375}"/>
              </a:ext>
            </a:extLst>
          </p:cNvPr>
          <p:cNvSpPr>
            <a:spLocks noGrp="1"/>
          </p:cNvSpPr>
          <p:nvPr>
            <p:ph type="title"/>
          </p:nvPr>
        </p:nvSpPr>
        <p:spPr>
          <a:xfrm>
            <a:off x="932468" y="2241059"/>
            <a:ext cx="10515600" cy="1325563"/>
          </a:xfrm>
        </p:spPr>
        <p:txBody>
          <a:bodyPr>
            <a:normAutofit/>
          </a:bodyPr>
          <a:lstStyle/>
          <a:p>
            <a:pPr algn="ctr"/>
            <a:r>
              <a:rPr lang="en-IN" b="1" dirty="0">
                <a:latin typeface="Times New Roman" panose="02020603050405020304" pitchFamily="18" charset="0"/>
                <a:cs typeface="Times New Roman" panose="02020603050405020304" pitchFamily="18" charset="0"/>
              </a:rPr>
              <a:t>Unit 2</a:t>
            </a:r>
            <a:br>
              <a:rPr lang="en-US" b="1"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Smart Objects: The ―Things in IoT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10257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98932-24EE-8FE1-528F-0E6126A968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80481A-B18A-7A39-9A8C-47D94337C9E2}"/>
              </a:ext>
            </a:extLst>
          </p:cNvPr>
          <p:cNvSpPr>
            <a:spLocks noGrp="1"/>
          </p:cNvSpPr>
          <p:nvPr>
            <p:ph type="title"/>
          </p:nvPr>
        </p:nvSpPr>
        <p:spPr/>
        <p:txBody>
          <a:bodyPr/>
          <a:lstStyle/>
          <a:p>
            <a:r>
              <a:rPr lang="en-US" dirty="0">
                <a:solidFill>
                  <a:srgbClr val="FF5050"/>
                </a:solidFill>
                <a:latin typeface="Times New Roman" panose="02020603050405020304" pitchFamily="18" charset="0"/>
                <a:cs typeface="Times New Roman" panose="02020603050405020304" pitchFamily="18" charset="0"/>
              </a:rPr>
              <a:t>Micro Electro Mechanical System (MEMS)</a:t>
            </a:r>
            <a:endParaRPr lang="en-IN" dirty="0">
              <a:solidFill>
                <a:srgbClr val="FF5050"/>
              </a:solidFill>
            </a:endParaRPr>
          </a:p>
        </p:txBody>
      </p:sp>
      <p:sp>
        <p:nvSpPr>
          <p:cNvPr id="6" name="TextBox 5">
            <a:extLst>
              <a:ext uri="{FF2B5EF4-FFF2-40B4-BE49-F238E27FC236}">
                <a16:creationId xmlns:a16="http://schemas.microsoft.com/office/drawing/2014/main" id="{3DABE05E-4693-209F-5399-07EAD83E1544}"/>
              </a:ext>
            </a:extLst>
          </p:cNvPr>
          <p:cNvSpPr txBox="1"/>
          <p:nvPr/>
        </p:nvSpPr>
        <p:spPr>
          <a:xfrm>
            <a:off x="1318458" y="1686933"/>
            <a:ext cx="10035341" cy="954107"/>
          </a:xfrm>
          <a:prstGeom prst="rect">
            <a:avLst/>
          </a:prstGeom>
          <a:noFill/>
        </p:spPr>
        <p:txBody>
          <a:bodyPr wrap="square" rtlCol="0">
            <a:spAutoFit/>
          </a:bodyPr>
          <a:lstStyle/>
          <a:p>
            <a:r>
              <a:rPr lang="en-US" sz="2800" dirty="0">
                <a:solidFill>
                  <a:srgbClr val="00B050"/>
                </a:solidFill>
                <a:latin typeface="Times New Roman" panose="02020603050405020304" pitchFamily="18" charset="0"/>
                <a:cs typeface="Times New Roman" panose="02020603050405020304" pitchFamily="18" charset="0"/>
              </a:rPr>
              <a:t>Smart phones also use MEMS technologies for things like accelerometers and gyroscopes.</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D7D8F202-81BF-E8F9-1DA9-29072034B58D}"/>
              </a:ext>
            </a:extLst>
          </p:cNvPr>
          <p:cNvSpPr txBox="1"/>
          <p:nvPr/>
        </p:nvSpPr>
        <p:spPr>
          <a:xfrm>
            <a:off x="1318458" y="2966519"/>
            <a:ext cx="10035341" cy="954107"/>
          </a:xfrm>
          <a:prstGeom prst="rect">
            <a:avLst/>
          </a:prstGeom>
          <a:noFill/>
        </p:spPr>
        <p:txBody>
          <a:bodyPr wrap="square">
            <a:spAutoFit/>
          </a:bodyPr>
          <a:lstStyle/>
          <a:p>
            <a:pPr algn="just"/>
            <a:r>
              <a:rPr lang="en-US" sz="2800" dirty="0">
                <a:solidFill>
                  <a:srgbClr val="FF3399"/>
                </a:solidFill>
                <a:latin typeface="Times New Roman" panose="02020603050405020304" pitchFamily="18" charset="0"/>
                <a:cs typeface="Times New Roman" panose="02020603050405020304" pitchFamily="18" charset="0"/>
              </a:rPr>
              <a:t>In fact, automobiles were among the first to commercially introduce MEMS into the mass market, with airbag accelerometers. </a:t>
            </a:r>
            <a:endParaRPr lang="en-IN" sz="2800" dirty="0">
              <a:solidFill>
                <a:srgbClr val="FF33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108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4A90A-E9BF-850C-AB8E-577F1325E17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9DF4A7A2-605C-7754-9E9D-DFA557865F04}"/>
              </a:ext>
            </a:extLst>
          </p:cNvPr>
          <p:cNvPicPr>
            <a:picLocks noChangeAspect="1"/>
          </p:cNvPicPr>
          <p:nvPr/>
        </p:nvPicPr>
        <p:blipFill>
          <a:blip r:embed="rId2"/>
          <a:stretch>
            <a:fillRect/>
          </a:stretch>
        </p:blipFill>
        <p:spPr>
          <a:xfrm>
            <a:off x="2112102" y="209185"/>
            <a:ext cx="7967796" cy="6039215"/>
          </a:xfrm>
          <a:prstGeom prst="rect">
            <a:avLst/>
          </a:prstGeom>
        </p:spPr>
      </p:pic>
    </p:spTree>
    <p:extLst>
      <p:ext uri="{BB962C8B-B14F-4D97-AF65-F5344CB8AC3E}">
        <p14:creationId xmlns:p14="http://schemas.microsoft.com/office/powerpoint/2010/main" val="1218521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BE903-0832-024D-AAAF-B572214568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A3F178-3897-D60E-C53E-910F4730E493}"/>
              </a:ext>
            </a:extLst>
          </p:cNvPr>
          <p:cNvSpPr>
            <a:spLocks noGrp="1"/>
          </p:cNvSpPr>
          <p:nvPr>
            <p:ph type="title"/>
          </p:nvPr>
        </p:nvSpPr>
        <p:spPr/>
        <p:txBody>
          <a:bodyPr/>
          <a:lstStyle/>
          <a:p>
            <a:r>
              <a:rPr lang="en-US" sz="4400" dirty="0">
                <a:solidFill>
                  <a:srgbClr val="FF5050"/>
                </a:solidFill>
                <a:latin typeface="Times New Roman" panose="02020603050405020304" pitchFamily="18" charset="0"/>
                <a:cs typeface="Times New Roman" panose="02020603050405020304" pitchFamily="18" charset="0"/>
              </a:rPr>
              <a:t>Smart Objects</a:t>
            </a:r>
            <a:endParaRPr lang="en-IN" dirty="0">
              <a:solidFill>
                <a:srgbClr val="FF5050"/>
              </a:solidFill>
            </a:endParaRPr>
          </a:p>
        </p:txBody>
      </p:sp>
      <p:sp>
        <p:nvSpPr>
          <p:cNvPr id="6" name="TextBox 5">
            <a:extLst>
              <a:ext uri="{FF2B5EF4-FFF2-40B4-BE49-F238E27FC236}">
                <a16:creationId xmlns:a16="http://schemas.microsoft.com/office/drawing/2014/main" id="{A20A5614-0E05-9B08-F564-414042A38646}"/>
              </a:ext>
            </a:extLst>
          </p:cNvPr>
          <p:cNvSpPr txBox="1"/>
          <p:nvPr/>
        </p:nvSpPr>
        <p:spPr>
          <a:xfrm>
            <a:off x="1318458" y="1789269"/>
            <a:ext cx="8693085" cy="523220"/>
          </a:xfrm>
          <a:prstGeom prst="rect">
            <a:avLst/>
          </a:prstGeom>
          <a:noFill/>
        </p:spPr>
        <p:txBody>
          <a:bodyPr wrap="none" rtlCol="0">
            <a:spAutoFit/>
          </a:bodyPr>
          <a:lstStyle/>
          <a:p>
            <a:r>
              <a:rPr lang="en-US" sz="2800" dirty="0">
                <a:solidFill>
                  <a:srgbClr val="0070C0"/>
                </a:solidFill>
                <a:latin typeface="Times New Roman" panose="02020603050405020304" pitchFamily="18" charset="0"/>
                <a:cs typeface="Times New Roman" panose="02020603050405020304" pitchFamily="18" charset="0"/>
              </a:rPr>
              <a:t>Smart objects are, quite simply, the building blocks of IoT.</a:t>
            </a:r>
            <a:r>
              <a:rPr lang="en-IN" sz="2800" dirty="0">
                <a:solidFill>
                  <a:srgbClr val="0070C0"/>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C3FF396B-16D5-1EFB-32FE-0425EC26640A}"/>
              </a:ext>
            </a:extLst>
          </p:cNvPr>
          <p:cNvSpPr txBox="1"/>
          <p:nvPr/>
        </p:nvSpPr>
        <p:spPr>
          <a:xfrm>
            <a:off x="1318458" y="2517160"/>
            <a:ext cx="10035341" cy="1384995"/>
          </a:xfrm>
          <a:prstGeom prst="rect">
            <a:avLst/>
          </a:prstGeom>
          <a:noFill/>
        </p:spPr>
        <p:txBody>
          <a:bodyPr wrap="square">
            <a:spAutoFit/>
          </a:bodyPr>
          <a:lstStyle/>
          <a:p>
            <a:pPr algn="just"/>
            <a:r>
              <a:rPr lang="en-US" sz="2800" dirty="0">
                <a:solidFill>
                  <a:srgbClr val="FF0000"/>
                </a:solidFill>
                <a:latin typeface="Times New Roman" panose="02020603050405020304" pitchFamily="18" charset="0"/>
                <a:cs typeface="Times New Roman" panose="02020603050405020304" pitchFamily="18" charset="0"/>
              </a:rPr>
              <a:t>They are what transform everyday objects into a network of intelligent objects that are able to learn from and interact with their environment in a meaningful way</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7905E10-B1D5-1F19-9DB2-AF9A72F12030}"/>
              </a:ext>
            </a:extLst>
          </p:cNvPr>
          <p:cNvSpPr txBox="1"/>
          <p:nvPr/>
        </p:nvSpPr>
        <p:spPr>
          <a:xfrm>
            <a:off x="1318458" y="4106826"/>
            <a:ext cx="10035340" cy="954107"/>
          </a:xfrm>
          <a:prstGeom prst="rect">
            <a:avLst/>
          </a:prstGeom>
          <a:noFill/>
        </p:spPr>
        <p:txBody>
          <a:bodyPr wrap="square">
            <a:spAutoFit/>
          </a:bodyPr>
          <a:lstStyle/>
          <a:p>
            <a:pPr algn="just"/>
            <a:r>
              <a:rPr lang="en-US" sz="2800" dirty="0">
                <a:solidFill>
                  <a:srgbClr val="008000"/>
                </a:solidFill>
                <a:latin typeface="Times New Roman" panose="02020603050405020304" pitchFamily="18" charset="0"/>
                <a:cs typeface="Times New Roman" panose="02020603050405020304" pitchFamily="18" charset="0"/>
              </a:rPr>
              <a:t>The real power of smart objects in IoT comes from being networked together rather than being isolated as standalone objects</a:t>
            </a:r>
            <a:endParaRPr lang="en-IN" sz="2800" dirty="0">
              <a:solidFill>
                <a:srgbClr val="008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FF7364B-FFBF-BE47-5FB9-7779E368DFE0}"/>
              </a:ext>
            </a:extLst>
          </p:cNvPr>
          <p:cNvSpPr txBox="1"/>
          <p:nvPr/>
        </p:nvSpPr>
        <p:spPr>
          <a:xfrm>
            <a:off x="1318458" y="5265604"/>
            <a:ext cx="10035340" cy="954107"/>
          </a:xfrm>
          <a:prstGeom prst="rect">
            <a:avLst/>
          </a:prstGeom>
          <a:noFill/>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If a sensor is a standalone device that simply measures the humidity of the soil, it is interesting and useful, but it isn’t revolutionary</a:t>
            </a:r>
            <a:endParaRPr lang="en-IN"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644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4" grpId="0"/>
      <p:bldP spid="11" grpId="0"/>
      <p:bldP spid="5"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C50EE-31C1-0AA3-3446-1A7D434E3D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38196F-C5B9-84BE-068D-CFADEF1E96F6}"/>
              </a:ext>
            </a:extLst>
          </p:cNvPr>
          <p:cNvSpPr>
            <a:spLocks noGrp="1"/>
          </p:cNvSpPr>
          <p:nvPr>
            <p:ph type="title"/>
          </p:nvPr>
        </p:nvSpPr>
        <p:spPr/>
        <p:txBody>
          <a:bodyPr/>
          <a:lstStyle/>
          <a:p>
            <a:r>
              <a:rPr lang="en-US" sz="4400" dirty="0">
                <a:solidFill>
                  <a:srgbClr val="FF5050"/>
                </a:solidFill>
                <a:latin typeface="Times New Roman" panose="02020603050405020304" pitchFamily="18" charset="0"/>
                <a:cs typeface="Times New Roman" panose="02020603050405020304" pitchFamily="18" charset="0"/>
              </a:rPr>
              <a:t>Smart Objects</a:t>
            </a:r>
            <a:endParaRPr lang="en-IN" dirty="0">
              <a:solidFill>
                <a:srgbClr val="FF5050"/>
              </a:solidFill>
            </a:endParaRPr>
          </a:p>
        </p:txBody>
      </p:sp>
      <p:sp>
        <p:nvSpPr>
          <p:cNvPr id="6" name="TextBox 5">
            <a:extLst>
              <a:ext uri="{FF2B5EF4-FFF2-40B4-BE49-F238E27FC236}">
                <a16:creationId xmlns:a16="http://schemas.microsoft.com/office/drawing/2014/main" id="{B69B66A8-3CB0-98ED-8799-15FCEA3E715D}"/>
              </a:ext>
            </a:extLst>
          </p:cNvPr>
          <p:cNvSpPr txBox="1"/>
          <p:nvPr/>
        </p:nvSpPr>
        <p:spPr>
          <a:xfrm>
            <a:off x="1395663" y="1686933"/>
            <a:ext cx="9908444" cy="1815882"/>
          </a:xfrm>
          <a:prstGeom prst="rect">
            <a:avLst/>
          </a:prstGeom>
          <a:noFill/>
        </p:spPr>
        <p:txBody>
          <a:bodyPr wrap="square" rtlCol="0">
            <a:spAutoFit/>
          </a:bodyPr>
          <a:lstStyle/>
          <a:p>
            <a:pPr algn="just"/>
            <a:r>
              <a:rPr lang="en-US" sz="2800" dirty="0">
                <a:solidFill>
                  <a:srgbClr val="0070C0"/>
                </a:solidFill>
                <a:latin typeface="Times New Roman" panose="02020603050405020304" pitchFamily="18" charset="0"/>
                <a:cs typeface="Times New Roman" panose="02020603050405020304" pitchFamily="18" charset="0"/>
              </a:rPr>
              <a:t>If that same sensor is connected as part of an intelligent network that is able to coordinate intelligently with actuators to trigger irrigation systems as needed based  on those sensor readings, we have something far more powerful</a:t>
            </a:r>
            <a:endParaRPr lang="en-IN" sz="2800" dirty="0">
              <a:solidFill>
                <a:srgbClr val="0070C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5FFE5FC-BF31-9215-BE17-E7E2B42CDFAA}"/>
              </a:ext>
            </a:extLst>
          </p:cNvPr>
          <p:cNvSpPr txBox="1"/>
          <p:nvPr/>
        </p:nvSpPr>
        <p:spPr>
          <a:xfrm>
            <a:off x="1395663" y="3701238"/>
            <a:ext cx="10035341" cy="2246769"/>
          </a:xfrm>
          <a:prstGeom prst="rect">
            <a:avLst/>
          </a:prstGeom>
          <a:noFill/>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Extending that even further, imagine that the coordinated sensor/actuator set is intelligently interconnected with other sensor/actuator sets to further coordinate fertilization, pest control, and so on—and even communicate with an intelligent backend to calculate crop yield potential </a:t>
            </a:r>
            <a:endParaRPr lang="en-IN"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50608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D16BA-81E5-FCB9-CA00-EEDEE63089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0F2AA8-0D7B-20BD-7809-A3EEAA248C5B}"/>
              </a:ext>
            </a:extLst>
          </p:cNvPr>
          <p:cNvSpPr>
            <a:spLocks noGrp="1"/>
          </p:cNvSpPr>
          <p:nvPr>
            <p:ph type="title"/>
          </p:nvPr>
        </p:nvSpPr>
        <p:spPr/>
        <p:txBody>
          <a:bodyPr/>
          <a:lstStyle/>
          <a:p>
            <a:r>
              <a:rPr lang="en-US" sz="4400" dirty="0">
                <a:solidFill>
                  <a:srgbClr val="FF5050"/>
                </a:solidFill>
                <a:latin typeface="Times New Roman" panose="02020603050405020304" pitchFamily="18" charset="0"/>
                <a:cs typeface="Times New Roman" panose="02020603050405020304" pitchFamily="18" charset="0"/>
              </a:rPr>
              <a:t>Smart Objects</a:t>
            </a:r>
            <a:endParaRPr lang="en-IN" dirty="0">
              <a:solidFill>
                <a:srgbClr val="FF5050"/>
              </a:solidFill>
            </a:endParaRPr>
          </a:p>
        </p:txBody>
      </p:sp>
      <p:sp>
        <p:nvSpPr>
          <p:cNvPr id="6" name="TextBox 5">
            <a:extLst>
              <a:ext uri="{FF2B5EF4-FFF2-40B4-BE49-F238E27FC236}">
                <a16:creationId xmlns:a16="http://schemas.microsoft.com/office/drawing/2014/main" id="{F35D5BE6-45D5-EF5B-F310-31DEAE2218F1}"/>
              </a:ext>
            </a:extLst>
          </p:cNvPr>
          <p:cNvSpPr txBox="1"/>
          <p:nvPr/>
        </p:nvSpPr>
        <p:spPr>
          <a:xfrm>
            <a:off x="1395663" y="1686933"/>
            <a:ext cx="9908444" cy="954107"/>
          </a:xfrm>
          <a:prstGeom prst="rect">
            <a:avLst/>
          </a:prstGeom>
          <a:noFill/>
        </p:spPr>
        <p:txBody>
          <a:bodyPr wrap="square" rtlCol="0">
            <a:spAutoFit/>
          </a:bodyPr>
          <a:lstStyle/>
          <a:p>
            <a:pPr algn="just"/>
            <a:r>
              <a:rPr lang="en-US" sz="2800" dirty="0">
                <a:solidFill>
                  <a:srgbClr val="0070C0"/>
                </a:solidFill>
                <a:latin typeface="Times New Roman" panose="02020603050405020304" pitchFamily="18" charset="0"/>
                <a:cs typeface="Times New Roman" panose="02020603050405020304" pitchFamily="18" charset="0"/>
              </a:rPr>
              <a:t>A smart object, is a device that has, at a minimum, the following four defining characteristics </a:t>
            </a:r>
            <a:endParaRPr lang="en-IN" sz="2800" dirty="0">
              <a:solidFill>
                <a:srgbClr val="0070C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E19C4FD-04C4-3B60-FCCF-EE1EA623DB1F}"/>
              </a:ext>
            </a:extLst>
          </p:cNvPr>
          <p:cNvSpPr txBox="1"/>
          <p:nvPr/>
        </p:nvSpPr>
        <p:spPr>
          <a:xfrm>
            <a:off x="1395663" y="2839463"/>
            <a:ext cx="10035341" cy="3108543"/>
          </a:xfrm>
          <a:prstGeom prst="rect">
            <a:avLst/>
          </a:prstGeom>
          <a:noFill/>
        </p:spPr>
        <p:txBody>
          <a:bodyPr wrap="square">
            <a:spAutoFit/>
          </a:bodyPr>
          <a:lstStyle/>
          <a:p>
            <a:pPr marL="514350" indent="-514350" algn="just">
              <a:buAutoNum type="arabicPeriod"/>
            </a:pPr>
            <a:r>
              <a:rPr lang="en-US" sz="2800" dirty="0">
                <a:solidFill>
                  <a:srgbClr val="C00000"/>
                </a:solidFill>
                <a:latin typeface="Times New Roman" panose="02020603050405020304" pitchFamily="18" charset="0"/>
                <a:cs typeface="Times New Roman" panose="02020603050405020304" pitchFamily="18" charset="0"/>
              </a:rPr>
              <a:t>Sensor</a:t>
            </a:r>
          </a:p>
          <a:p>
            <a:pPr marL="514350" indent="-514350" algn="just">
              <a:buAutoNum type="arabicPeriod"/>
            </a:pPr>
            <a:endParaRPr lang="en-US" sz="2800" dirty="0">
              <a:solidFill>
                <a:srgbClr val="C00000"/>
              </a:solidFill>
              <a:latin typeface="Times New Roman" panose="02020603050405020304" pitchFamily="18" charset="0"/>
              <a:cs typeface="Times New Roman" panose="02020603050405020304" pitchFamily="18" charset="0"/>
            </a:endParaRPr>
          </a:p>
          <a:p>
            <a:pPr marL="514350" indent="-514350" algn="just">
              <a:buAutoNum type="arabicPeriod"/>
            </a:pPr>
            <a:r>
              <a:rPr lang="en-US" sz="2800" dirty="0">
                <a:solidFill>
                  <a:srgbClr val="C00000"/>
                </a:solidFill>
                <a:latin typeface="Times New Roman" panose="02020603050405020304" pitchFamily="18" charset="0"/>
                <a:cs typeface="Times New Roman" panose="02020603050405020304" pitchFamily="18" charset="0"/>
              </a:rPr>
              <a:t>Actuator</a:t>
            </a:r>
          </a:p>
          <a:p>
            <a:pPr marL="514350" indent="-514350" algn="just">
              <a:buAutoNum type="arabicPeriod"/>
            </a:pPr>
            <a:endParaRPr lang="en-US" sz="2800" dirty="0">
              <a:solidFill>
                <a:srgbClr val="C00000"/>
              </a:solidFill>
              <a:latin typeface="Times New Roman" panose="02020603050405020304" pitchFamily="18" charset="0"/>
              <a:cs typeface="Times New Roman" panose="02020603050405020304" pitchFamily="18" charset="0"/>
            </a:endParaRPr>
          </a:p>
          <a:p>
            <a:pPr marL="514350" indent="-514350" algn="just">
              <a:buAutoNum type="arabicPeriod"/>
            </a:pPr>
            <a:r>
              <a:rPr lang="en-US" sz="2800" dirty="0">
                <a:solidFill>
                  <a:srgbClr val="C00000"/>
                </a:solidFill>
                <a:latin typeface="Times New Roman" panose="02020603050405020304" pitchFamily="18" charset="0"/>
                <a:cs typeface="Times New Roman" panose="02020603050405020304" pitchFamily="18" charset="0"/>
              </a:rPr>
              <a:t>Communication Device</a:t>
            </a:r>
          </a:p>
          <a:p>
            <a:pPr marL="514350" indent="-514350" algn="just">
              <a:buAutoNum type="arabicPeriod"/>
            </a:pPr>
            <a:endParaRPr lang="en-US" sz="2800" dirty="0">
              <a:solidFill>
                <a:srgbClr val="C00000"/>
              </a:solidFill>
              <a:latin typeface="Times New Roman" panose="02020603050405020304" pitchFamily="18" charset="0"/>
              <a:cs typeface="Times New Roman" panose="02020603050405020304" pitchFamily="18" charset="0"/>
            </a:endParaRPr>
          </a:p>
          <a:p>
            <a:pPr marL="514350" indent="-514350" algn="just">
              <a:buAutoNum type="arabicPeriod"/>
            </a:pPr>
            <a:r>
              <a:rPr lang="en-US" sz="2800" dirty="0">
                <a:solidFill>
                  <a:srgbClr val="C00000"/>
                </a:solidFill>
                <a:latin typeface="Times New Roman" panose="02020603050405020304" pitchFamily="18" charset="0"/>
                <a:cs typeface="Times New Roman" panose="02020603050405020304" pitchFamily="18" charset="0"/>
              </a:rPr>
              <a:t>Tiny Low Cost Computer</a:t>
            </a:r>
            <a:endParaRPr lang="en-IN"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6856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4857DA-37BF-81DD-DEC7-AC8B3884B31F}"/>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008CE7FF-CB29-794F-5DBE-29E80AE19CD8}"/>
              </a:ext>
            </a:extLst>
          </p:cNvPr>
          <p:cNvPicPr>
            <a:picLocks noChangeAspect="1"/>
          </p:cNvPicPr>
          <p:nvPr/>
        </p:nvPicPr>
        <p:blipFill>
          <a:blip r:embed="rId2"/>
          <a:stretch>
            <a:fillRect/>
          </a:stretch>
        </p:blipFill>
        <p:spPr>
          <a:xfrm>
            <a:off x="1788202" y="234796"/>
            <a:ext cx="7949017" cy="6149962"/>
          </a:xfrm>
          <a:prstGeom prst="rect">
            <a:avLst/>
          </a:prstGeom>
        </p:spPr>
      </p:pic>
    </p:spTree>
    <p:extLst>
      <p:ext uri="{BB962C8B-B14F-4D97-AF65-F5344CB8AC3E}">
        <p14:creationId xmlns:p14="http://schemas.microsoft.com/office/powerpoint/2010/main" val="39860351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180E1-C1B0-8939-1BEB-D33419F880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88AF5E-E09F-A7B4-F097-1EE89C42F2C4}"/>
              </a:ext>
            </a:extLst>
          </p:cNvPr>
          <p:cNvSpPr>
            <a:spLocks noGrp="1"/>
          </p:cNvSpPr>
          <p:nvPr>
            <p:ph type="title"/>
          </p:nvPr>
        </p:nvSpPr>
        <p:spPr/>
        <p:txBody>
          <a:bodyPr/>
          <a:lstStyle/>
          <a:p>
            <a:r>
              <a:rPr lang="en-US" sz="4400" dirty="0">
                <a:solidFill>
                  <a:srgbClr val="FF5050"/>
                </a:solidFill>
                <a:latin typeface="Times New Roman" panose="02020603050405020304" pitchFamily="18" charset="0"/>
                <a:cs typeface="Times New Roman" panose="02020603050405020304" pitchFamily="18" charset="0"/>
              </a:rPr>
              <a:t>Smart Objects</a:t>
            </a:r>
            <a:endParaRPr lang="en-IN" dirty="0">
              <a:solidFill>
                <a:srgbClr val="FF5050"/>
              </a:solidFill>
            </a:endParaRPr>
          </a:p>
        </p:txBody>
      </p:sp>
      <p:sp>
        <p:nvSpPr>
          <p:cNvPr id="6" name="TextBox 5">
            <a:extLst>
              <a:ext uri="{FF2B5EF4-FFF2-40B4-BE49-F238E27FC236}">
                <a16:creationId xmlns:a16="http://schemas.microsoft.com/office/drawing/2014/main" id="{33FD5DCB-ADC6-F0B8-6E0A-62BE75A97617}"/>
              </a:ext>
            </a:extLst>
          </p:cNvPr>
          <p:cNvSpPr txBox="1"/>
          <p:nvPr/>
        </p:nvSpPr>
        <p:spPr>
          <a:xfrm>
            <a:off x="838200" y="1686933"/>
            <a:ext cx="2467342" cy="523220"/>
          </a:xfrm>
          <a:prstGeom prst="rect">
            <a:avLst/>
          </a:prstGeom>
          <a:noFill/>
        </p:spPr>
        <p:txBody>
          <a:bodyPr wrap="none" rtlCol="0">
            <a:spAutoFit/>
          </a:bodyPr>
          <a:lstStyle/>
          <a:p>
            <a:r>
              <a:rPr lang="en-IN" sz="2800" dirty="0">
                <a:solidFill>
                  <a:srgbClr val="0070C0"/>
                </a:solidFill>
                <a:latin typeface="Times New Roman" panose="02020603050405020304" pitchFamily="18" charset="0"/>
                <a:cs typeface="Times New Roman" panose="02020603050405020304" pitchFamily="18" charset="0"/>
              </a:rPr>
              <a:t>Processing Unit</a:t>
            </a:r>
          </a:p>
        </p:txBody>
      </p:sp>
      <p:sp>
        <p:nvSpPr>
          <p:cNvPr id="4" name="TextBox 3">
            <a:extLst>
              <a:ext uri="{FF2B5EF4-FFF2-40B4-BE49-F238E27FC236}">
                <a16:creationId xmlns:a16="http://schemas.microsoft.com/office/drawing/2014/main" id="{8EB15F04-0270-64DE-A2EC-4166BC77CFE9}"/>
              </a:ext>
            </a:extLst>
          </p:cNvPr>
          <p:cNvSpPr txBox="1"/>
          <p:nvPr/>
        </p:nvSpPr>
        <p:spPr>
          <a:xfrm>
            <a:off x="1318458" y="2414824"/>
            <a:ext cx="10035341" cy="523220"/>
          </a:xfrm>
          <a:prstGeom prst="rect">
            <a:avLst/>
          </a:prstGeom>
          <a:noFill/>
        </p:spPr>
        <p:txBody>
          <a:bodyPr wrap="square">
            <a:spAutoFit/>
          </a:bodyPr>
          <a:lstStyle/>
          <a:p>
            <a:pPr algn="just"/>
            <a:r>
              <a:rPr lang="en-US" sz="2800" dirty="0">
                <a:solidFill>
                  <a:schemeClr val="accent1">
                    <a:lumMod val="75000"/>
                  </a:schemeClr>
                </a:solidFill>
                <a:latin typeface="Times New Roman" panose="02020603050405020304" pitchFamily="18" charset="0"/>
                <a:cs typeface="Times New Roman" panose="02020603050405020304" pitchFamily="18" charset="0"/>
              </a:rPr>
              <a:t>Some type of processing unit for </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E42D347D-71AF-66F3-72FA-437768C65956}"/>
              </a:ext>
            </a:extLst>
          </p:cNvPr>
          <p:cNvSpPr txBox="1"/>
          <p:nvPr/>
        </p:nvSpPr>
        <p:spPr>
          <a:xfrm>
            <a:off x="1815765" y="3138960"/>
            <a:ext cx="4777541" cy="523220"/>
          </a:xfrm>
          <a:prstGeom prst="rect">
            <a:avLst/>
          </a:prstGeom>
          <a:noFill/>
        </p:spPr>
        <p:txBody>
          <a:bodyPr wrap="square">
            <a:spAutoFit/>
          </a:bodyPr>
          <a:lstStyle/>
          <a:p>
            <a:pPr algn="just"/>
            <a:r>
              <a:rPr lang="en-IN" sz="2800">
                <a:solidFill>
                  <a:srgbClr val="FF3399"/>
                </a:solidFill>
                <a:latin typeface="Times New Roman" panose="02020603050405020304" pitchFamily="18" charset="0"/>
                <a:cs typeface="Times New Roman" panose="02020603050405020304" pitchFamily="18" charset="0"/>
              </a:rPr>
              <a:t>Acquiring data,</a:t>
            </a:r>
            <a:endParaRPr lang="en-IN" sz="2800" dirty="0">
              <a:solidFill>
                <a:srgbClr val="FF3399"/>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262C644-261A-CB78-5B25-7CAEFE283085}"/>
              </a:ext>
            </a:extLst>
          </p:cNvPr>
          <p:cNvSpPr txBox="1"/>
          <p:nvPr/>
        </p:nvSpPr>
        <p:spPr>
          <a:xfrm>
            <a:off x="1815764" y="3863096"/>
            <a:ext cx="9538035" cy="954107"/>
          </a:xfrm>
          <a:prstGeom prst="rect">
            <a:avLst/>
          </a:prstGeom>
          <a:noFill/>
        </p:spPr>
        <p:txBody>
          <a:bodyPr wrap="square">
            <a:spAutoFit/>
          </a:bodyPr>
          <a:lstStyle/>
          <a:p>
            <a:pPr algn="just"/>
            <a:r>
              <a:rPr lang="en-US" sz="2800" dirty="0">
                <a:solidFill>
                  <a:srgbClr val="00B050"/>
                </a:solidFill>
                <a:latin typeface="Times New Roman" panose="02020603050405020304" pitchFamily="18" charset="0"/>
                <a:cs typeface="Times New Roman" panose="02020603050405020304" pitchFamily="18" charset="0"/>
              </a:rPr>
              <a:t>Processing and analyzing sensing information received by the sensor(s)</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3867903B-17AD-F0F6-BC75-E0FFD84BE61B}"/>
              </a:ext>
            </a:extLst>
          </p:cNvPr>
          <p:cNvSpPr txBox="1"/>
          <p:nvPr/>
        </p:nvSpPr>
        <p:spPr>
          <a:xfrm>
            <a:off x="1824288" y="5018119"/>
            <a:ext cx="9538035" cy="523220"/>
          </a:xfrm>
          <a:prstGeom prst="rect">
            <a:avLst/>
          </a:prstGeom>
          <a:noFill/>
        </p:spPr>
        <p:txBody>
          <a:bodyPr wrap="square">
            <a:spAutoFit/>
          </a:bodyPr>
          <a:lstStyle/>
          <a:p>
            <a:pPr algn="just"/>
            <a:r>
              <a:rPr lang="en-US" sz="2800" dirty="0">
                <a:solidFill>
                  <a:srgbClr val="FF3399"/>
                </a:solidFill>
                <a:latin typeface="Times New Roman" panose="02020603050405020304" pitchFamily="18" charset="0"/>
                <a:cs typeface="Times New Roman" panose="02020603050405020304" pitchFamily="18" charset="0"/>
              </a:rPr>
              <a:t>Coordinating control signals to any actuators, and</a:t>
            </a:r>
            <a:endParaRPr lang="en-IN" sz="2800" dirty="0">
              <a:solidFill>
                <a:srgbClr val="FF3399"/>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AA053FF-FE40-19C0-CBF0-0EF66B8AF2BA}"/>
              </a:ext>
            </a:extLst>
          </p:cNvPr>
          <p:cNvSpPr txBox="1"/>
          <p:nvPr/>
        </p:nvSpPr>
        <p:spPr>
          <a:xfrm>
            <a:off x="1815763" y="5742255"/>
            <a:ext cx="9538035" cy="954107"/>
          </a:xfrm>
          <a:prstGeom prst="rect">
            <a:avLst/>
          </a:prstGeom>
          <a:noFill/>
        </p:spPr>
        <p:txBody>
          <a:bodyPr wrap="square">
            <a:spAutoFit/>
          </a:bodyPr>
          <a:lstStyle/>
          <a:p>
            <a:pPr algn="just"/>
            <a:r>
              <a:rPr lang="en-US" sz="2800" dirty="0">
                <a:solidFill>
                  <a:srgbClr val="FF3399"/>
                </a:solidFill>
                <a:latin typeface="Times New Roman" panose="02020603050405020304" pitchFamily="18" charset="0"/>
                <a:cs typeface="Times New Roman" panose="02020603050405020304" pitchFamily="18" charset="0"/>
              </a:rPr>
              <a:t>Controlling a variety of functions on the smart object, including the communication and power systems</a:t>
            </a:r>
            <a:endParaRPr lang="en-IN" sz="2800" dirty="0">
              <a:solidFill>
                <a:srgbClr val="FF33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2726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4" grpId="0"/>
      <p:bldP spid="5" grpId="0"/>
      <p:bldP spid="3" grpId="0"/>
      <p:bldP spid="7"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2F36F-301B-5725-8D97-F722B8316B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FF06E8-B81F-902F-5EDD-7B219F732A43}"/>
              </a:ext>
            </a:extLst>
          </p:cNvPr>
          <p:cNvSpPr>
            <a:spLocks noGrp="1"/>
          </p:cNvSpPr>
          <p:nvPr>
            <p:ph type="title"/>
          </p:nvPr>
        </p:nvSpPr>
        <p:spPr/>
        <p:txBody>
          <a:bodyPr/>
          <a:lstStyle/>
          <a:p>
            <a:r>
              <a:rPr lang="en-US" sz="4400" dirty="0">
                <a:solidFill>
                  <a:srgbClr val="FF5050"/>
                </a:solidFill>
                <a:latin typeface="Times New Roman" panose="02020603050405020304" pitchFamily="18" charset="0"/>
                <a:cs typeface="Times New Roman" panose="02020603050405020304" pitchFamily="18" charset="0"/>
              </a:rPr>
              <a:t>Smart Objects</a:t>
            </a:r>
            <a:endParaRPr lang="en-IN" dirty="0">
              <a:solidFill>
                <a:srgbClr val="FF5050"/>
              </a:solidFill>
            </a:endParaRPr>
          </a:p>
        </p:txBody>
      </p:sp>
      <p:sp>
        <p:nvSpPr>
          <p:cNvPr id="6" name="TextBox 5">
            <a:extLst>
              <a:ext uri="{FF2B5EF4-FFF2-40B4-BE49-F238E27FC236}">
                <a16:creationId xmlns:a16="http://schemas.microsoft.com/office/drawing/2014/main" id="{0EC78107-7EFA-52EF-C717-FA5336256A90}"/>
              </a:ext>
            </a:extLst>
          </p:cNvPr>
          <p:cNvSpPr txBox="1"/>
          <p:nvPr/>
        </p:nvSpPr>
        <p:spPr>
          <a:xfrm>
            <a:off x="1475874" y="1534358"/>
            <a:ext cx="9877924" cy="1384995"/>
          </a:xfrm>
          <a:prstGeom prst="rect">
            <a:avLst/>
          </a:prstGeom>
          <a:noFill/>
        </p:spPr>
        <p:txBody>
          <a:bodyPr wrap="square" rtlCol="0">
            <a:spAutoFit/>
          </a:bodyPr>
          <a:lstStyle/>
          <a:p>
            <a:pPr algn="just"/>
            <a:r>
              <a:rPr lang="en-US" sz="2800" dirty="0">
                <a:solidFill>
                  <a:srgbClr val="0070C0"/>
                </a:solidFill>
                <a:latin typeface="Times New Roman" panose="02020603050405020304" pitchFamily="18" charset="0"/>
                <a:cs typeface="Times New Roman" panose="02020603050405020304" pitchFamily="18" charset="0"/>
              </a:rPr>
              <a:t>The most common is a microcontroller because of its small form factor, flexibility, programming simplicity, ubiquity, low power consumption, and low cost </a:t>
            </a:r>
            <a:r>
              <a:rPr lang="en-IN" sz="2800" dirty="0">
                <a:solidFill>
                  <a:srgbClr val="0070C0"/>
                </a:solidFill>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052ED800-518F-395C-B7D7-BC796E2AE382}"/>
              </a:ext>
            </a:extLst>
          </p:cNvPr>
          <p:cNvSpPr txBox="1"/>
          <p:nvPr/>
        </p:nvSpPr>
        <p:spPr>
          <a:xfrm>
            <a:off x="838200" y="3144749"/>
            <a:ext cx="3336757" cy="523220"/>
          </a:xfrm>
          <a:prstGeom prst="rect">
            <a:avLst/>
          </a:prstGeom>
          <a:noFill/>
        </p:spPr>
        <p:txBody>
          <a:bodyPr wrap="square">
            <a:spAutoFit/>
          </a:bodyPr>
          <a:lstStyle/>
          <a:p>
            <a:pPr algn="just"/>
            <a:r>
              <a:rPr lang="en-US" sz="2800" dirty="0">
                <a:solidFill>
                  <a:schemeClr val="accent2">
                    <a:lumMod val="75000"/>
                  </a:schemeClr>
                </a:solidFill>
                <a:latin typeface="Times New Roman" panose="02020603050405020304" pitchFamily="18" charset="0"/>
                <a:cs typeface="Times New Roman" panose="02020603050405020304" pitchFamily="18" charset="0"/>
              </a:rPr>
              <a:t>Sensors &amp; Actuators</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A5D37E5-C2B3-C717-65E6-EB5A2E4567C6}"/>
              </a:ext>
            </a:extLst>
          </p:cNvPr>
          <p:cNvSpPr txBox="1"/>
          <p:nvPr/>
        </p:nvSpPr>
        <p:spPr>
          <a:xfrm>
            <a:off x="1475874" y="3877627"/>
            <a:ext cx="9877924" cy="954107"/>
          </a:xfrm>
          <a:prstGeom prst="rect">
            <a:avLst/>
          </a:prstGeom>
          <a:noFill/>
        </p:spPr>
        <p:txBody>
          <a:bodyPr wrap="square">
            <a:spAutoFit/>
          </a:bodyPr>
          <a:lstStyle/>
          <a:p>
            <a:pPr algn="just"/>
            <a:r>
              <a:rPr lang="en-US" sz="2800" dirty="0">
                <a:solidFill>
                  <a:srgbClr val="FF0000"/>
                </a:solidFill>
                <a:latin typeface="Times New Roman" panose="02020603050405020304" pitchFamily="18" charset="0"/>
                <a:cs typeface="Times New Roman" panose="02020603050405020304" pitchFamily="18" charset="0"/>
              </a:rPr>
              <a:t>A smart object is capable of interacting with the physical world through sensors and actuators</a:t>
            </a:r>
            <a:endParaRPr lang="en-IN" sz="28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812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4" grpId="0"/>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65EB8-B156-21A9-7282-7C40C4EC91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18FC2-F697-8F76-9D12-198167FBDF42}"/>
              </a:ext>
            </a:extLst>
          </p:cNvPr>
          <p:cNvSpPr>
            <a:spLocks noGrp="1"/>
          </p:cNvSpPr>
          <p:nvPr>
            <p:ph type="title"/>
          </p:nvPr>
        </p:nvSpPr>
        <p:spPr/>
        <p:txBody>
          <a:bodyPr/>
          <a:lstStyle/>
          <a:p>
            <a:r>
              <a:rPr lang="en-US" sz="4400" dirty="0">
                <a:solidFill>
                  <a:srgbClr val="FF5050"/>
                </a:solidFill>
                <a:latin typeface="Times New Roman" panose="02020603050405020304" pitchFamily="18" charset="0"/>
                <a:cs typeface="Times New Roman" panose="02020603050405020304" pitchFamily="18" charset="0"/>
              </a:rPr>
              <a:t>Trends in Smart Objects</a:t>
            </a:r>
            <a:endParaRPr lang="en-IN" dirty="0">
              <a:solidFill>
                <a:srgbClr val="FF5050"/>
              </a:solidFill>
            </a:endParaRPr>
          </a:p>
        </p:txBody>
      </p:sp>
      <p:sp>
        <p:nvSpPr>
          <p:cNvPr id="6" name="TextBox 5">
            <a:extLst>
              <a:ext uri="{FF2B5EF4-FFF2-40B4-BE49-F238E27FC236}">
                <a16:creationId xmlns:a16="http://schemas.microsoft.com/office/drawing/2014/main" id="{0EB12A89-2824-AABE-ADFB-9F613B40C5AE}"/>
              </a:ext>
            </a:extLst>
          </p:cNvPr>
          <p:cNvSpPr txBox="1"/>
          <p:nvPr/>
        </p:nvSpPr>
        <p:spPr>
          <a:xfrm>
            <a:off x="1318458" y="1891604"/>
            <a:ext cx="2752677" cy="523220"/>
          </a:xfrm>
          <a:prstGeom prst="rect">
            <a:avLst/>
          </a:prstGeom>
          <a:noFill/>
        </p:spPr>
        <p:txBody>
          <a:bodyPr wrap="none" rtlCol="0">
            <a:spAutoFit/>
          </a:bodyPr>
          <a:lstStyle/>
          <a:p>
            <a:r>
              <a:rPr lang="en-IN" sz="2800" dirty="0">
                <a:solidFill>
                  <a:srgbClr val="0070C0"/>
                </a:solidFill>
                <a:latin typeface="Times New Roman" panose="02020603050405020304" pitchFamily="18" charset="0"/>
                <a:cs typeface="Times New Roman" panose="02020603050405020304" pitchFamily="18" charset="0"/>
              </a:rPr>
              <a:t>Size is decreasing</a:t>
            </a:r>
          </a:p>
        </p:txBody>
      </p:sp>
      <p:sp>
        <p:nvSpPr>
          <p:cNvPr id="4" name="TextBox 3">
            <a:extLst>
              <a:ext uri="{FF2B5EF4-FFF2-40B4-BE49-F238E27FC236}">
                <a16:creationId xmlns:a16="http://schemas.microsoft.com/office/drawing/2014/main" id="{3D250442-1228-E009-649F-AB7F6A096109}"/>
              </a:ext>
            </a:extLst>
          </p:cNvPr>
          <p:cNvSpPr txBox="1"/>
          <p:nvPr/>
        </p:nvSpPr>
        <p:spPr>
          <a:xfrm>
            <a:off x="1318458" y="2615740"/>
            <a:ext cx="6802409" cy="523220"/>
          </a:xfrm>
          <a:prstGeom prst="rect">
            <a:avLst/>
          </a:prstGeom>
          <a:noFill/>
        </p:spPr>
        <p:txBody>
          <a:bodyPr wrap="square">
            <a:spAutoFit/>
          </a:bodyPr>
          <a:lstStyle/>
          <a:p>
            <a:pPr algn="just"/>
            <a:r>
              <a:rPr lang="en-US" sz="2800" dirty="0">
                <a:solidFill>
                  <a:srgbClr val="9900FF"/>
                </a:solidFill>
                <a:latin typeface="Times New Roman" panose="02020603050405020304" pitchFamily="18" charset="0"/>
                <a:cs typeface="Times New Roman" panose="02020603050405020304" pitchFamily="18" charset="0"/>
              </a:rPr>
              <a:t>Power Consumption is decreasing</a:t>
            </a:r>
            <a:endParaRPr lang="en-IN" sz="2800" dirty="0">
              <a:solidFill>
                <a:srgbClr val="9900FF"/>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6BDB1E9-08E2-A62D-0AB3-2F2B4CBDD677}"/>
              </a:ext>
            </a:extLst>
          </p:cNvPr>
          <p:cNvSpPr txBox="1"/>
          <p:nvPr/>
        </p:nvSpPr>
        <p:spPr>
          <a:xfrm>
            <a:off x="1318457" y="3339876"/>
            <a:ext cx="6802409" cy="523220"/>
          </a:xfrm>
          <a:prstGeom prst="rect">
            <a:avLst/>
          </a:prstGeom>
          <a:noFill/>
        </p:spPr>
        <p:txBody>
          <a:bodyPr wrap="square">
            <a:spAutoFit/>
          </a:bodyPr>
          <a:lstStyle/>
          <a:p>
            <a:pPr algn="just"/>
            <a:r>
              <a:rPr lang="en-US" sz="2800" dirty="0">
                <a:solidFill>
                  <a:schemeClr val="accent2">
                    <a:lumMod val="75000"/>
                  </a:schemeClr>
                </a:solidFill>
                <a:latin typeface="Times New Roman" panose="02020603050405020304" pitchFamily="18" charset="0"/>
                <a:cs typeface="Times New Roman" panose="02020603050405020304" pitchFamily="18" charset="0"/>
              </a:rPr>
              <a:t>Processing power in increasing</a:t>
            </a:r>
            <a:endParaRPr lang="en-IN" sz="28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A286D2F-2F75-DE20-B696-BC91F539D418}"/>
              </a:ext>
            </a:extLst>
          </p:cNvPr>
          <p:cNvSpPr txBox="1"/>
          <p:nvPr/>
        </p:nvSpPr>
        <p:spPr>
          <a:xfrm>
            <a:off x="1318456" y="4064012"/>
            <a:ext cx="6802409" cy="523220"/>
          </a:xfrm>
          <a:prstGeom prst="rect">
            <a:avLst/>
          </a:prstGeom>
          <a:noFill/>
        </p:spPr>
        <p:txBody>
          <a:bodyPr wrap="square">
            <a:spAutoFit/>
          </a:bodyPr>
          <a:lstStyle/>
          <a:p>
            <a:pPr algn="just"/>
            <a:r>
              <a:rPr lang="en-US" sz="2800" dirty="0">
                <a:solidFill>
                  <a:srgbClr val="008000"/>
                </a:solidFill>
                <a:latin typeface="Times New Roman" panose="02020603050405020304" pitchFamily="18" charset="0"/>
                <a:cs typeface="Times New Roman" panose="02020603050405020304" pitchFamily="18" charset="0"/>
              </a:rPr>
              <a:t>Communication capabilities are improving</a:t>
            </a:r>
            <a:endParaRPr lang="en-IN" sz="2800" dirty="0">
              <a:solidFill>
                <a:srgbClr val="008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DDF4A00-FA21-6FE0-8E07-B24BD5034A4F}"/>
              </a:ext>
            </a:extLst>
          </p:cNvPr>
          <p:cNvSpPr txBox="1"/>
          <p:nvPr/>
        </p:nvSpPr>
        <p:spPr>
          <a:xfrm>
            <a:off x="1318456" y="4788148"/>
            <a:ext cx="8579523" cy="523220"/>
          </a:xfrm>
          <a:prstGeom prst="rect">
            <a:avLst/>
          </a:prstGeom>
          <a:noFill/>
        </p:spPr>
        <p:txBody>
          <a:bodyPr wrap="square">
            <a:spAutoFit/>
          </a:bodyPr>
          <a:lstStyle/>
          <a:p>
            <a:pPr algn="just"/>
            <a:r>
              <a:rPr lang="en-US" sz="2800" dirty="0">
                <a:solidFill>
                  <a:srgbClr val="002060"/>
                </a:solidFill>
                <a:latin typeface="Times New Roman" panose="02020603050405020304" pitchFamily="18" charset="0"/>
                <a:cs typeface="Times New Roman" panose="02020603050405020304" pitchFamily="18" charset="0"/>
              </a:rPr>
              <a:t>Communication is being increasingly standardized</a:t>
            </a:r>
            <a:endParaRPr lang="en-I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30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4" grpId="0"/>
      <p:bldP spid="3" grpId="0"/>
      <p:bldP spid="5"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E2BB-67AF-2A23-1BD9-DDC3458F5A75}"/>
              </a:ext>
            </a:extLst>
          </p:cNvPr>
          <p:cNvSpPr>
            <a:spLocks noGrp="1"/>
          </p:cNvSpPr>
          <p:nvPr>
            <p:ph type="title"/>
          </p:nvPr>
        </p:nvSpPr>
        <p:spPr/>
        <p:txBody>
          <a:bodyPr/>
          <a:lstStyle/>
          <a:p>
            <a:r>
              <a:rPr lang="en-US" sz="4400" dirty="0">
                <a:solidFill>
                  <a:srgbClr val="FF0066"/>
                </a:solidFill>
                <a:latin typeface="Times New Roman" panose="02020603050405020304" pitchFamily="18" charset="0"/>
                <a:cs typeface="Times New Roman" panose="02020603050405020304" pitchFamily="18" charset="0"/>
              </a:rPr>
              <a:t>Sensor Networks</a:t>
            </a:r>
            <a:endParaRPr lang="en-IN" dirty="0">
              <a:solidFill>
                <a:srgbClr val="FF0066"/>
              </a:solidFill>
            </a:endParaRPr>
          </a:p>
        </p:txBody>
      </p:sp>
      <p:sp>
        <p:nvSpPr>
          <p:cNvPr id="3" name="Content Placeholder 2">
            <a:extLst>
              <a:ext uri="{FF2B5EF4-FFF2-40B4-BE49-F238E27FC236}">
                <a16:creationId xmlns:a16="http://schemas.microsoft.com/office/drawing/2014/main" id="{5430260D-903C-31F0-52A5-16484C92BA46}"/>
              </a:ext>
            </a:extLst>
          </p:cNvPr>
          <p:cNvSpPr>
            <a:spLocks noGrp="1"/>
          </p:cNvSpPr>
          <p:nvPr>
            <p:ph idx="1"/>
          </p:nvPr>
        </p:nvSpPr>
        <p:spPr>
          <a:xfrm>
            <a:off x="838200" y="1825625"/>
            <a:ext cx="10515600" cy="1247513"/>
          </a:xfrm>
        </p:spPr>
        <p:txBody>
          <a:bodyPr>
            <a:normAutofit/>
          </a:bodyPr>
          <a:lstStyle/>
          <a:p>
            <a:pPr algn="just"/>
            <a:r>
              <a:rPr lang="en-US" dirty="0">
                <a:solidFill>
                  <a:srgbClr val="008000"/>
                </a:solidFill>
                <a:latin typeface="Times New Roman" panose="02020603050405020304" pitchFamily="18" charset="0"/>
                <a:cs typeface="Times New Roman" panose="02020603050405020304" pitchFamily="18" charset="0"/>
              </a:rPr>
              <a:t>A sensor/actuator network (SANET), is a network of sensors that sense and measure their environment and/or actuators that act on their environment</a:t>
            </a:r>
            <a:endParaRPr lang="en-IN" dirty="0">
              <a:solidFill>
                <a:srgbClr val="008000"/>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F6D3FDE3-8D13-2E36-1564-92DFD66C552E}"/>
              </a:ext>
            </a:extLst>
          </p:cNvPr>
          <p:cNvSpPr txBox="1">
            <a:spLocks/>
          </p:cNvSpPr>
          <p:nvPr/>
        </p:nvSpPr>
        <p:spPr>
          <a:xfrm>
            <a:off x="934039" y="3208075"/>
            <a:ext cx="10515600" cy="87373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900" dirty="0">
                <a:solidFill>
                  <a:srgbClr val="7030A0"/>
                </a:solidFill>
                <a:latin typeface="Times New Roman" panose="02020603050405020304" pitchFamily="18" charset="0"/>
                <a:cs typeface="Times New Roman" panose="02020603050405020304" pitchFamily="18" charset="0"/>
              </a:rPr>
              <a:t>The sensors and/or actuators in a SANET are capable of communicating and cooperating</a:t>
            </a:r>
            <a:endParaRPr lang="en-IN" sz="2900" dirty="0">
              <a:solidFill>
                <a:srgbClr val="7030A0"/>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B9BA6E6E-024F-DEEB-2D0E-20ED2799EF03}"/>
              </a:ext>
            </a:extLst>
          </p:cNvPr>
          <p:cNvSpPr txBox="1">
            <a:spLocks/>
          </p:cNvSpPr>
          <p:nvPr/>
        </p:nvSpPr>
        <p:spPr>
          <a:xfrm>
            <a:off x="934039" y="4216743"/>
            <a:ext cx="10515600" cy="152418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C00000"/>
                </a:solidFill>
                <a:latin typeface="Times New Roman" panose="02020603050405020304" pitchFamily="18" charset="0"/>
                <a:cs typeface="Times New Roman" panose="02020603050405020304" pitchFamily="18" charset="0"/>
              </a:rPr>
              <a:t>Effective and well-coordinated communication and cooperation is a prominent challenge, primarily because the sensors and actuators in SANETs are diverse, heterogeneous, and resource-constrained.</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3215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0218-BB7D-A675-FA2C-90557A799FBD}"/>
              </a:ext>
            </a:extLst>
          </p:cNvPr>
          <p:cNvSpPr>
            <a:spLocks noGrp="1"/>
          </p:cNvSpPr>
          <p:nvPr>
            <p:ph type="title"/>
          </p:nvPr>
        </p:nvSpPr>
        <p:spPr/>
        <p:txBody>
          <a:bodyPr/>
          <a:lstStyle/>
          <a:p>
            <a:r>
              <a:rPr lang="en-US" sz="4400" dirty="0">
                <a:solidFill>
                  <a:schemeClr val="accent1"/>
                </a:solidFill>
                <a:latin typeface="Times New Roman" panose="02020603050405020304" pitchFamily="18" charset="0"/>
                <a:cs typeface="Times New Roman" panose="02020603050405020304" pitchFamily="18" charset="0"/>
              </a:rPr>
              <a:t>What is Sensors</a:t>
            </a:r>
            <a:endParaRPr lang="en-IN" dirty="0">
              <a:solidFill>
                <a:schemeClr val="accent1"/>
              </a:solidFill>
            </a:endParaRPr>
          </a:p>
        </p:txBody>
      </p:sp>
      <p:sp>
        <p:nvSpPr>
          <p:cNvPr id="3" name="Content Placeholder 2">
            <a:extLst>
              <a:ext uri="{FF2B5EF4-FFF2-40B4-BE49-F238E27FC236}">
                <a16:creationId xmlns:a16="http://schemas.microsoft.com/office/drawing/2014/main" id="{0B03CF5D-1C34-8047-2C44-4D675D6C3B33}"/>
              </a:ext>
            </a:extLst>
          </p:cNvPr>
          <p:cNvSpPr>
            <a:spLocks noGrp="1"/>
          </p:cNvSpPr>
          <p:nvPr>
            <p:ph idx="1"/>
          </p:nvPr>
        </p:nvSpPr>
        <p:spPr>
          <a:xfrm>
            <a:off x="838200" y="1825626"/>
            <a:ext cx="10515600" cy="516522"/>
          </a:xfrm>
        </p:spPr>
        <p:txBody>
          <a:bodyPr>
            <a:normAutofit/>
          </a:bodyPr>
          <a:lstStyle/>
          <a:p>
            <a:pPr marL="0" indent="0" algn="just">
              <a:buNone/>
            </a:pPr>
            <a:r>
              <a:rPr lang="en-US" sz="2900" dirty="0">
                <a:solidFill>
                  <a:schemeClr val="accent2">
                    <a:lumMod val="75000"/>
                  </a:schemeClr>
                </a:solidFill>
                <a:latin typeface="Times New Roman" panose="02020603050405020304" pitchFamily="18" charset="0"/>
                <a:cs typeface="Times New Roman" panose="02020603050405020304" pitchFamily="18" charset="0"/>
              </a:rPr>
              <a:t>Sensors are fundamental building blocks of IoT networks </a:t>
            </a:r>
          </a:p>
        </p:txBody>
      </p:sp>
      <p:sp>
        <p:nvSpPr>
          <p:cNvPr id="5" name="TextBox 4">
            <a:extLst>
              <a:ext uri="{FF2B5EF4-FFF2-40B4-BE49-F238E27FC236}">
                <a16:creationId xmlns:a16="http://schemas.microsoft.com/office/drawing/2014/main" id="{D9979C65-B8CD-78E2-6967-6E60438E82C9}"/>
              </a:ext>
            </a:extLst>
          </p:cNvPr>
          <p:cNvSpPr txBox="1"/>
          <p:nvPr/>
        </p:nvSpPr>
        <p:spPr>
          <a:xfrm>
            <a:off x="838200" y="2937000"/>
            <a:ext cx="10515600" cy="954107"/>
          </a:xfrm>
          <a:prstGeom prst="rect">
            <a:avLst/>
          </a:prstGeom>
          <a:noFill/>
        </p:spPr>
        <p:txBody>
          <a:bodyPr wrap="square">
            <a:spAutoFit/>
          </a:bodyPr>
          <a:lstStyle/>
          <a:p>
            <a:pPr algn="just"/>
            <a:r>
              <a:rPr lang="en-US" sz="2800" dirty="0">
                <a:solidFill>
                  <a:srgbClr val="7030A0"/>
                </a:solidFill>
                <a:latin typeface="Times New Roman" panose="02020603050405020304" pitchFamily="18" charset="0"/>
                <a:cs typeface="Times New Roman" panose="02020603050405020304" pitchFamily="18" charset="0"/>
              </a:rPr>
              <a:t>Sensors are the foundational elements found in smart objects—the “things” in the Internet of Things</a:t>
            </a:r>
          </a:p>
        </p:txBody>
      </p:sp>
      <p:sp>
        <p:nvSpPr>
          <p:cNvPr id="7" name="TextBox 6">
            <a:extLst>
              <a:ext uri="{FF2B5EF4-FFF2-40B4-BE49-F238E27FC236}">
                <a16:creationId xmlns:a16="http://schemas.microsoft.com/office/drawing/2014/main" id="{CBB5F1AC-FA4E-24DE-1F1C-FB2ACD5F14EF}"/>
              </a:ext>
            </a:extLst>
          </p:cNvPr>
          <p:cNvSpPr txBox="1"/>
          <p:nvPr/>
        </p:nvSpPr>
        <p:spPr>
          <a:xfrm>
            <a:off x="838200" y="4485959"/>
            <a:ext cx="10515600" cy="1815882"/>
          </a:xfrm>
          <a:prstGeom prst="rect">
            <a:avLst/>
          </a:prstGeom>
          <a:noFill/>
        </p:spPr>
        <p:txBody>
          <a:bodyPr wrap="square">
            <a:spAutoFit/>
          </a:bodyPr>
          <a:lstStyle/>
          <a:p>
            <a:pPr algn="just"/>
            <a:r>
              <a:rPr lang="en-US" sz="2800" dirty="0">
                <a:solidFill>
                  <a:srgbClr val="FF0000"/>
                </a:solidFill>
                <a:latin typeface="Times New Roman" panose="02020603050405020304" pitchFamily="18" charset="0"/>
                <a:cs typeface="Times New Roman" panose="02020603050405020304" pitchFamily="18" charset="0"/>
              </a:rPr>
              <a:t>Smart objects are any physical objects that contain embedded technology to sense and/or interact with their environment in a meaningful way by being interconnected and enabling communication among themselves or an external agent</a:t>
            </a:r>
          </a:p>
        </p:txBody>
      </p:sp>
    </p:spTree>
    <p:extLst>
      <p:ext uri="{BB962C8B-B14F-4D97-AF65-F5344CB8AC3E}">
        <p14:creationId xmlns:p14="http://schemas.microsoft.com/office/powerpoint/2010/main" val="546444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94620-ACB7-B458-64E0-DA4A92ED60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150238-88AF-9604-9288-8C819DEB2E82}"/>
              </a:ext>
            </a:extLst>
          </p:cNvPr>
          <p:cNvSpPr>
            <a:spLocks noGrp="1"/>
          </p:cNvSpPr>
          <p:nvPr>
            <p:ph type="title"/>
          </p:nvPr>
        </p:nvSpPr>
        <p:spPr/>
        <p:txBody>
          <a:bodyPr/>
          <a:lstStyle/>
          <a:p>
            <a:r>
              <a:rPr lang="en-US" sz="4400" dirty="0">
                <a:solidFill>
                  <a:srgbClr val="FF0066"/>
                </a:solidFill>
                <a:latin typeface="Times New Roman" panose="02020603050405020304" pitchFamily="18" charset="0"/>
                <a:cs typeface="Times New Roman" panose="02020603050405020304" pitchFamily="18" charset="0"/>
              </a:rPr>
              <a:t>Sensor Networks</a:t>
            </a:r>
            <a:endParaRPr lang="en-IN" dirty="0">
              <a:solidFill>
                <a:srgbClr val="FF0066"/>
              </a:solidFill>
            </a:endParaRPr>
          </a:p>
        </p:txBody>
      </p:sp>
      <p:sp>
        <p:nvSpPr>
          <p:cNvPr id="3" name="Content Placeholder 2">
            <a:extLst>
              <a:ext uri="{FF2B5EF4-FFF2-40B4-BE49-F238E27FC236}">
                <a16:creationId xmlns:a16="http://schemas.microsoft.com/office/drawing/2014/main" id="{DCA76AF8-C285-2B4E-FD58-0C31C822F9C6}"/>
              </a:ext>
            </a:extLst>
          </p:cNvPr>
          <p:cNvSpPr>
            <a:spLocks noGrp="1"/>
          </p:cNvSpPr>
          <p:nvPr>
            <p:ph idx="1"/>
          </p:nvPr>
        </p:nvSpPr>
        <p:spPr>
          <a:xfrm>
            <a:off x="1499646" y="1825625"/>
            <a:ext cx="9854153" cy="537869"/>
          </a:xfrm>
        </p:spPr>
        <p:txBody>
          <a:bodyPr>
            <a:normAutofit/>
          </a:bodyPr>
          <a:lstStyle/>
          <a:p>
            <a:pPr algn="just"/>
            <a:r>
              <a:rPr lang="en-US" sz="2700" dirty="0">
                <a:solidFill>
                  <a:schemeClr val="accent1"/>
                </a:solidFill>
                <a:latin typeface="Times New Roman" panose="02020603050405020304" pitchFamily="18" charset="0"/>
                <a:cs typeface="Times New Roman" panose="02020603050405020304" pitchFamily="18" charset="0"/>
              </a:rPr>
              <a:t>SANETs offer highly coordinated sensing and actuation capabilities.</a:t>
            </a:r>
            <a:endParaRPr lang="en-IN" sz="2700" dirty="0">
              <a:solidFill>
                <a:schemeClr val="accent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3617D39F-F3DE-D0F4-7415-AFA098E9EDFA}"/>
              </a:ext>
            </a:extLst>
          </p:cNvPr>
          <p:cNvSpPr txBox="1">
            <a:spLocks/>
          </p:cNvSpPr>
          <p:nvPr/>
        </p:nvSpPr>
        <p:spPr>
          <a:xfrm>
            <a:off x="1499645" y="2498431"/>
            <a:ext cx="9854153" cy="8737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700" dirty="0">
                <a:solidFill>
                  <a:schemeClr val="accent2">
                    <a:lumMod val="75000"/>
                  </a:schemeClr>
                </a:solidFill>
                <a:latin typeface="Times New Roman" panose="02020603050405020304" pitchFamily="18" charset="0"/>
                <a:cs typeface="Times New Roman" panose="02020603050405020304" pitchFamily="18" charset="0"/>
              </a:rPr>
              <a:t>Smart homes are a type of SANET that display this coordination between distributed sensors and actuators</a:t>
            </a:r>
            <a:endParaRPr lang="en-IN" sz="27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0C75300D-28DD-A583-EA8A-9B54C3DE7485}"/>
              </a:ext>
            </a:extLst>
          </p:cNvPr>
          <p:cNvSpPr txBox="1">
            <a:spLocks/>
          </p:cNvSpPr>
          <p:nvPr/>
        </p:nvSpPr>
        <p:spPr>
          <a:xfrm>
            <a:off x="1499645" y="3694539"/>
            <a:ext cx="9854153" cy="138837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800" dirty="0">
                <a:solidFill>
                  <a:srgbClr val="00B050"/>
                </a:solidFill>
                <a:latin typeface="Times New Roman" panose="02020603050405020304" pitchFamily="18" charset="0"/>
                <a:cs typeface="Times New Roman" panose="02020603050405020304" pitchFamily="18" charset="0"/>
              </a:rPr>
              <a:t>For example, smart homes can have temperature sensors that are strategically networked with heating, ventilation, and air-conditioning (HVAC) actuators.</a:t>
            </a:r>
            <a:endParaRPr lang="en-IN" sz="2800" dirty="0">
              <a:solidFill>
                <a:srgbClr val="00B05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D41B4BA7-6A3E-AC28-FC42-594C313CBF87}"/>
              </a:ext>
            </a:extLst>
          </p:cNvPr>
          <p:cNvSpPr txBox="1">
            <a:spLocks/>
          </p:cNvSpPr>
          <p:nvPr/>
        </p:nvSpPr>
        <p:spPr>
          <a:xfrm>
            <a:off x="1499646" y="5405290"/>
            <a:ext cx="9854153" cy="10875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C00000"/>
                </a:solidFill>
                <a:latin typeface="Times New Roman" panose="02020603050405020304" pitchFamily="18" charset="0"/>
                <a:cs typeface="Times New Roman" panose="02020603050405020304" pitchFamily="18" charset="0"/>
              </a:rPr>
              <a:t>When a sensor detects a specified temperature, this can trigger an actuator to take action and heat or cool the home as needed. </a:t>
            </a:r>
            <a:endParaRPr lang="en-IN"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546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45F9A-4FF3-7325-8C5C-13B10717BD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9B4A82-7AEA-A160-F35F-3C45236D41FA}"/>
              </a:ext>
            </a:extLst>
          </p:cNvPr>
          <p:cNvSpPr>
            <a:spLocks noGrp="1"/>
          </p:cNvSpPr>
          <p:nvPr>
            <p:ph type="title"/>
          </p:nvPr>
        </p:nvSpPr>
        <p:spPr/>
        <p:txBody>
          <a:bodyPr/>
          <a:lstStyle/>
          <a:p>
            <a:r>
              <a:rPr lang="en-US" sz="4400" dirty="0">
                <a:solidFill>
                  <a:srgbClr val="FF0066"/>
                </a:solidFill>
                <a:latin typeface="Times New Roman" panose="02020603050405020304" pitchFamily="18" charset="0"/>
                <a:cs typeface="Times New Roman" panose="02020603050405020304" pitchFamily="18" charset="0"/>
              </a:rPr>
              <a:t>Sensor Networks</a:t>
            </a:r>
            <a:endParaRPr lang="en-IN" dirty="0">
              <a:solidFill>
                <a:srgbClr val="FF0066"/>
              </a:solidFill>
            </a:endParaRPr>
          </a:p>
        </p:txBody>
      </p:sp>
      <p:sp>
        <p:nvSpPr>
          <p:cNvPr id="3" name="Content Placeholder 2">
            <a:extLst>
              <a:ext uri="{FF2B5EF4-FFF2-40B4-BE49-F238E27FC236}">
                <a16:creationId xmlns:a16="http://schemas.microsoft.com/office/drawing/2014/main" id="{49903A5C-966A-A789-A8FC-788B71D3DFF5}"/>
              </a:ext>
            </a:extLst>
          </p:cNvPr>
          <p:cNvSpPr>
            <a:spLocks noGrp="1"/>
          </p:cNvSpPr>
          <p:nvPr>
            <p:ph idx="1"/>
          </p:nvPr>
        </p:nvSpPr>
        <p:spPr>
          <a:xfrm>
            <a:off x="1499646" y="1825625"/>
            <a:ext cx="9854153" cy="537869"/>
          </a:xfrm>
        </p:spPr>
        <p:txBody>
          <a:bodyPr>
            <a:normAutofit/>
          </a:bodyPr>
          <a:lstStyle/>
          <a:p>
            <a:pPr algn="just"/>
            <a:r>
              <a:rPr lang="en-US" sz="2700" dirty="0">
                <a:solidFill>
                  <a:schemeClr val="accent1"/>
                </a:solidFill>
                <a:latin typeface="Times New Roman" panose="02020603050405020304" pitchFamily="18" charset="0"/>
                <a:cs typeface="Times New Roman" panose="02020603050405020304" pitchFamily="18" charset="0"/>
              </a:rPr>
              <a:t>Advantages and disadvantages that a wireless-based solution offers.</a:t>
            </a:r>
            <a:endParaRPr lang="en-IN" sz="2700" dirty="0">
              <a:solidFill>
                <a:schemeClr val="accent1"/>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FCED5962-D636-0B39-FB25-18D23A15E025}"/>
              </a:ext>
            </a:extLst>
          </p:cNvPr>
          <p:cNvSpPr txBox="1">
            <a:spLocks/>
          </p:cNvSpPr>
          <p:nvPr/>
        </p:nvSpPr>
        <p:spPr>
          <a:xfrm>
            <a:off x="838200" y="2498431"/>
            <a:ext cx="1997532" cy="580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rgbClr val="008000"/>
                </a:solidFill>
                <a:latin typeface="Times New Roman" panose="02020603050405020304" pitchFamily="18" charset="0"/>
                <a:cs typeface="Times New Roman" panose="02020603050405020304" pitchFamily="18" charset="0"/>
              </a:rPr>
              <a:t>Advantage:</a:t>
            </a:r>
            <a:endParaRPr lang="en-IN" dirty="0">
              <a:solidFill>
                <a:srgbClr val="008000"/>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1697A61-3EB3-17A0-5BBD-B772221101F7}"/>
              </a:ext>
            </a:extLst>
          </p:cNvPr>
          <p:cNvSpPr txBox="1">
            <a:spLocks/>
          </p:cNvSpPr>
          <p:nvPr/>
        </p:nvSpPr>
        <p:spPr>
          <a:xfrm>
            <a:off x="1499646" y="3198308"/>
            <a:ext cx="5221995" cy="5806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0000"/>
                </a:solidFill>
                <a:latin typeface="Times New Roman" panose="02020603050405020304" pitchFamily="18" charset="0"/>
                <a:cs typeface="Times New Roman" panose="02020603050405020304" pitchFamily="18" charset="0"/>
              </a:rPr>
              <a:t>Greater deployment flexibility </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C96B2BF2-0C55-308B-43D2-EF2967C52670}"/>
              </a:ext>
            </a:extLst>
          </p:cNvPr>
          <p:cNvSpPr txBox="1">
            <a:spLocks/>
          </p:cNvSpPr>
          <p:nvPr/>
        </p:nvSpPr>
        <p:spPr>
          <a:xfrm>
            <a:off x="1499646" y="3913876"/>
            <a:ext cx="6810166"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C00000"/>
                </a:solidFill>
                <a:latin typeface="Times New Roman" panose="02020603050405020304" pitchFamily="18" charset="0"/>
                <a:cs typeface="Times New Roman" panose="02020603050405020304" pitchFamily="18" charset="0"/>
              </a:rPr>
              <a:t>Simpler scaling to a large number of nodes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B23362C4-BC76-3034-3DDB-BBD804E9BF5A}"/>
              </a:ext>
            </a:extLst>
          </p:cNvPr>
          <p:cNvSpPr txBox="1">
            <a:spLocks/>
          </p:cNvSpPr>
          <p:nvPr/>
        </p:nvSpPr>
        <p:spPr>
          <a:xfrm>
            <a:off x="1499646" y="4629444"/>
            <a:ext cx="6810166"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2060"/>
                </a:solidFill>
                <a:latin typeface="Times New Roman" panose="02020603050405020304" pitchFamily="18" charset="0"/>
                <a:cs typeface="Times New Roman" panose="02020603050405020304" pitchFamily="18" charset="0"/>
              </a:rPr>
              <a:t>Lower implementation costs</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6C887526-5CC6-C430-FC42-57900AC92D88}"/>
              </a:ext>
            </a:extLst>
          </p:cNvPr>
          <p:cNvSpPr txBox="1">
            <a:spLocks/>
          </p:cNvSpPr>
          <p:nvPr/>
        </p:nvSpPr>
        <p:spPr>
          <a:xfrm>
            <a:off x="1499646" y="5345012"/>
            <a:ext cx="6810166"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2060"/>
                </a:solidFill>
                <a:latin typeface="Times New Roman" panose="02020603050405020304" pitchFamily="18" charset="0"/>
                <a:cs typeface="Times New Roman" panose="02020603050405020304" pitchFamily="18" charset="0"/>
              </a:rPr>
              <a:t>Easier long-term maintenance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A4C5A227-C97E-ECD8-568F-14EEEEA6B0AC}"/>
              </a:ext>
            </a:extLst>
          </p:cNvPr>
          <p:cNvSpPr txBox="1">
            <a:spLocks/>
          </p:cNvSpPr>
          <p:nvPr/>
        </p:nvSpPr>
        <p:spPr>
          <a:xfrm>
            <a:off x="1499646" y="6060580"/>
            <a:ext cx="8494586"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2060"/>
                </a:solidFill>
                <a:latin typeface="Times New Roman" panose="02020603050405020304" pitchFamily="18" charset="0"/>
                <a:cs typeface="Times New Roman" panose="02020603050405020304" pitchFamily="18" charset="0"/>
              </a:rPr>
              <a:t>Effortless introduction of new sensor/ actuators nodes</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741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randombar(horizontal)">
                                      <p:cBhvr>
                                        <p:cTn id="23" dur="500"/>
                                        <p:tgtEl>
                                          <p:spTgt spid="7">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8" dur="500"/>
                                        <p:tgtEl>
                                          <p:spTgt spid="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randombar(horizontal)">
                                      <p:cBhvr>
                                        <p:cTn id="33" dur="50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9">
                                            <p:txEl>
                                              <p:pRg st="0" end="0"/>
                                            </p:txEl>
                                          </p:spTgt>
                                        </p:tgtEl>
                                        <p:attrNameLst>
                                          <p:attrName>style.visibility</p:attrName>
                                        </p:attrNameLst>
                                      </p:cBhvr>
                                      <p:to>
                                        <p:strVal val="visible"/>
                                      </p:to>
                                    </p:set>
                                    <p:animEffect transition="in" filter="randombar(horizontal)">
                                      <p:cBhvr>
                                        <p:cTn id="38"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p:bldP spid="5" grpId="0"/>
      <p:bldP spid="7" grpId="0" build="p"/>
      <p:bldP spid="6" grpId="0" build="p"/>
      <p:bldP spid="8" grpId="0" build="p"/>
      <p:bldP spid="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39DC2-1F74-222F-F1FD-A04408015F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E28E3-B7CA-3F24-5176-D5035FF5C4AC}"/>
              </a:ext>
            </a:extLst>
          </p:cNvPr>
          <p:cNvSpPr>
            <a:spLocks noGrp="1"/>
          </p:cNvSpPr>
          <p:nvPr>
            <p:ph type="title"/>
          </p:nvPr>
        </p:nvSpPr>
        <p:spPr/>
        <p:txBody>
          <a:bodyPr/>
          <a:lstStyle/>
          <a:p>
            <a:r>
              <a:rPr lang="en-US" sz="4400" dirty="0">
                <a:solidFill>
                  <a:srgbClr val="FF0066"/>
                </a:solidFill>
                <a:latin typeface="Times New Roman" panose="02020603050405020304" pitchFamily="18" charset="0"/>
                <a:cs typeface="Times New Roman" panose="02020603050405020304" pitchFamily="18" charset="0"/>
              </a:rPr>
              <a:t>Sensor Networks</a:t>
            </a:r>
            <a:endParaRPr lang="en-IN" dirty="0">
              <a:solidFill>
                <a:srgbClr val="FF0066"/>
              </a:solidFill>
            </a:endParaRPr>
          </a:p>
        </p:txBody>
      </p:sp>
      <p:sp>
        <p:nvSpPr>
          <p:cNvPr id="4" name="Content Placeholder 2">
            <a:extLst>
              <a:ext uri="{FF2B5EF4-FFF2-40B4-BE49-F238E27FC236}">
                <a16:creationId xmlns:a16="http://schemas.microsoft.com/office/drawing/2014/main" id="{39D7BDBD-024A-76C0-1EDA-BBFEA9CFE3A1}"/>
              </a:ext>
            </a:extLst>
          </p:cNvPr>
          <p:cNvSpPr txBox="1">
            <a:spLocks/>
          </p:cNvSpPr>
          <p:nvPr/>
        </p:nvSpPr>
        <p:spPr>
          <a:xfrm>
            <a:off x="838200" y="1551946"/>
            <a:ext cx="1997532" cy="5806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rgbClr val="008000"/>
                </a:solidFill>
                <a:latin typeface="Times New Roman" panose="02020603050405020304" pitchFamily="18" charset="0"/>
                <a:cs typeface="Times New Roman" panose="02020603050405020304" pitchFamily="18" charset="0"/>
              </a:rPr>
              <a:t>Advantage:</a:t>
            </a:r>
            <a:endParaRPr lang="en-IN" dirty="0">
              <a:solidFill>
                <a:srgbClr val="008000"/>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42C40386-16A9-99B5-D8EE-C2347E04E46C}"/>
              </a:ext>
            </a:extLst>
          </p:cNvPr>
          <p:cNvSpPr txBox="1">
            <a:spLocks/>
          </p:cNvSpPr>
          <p:nvPr/>
        </p:nvSpPr>
        <p:spPr>
          <a:xfrm>
            <a:off x="1499646" y="2251823"/>
            <a:ext cx="9601491"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0000"/>
                </a:solidFill>
                <a:latin typeface="Times New Roman" panose="02020603050405020304" pitchFamily="18" charset="0"/>
                <a:cs typeface="Times New Roman" panose="02020603050405020304" pitchFamily="18" charset="0"/>
              </a:rPr>
              <a:t>Better equipped to handle dynamic / rapid topology changes</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B624A9A7-55EB-E56C-144B-B7DC67B69BBA}"/>
              </a:ext>
            </a:extLst>
          </p:cNvPr>
          <p:cNvSpPr txBox="1">
            <a:spLocks/>
          </p:cNvSpPr>
          <p:nvPr/>
        </p:nvSpPr>
        <p:spPr>
          <a:xfrm>
            <a:off x="838200" y="2908938"/>
            <a:ext cx="2658979"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rgbClr val="C00000"/>
                </a:solidFill>
                <a:latin typeface="Times New Roman" panose="02020603050405020304" pitchFamily="18" charset="0"/>
                <a:cs typeface="Times New Roman" panose="02020603050405020304" pitchFamily="18" charset="0"/>
              </a:rPr>
              <a:t>Disadvantage</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2BFC10F0-FB2E-7937-0B94-F86C2FAFCDB8}"/>
              </a:ext>
            </a:extLst>
          </p:cNvPr>
          <p:cNvSpPr txBox="1">
            <a:spLocks/>
          </p:cNvSpPr>
          <p:nvPr/>
        </p:nvSpPr>
        <p:spPr>
          <a:xfrm>
            <a:off x="1499646" y="3682959"/>
            <a:ext cx="6810166"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2060"/>
                </a:solidFill>
                <a:latin typeface="Times New Roman" panose="02020603050405020304" pitchFamily="18" charset="0"/>
                <a:cs typeface="Times New Roman" panose="02020603050405020304" pitchFamily="18" charset="0"/>
              </a:rPr>
              <a:t>Potentially less secure</a:t>
            </a:r>
            <a:endParaRPr lang="en-IN" dirty="0">
              <a:solidFill>
                <a:srgbClr val="00206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7F07417B-854F-EE39-DDEA-C75B44440650}"/>
              </a:ext>
            </a:extLst>
          </p:cNvPr>
          <p:cNvSpPr txBox="1">
            <a:spLocks/>
          </p:cNvSpPr>
          <p:nvPr/>
        </p:nvSpPr>
        <p:spPr>
          <a:xfrm>
            <a:off x="1499646" y="4398527"/>
            <a:ext cx="6810166"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C00000"/>
                </a:solidFill>
                <a:latin typeface="Times New Roman" panose="02020603050405020304" pitchFamily="18" charset="0"/>
                <a:cs typeface="Times New Roman" panose="02020603050405020304" pitchFamily="18" charset="0"/>
              </a:rPr>
              <a:t>Lower transmission speeds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DA03F678-FC51-E326-1CFF-300025F4D079}"/>
              </a:ext>
            </a:extLst>
          </p:cNvPr>
          <p:cNvSpPr txBox="1">
            <a:spLocks/>
          </p:cNvSpPr>
          <p:nvPr/>
        </p:nvSpPr>
        <p:spPr>
          <a:xfrm>
            <a:off x="1499646" y="5114095"/>
            <a:ext cx="8494586"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2060"/>
                </a:solidFill>
                <a:latin typeface="Times New Roman" panose="02020603050405020304" pitchFamily="18" charset="0"/>
                <a:cs typeface="Times New Roman" panose="02020603050405020304" pitchFamily="18" charset="0"/>
              </a:rPr>
              <a:t>Greater level of impact / influence by environment</a:t>
            </a:r>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809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randombar(horizontal)">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4" dur="500"/>
                                        <p:tgtEl>
                                          <p:spTgt spid="6">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animEffect transition="in" filter="randombar(horizontal)">
                                      <p:cBhvr>
                                        <p:cTn id="29" dur="500"/>
                                        <p:tgtEl>
                                          <p:spTgt spid="8">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grpId="0" nodeType="clickEffect">
                                  <p:stCondLst>
                                    <p:cond delay="0"/>
                                  </p:stCondLst>
                                  <p:childTnLst>
                                    <p:set>
                                      <p:cBhvr>
                                        <p:cTn id="33" dur="1" fill="hold">
                                          <p:stCondLst>
                                            <p:cond delay="0"/>
                                          </p:stCondLst>
                                        </p:cTn>
                                        <p:tgtEl>
                                          <p:spTgt spid="9">
                                            <p:txEl>
                                              <p:pRg st="0" end="0"/>
                                            </p:txEl>
                                          </p:spTgt>
                                        </p:tgtEl>
                                        <p:attrNameLst>
                                          <p:attrName>style.visibility</p:attrName>
                                        </p:attrNameLst>
                                      </p:cBhvr>
                                      <p:to>
                                        <p:strVal val="visible"/>
                                      </p:to>
                                    </p:set>
                                    <p:animEffect transition="in" filter="randombar(horizontal)">
                                      <p:cBhvr>
                                        <p:cTn id="34"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build="p"/>
      <p:bldP spid="6" grpId="0" build="p"/>
      <p:bldP spid="8" grpId="0" build="p"/>
      <p:bldP spid="9"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19F7C-0F53-3FC7-B98F-A40ED28F95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BD86A-8943-7DF9-CC81-29176AE8A6C6}"/>
              </a:ext>
            </a:extLst>
          </p:cNvPr>
          <p:cNvSpPr>
            <a:spLocks noGrp="1"/>
          </p:cNvSpPr>
          <p:nvPr>
            <p:ph type="title"/>
          </p:nvPr>
        </p:nvSpPr>
        <p:spPr/>
        <p:txBody>
          <a:bodyPr/>
          <a:lstStyle/>
          <a:p>
            <a:r>
              <a:rPr lang="en-US" sz="4400" dirty="0">
                <a:solidFill>
                  <a:srgbClr val="FF0066"/>
                </a:solidFill>
                <a:latin typeface="Times New Roman" panose="02020603050405020304" pitchFamily="18" charset="0"/>
                <a:cs typeface="Times New Roman" panose="02020603050405020304" pitchFamily="18" charset="0"/>
              </a:rPr>
              <a:t>Wireless Sensor Networks (WSNs)</a:t>
            </a:r>
            <a:endParaRPr lang="en-IN" dirty="0">
              <a:solidFill>
                <a:srgbClr val="FF0066"/>
              </a:solidFill>
            </a:endParaRPr>
          </a:p>
        </p:txBody>
      </p:sp>
      <p:sp>
        <p:nvSpPr>
          <p:cNvPr id="4" name="TextBox 3">
            <a:extLst>
              <a:ext uri="{FF2B5EF4-FFF2-40B4-BE49-F238E27FC236}">
                <a16:creationId xmlns:a16="http://schemas.microsoft.com/office/drawing/2014/main" id="{011339F9-40F4-D670-A8F1-BA87DB79E070}"/>
              </a:ext>
            </a:extLst>
          </p:cNvPr>
          <p:cNvSpPr txBox="1"/>
          <p:nvPr/>
        </p:nvSpPr>
        <p:spPr>
          <a:xfrm>
            <a:off x="1491916" y="2068017"/>
            <a:ext cx="9861884" cy="954107"/>
          </a:xfrm>
          <a:prstGeom prst="rect">
            <a:avLst/>
          </a:prstGeom>
          <a:noFill/>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Wireless sensor networks are made up of wirelessly connected smart objects, which are sometimes referred to as motes.</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835D6E7-42AB-F3EA-85B8-F298DBC377A5}"/>
              </a:ext>
            </a:extLst>
          </p:cNvPr>
          <p:cNvSpPr txBox="1"/>
          <p:nvPr/>
        </p:nvSpPr>
        <p:spPr>
          <a:xfrm>
            <a:off x="1491916" y="3667036"/>
            <a:ext cx="9861884" cy="1815882"/>
          </a:xfrm>
          <a:prstGeom prst="rect">
            <a:avLst/>
          </a:prstGeom>
          <a:noFill/>
        </p:spPr>
        <p:txBody>
          <a:bodyPr wrap="square">
            <a:spAutoFit/>
          </a:bodyPr>
          <a:lstStyle/>
          <a:p>
            <a:pPr algn="just"/>
            <a:r>
              <a:rPr lang="en-US" sz="2800" dirty="0">
                <a:solidFill>
                  <a:srgbClr val="9900FF"/>
                </a:solidFill>
                <a:latin typeface="Times New Roman" panose="02020603050405020304" pitchFamily="18" charset="0"/>
                <a:cs typeface="Times New Roman" panose="02020603050405020304" pitchFamily="18" charset="0"/>
              </a:rPr>
              <a:t>The fact that there is no infrastructure to consider with WSNs is surely a powerful advantage for flexible deployments, but there are a variety of design constraints to consider with these wirelessly connected smart objects </a:t>
            </a:r>
            <a:endParaRPr lang="en-IN" sz="2800" dirty="0">
              <a:solidFill>
                <a:srgbClr val="99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1363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EB37B8-6EC2-C99C-DC25-D82AF13B9579}"/>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A018F8BD-57E7-1BDE-8B67-0554F03D5DED}"/>
              </a:ext>
            </a:extLst>
          </p:cNvPr>
          <p:cNvPicPr>
            <a:picLocks noChangeAspect="1"/>
          </p:cNvPicPr>
          <p:nvPr/>
        </p:nvPicPr>
        <p:blipFill>
          <a:blip r:embed="rId2"/>
          <a:stretch>
            <a:fillRect/>
          </a:stretch>
        </p:blipFill>
        <p:spPr>
          <a:xfrm>
            <a:off x="1716505" y="94893"/>
            <a:ext cx="7751815" cy="5901453"/>
          </a:xfrm>
          <a:prstGeom prst="rect">
            <a:avLst/>
          </a:prstGeom>
        </p:spPr>
      </p:pic>
    </p:spTree>
    <p:extLst>
      <p:ext uri="{BB962C8B-B14F-4D97-AF65-F5344CB8AC3E}">
        <p14:creationId xmlns:p14="http://schemas.microsoft.com/office/powerpoint/2010/main" val="13909823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3A00B-0ACA-AD13-CFC5-AE694ED598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1DF80F-16E7-2EA9-8706-88517412BD13}"/>
              </a:ext>
            </a:extLst>
          </p:cNvPr>
          <p:cNvSpPr>
            <a:spLocks noGrp="1"/>
          </p:cNvSpPr>
          <p:nvPr>
            <p:ph type="title"/>
          </p:nvPr>
        </p:nvSpPr>
        <p:spPr/>
        <p:txBody>
          <a:bodyPr/>
          <a:lstStyle/>
          <a:p>
            <a:r>
              <a:rPr lang="en-US" dirty="0">
                <a:solidFill>
                  <a:srgbClr val="FF0066"/>
                </a:solidFill>
                <a:latin typeface="Times New Roman" panose="02020603050405020304" pitchFamily="18" charset="0"/>
                <a:cs typeface="Times New Roman" panose="02020603050405020304" pitchFamily="18" charset="0"/>
              </a:rPr>
              <a:t>Wireless Sensor Networks (WSNs)</a:t>
            </a:r>
            <a:endParaRPr lang="en-IN" dirty="0">
              <a:solidFill>
                <a:srgbClr val="FF0066"/>
              </a:solidFill>
            </a:endParaRPr>
          </a:p>
        </p:txBody>
      </p:sp>
      <p:sp>
        <p:nvSpPr>
          <p:cNvPr id="5" name="Content Placeholder 2">
            <a:extLst>
              <a:ext uri="{FF2B5EF4-FFF2-40B4-BE49-F238E27FC236}">
                <a16:creationId xmlns:a16="http://schemas.microsoft.com/office/drawing/2014/main" id="{E8A1F644-80A4-3C32-83CF-5AC374FC45AF}"/>
              </a:ext>
            </a:extLst>
          </p:cNvPr>
          <p:cNvSpPr txBox="1">
            <a:spLocks/>
          </p:cNvSpPr>
          <p:nvPr/>
        </p:nvSpPr>
        <p:spPr>
          <a:xfrm>
            <a:off x="1575062" y="2762723"/>
            <a:ext cx="5274918"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solidFill>
                  <a:srgbClr val="C00000"/>
                </a:solidFill>
                <a:latin typeface="Times New Roman" panose="02020603050405020304" pitchFamily="18" charset="0"/>
                <a:cs typeface="Times New Roman" panose="02020603050405020304" pitchFamily="18" charset="0"/>
              </a:rPr>
              <a:t>Limited processing power</a:t>
            </a:r>
          </a:p>
        </p:txBody>
      </p:sp>
      <p:sp>
        <p:nvSpPr>
          <p:cNvPr id="6" name="Content Placeholder 2">
            <a:extLst>
              <a:ext uri="{FF2B5EF4-FFF2-40B4-BE49-F238E27FC236}">
                <a16:creationId xmlns:a16="http://schemas.microsoft.com/office/drawing/2014/main" id="{15BD0899-6B2F-18A2-9D1C-23C677753E0E}"/>
              </a:ext>
            </a:extLst>
          </p:cNvPr>
          <p:cNvSpPr txBox="1">
            <a:spLocks/>
          </p:cNvSpPr>
          <p:nvPr/>
        </p:nvSpPr>
        <p:spPr>
          <a:xfrm>
            <a:off x="1575061" y="3557409"/>
            <a:ext cx="4793655"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Limited memory</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48EEEA14-2086-9740-F683-9A750AA9ED51}"/>
              </a:ext>
            </a:extLst>
          </p:cNvPr>
          <p:cNvSpPr txBox="1">
            <a:spLocks/>
          </p:cNvSpPr>
          <p:nvPr/>
        </p:nvSpPr>
        <p:spPr>
          <a:xfrm>
            <a:off x="838200" y="1825625"/>
            <a:ext cx="10515600"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solidFill>
                  <a:schemeClr val="accent1"/>
                </a:solidFill>
                <a:latin typeface="Times New Roman" panose="02020603050405020304" pitchFamily="18" charset="0"/>
                <a:cs typeface="Times New Roman" panose="02020603050405020304" pitchFamily="18" charset="0"/>
              </a:rPr>
              <a:t>The following are some of the most significant limitations of the smart objects in WSNs</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1E5FA72-4A58-3FEF-1478-75C9022820CA}"/>
              </a:ext>
            </a:extLst>
          </p:cNvPr>
          <p:cNvSpPr txBox="1">
            <a:spLocks/>
          </p:cNvSpPr>
          <p:nvPr/>
        </p:nvSpPr>
        <p:spPr>
          <a:xfrm>
            <a:off x="1575060" y="4352095"/>
            <a:ext cx="4793655"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8000"/>
                </a:solidFill>
                <a:latin typeface="Times New Roman" panose="02020603050405020304" pitchFamily="18" charset="0"/>
                <a:cs typeface="Times New Roman" panose="02020603050405020304" pitchFamily="18" charset="0"/>
              </a:rPr>
              <a:t>Lossy communication</a:t>
            </a:r>
            <a:endParaRPr lang="en-IN" dirty="0">
              <a:solidFill>
                <a:srgbClr val="008000"/>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B9ECF49B-2420-FC37-CB25-0D4ACBE08067}"/>
              </a:ext>
            </a:extLst>
          </p:cNvPr>
          <p:cNvSpPr txBox="1">
            <a:spLocks/>
          </p:cNvSpPr>
          <p:nvPr/>
        </p:nvSpPr>
        <p:spPr>
          <a:xfrm>
            <a:off x="1575060" y="5146781"/>
            <a:ext cx="4793655"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0000"/>
                </a:solidFill>
                <a:latin typeface="Times New Roman" panose="02020603050405020304" pitchFamily="18" charset="0"/>
                <a:cs typeface="Times New Roman" panose="02020603050405020304" pitchFamily="18" charset="0"/>
              </a:rPr>
              <a:t>Limited transmission speeds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FD443DE4-2BE8-7C6C-9254-554EE360B156}"/>
              </a:ext>
            </a:extLst>
          </p:cNvPr>
          <p:cNvSpPr txBox="1">
            <a:spLocks/>
          </p:cNvSpPr>
          <p:nvPr/>
        </p:nvSpPr>
        <p:spPr>
          <a:xfrm>
            <a:off x="1575059" y="5941467"/>
            <a:ext cx="4793655"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5050"/>
                </a:solidFill>
                <a:latin typeface="Times New Roman" panose="02020603050405020304" pitchFamily="18" charset="0"/>
                <a:cs typeface="Times New Roman" panose="02020603050405020304" pitchFamily="18" charset="0"/>
              </a:rPr>
              <a:t>Limited power</a:t>
            </a:r>
            <a:endParaRPr lang="en-IN"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340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P spid="4"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1BE43-BE39-09BC-411E-5115F0FCFB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A97A10-B859-5727-98E4-01DCBC04707C}"/>
              </a:ext>
            </a:extLst>
          </p:cNvPr>
          <p:cNvSpPr>
            <a:spLocks noGrp="1"/>
          </p:cNvSpPr>
          <p:nvPr>
            <p:ph type="title"/>
          </p:nvPr>
        </p:nvSpPr>
        <p:spPr/>
        <p:txBody>
          <a:bodyPr/>
          <a:lstStyle/>
          <a:p>
            <a:r>
              <a:rPr lang="en-US" dirty="0">
                <a:solidFill>
                  <a:srgbClr val="FF0066"/>
                </a:solidFill>
                <a:latin typeface="Times New Roman" panose="02020603050405020304" pitchFamily="18" charset="0"/>
                <a:cs typeface="Times New Roman" panose="02020603050405020304" pitchFamily="18" charset="0"/>
              </a:rPr>
              <a:t>Wireless Sensor Networks (WSNs)</a:t>
            </a:r>
            <a:endParaRPr lang="en-IN" dirty="0">
              <a:solidFill>
                <a:srgbClr val="FF0066"/>
              </a:solidFill>
            </a:endParaRPr>
          </a:p>
        </p:txBody>
      </p:sp>
      <p:sp>
        <p:nvSpPr>
          <p:cNvPr id="5" name="Content Placeholder 2">
            <a:extLst>
              <a:ext uri="{FF2B5EF4-FFF2-40B4-BE49-F238E27FC236}">
                <a16:creationId xmlns:a16="http://schemas.microsoft.com/office/drawing/2014/main" id="{1005ADEF-3B83-F1E5-D9DC-A011C32DBF19}"/>
              </a:ext>
            </a:extLst>
          </p:cNvPr>
          <p:cNvSpPr txBox="1">
            <a:spLocks/>
          </p:cNvSpPr>
          <p:nvPr/>
        </p:nvSpPr>
        <p:spPr>
          <a:xfrm>
            <a:off x="838200" y="2824913"/>
            <a:ext cx="10515599" cy="8578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8000"/>
                </a:solidFill>
                <a:latin typeface="Times New Roman" panose="02020603050405020304" pitchFamily="18" charset="0"/>
                <a:cs typeface="Times New Roman" panose="02020603050405020304" pitchFamily="18" charset="0"/>
              </a:rPr>
              <a:t>The fact that individual sensor nodes are typically so limited is a reason that they are often deployed in very large numbers.</a:t>
            </a:r>
            <a:endParaRPr lang="en-IN" dirty="0">
              <a:solidFill>
                <a:srgbClr val="008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7F2335E0-F2B2-EAE3-31CD-BA3691226D69}"/>
              </a:ext>
            </a:extLst>
          </p:cNvPr>
          <p:cNvSpPr txBox="1">
            <a:spLocks/>
          </p:cNvSpPr>
          <p:nvPr/>
        </p:nvSpPr>
        <p:spPr>
          <a:xfrm>
            <a:off x="838200" y="3930650"/>
            <a:ext cx="10515599" cy="8578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As the cost of sensor nodes continues to decline, the ability to deploy highly redundant sensors becomes increasingly feasible. </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59EDD268-6003-2826-773C-94AA757CA83A}"/>
              </a:ext>
            </a:extLst>
          </p:cNvPr>
          <p:cNvSpPr txBox="1">
            <a:spLocks/>
          </p:cNvSpPr>
          <p:nvPr/>
        </p:nvSpPr>
        <p:spPr>
          <a:xfrm>
            <a:off x="838200" y="1825625"/>
            <a:ext cx="10515600"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accent1"/>
                </a:solidFill>
                <a:latin typeface="Times New Roman" panose="02020603050405020304" pitchFamily="18" charset="0"/>
                <a:cs typeface="Times New Roman" panose="02020603050405020304" pitchFamily="18" charset="0"/>
              </a:rPr>
              <a:t>These limitations greatly influence how WSNs are designed, deployed, and utilized.</a:t>
            </a:r>
            <a:endParaRPr lang="en-IN" dirty="0">
              <a:solidFill>
                <a:schemeClr val="accent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EB1013A-D7CE-8F29-4367-BBB43CE6CD58}"/>
              </a:ext>
            </a:extLst>
          </p:cNvPr>
          <p:cNvSpPr txBox="1">
            <a:spLocks/>
          </p:cNvSpPr>
          <p:nvPr/>
        </p:nvSpPr>
        <p:spPr>
          <a:xfrm>
            <a:off x="838200" y="5036387"/>
            <a:ext cx="10515599" cy="12641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5050"/>
                </a:solidFill>
                <a:latin typeface="Times New Roman" panose="02020603050405020304" pitchFamily="18" charset="0"/>
                <a:cs typeface="Times New Roman" panose="02020603050405020304" pitchFamily="18" charset="0"/>
              </a:rPr>
              <a:t>Because many sensors are very inexpensive and correspondingly inaccurate, the ability to deploy smart objects redundantly allows for increased accuracy </a:t>
            </a:r>
            <a:endParaRPr lang="en-IN" dirty="0">
              <a:solidFill>
                <a:srgbClr val="FF5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4087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A7788-0DB6-2CA5-6DB5-6C6FB097E9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02583B-51F1-284F-8225-CECEA805A954}"/>
              </a:ext>
            </a:extLst>
          </p:cNvPr>
          <p:cNvSpPr>
            <a:spLocks noGrp="1"/>
          </p:cNvSpPr>
          <p:nvPr>
            <p:ph type="title"/>
          </p:nvPr>
        </p:nvSpPr>
        <p:spPr/>
        <p:txBody>
          <a:bodyPr/>
          <a:lstStyle/>
          <a:p>
            <a:r>
              <a:rPr lang="en-US" dirty="0">
                <a:solidFill>
                  <a:srgbClr val="FF0066"/>
                </a:solidFill>
                <a:latin typeface="Times New Roman" panose="02020603050405020304" pitchFamily="18" charset="0"/>
                <a:cs typeface="Times New Roman" panose="02020603050405020304" pitchFamily="18" charset="0"/>
              </a:rPr>
              <a:t>Wireless Sensor Networks (WSNs)</a:t>
            </a:r>
            <a:endParaRPr lang="en-IN" dirty="0">
              <a:solidFill>
                <a:srgbClr val="FF0066"/>
              </a:solidFill>
            </a:endParaRPr>
          </a:p>
        </p:txBody>
      </p:sp>
      <p:sp>
        <p:nvSpPr>
          <p:cNvPr id="4" name="Content Placeholder 2">
            <a:extLst>
              <a:ext uri="{FF2B5EF4-FFF2-40B4-BE49-F238E27FC236}">
                <a16:creationId xmlns:a16="http://schemas.microsoft.com/office/drawing/2014/main" id="{E0DC5D26-5ECE-04F6-AB1D-28382E3368E3}"/>
              </a:ext>
            </a:extLst>
          </p:cNvPr>
          <p:cNvSpPr txBox="1">
            <a:spLocks/>
          </p:cNvSpPr>
          <p:nvPr/>
        </p:nvSpPr>
        <p:spPr>
          <a:xfrm>
            <a:off x="1499643" y="2031026"/>
            <a:ext cx="9854153" cy="8946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C00000"/>
                </a:solidFill>
                <a:latin typeface="Times New Roman" panose="02020603050405020304" pitchFamily="18" charset="0"/>
                <a:cs typeface="Times New Roman" panose="02020603050405020304" pitchFamily="18" charset="0"/>
              </a:rPr>
              <a:t>Such large numbers of sensors permit the introduction of hierarchies of smart objects.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CB50138-EE61-3494-0234-B618572CF50D}"/>
              </a:ext>
            </a:extLst>
          </p:cNvPr>
          <p:cNvSpPr txBox="1">
            <a:spLocks/>
          </p:cNvSpPr>
          <p:nvPr/>
        </p:nvSpPr>
        <p:spPr>
          <a:xfrm>
            <a:off x="1371307" y="3266053"/>
            <a:ext cx="9854153" cy="14503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9900FF"/>
                </a:solidFill>
                <a:latin typeface="Times New Roman" panose="02020603050405020304" pitchFamily="18" charset="0"/>
                <a:cs typeface="Times New Roman" panose="02020603050405020304" pitchFamily="18" charset="0"/>
              </a:rPr>
              <a:t>Such a hierarchy provides, among other organizational advantages, the ability to aggregate similar sensor readings from sensor nodes that are in close proximity to each other </a:t>
            </a:r>
            <a:endParaRPr lang="en-IN" dirty="0">
              <a:solidFill>
                <a:srgbClr val="99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302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EF8BCC-DDFD-4E17-B69F-6EF9DF52E8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F8E7F-32D3-3DED-E664-90E6F38DACD0}"/>
              </a:ext>
            </a:extLst>
          </p:cNvPr>
          <p:cNvSpPr>
            <a:spLocks noGrp="1"/>
          </p:cNvSpPr>
          <p:nvPr>
            <p:ph type="title"/>
          </p:nvPr>
        </p:nvSpPr>
        <p:spPr/>
        <p:txBody>
          <a:bodyPr/>
          <a:lstStyle/>
          <a:p>
            <a:r>
              <a:rPr lang="en-US" dirty="0">
                <a:solidFill>
                  <a:srgbClr val="FF0066"/>
                </a:solidFill>
                <a:latin typeface="Times New Roman" panose="02020603050405020304" pitchFamily="18" charset="0"/>
                <a:cs typeface="Times New Roman" panose="02020603050405020304" pitchFamily="18" charset="0"/>
              </a:rPr>
              <a:t>Wireless Sensor Networks (WSNs)</a:t>
            </a:r>
            <a:endParaRPr lang="en-IN" dirty="0">
              <a:solidFill>
                <a:srgbClr val="FF0066"/>
              </a:solidFill>
            </a:endParaRPr>
          </a:p>
        </p:txBody>
      </p:sp>
      <p:pic>
        <p:nvPicPr>
          <p:cNvPr id="4" name="Picture 3">
            <a:extLst>
              <a:ext uri="{FF2B5EF4-FFF2-40B4-BE49-F238E27FC236}">
                <a16:creationId xmlns:a16="http://schemas.microsoft.com/office/drawing/2014/main" id="{DF7DE8C2-3B55-B8B0-BE02-F9317C388DA0}"/>
              </a:ext>
            </a:extLst>
          </p:cNvPr>
          <p:cNvPicPr>
            <a:picLocks noChangeAspect="1"/>
          </p:cNvPicPr>
          <p:nvPr/>
        </p:nvPicPr>
        <p:blipFill>
          <a:blip r:embed="rId2"/>
          <a:stretch>
            <a:fillRect/>
          </a:stretch>
        </p:blipFill>
        <p:spPr>
          <a:xfrm>
            <a:off x="2823704" y="3016251"/>
            <a:ext cx="6544588" cy="3829584"/>
          </a:xfrm>
          <a:prstGeom prst="rect">
            <a:avLst/>
          </a:prstGeom>
        </p:spPr>
      </p:pic>
      <p:sp>
        <p:nvSpPr>
          <p:cNvPr id="6" name="TextBox 5">
            <a:extLst>
              <a:ext uri="{FF2B5EF4-FFF2-40B4-BE49-F238E27FC236}">
                <a16:creationId xmlns:a16="http://schemas.microsoft.com/office/drawing/2014/main" id="{7E0FBD1A-94E1-68A0-D92B-276287BF013F}"/>
              </a:ext>
            </a:extLst>
          </p:cNvPr>
          <p:cNvSpPr txBox="1"/>
          <p:nvPr/>
        </p:nvSpPr>
        <p:spPr>
          <a:xfrm>
            <a:off x="838199" y="1690688"/>
            <a:ext cx="10515599" cy="1384995"/>
          </a:xfrm>
          <a:prstGeom prst="rect">
            <a:avLst/>
          </a:prstGeom>
          <a:noFill/>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Figure 3-9 shows an example of such a data aggregation function in a WSN where temperature readings from a logical grouping of temperature sensors are aggregated as an average temperature reading</a:t>
            </a:r>
            <a:endParaRPr lang="en-IN"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078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98E57-758C-D607-6EEA-5E082E6825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DAD25A-45C2-3AC8-B76B-C37FBDFBE67C}"/>
              </a:ext>
            </a:extLst>
          </p:cNvPr>
          <p:cNvSpPr>
            <a:spLocks noGrp="1"/>
          </p:cNvSpPr>
          <p:nvPr>
            <p:ph type="title"/>
          </p:nvPr>
        </p:nvSpPr>
        <p:spPr/>
        <p:txBody>
          <a:bodyPr/>
          <a:lstStyle/>
          <a:p>
            <a:r>
              <a:rPr lang="en-US" dirty="0">
                <a:solidFill>
                  <a:srgbClr val="FF0066"/>
                </a:solidFill>
                <a:latin typeface="Times New Roman" panose="02020603050405020304" pitchFamily="18" charset="0"/>
                <a:cs typeface="Times New Roman" panose="02020603050405020304" pitchFamily="18" charset="0"/>
              </a:rPr>
              <a:t>Wireless Sensor Networks (WSNs)</a:t>
            </a:r>
            <a:endParaRPr lang="en-IN" dirty="0">
              <a:solidFill>
                <a:srgbClr val="FF0066"/>
              </a:solidFill>
            </a:endParaRPr>
          </a:p>
        </p:txBody>
      </p:sp>
      <p:sp>
        <p:nvSpPr>
          <p:cNvPr id="5" name="Content Placeholder 2">
            <a:extLst>
              <a:ext uri="{FF2B5EF4-FFF2-40B4-BE49-F238E27FC236}">
                <a16:creationId xmlns:a16="http://schemas.microsoft.com/office/drawing/2014/main" id="{CB8AFA07-052C-282F-68A9-6A3F849207A9}"/>
              </a:ext>
            </a:extLst>
          </p:cNvPr>
          <p:cNvSpPr txBox="1">
            <a:spLocks/>
          </p:cNvSpPr>
          <p:nvPr/>
        </p:nvSpPr>
        <p:spPr>
          <a:xfrm>
            <a:off x="1575053" y="3143752"/>
            <a:ext cx="9778739" cy="17197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C00000"/>
                </a:solidFill>
                <a:latin typeface="Times New Roman" panose="02020603050405020304" pitchFamily="18" charset="0"/>
                <a:cs typeface="Times New Roman" panose="02020603050405020304" pitchFamily="18" charset="0"/>
              </a:rPr>
              <a:t>This data aggregation at the network edges is where fog and mist computing are critical IoT architectural elements needed to deliver the scale and performance required by so many IoT use case</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9479BE97-8CD2-3BEA-C35E-C0B249A5972E}"/>
              </a:ext>
            </a:extLst>
          </p:cNvPr>
          <p:cNvSpPr txBox="1">
            <a:spLocks/>
          </p:cNvSpPr>
          <p:nvPr/>
        </p:nvSpPr>
        <p:spPr>
          <a:xfrm>
            <a:off x="1575058" y="1526721"/>
            <a:ext cx="9778739" cy="132556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3399"/>
                </a:solidFill>
                <a:latin typeface="Times New Roman" panose="02020603050405020304" pitchFamily="18" charset="0"/>
                <a:cs typeface="Times New Roman" panose="02020603050405020304" pitchFamily="18" charset="0"/>
              </a:rPr>
              <a:t>These data aggregation techniques are helpful in reducing the amount of overall traffic (and energy) in WSNs with very large numbers of deployed smart objects.  </a:t>
            </a:r>
            <a:endParaRPr lang="en-IN" dirty="0">
              <a:solidFill>
                <a:srgbClr val="FF339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300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6B27D-2C59-0AC3-CD0A-A1E610931A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D5262A-40AE-2B47-65EA-7CBB4F054314}"/>
              </a:ext>
            </a:extLst>
          </p:cNvPr>
          <p:cNvSpPr>
            <a:spLocks noGrp="1"/>
          </p:cNvSpPr>
          <p:nvPr>
            <p:ph type="title"/>
          </p:nvPr>
        </p:nvSpPr>
        <p:spPr/>
        <p:txBody>
          <a:bodyPr/>
          <a:lstStyle/>
          <a:p>
            <a:r>
              <a:rPr lang="en-US" sz="4400" dirty="0">
                <a:solidFill>
                  <a:schemeClr val="accent1"/>
                </a:solidFill>
                <a:latin typeface="Times New Roman" panose="02020603050405020304" pitchFamily="18" charset="0"/>
                <a:cs typeface="Times New Roman" panose="02020603050405020304" pitchFamily="18" charset="0"/>
              </a:rPr>
              <a:t>Sensors, Actuators and Smart Objects</a:t>
            </a:r>
            <a:endParaRPr lang="en-IN" dirty="0">
              <a:solidFill>
                <a:schemeClr val="accent1"/>
              </a:solidFill>
            </a:endParaRPr>
          </a:p>
        </p:txBody>
      </p:sp>
      <p:sp>
        <p:nvSpPr>
          <p:cNvPr id="5" name="TextBox 4">
            <a:extLst>
              <a:ext uri="{FF2B5EF4-FFF2-40B4-BE49-F238E27FC236}">
                <a16:creationId xmlns:a16="http://schemas.microsoft.com/office/drawing/2014/main" id="{D0E71730-8AF4-0A68-2691-FA0F47212E78}"/>
              </a:ext>
            </a:extLst>
          </p:cNvPr>
          <p:cNvSpPr txBox="1"/>
          <p:nvPr/>
        </p:nvSpPr>
        <p:spPr>
          <a:xfrm>
            <a:off x="838201" y="3344797"/>
            <a:ext cx="10515599" cy="1384995"/>
          </a:xfrm>
          <a:prstGeom prst="rect">
            <a:avLst/>
          </a:prstGeom>
          <a:noFill/>
        </p:spPr>
        <p:txBody>
          <a:bodyPr wrap="square">
            <a:spAutoFit/>
          </a:bodyPr>
          <a:lstStyle/>
          <a:p>
            <a:pPr algn="just">
              <a:buNone/>
            </a:pPr>
            <a:r>
              <a:rPr lang="en-US" sz="2800" dirty="0">
                <a:solidFill>
                  <a:schemeClr val="accent6">
                    <a:lumMod val="50000"/>
                  </a:schemeClr>
                </a:solidFill>
                <a:latin typeface="Times New Roman" panose="02020603050405020304" pitchFamily="18" charset="0"/>
                <a:cs typeface="Times New Roman" panose="02020603050405020304" pitchFamily="18" charset="0"/>
              </a:rPr>
              <a:t>That digital representation is typically passed to another device for transformation into useful data that can be consumed by intelligent devices or humans</a:t>
            </a:r>
          </a:p>
        </p:txBody>
      </p:sp>
      <p:sp>
        <p:nvSpPr>
          <p:cNvPr id="7" name="TextBox 6">
            <a:extLst>
              <a:ext uri="{FF2B5EF4-FFF2-40B4-BE49-F238E27FC236}">
                <a16:creationId xmlns:a16="http://schemas.microsoft.com/office/drawing/2014/main" id="{1A030FCD-8EF9-9402-9AA5-0F26F7E0B5B8}"/>
              </a:ext>
            </a:extLst>
          </p:cNvPr>
          <p:cNvSpPr txBox="1"/>
          <p:nvPr/>
        </p:nvSpPr>
        <p:spPr>
          <a:xfrm>
            <a:off x="838199" y="1604989"/>
            <a:ext cx="10320780" cy="523220"/>
          </a:xfrm>
          <a:prstGeom prst="rect">
            <a:avLst/>
          </a:prstGeom>
          <a:noFill/>
        </p:spPr>
        <p:txBody>
          <a:bodyPr wrap="square">
            <a:spAutoFit/>
          </a:bodyPr>
          <a:lstStyle/>
          <a:p>
            <a:pPr algn="just">
              <a:buNone/>
            </a:pPr>
            <a:r>
              <a:rPr lang="en-IN" sz="2800" dirty="0">
                <a:solidFill>
                  <a:schemeClr val="accent2"/>
                </a:solidFill>
                <a:latin typeface="Times New Roman" panose="02020603050405020304" pitchFamily="18" charset="0"/>
                <a:cs typeface="Times New Roman" panose="02020603050405020304" pitchFamily="18" charset="0"/>
              </a:rPr>
              <a:t>A sensor: It senses</a:t>
            </a:r>
            <a:endParaRPr lang="en-US" sz="2800" dirty="0">
              <a:solidFill>
                <a:schemeClr val="accent2"/>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6BFDE7E-6A15-D02E-8A40-D4D147A84A7E}"/>
              </a:ext>
            </a:extLst>
          </p:cNvPr>
          <p:cNvSpPr txBox="1"/>
          <p:nvPr/>
        </p:nvSpPr>
        <p:spPr>
          <a:xfrm>
            <a:off x="838199" y="2259449"/>
            <a:ext cx="10320779" cy="954107"/>
          </a:xfrm>
          <a:prstGeom prst="rect">
            <a:avLst/>
          </a:prstGeom>
          <a:noFill/>
        </p:spPr>
        <p:txBody>
          <a:bodyPr wrap="square">
            <a:spAutoFit/>
          </a:bodyPr>
          <a:lstStyle/>
          <a:p>
            <a:pPr algn="just">
              <a:buNone/>
            </a:pPr>
            <a:r>
              <a:rPr lang="en-US" sz="2800" dirty="0">
                <a:latin typeface="Times New Roman" panose="02020603050405020304" pitchFamily="18" charset="0"/>
                <a:cs typeface="Times New Roman" panose="02020603050405020304" pitchFamily="18" charset="0"/>
              </a:rPr>
              <a:t>More specifically, </a:t>
            </a:r>
            <a:r>
              <a:rPr lang="en-US" sz="2800" dirty="0">
                <a:solidFill>
                  <a:srgbClr val="FF0000"/>
                </a:solidFill>
                <a:latin typeface="Times New Roman" panose="02020603050405020304" pitchFamily="18" charset="0"/>
                <a:cs typeface="Times New Roman" panose="02020603050405020304" pitchFamily="18" charset="0"/>
              </a:rPr>
              <a:t>a sensor measures some physical quantity and converts that measurement reading into a digital representation. </a:t>
            </a:r>
          </a:p>
        </p:txBody>
      </p:sp>
      <p:sp>
        <p:nvSpPr>
          <p:cNvPr id="3" name="TextBox 2">
            <a:extLst>
              <a:ext uri="{FF2B5EF4-FFF2-40B4-BE49-F238E27FC236}">
                <a16:creationId xmlns:a16="http://schemas.microsoft.com/office/drawing/2014/main" id="{F67DCDA8-9FD3-3A37-7540-4FFB95990E14}"/>
              </a:ext>
            </a:extLst>
          </p:cNvPr>
          <p:cNvSpPr txBox="1"/>
          <p:nvPr/>
        </p:nvSpPr>
        <p:spPr>
          <a:xfrm>
            <a:off x="838199" y="4814866"/>
            <a:ext cx="10515599" cy="523220"/>
          </a:xfrm>
          <a:prstGeom prst="rect">
            <a:avLst/>
          </a:prstGeom>
          <a:noFill/>
        </p:spPr>
        <p:txBody>
          <a:bodyPr wrap="square">
            <a:spAutoFit/>
          </a:bodyPr>
          <a:lstStyle/>
          <a:p>
            <a:pPr algn="just"/>
            <a:r>
              <a:rPr lang="en-US" sz="2800" dirty="0">
                <a:solidFill>
                  <a:srgbClr val="FF3399"/>
                </a:solidFill>
                <a:latin typeface="Times New Roman" panose="02020603050405020304" pitchFamily="18" charset="0"/>
                <a:cs typeface="Times New Roman" panose="02020603050405020304" pitchFamily="18" charset="0"/>
              </a:rPr>
              <a:t>Sensors are not limited to human-like sensory data.</a:t>
            </a:r>
          </a:p>
        </p:txBody>
      </p:sp>
      <p:sp>
        <p:nvSpPr>
          <p:cNvPr id="4" name="TextBox 3">
            <a:extLst>
              <a:ext uri="{FF2B5EF4-FFF2-40B4-BE49-F238E27FC236}">
                <a16:creationId xmlns:a16="http://schemas.microsoft.com/office/drawing/2014/main" id="{7FAA4A8C-DE7B-7755-DBBE-A7CF635AD691}"/>
              </a:ext>
            </a:extLst>
          </p:cNvPr>
          <p:cNvSpPr txBox="1"/>
          <p:nvPr/>
        </p:nvSpPr>
        <p:spPr>
          <a:xfrm>
            <a:off x="838199" y="5423160"/>
            <a:ext cx="10515599" cy="954107"/>
          </a:xfrm>
          <a:prstGeom prst="rect">
            <a:avLst/>
          </a:prstGeom>
          <a:noFill/>
        </p:spPr>
        <p:txBody>
          <a:bodyPr wrap="square">
            <a:spAutoFit/>
          </a:bodyPr>
          <a:lstStyle/>
          <a:p>
            <a:pPr algn="just"/>
            <a:r>
              <a:rPr lang="en-US" sz="2800" dirty="0">
                <a:solidFill>
                  <a:srgbClr val="9900CC"/>
                </a:solidFill>
                <a:latin typeface="Times New Roman" panose="02020603050405020304" pitchFamily="18" charset="0"/>
                <a:cs typeface="Times New Roman" panose="02020603050405020304" pitchFamily="18" charset="0"/>
              </a:rPr>
              <a:t>They are able to provide an extremely wide spectrum of rich and diverse measurement data with far greater precision than human senses </a:t>
            </a:r>
          </a:p>
        </p:txBody>
      </p:sp>
    </p:spTree>
    <p:extLst>
      <p:ext uri="{BB962C8B-B14F-4D97-AF65-F5344CB8AC3E}">
        <p14:creationId xmlns:p14="http://schemas.microsoft.com/office/powerpoint/2010/main" val="2805796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1" presetClass="entr" presetSubtype="1"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heel(1)">
                                      <p:cBhvr>
                                        <p:cTn id="16" dur="20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randombar(horizont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randombar(horizontal)">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randombar(horizontal)">
                                      <p:cBhvr>
                                        <p:cTn id="3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9" grpId="0"/>
      <p:bldP spid="3" grpId="0"/>
      <p:bldP spid="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EA911-C2C5-0CF9-1632-D839132FF6FD}"/>
              </a:ext>
            </a:extLst>
          </p:cNvPr>
          <p:cNvSpPr>
            <a:spLocks noGrp="1"/>
          </p:cNvSpPr>
          <p:nvPr>
            <p:ph type="title"/>
          </p:nvPr>
        </p:nvSpPr>
        <p:spPr/>
        <p:txBody>
          <a:bodyPr/>
          <a:lstStyle/>
          <a:p>
            <a:r>
              <a:rPr lang="en-US" dirty="0">
                <a:solidFill>
                  <a:srgbClr val="FF0066"/>
                </a:solidFill>
                <a:latin typeface="Times New Roman" panose="02020603050405020304" pitchFamily="18" charset="0"/>
                <a:cs typeface="Times New Roman" panose="02020603050405020304" pitchFamily="18" charset="0"/>
              </a:rPr>
              <a:t>Wireless Sensor Networks (WSNs)</a:t>
            </a:r>
            <a:endParaRPr lang="en-IN" dirty="0"/>
          </a:p>
        </p:txBody>
      </p:sp>
      <p:sp>
        <p:nvSpPr>
          <p:cNvPr id="4" name="TextBox 3">
            <a:extLst>
              <a:ext uri="{FF2B5EF4-FFF2-40B4-BE49-F238E27FC236}">
                <a16:creationId xmlns:a16="http://schemas.microsoft.com/office/drawing/2014/main" id="{FE8B9ED0-095A-F1DF-BC63-08886EC042E8}"/>
              </a:ext>
            </a:extLst>
          </p:cNvPr>
          <p:cNvSpPr txBox="1"/>
          <p:nvPr/>
        </p:nvSpPr>
        <p:spPr>
          <a:xfrm>
            <a:off x="1716504" y="1690688"/>
            <a:ext cx="9637295" cy="954107"/>
          </a:xfrm>
          <a:prstGeom prst="rect">
            <a:avLst/>
          </a:prstGeom>
          <a:noFill/>
        </p:spPr>
        <p:txBody>
          <a:bodyPr wrap="square">
            <a:spAutoFit/>
          </a:bodyPr>
          <a:lstStyle/>
          <a:p>
            <a:r>
              <a:rPr lang="en-US" sz="2800" dirty="0">
                <a:solidFill>
                  <a:srgbClr val="C00000"/>
                </a:solidFill>
                <a:latin typeface="Times New Roman" panose="02020603050405020304" pitchFamily="18" charset="0"/>
                <a:cs typeface="Times New Roman" panose="02020603050405020304" pitchFamily="18" charset="0"/>
              </a:rPr>
              <a:t>Wirelessly connected smart objects generally have one of the following two communication patterns:</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9EA39187-F1D6-0375-2DBE-A21E1B25F34F}"/>
              </a:ext>
            </a:extLst>
          </p:cNvPr>
          <p:cNvSpPr txBox="1"/>
          <p:nvPr/>
        </p:nvSpPr>
        <p:spPr>
          <a:xfrm>
            <a:off x="838200" y="2754641"/>
            <a:ext cx="2855495" cy="523220"/>
          </a:xfrm>
          <a:prstGeom prst="rect">
            <a:avLst/>
          </a:prstGeom>
          <a:noFill/>
        </p:spPr>
        <p:txBody>
          <a:bodyPr wrap="square">
            <a:spAutoFit/>
          </a:bodyPr>
          <a:lstStyle/>
          <a:p>
            <a:r>
              <a:rPr lang="en-IN" sz="2800" dirty="0">
                <a:solidFill>
                  <a:srgbClr val="00B050"/>
                </a:solidFill>
                <a:latin typeface="Times New Roman" panose="02020603050405020304" pitchFamily="18" charset="0"/>
                <a:cs typeface="Times New Roman" panose="02020603050405020304" pitchFamily="18" charset="0"/>
              </a:rPr>
              <a:t>Event-driven:</a:t>
            </a:r>
          </a:p>
        </p:txBody>
      </p:sp>
      <p:sp>
        <p:nvSpPr>
          <p:cNvPr id="15" name="TextBox 14">
            <a:extLst>
              <a:ext uri="{FF2B5EF4-FFF2-40B4-BE49-F238E27FC236}">
                <a16:creationId xmlns:a16="http://schemas.microsoft.com/office/drawing/2014/main" id="{048CF68D-6526-17C9-6572-9FBB18145BB1}"/>
              </a:ext>
            </a:extLst>
          </p:cNvPr>
          <p:cNvSpPr txBox="1"/>
          <p:nvPr/>
        </p:nvSpPr>
        <p:spPr>
          <a:xfrm>
            <a:off x="1716504" y="3387707"/>
            <a:ext cx="9637294" cy="954107"/>
          </a:xfrm>
          <a:prstGeom prst="rect">
            <a:avLst/>
          </a:prstGeom>
          <a:noFill/>
        </p:spPr>
        <p:txBody>
          <a:bodyPr wrap="square">
            <a:spAutoFit/>
          </a:bodyPr>
          <a:lstStyle/>
          <a:p>
            <a:r>
              <a:rPr lang="en-US" sz="2800" dirty="0">
                <a:solidFill>
                  <a:srgbClr val="FF0000"/>
                </a:solidFill>
                <a:latin typeface="Times New Roman" panose="02020603050405020304" pitchFamily="18" charset="0"/>
                <a:cs typeface="Times New Roman" panose="02020603050405020304" pitchFamily="18" charset="0"/>
              </a:rPr>
              <a:t>Transmission of sensory information is triggered only when a smart object detects a particular event or predetermined threshold.</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D36C2683-D7DD-8B45-6D27-1DFA1719DD8A}"/>
              </a:ext>
            </a:extLst>
          </p:cNvPr>
          <p:cNvSpPr txBox="1"/>
          <p:nvPr/>
        </p:nvSpPr>
        <p:spPr>
          <a:xfrm>
            <a:off x="838200" y="4451660"/>
            <a:ext cx="1792705" cy="523220"/>
          </a:xfrm>
          <a:prstGeom prst="rect">
            <a:avLst/>
          </a:prstGeom>
          <a:noFill/>
        </p:spPr>
        <p:txBody>
          <a:bodyPr wrap="square">
            <a:spAutoFit/>
          </a:bodyPr>
          <a:lstStyle/>
          <a:p>
            <a:r>
              <a:rPr lang="en-IN" sz="2800" dirty="0">
                <a:solidFill>
                  <a:srgbClr val="9900CC"/>
                </a:solidFill>
                <a:latin typeface="Times New Roman" panose="02020603050405020304" pitchFamily="18" charset="0"/>
                <a:cs typeface="Times New Roman" panose="02020603050405020304" pitchFamily="18" charset="0"/>
              </a:rPr>
              <a:t>Periodic: </a:t>
            </a:r>
          </a:p>
        </p:txBody>
      </p:sp>
      <p:sp>
        <p:nvSpPr>
          <p:cNvPr id="19" name="TextBox 18">
            <a:extLst>
              <a:ext uri="{FF2B5EF4-FFF2-40B4-BE49-F238E27FC236}">
                <a16:creationId xmlns:a16="http://schemas.microsoft.com/office/drawing/2014/main" id="{AEBAB704-E9A6-1B4F-1240-F7E216DB0231}"/>
              </a:ext>
            </a:extLst>
          </p:cNvPr>
          <p:cNvSpPr txBox="1"/>
          <p:nvPr/>
        </p:nvSpPr>
        <p:spPr>
          <a:xfrm>
            <a:off x="1716503" y="5192447"/>
            <a:ext cx="9637293" cy="954107"/>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Transmission of sensory information occurs only at periodic intervals.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7200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3" grpId="0"/>
      <p:bldP spid="15" grpId="0"/>
      <p:bldP spid="17" grpId="0"/>
      <p:bldP spid="19"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90D58-F274-58F9-C975-2701F588B9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7D11A5-C06A-7826-DFD9-783E683B98F4}"/>
              </a:ext>
            </a:extLst>
          </p:cNvPr>
          <p:cNvSpPr>
            <a:spLocks noGrp="1"/>
          </p:cNvSpPr>
          <p:nvPr>
            <p:ph type="title"/>
          </p:nvPr>
        </p:nvSpPr>
        <p:spPr/>
        <p:txBody>
          <a:bodyPr/>
          <a:lstStyle/>
          <a:p>
            <a:r>
              <a:rPr lang="en-US" dirty="0">
                <a:solidFill>
                  <a:srgbClr val="FF0066"/>
                </a:solidFill>
                <a:latin typeface="Times New Roman" panose="02020603050405020304" pitchFamily="18" charset="0"/>
                <a:cs typeface="Times New Roman" panose="02020603050405020304" pitchFamily="18" charset="0"/>
              </a:rPr>
              <a:t>Wireless Sensor Networks (WSNs)</a:t>
            </a:r>
            <a:endParaRPr lang="en-IN" dirty="0"/>
          </a:p>
        </p:txBody>
      </p:sp>
      <p:sp>
        <p:nvSpPr>
          <p:cNvPr id="4" name="TextBox 3">
            <a:extLst>
              <a:ext uri="{FF2B5EF4-FFF2-40B4-BE49-F238E27FC236}">
                <a16:creationId xmlns:a16="http://schemas.microsoft.com/office/drawing/2014/main" id="{5601F65E-6932-4B9A-8EF9-AFC6994E7C1B}"/>
              </a:ext>
            </a:extLst>
          </p:cNvPr>
          <p:cNvSpPr txBox="1"/>
          <p:nvPr/>
        </p:nvSpPr>
        <p:spPr>
          <a:xfrm>
            <a:off x="1716504" y="1690688"/>
            <a:ext cx="9637296" cy="954107"/>
          </a:xfrm>
          <a:prstGeom prst="rect">
            <a:avLst/>
          </a:prstGeom>
          <a:noFill/>
        </p:spPr>
        <p:txBody>
          <a:bodyPr wrap="square">
            <a:spAutoFit/>
          </a:bodyPr>
          <a:lstStyle/>
          <a:p>
            <a:r>
              <a:rPr lang="en-US" sz="2800" dirty="0">
                <a:solidFill>
                  <a:srgbClr val="C00000"/>
                </a:solidFill>
                <a:latin typeface="Times New Roman" panose="02020603050405020304" pitchFamily="18" charset="0"/>
                <a:cs typeface="Times New Roman" panose="02020603050405020304" pitchFamily="18" charset="0"/>
              </a:rPr>
              <a:t>The decision of which of these communication schemes is used depends greatly on the specific application </a:t>
            </a:r>
          </a:p>
        </p:txBody>
      </p:sp>
      <p:sp>
        <p:nvSpPr>
          <p:cNvPr id="5" name="TextBox 4">
            <a:extLst>
              <a:ext uri="{FF2B5EF4-FFF2-40B4-BE49-F238E27FC236}">
                <a16:creationId xmlns:a16="http://schemas.microsoft.com/office/drawing/2014/main" id="{B55DE544-4263-AE32-2DE1-7C1B31F443FC}"/>
              </a:ext>
            </a:extLst>
          </p:cNvPr>
          <p:cNvSpPr txBox="1"/>
          <p:nvPr/>
        </p:nvSpPr>
        <p:spPr>
          <a:xfrm>
            <a:off x="1716504" y="3016251"/>
            <a:ext cx="9637296" cy="2246769"/>
          </a:xfrm>
          <a:prstGeom prst="rect">
            <a:avLst/>
          </a:prstGeom>
          <a:noFill/>
        </p:spPr>
        <p:txBody>
          <a:bodyPr wrap="square">
            <a:spAutoFit/>
          </a:bodyPr>
          <a:lstStyle/>
          <a:p>
            <a:pPr algn="just"/>
            <a:r>
              <a:rPr lang="en-US" sz="2800" dirty="0">
                <a:solidFill>
                  <a:srgbClr val="9900CC"/>
                </a:solidFill>
                <a:latin typeface="Times New Roman" panose="02020603050405020304" pitchFamily="18" charset="0"/>
                <a:cs typeface="Times New Roman" panose="02020603050405020304" pitchFamily="18" charset="0"/>
              </a:rPr>
              <a:t>For example, in some medical use cases, sensors periodically send postoperative vitals, such as temperature or blood pressure readings. In other medical use cases, the same blood pressure or temperature readings are triggered to be sent only when certain critically low or high readings are measured. </a:t>
            </a:r>
            <a:endParaRPr lang="en-IN" sz="2800" dirty="0">
              <a:solidFill>
                <a:srgbClr val="9900CC"/>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295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F8FF8-7603-EDF4-B270-7939145D12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66A2B5-2A65-7EF4-50AF-5AC1AA01839C}"/>
              </a:ext>
            </a:extLst>
          </p:cNvPr>
          <p:cNvSpPr>
            <a:spLocks noGrp="1"/>
          </p:cNvSpPr>
          <p:nvPr>
            <p:ph type="title"/>
          </p:nvPr>
        </p:nvSpPr>
        <p:spPr/>
        <p:txBody>
          <a:bodyPr>
            <a:normAutofit/>
          </a:bodyPr>
          <a:lstStyle/>
          <a:p>
            <a:r>
              <a:rPr lang="en-US" dirty="0">
                <a:solidFill>
                  <a:srgbClr val="FF0066"/>
                </a:solidFill>
                <a:latin typeface="Times New Roman" panose="02020603050405020304" pitchFamily="18" charset="0"/>
                <a:cs typeface="Times New Roman" panose="02020603050405020304" pitchFamily="18" charset="0"/>
              </a:rPr>
              <a:t>Communication Protocols for Wireless Sensor Networks</a:t>
            </a:r>
            <a:endParaRPr lang="en-IN" dirty="0">
              <a:solidFill>
                <a:srgbClr val="FF0066"/>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D2BC6D7C-72D7-A1A2-6180-753F8EA12508}"/>
              </a:ext>
            </a:extLst>
          </p:cNvPr>
          <p:cNvSpPr txBox="1">
            <a:spLocks/>
          </p:cNvSpPr>
          <p:nvPr/>
        </p:nvSpPr>
        <p:spPr>
          <a:xfrm>
            <a:off x="838200" y="2498431"/>
            <a:ext cx="10515598" cy="9305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WSNs are becoming increasingly heterogeneous, with more sophisticated interactions. </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D2A10EA1-0C85-6FF2-E009-C1746F157EA9}"/>
              </a:ext>
            </a:extLst>
          </p:cNvPr>
          <p:cNvSpPr txBox="1">
            <a:spLocks/>
          </p:cNvSpPr>
          <p:nvPr/>
        </p:nvSpPr>
        <p:spPr>
          <a:xfrm>
            <a:off x="838200" y="3563937"/>
            <a:ext cx="10515597" cy="8578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7C80"/>
                </a:solidFill>
                <a:latin typeface="Times New Roman" panose="02020603050405020304" pitchFamily="18" charset="0"/>
                <a:cs typeface="Times New Roman" panose="02020603050405020304" pitchFamily="18" charset="0"/>
              </a:rPr>
              <a:t>Any communication protocol must be able to scale to a large number of nodes.</a:t>
            </a:r>
            <a:endParaRPr lang="en-IN" dirty="0">
              <a:solidFill>
                <a:srgbClr val="FF7C8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1B712115-001C-2E10-D24B-BFAD4D68609F}"/>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700" dirty="0">
                <a:solidFill>
                  <a:srgbClr val="FF0000"/>
                </a:solidFill>
                <a:latin typeface="Times New Roman" panose="02020603050405020304" pitchFamily="18" charset="0"/>
                <a:cs typeface="Times New Roman" panose="02020603050405020304" pitchFamily="18" charset="0"/>
              </a:rPr>
              <a:t>There are literally thousands of different types of sensors and actuators.</a:t>
            </a:r>
            <a:endParaRPr lang="en-IN" sz="2700"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CEA1827-E88E-A1E5-B088-65B7411E9309}"/>
              </a:ext>
            </a:extLst>
          </p:cNvPr>
          <p:cNvSpPr txBox="1">
            <a:spLocks/>
          </p:cNvSpPr>
          <p:nvPr/>
        </p:nvSpPr>
        <p:spPr>
          <a:xfrm>
            <a:off x="838200" y="4556714"/>
            <a:ext cx="10515597" cy="85784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0000"/>
                </a:solidFill>
                <a:latin typeface="Times New Roman" panose="02020603050405020304" pitchFamily="18" charset="0"/>
                <a:cs typeface="Times New Roman" panose="02020603050405020304" pitchFamily="18" charset="0"/>
              </a:rPr>
              <a:t>Likewise, when selecting a communication protocol, you must carefully take into account the requirements of the specific application and consider any trade-offs the communication protocol offers between power consumption, maximum transmission speed, range, tolerance for packet loss, topology optimization, </a:t>
            </a:r>
            <a:r>
              <a:rPr lang="en-US" dirty="0" err="1">
                <a:solidFill>
                  <a:srgbClr val="000000"/>
                </a:solidFill>
                <a:latin typeface="Times New Roman" panose="02020603050405020304" pitchFamily="18" charset="0"/>
                <a:cs typeface="Times New Roman" panose="02020603050405020304" pitchFamily="18" charset="0"/>
              </a:rPr>
              <a:t>security,and</a:t>
            </a:r>
            <a:r>
              <a:rPr lang="en-US" dirty="0">
                <a:solidFill>
                  <a:srgbClr val="000000"/>
                </a:solidFill>
                <a:latin typeface="Times New Roman" panose="02020603050405020304" pitchFamily="18" charset="0"/>
                <a:cs typeface="Times New Roman" panose="02020603050405020304" pitchFamily="18" charset="0"/>
              </a:rPr>
              <a:t> so on </a:t>
            </a:r>
            <a:endParaRPr lang="en-IN"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3169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6678E3-F519-DFD6-3DF6-64378F1105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BF0597-6400-BCC5-B011-49F09DB75744}"/>
              </a:ext>
            </a:extLst>
          </p:cNvPr>
          <p:cNvSpPr>
            <a:spLocks noGrp="1"/>
          </p:cNvSpPr>
          <p:nvPr>
            <p:ph type="title"/>
          </p:nvPr>
        </p:nvSpPr>
        <p:spPr/>
        <p:txBody>
          <a:bodyPr/>
          <a:lstStyle/>
          <a:p>
            <a:r>
              <a:rPr lang="en-US" dirty="0">
                <a:solidFill>
                  <a:srgbClr val="FF0066"/>
                </a:solidFill>
                <a:latin typeface="Times New Roman" panose="02020603050405020304" pitchFamily="18" charset="0"/>
                <a:cs typeface="Times New Roman" panose="02020603050405020304" pitchFamily="18" charset="0"/>
              </a:rPr>
              <a:t>Communication Protocols for Wireless Sensor Networks</a:t>
            </a:r>
            <a:endParaRPr lang="en-IN" dirty="0">
              <a:solidFill>
                <a:srgbClr val="FF0066"/>
              </a:solidFill>
            </a:endParaRPr>
          </a:p>
        </p:txBody>
      </p:sp>
      <p:sp>
        <p:nvSpPr>
          <p:cNvPr id="5" name="Content Placeholder 2">
            <a:extLst>
              <a:ext uri="{FF2B5EF4-FFF2-40B4-BE49-F238E27FC236}">
                <a16:creationId xmlns:a16="http://schemas.microsoft.com/office/drawing/2014/main" id="{743551B3-F5DC-8DB9-C225-C44F551A4CF5}"/>
              </a:ext>
            </a:extLst>
          </p:cNvPr>
          <p:cNvSpPr txBox="1">
            <a:spLocks/>
          </p:cNvSpPr>
          <p:nvPr/>
        </p:nvSpPr>
        <p:spPr>
          <a:xfrm>
            <a:off x="838200" y="2818402"/>
            <a:ext cx="10515600" cy="17318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7C80"/>
                </a:solidFill>
                <a:latin typeface="Times New Roman" panose="02020603050405020304" pitchFamily="18" charset="0"/>
                <a:cs typeface="Times New Roman" panose="02020603050405020304" pitchFamily="18" charset="0"/>
              </a:rPr>
              <a:t>Wireless sensor networks interact with their environment. Sensors often produce large amounts of sensing and measurement data that needs to be processed. This data can be processed locally by the nodes of a WSN or across zero or more hierarchical levels in IoT networks</a:t>
            </a:r>
            <a:endParaRPr lang="en-IN" dirty="0">
              <a:solidFill>
                <a:srgbClr val="FF7C8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2D42EB6-9A0F-D94F-11B0-E47166E1ECC4}"/>
              </a:ext>
            </a:extLst>
          </p:cNvPr>
          <p:cNvSpPr txBox="1">
            <a:spLocks/>
          </p:cNvSpPr>
          <p:nvPr/>
        </p:nvSpPr>
        <p:spPr>
          <a:xfrm>
            <a:off x="838199" y="4685199"/>
            <a:ext cx="10515599" cy="17318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B050"/>
                </a:solidFill>
                <a:latin typeface="Times New Roman" panose="02020603050405020304" pitchFamily="18" charset="0"/>
                <a:cs typeface="Times New Roman" panose="02020603050405020304" pitchFamily="18" charset="0"/>
              </a:rPr>
              <a:t>Communication protocols need to facilitate routing and message handling for this data flow between sensor nodes as well as from sensor nodes to optional gateways, edge compute, or centralized cloud compute </a:t>
            </a:r>
            <a:endParaRPr lang="en-IN" dirty="0">
              <a:solidFill>
                <a:srgbClr val="00B05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C5CB72CA-E206-0CE2-0673-AEB666790CE4}"/>
              </a:ext>
            </a:extLst>
          </p:cNvPr>
          <p:cNvSpPr txBox="1">
            <a:spLocks/>
          </p:cNvSpPr>
          <p:nvPr/>
        </p:nvSpPr>
        <p:spPr>
          <a:xfrm>
            <a:off x="838200" y="1825625"/>
            <a:ext cx="10515600" cy="8578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700" dirty="0">
                <a:solidFill>
                  <a:srgbClr val="FF0000"/>
                </a:solidFill>
                <a:latin typeface="Times New Roman" panose="02020603050405020304" pitchFamily="18" charset="0"/>
                <a:cs typeface="Times New Roman" panose="02020603050405020304" pitchFamily="18" charset="0"/>
              </a:rPr>
              <a:t>They must also enable, as needed, the overlay of autonomous techniques (for example, self-organization, self-healing, self configuration)</a:t>
            </a:r>
            <a:endParaRPr lang="en-IN" sz="27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8035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1A696E-1628-47D8-A6DB-13BD6DC954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9BDF8-07CA-C481-BC33-E1002EF0AC23}"/>
              </a:ext>
            </a:extLst>
          </p:cNvPr>
          <p:cNvSpPr>
            <a:spLocks noGrp="1"/>
          </p:cNvSpPr>
          <p:nvPr>
            <p:ph type="title"/>
          </p:nvPr>
        </p:nvSpPr>
        <p:spPr/>
        <p:txBody>
          <a:bodyPr/>
          <a:lstStyle/>
          <a:p>
            <a:r>
              <a:rPr lang="en-US" dirty="0">
                <a:solidFill>
                  <a:srgbClr val="FF0066"/>
                </a:solidFill>
                <a:latin typeface="Times New Roman" panose="02020603050405020304" pitchFamily="18" charset="0"/>
                <a:cs typeface="Times New Roman" panose="02020603050405020304" pitchFamily="18" charset="0"/>
              </a:rPr>
              <a:t>Communication Protocols for Wireless Sensor Networks</a:t>
            </a:r>
            <a:endParaRPr lang="en-IN" dirty="0">
              <a:solidFill>
                <a:srgbClr val="FF0066"/>
              </a:solidFill>
            </a:endParaRPr>
          </a:p>
        </p:txBody>
      </p:sp>
      <p:sp>
        <p:nvSpPr>
          <p:cNvPr id="5" name="Content Placeholder 2">
            <a:extLst>
              <a:ext uri="{FF2B5EF4-FFF2-40B4-BE49-F238E27FC236}">
                <a16:creationId xmlns:a16="http://schemas.microsoft.com/office/drawing/2014/main" id="{91019E43-9160-BEE2-17B7-217F42553044}"/>
              </a:ext>
            </a:extLst>
          </p:cNvPr>
          <p:cNvSpPr txBox="1">
            <a:spLocks/>
          </p:cNvSpPr>
          <p:nvPr/>
        </p:nvSpPr>
        <p:spPr>
          <a:xfrm>
            <a:off x="838200" y="2814007"/>
            <a:ext cx="9778739" cy="12299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5050"/>
                </a:solidFill>
                <a:latin typeface="Times New Roman" panose="02020603050405020304" pitchFamily="18" charset="0"/>
                <a:cs typeface="Times New Roman" panose="02020603050405020304" pitchFamily="18" charset="0"/>
              </a:rPr>
              <a:t>While there isn’t a single protocol solution, there is beginning to be some clear market convergence around several key communication protocols. </a:t>
            </a:r>
            <a:endParaRPr lang="en-IN" dirty="0">
              <a:solidFill>
                <a:srgbClr val="FF505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B644DB9F-6BD1-B921-F2DC-CD758345B119}"/>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700" dirty="0">
                <a:solidFill>
                  <a:srgbClr val="7030A0"/>
                </a:solidFill>
                <a:latin typeface="Times New Roman" panose="02020603050405020304" pitchFamily="18" charset="0"/>
                <a:cs typeface="Times New Roman" panose="02020603050405020304" pitchFamily="18" charset="0"/>
              </a:rPr>
              <a:t>standardization of communication protocols is a complicated task.</a:t>
            </a:r>
            <a:endParaRPr lang="en-IN" sz="2700"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2214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8566E-B92E-E32C-3C92-39E60D0E83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B09DA5-F629-833D-1391-16FE04C76856}"/>
              </a:ext>
            </a:extLst>
          </p:cNvPr>
          <p:cNvSpPr>
            <a:spLocks noGrp="1"/>
          </p:cNvSpPr>
          <p:nvPr>
            <p:ph type="title"/>
          </p:nvPr>
        </p:nvSpPr>
        <p:spPr/>
        <p:txBody>
          <a:bodyPr/>
          <a:lstStyle/>
          <a:p>
            <a:r>
              <a:rPr lang="en-US" dirty="0">
                <a:solidFill>
                  <a:srgbClr val="7030A0"/>
                </a:solidFill>
                <a:latin typeface="Times New Roman" panose="02020603050405020304" pitchFamily="18" charset="0"/>
                <a:cs typeface="Times New Roman" panose="02020603050405020304" pitchFamily="18" charset="0"/>
              </a:rPr>
              <a:t>Connecting Smart Objects</a:t>
            </a:r>
            <a:endParaRPr lang="en-IN" dirty="0">
              <a:solidFill>
                <a:srgbClr val="7030A0"/>
              </a:solidFill>
            </a:endParaRPr>
          </a:p>
        </p:txBody>
      </p:sp>
      <p:sp>
        <p:nvSpPr>
          <p:cNvPr id="5" name="Content Placeholder 2">
            <a:extLst>
              <a:ext uri="{FF2B5EF4-FFF2-40B4-BE49-F238E27FC236}">
                <a16:creationId xmlns:a16="http://schemas.microsoft.com/office/drawing/2014/main" id="{8BFAE9CD-B055-95FB-943E-B214A8484D4C}"/>
              </a:ext>
            </a:extLst>
          </p:cNvPr>
          <p:cNvSpPr txBox="1">
            <a:spLocks/>
          </p:cNvSpPr>
          <p:nvPr/>
        </p:nvSpPr>
        <p:spPr>
          <a:xfrm>
            <a:off x="886326" y="2935247"/>
            <a:ext cx="10467474" cy="13640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B0F0"/>
                </a:solidFill>
                <a:latin typeface="Times New Roman" panose="02020603050405020304" pitchFamily="18" charset="0"/>
                <a:cs typeface="Times New Roman" panose="02020603050405020304" pitchFamily="18" charset="0"/>
              </a:rPr>
              <a:t>In addition to the wide range of sensors, actuators, and smart objects that make up IoT, there are also a number of different protocols used to connect them </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D96CB984-D51E-7260-F3A6-1F9BDECCA5CF}"/>
              </a:ext>
            </a:extLst>
          </p:cNvPr>
          <p:cNvSpPr txBox="1">
            <a:spLocks/>
          </p:cNvSpPr>
          <p:nvPr/>
        </p:nvSpPr>
        <p:spPr>
          <a:xfrm>
            <a:off x="838200" y="1825625"/>
            <a:ext cx="10515600" cy="9305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0000"/>
                </a:solidFill>
                <a:latin typeface="Times New Roman" panose="02020603050405020304" pitchFamily="18" charset="0"/>
                <a:cs typeface="Times New Roman" panose="02020603050405020304" pitchFamily="18" charset="0"/>
              </a:rPr>
              <a:t>IoT devices and sensors must be connected to the network for their data to be utilized.</a:t>
            </a:r>
            <a:endParaRPr lang="en-IN"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7808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7E8FD-F4E1-7B02-5FDA-B6D87D0536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E31E25-B1AA-FC9E-0E56-019CB64B35AC}"/>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9900CC"/>
              </a:solidFill>
            </a:endParaRPr>
          </a:p>
        </p:txBody>
      </p:sp>
      <p:sp>
        <p:nvSpPr>
          <p:cNvPr id="5" name="Content Placeholder 2">
            <a:extLst>
              <a:ext uri="{FF2B5EF4-FFF2-40B4-BE49-F238E27FC236}">
                <a16:creationId xmlns:a16="http://schemas.microsoft.com/office/drawing/2014/main" id="{3EE098CA-6B18-6EBC-0BBC-7C8CB542762B}"/>
              </a:ext>
            </a:extLst>
          </p:cNvPr>
          <p:cNvSpPr txBox="1">
            <a:spLocks/>
          </p:cNvSpPr>
          <p:nvPr/>
        </p:nvSpPr>
        <p:spPr>
          <a:xfrm>
            <a:off x="1524783" y="2714220"/>
            <a:ext cx="3961617"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7C80"/>
                </a:solidFill>
                <a:latin typeface="Times New Roman" panose="02020603050405020304" pitchFamily="18" charset="0"/>
                <a:cs typeface="Times New Roman" panose="02020603050405020304" pitchFamily="18" charset="0"/>
              </a:rPr>
              <a:t>Range</a:t>
            </a:r>
            <a:endParaRPr lang="en-IN" sz="2800" dirty="0">
              <a:solidFill>
                <a:srgbClr val="FF7C8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107CAC6-E071-4197-A59B-D79DC92AE6D0}"/>
              </a:ext>
            </a:extLst>
          </p:cNvPr>
          <p:cNvSpPr txBox="1">
            <a:spLocks/>
          </p:cNvSpPr>
          <p:nvPr/>
        </p:nvSpPr>
        <p:spPr>
          <a:xfrm>
            <a:off x="1524782" y="3324382"/>
            <a:ext cx="3205486" cy="5136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7030A0"/>
                </a:solidFill>
                <a:latin typeface="Times New Roman" panose="02020603050405020304" pitchFamily="18" charset="0"/>
                <a:cs typeface="Times New Roman" panose="02020603050405020304" pitchFamily="18" charset="0"/>
              </a:rPr>
              <a:t>Frequency Bands</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9687E71B-14D5-239B-22D7-091249620B5B}"/>
              </a:ext>
            </a:extLst>
          </p:cNvPr>
          <p:cNvSpPr txBox="1">
            <a:spLocks/>
          </p:cNvSpPr>
          <p:nvPr/>
        </p:nvSpPr>
        <p:spPr>
          <a:xfrm>
            <a:off x="838200" y="1825625"/>
            <a:ext cx="10515600" cy="8694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The characteristics and attributes you should consider when selecting and dealing with connecting smart objects </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18EFDD-6442-1D73-4CF9-4D7C1E71BC6D}"/>
              </a:ext>
            </a:extLst>
          </p:cNvPr>
          <p:cNvSpPr txBox="1">
            <a:spLocks/>
          </p:cNvSpPr>
          <p:nvPr/>
        </p:nvSpPr>
        <p:spPr>
          <a:xfrm>
            <a:off x="1575061" y="3910355"/>
            <a:ext cx="3911339"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9900FF"/>
                </a:solidFill>
                <a:latin typeface="Times New Roman" panose="02020603050405020304" pitchFamily="18" charset="0"/>
                <a:cs typeface="Times New Roman" panose="02020603050405020304" pitchFamily="18" charset="0"/>
              </a:rPr>
              <a:t>Power Consumption</a:t>
            </a:r>
            <a:endParaRPr lang="en-IN" dirty="0">
              <a:solidFill>
                <a:srgbClr val="9900FF"/>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1B90218F-F144-E913-7248-D197E7128BAF}"/>
              </a:ext>
            </a:extLst>
          </p:cNvPr>
          <p:cNvSpPr txBox="1">
            <a:spLocks/>
          </p:cNvSpPr>
          <p:nvPr/>
        </p:nvSpPr>
        <p:spPr>
          <a:xfrm>
            <a:off x="1524782" y="4393454"/>
            <a:ext cx="3911339"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C00000"/>
                </a:solidFill>
                <a:latin typeface="Times New Roman" panose="02020603050405020304" pitchFamily="18" charset="0"/>
                <a:cs typeface="Times New Roman" panose="02020603050405020304" pitchFamily="18" charset="0"/>
              </a:rPr>
              <a:t>Topology</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03C28621-DFC6-972D-F54D-10B17AB70E56}"/>
              </a:ext>
            </a:extLst>
          </p:cNvPr>
          <p:cNvSpPr txBox="1">
            <a:spLocks/>
          </p:cNvSpPr>
          <p:nvPr/>
        </p:nvSpPr>
        <p:spPr>
          <a:xfrm>
            <a:off x="1549921" y="5003616"/>
            <a:ext cx="3911339"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5050"/>
                </a:solidFill>
                <a:latin typeface="Times New Roman" panose="02020603050405020304" pitchFamily="18" charset="0"/>
                <a:cs typeface="Times New Roman" panose="02020603050405020304" pitchFamily="18" charset="0"/>
              </a:rPr>
              <a:t>Constrained Devices</a:t>
            </a:r>
            <a:endParaRPr lang="en-IN" dirty="0">
              <a:solidFill>
                <a:srgbClr val="FF5050"/>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4436B9C4-1A7B-1A62-BA6B-20073FBD2275}"/>
              </a:ext>
            </a:extLst>
          </p:cNvPr>
          <p:cNvSpPr txBox="1">
            <a:spLocks/>
          </p:cNvSpPr>
          <p:nvPr/>
        </p:nvSpPr>
        <p:spPr>
          <a:xfrm>
            <a:off x="1524783" y="5613778"/>
            <a:ext cx="4843933" cy="5378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8000"/>
                </a:solidFill>
                <a:latin typeface="Times New Roman" panose="02020603050405020304" pitchFamily="18" charset="0"/>
                <a:cs typeface="Times New Roman" panose="02020603050405020304" pitchFamily="18" charset="0"/>
              </a:rPr>
              <a:t>Constrained-Node Networks</a:t>
            </a:r>
            <a:endParaRPr lang="en-IN" dirty="0">
              <a:solidFill>
                <a:srgbClr val="008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405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P spid="4" grpId="0"/>
      <p:bldP spid="7" grpId="0"/>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C8E38-DE4A-5E26-D261-B158BB2223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2CBC92-4390-75C2-54A9-0DD446D14A8A}"/>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BD188D40-A5B4-5415-3B9D-630EC44CBEE8}"/>
              </a:ext>
            </a:extLst>
          </p:cNvPr>
          <p:cNvSpPr txBox="1">
            <a:spLocks/>
          </p:cNvSpPr>
          <p:nvPr/>
        </p:nvSpPr>
        <p:spPr>
          <a:xfrm>
            <a:off x="1575061" y="2498431"/>
            <a:ext cx="9778739" cy="7103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8000"/>
                </a:solidFill>
                <a:latin typeface="Times New Roman" panose="02020603050405020304" pitchFamily="18" charset="0"/>
                <a:cs typeface="Times New Roman" panose="02020603050405020304" pitchFamily="18" charset="0"/>
              </a:rPr>
              <a:t>How far does the signal need to be propagated?</a:t>
            </a:r>
            <a:endParaRPr lang="en-IN" dirty="0">
              <a:solidFill>
                <a:srgbClr val="008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224B3C58-92BB-F6F5-4F6C-BEAD01A04B5E}"/>
              </a:ext>
            </a:extLst>
          </p:cNvPr>
          <p:cNvSpPr txBox="1">
            <a:spLocks/>
          </p:cNvSpPr>
          <p:nvPr/>
        </p:nvSpPr>
        <p:spPr>
          <a:xfrm>
            <a:off x="1524783" y="3649247"/>
            <a:ext cx="9652266" cy="8452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9900FF"/>
                </a:solidFill>
                <a:latin typeface="Times New Roman" panose="02020603050405020304" pitchFamily="18" charset="0"/>
                <a:cs typeface="Times New Roman" panose="02020603050405020304" pitchFamily="18" charset="0"/>
              </a:rPr>
              <a:t>That is, what will be the area of coverage for a selected wireless technology? </a:t>
            </a:r>
            <a:endParaRPr lang="en-IN" dirty="0">
              <a:solidFill>
                <a:srgbClr val="9900FF"/>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BAD354FC-D8E8-58E9-6DCC-AF7157E99367}"/>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Range</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3C4F5B-90A6-18BE-3AE7-BA5D0B1D0694}"/>
              </a:ext>
            </a:extLst>
          </p:cNvPr>
          <p:cNvSpPr txBox="1">
            <a:spLocks/>
          </p:cNvSpPr>
          <p:nvPr/>
        </p:nvSpPr>
        <p:spPr>
          <a:xfrm>
            <a:off x="1524783" y="4842447"/>
            <a:ext cx="9652266" cy="93781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Should indoor versus outdoor deployments be differentiated? </a:t>
            </a: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4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AE8827-A750-0139-EE49-6F41D33DD9A6}"/>
              </a:ext>
            </a:extLst>
          </p:cNvPr>
          <p:cNvPicPr>
            <a:picLocks noChangeAspect="1"/>
          </p:cNvPicPr>
          <p:nvPr/>
        </p:nvPicPr>
        <p:blipFill>
          <a:blip r:embed="rId2"/>
          <a:stretch>
            <a:fillRect/>
          </a:stretch>
        </p:blipFill>
        <p:spPr>
          <a:xfrm>
            <a:off x="1711755" y="481995"/>
            <a:ext cx="9701404" cy="5894009"/>
          </a:xfrm>
          <a:prstGeom prst="rect">
            <a:avLst/>
          </a:prstGeom>
        </p:spPr>
      </p:pic>
    </p:spTree>
    <p:extLst>
      <p:ext uri="{BB962C8B-B14F-4D97-AF65-F5344CB8AC3E}">
        <p14:creationId xmlns:p14="http://schemas.microsoft.com/office/powerpoint/2010/main" val="196230992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B1C04-1A35-D3CA-D210-6B75FB1643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DF6886-CD25-0E92-3202-48258B44997E}"/>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2579047F-D019-F84E-ED7C-5DE2246899D6}"/>
              </a:ext>
            </a:extLst>
          </p:cNvPr>
          <p:cNvSpPr txBox="1">
            <a:spLocks/>
          </p:cNvSpPr>
          <p:nvPr/>
        </p:nvSpPr>
        <p:spPr>
          <a:xfrm>
            <a:off x="1575061" y="3090001"/>
            <a:ext cx="9778739" cy="537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C00000"/>
                </a:solidFill>
                <a:latin typeface="Times New Roman" panose="02020603050405020304" pitchFamily="18" charset="0"/>
                <a:cs typeface="Times New Roman" panose="02020603050405020304" pitchFamily="18" charset="0"/>
              </a:rPr>
              <a:t>The classical wired example is a serial cable</a:t>
            </a:r>
            <a:r>
              <a:rPr lang="en-US" dirty="0"/>
              <a:t>. </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E468E01E-6A83-227E-0ACD-D8E96D83EE51}"/>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Range</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DCDE6A-B349-2B23-B9BB-A33E8EEA8FD5}"/>
              </a:ext>
            </a:extLst>
          </p:cNvPr>
          <p:cNvSpPr txBox="1">
            <a:spLocks/>
          </p:cNvSpPr>
          <p:nvPr/>
        </p:nvSpPr>
        <p:spPr>
          <a:xfrm>
            <a:off x="1575061" y="3927837"/>
            <a:ext cx="9652266" cy="13179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Wireless short-range technologies are often considered as an alternative to a serial cable, supporting tens of meters of maximum distance between two devices. </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6CD5CEE-5FD5-1E66-4090-D0E423BAFC29}"/>
              </a:ext>
            </a:extLst>
          </p:cNvPr>
          <p:cNvSpPr txBox="1">
            <a:spLocks/>
          </p:cNvSpPr>
          <p:nvPr/>
        </p:nvSpPr>
        <p:spPr>
          <a:xfrm>
            <a:off x="1203941" y="2392295"/>
            <a:ext cx="2469701"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Short Range</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9AB4BA84-50E6-A68D-94C6-C2CC91D5E38B}"/>
              </a:ext>
            </a:extLst>
          </p:cNvPr>
          <p:cNvSpPr txBox="1">
            <a:spLocks/>
          </p:cNvSpPr>
          <p:nvPr/>
        </p:nvSpPr>
        <p:spPr>
          <a:xfrm>
            <a:off x="1575061" y="5540069"/>
            <a:ext cx="9652266" cy="13179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8000"/>
                </a:solidFill>
                <a:latin typeface="Times New Roman" panose="02020603050405020304" pitchFamily="18" charset="0"/>
                <a:cs typeface="Times New Roman" panose="02020603050405020304" pitchFamily="18" charset="0"/>
              </a:rPr>
              <a:t>Examples of short-range wireless technologies are IEEE 802.15.1 Bluetooth and IEEE 802.15.7 Visible Light Communications (VLC) </a:t>
            </a:r>
            <a:endParaRPr lang="en-IN" dirty="0">
              <a:solidFill>
                <a:srgbClr val="008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504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3" grpId="0"/>
      <p:bldP spid="4"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24CFB31-F200-3891-CF9E-400E6ED1EB41}"/>
              </a:ext>
            </a:extLst>
          </p:cNvPr>
          <p:cNvSpPr/>
          <p:nvPr/>
        </p:nvSpPr>
        <p:spPr>
          <a:xfrm>
            <a:off x="4467726" y="417094"/>
            <a:ext cx="3256547" cy="9946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Types of Sensors</a:t>
            </a:r>
          </a:p>
        </p:txBody>
      </p:sp>
      <p:sp>
        <p:nvSpPr>
          <p:cNvPr id="5" name="Rectangle 4">
            <a:extLst>
              <a:ext uri="{FF2B5EF4-FFF2-40B4-BE49-F238E27FC236}">
                <a16:creationId xmlns:a16="http://schemas.microsoft.com/office/drawing/2014/main" id="{4C996702-7263-D39F-22CC-DBD53DC41D11}"/>
              </a:ext>
            </a:extLst>
          </p:cNvPr>
          <p:cNvSpPr/>
          <p:nvPr/>
        </p:nvSpPr>
        <p:spPr>
          <a:xfrm>
            <a:off x="40105" y="2326105"/>
            <a:ext cx="3256547" cy="9946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Active or passive</a:t>
            </a:r>
          </a:p>
        </p:txBody>
      </p:sp>
      <p:sp>
        <p:nvSpPr>
          <p:cNvPr id="6" name="Rectangle 5">
            <a:extLst>
              <a:ext uri="{FF2B5EF4-FFF2-40B4-BE49-F238E27FC236}">
                <a16:creationId xmlns:a16="http://schemas.microsoft.com/office/drawing/2014/main" id="{01DED645-EB73-456F-07A3-ADE3F2666126}"/>
              </a:ext>
            </a:extLst>
          </p:cNvPr>
          <p:cNvSpPr/>
          <p:nvPr/>
        </p:nvSpPr>
        <p:spPr>
          <a:xfrm>
            <a:off x="272716" y="4114800"/>
            <a:ext cx="3256547" cy="9946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Invasive or non-invasive</a:t>
            </a:r>
          </a:p>
        </p:txBody>
      </p:sp>
      <p:sp>
        <p:nvSpPr>
          <p:cNvPr id="7" name="Rectangle 6">
            <a:extLst>
              <a:ext uri="{FF2B5EF4-FFF2-40B4-BE49-F238E27FC236}">
                <a16:creationId xmlns:a16="http://schemas.microsoft.com/office/drawing/2014/main" id="{5C711A17-7302-2E88-F82B-FDD63A67428F}"/>
              </a:ext>
            </a:extLst>
          </p:cNvPr>
          <p:cNvSpPr/>
          <p:nvPr/>
        </p:nvSpPr>
        <p:spPr>
          <a:xfrm>
            <a:off x="2342148" y="5815261"/>
            <a:ext cx="3256547" cy="9946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Contact or no-contact</a:t>
            </a:r>
          </a:p>
        </p:txBody>
      </p:sp>
      <p:sp>
        <p:nvSpPr>
          <p:cNvPr id="8" name="Rectangle 7">
            <a:extLst>
              <a:ext uri="{FF2B5EF4-FFF2-40B4-BE49-F238E27FC236}">
                <a16:creationId xmlns:a16="http://schemas.microsoft.com/office/drawing/2014/main" id="{0CA5EDD4-913E-697B-2B51-9CD13F22D879}"/>
              </a:ext>
            </a:extLst>
          </p:cNvPr>
          <p:cNvSpPr/>
          <p:nvPr/>
        </p:nvSpPr>
        <p:spPr>
          <a:xfrm>
            <a:off x="7114675" y="5823283"/>
            <a:ext cx="3256547" cy="9946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Absolute or relative</a:t>
            </a:r>
          </a:p>
        </p:txBody>
      </p:sp>
      <p:sp>
        <p:nvSpPr>
          <p:cNvPr id="2" name="Rectangle 1">
            <a:extLst>
              <a:ext uri="{FF2B5EF4-FFF2-40B4-BE49-F238E27FC236}">
                <a16:creationId xmlns:a16="http://schemas.microsoft.com/office/drawing/2014/main" id="{755F12E5-2F0F-1A4F-A986-9A310C372B1B}"/>
              </a:ext>
            </a:extLst>
          </p:cNvPr>
          <p:cNvSpPr/>
          <p:nvPr/>
        </p:nvSpPr>
        <p:spPr>
          <a:xfrm>
            <a:off x="8053137" y="4114800"/>
            <a:ext cx="3256547" cy="9946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Area of Application</a:t>
            </a:r>
          </a:p>
        </p:txBody>
      </p:sp>
      <p:sp>
        <p:nvSpPr>
          <p:cNvPr id="3" name="Rectangle 2">
            <a:extLst>
              <a:ext uri="{FF2B5EF4-FFF2-40B4-BE49-F238E27FC236}">
                <a16:creationId xmlns:a16="http://schemas.microsoft.com/office/drawing/2014/main" id="{AF95D3C1-BB88-0D20-2309-C079C95D5EBE}"/>
              </a:ext>
            </a:extLst>
          </p:cNvPr>
          <p:cNvSpPr/>
          <p:nvPr/>
        </p:nvSpPr>
        <p:spPr>
          <a:xfrm>
            <a:off x="8742949" y="2340140"/>
            <a:ext cx="3256547" cy="99461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800" dirty="0">
                <a:latin typeface="Times New Roman" panose="02020603050405020304" pitchFamily="18" charset="0"/>
                <a:cs typeface="Times New Roman" panose="02020603050405020304" pitchFamily="18" charset="0"/>
              </a:rPr>
              <a:t>How sensors measure</a:t>
            </a:r>
          </a:p>
        </p:txBody>
      </p:sp>
    </p:spTree>
    <p:extLst>
      <p:ext uri="{BB962C8B-B14F-4D97-AF65-F5344CB8AC3E}">
        <p14:creationId xmlns:p14="http://schemas.microsoft.com/office/powerpoint/2010/main" val="148747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2" grpId="0" animBg="1"/>
      <p:bldP spid="3"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6C9A7-2253-8119-8028-986441ADFA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A07389-B651-ABDB-0755-4A2CA55A80BF}"/>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AE02AEA8-594B-2B5C-E274-1B40D4A86B54}"/>
              </a:ext>
            </a:extLst>
          </p:cNvPr>
          <p:cNvSpPr txBox="1">
            <a:spLocks/>
          </p:cNvSpPr>
          <p:nvPr/>
        </p:nvSpPr>
        <p:spPr>
          <a:xfrm>
            <a:off x="1575061" y="3090001"/>
            <a:ext cx="9778739" cy="5378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C00000"/>
                </a:solidFill>
                <a:latin typeface="Times New Roman" panose="02020603050405020304" pitchFamily="18" charset="0"/>
                <a:cs typeface="Times New Roman" panose="02020603050405020304" pitchFamily="18" charset="0"/>
              </a:rPr>
              <a:t>This range is the main category of IoT access technologies. </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F0A1D6F3-695D-3A59-359A-E41256928D1B}"/>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Range</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5D17573-EC51-D05F-2239-DECEDD96D6B4}"/>
              </a:ext>
            </a:extLst>
          </p:cNvPr>
          <p:cNvSpPr txBox="1">
            <a:spLocks/>
          </p:cNvSpPr>
          <p:nvPr/>
        </p:nvSpPr>
        <p:spPr>
          <a:xfrm>
            <a:off x="1575061" y="3927837"/>
            <a:ext cx="9652266" cy="9145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In the range of tens to hundreds of meters, many specifications and implementations are available.  </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2956D1B8-F90A-2292-4A0F-19FFF50F49A4}"/>
              </a:ext>
            </a:extLst>
          </p:cNvPr>
          <p:cNvSpPr txBox="1">
            <a:spLocks/>
          </p:cNvSpPr>
          <p:nvPr/>
        </p:nvSpPr>
        <p:spPr>
          <a:xfrm>
            <a:off x="1203941" y="2392295"/>
            <a:ext cx="2469701" cy="53786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Medium Range</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3F80AA0-1790-9676-E401-F286F582D423}"/>
              </a:ext>
            </a:extLst>
          </p:cNvPr>
          <p:cNvSpPr txBox="1">
            <a:spLocks/>
          </p:cNvSpPr>
          <p:nvPr/>
        </p:nvSpPr>
        <p:spPr>
          <a:xfrm>
            <a:off x="1575061" y="5142328"/>
            <a:ext cx="9652266" cy="9528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8000"/>
                </a:solidFill>
                <a:latin typeface="Times New Roman" panose="02020603050405020304" pitchFamily="18" charset="0"/>
                <a:cs typeface="Times New Roman" panose="02020603050405020304" pitchFamily="18" charset="0"/>
              </a:rPr>
              <a:t>The maximum distance is generally less than 1 mile between two devices </a:t>
            </a:r>
            <a:endParaRPr lang="en-IN" dirty="0">
              <a:solidFill>
                <a:srgbClr val="008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42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3" grpId="0"/>
      <p:bldP spid="4" grpId="0"/>
      <p:bldP spid="6"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54EDF-15B7-ABA1-7E81-E1E98A3756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AC1D16-6A34-85DC-90B4-E80E16BACD6E}"/>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BEE68E09-791A-A70E-E6A3-FF7807AD1958}"/>
              </a:ext>
            </a:extLst>
          </p:cNvPr>
          <p:cNvSpPr txBox="1">
            <a:spLocks/>
          </p:cNvSpPr>
          <p:nvPr/>
        </p:nvSpPr>
        <p:spPr>
          <a:xfrm>
            <a:off x="1575061" y="3090001"/>
            <a:ext cx="9778739" cy="8378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C00000"/>
                </a:solidFill>
                <a:latin typeface="Times New Roman" panose="02020603050405020304" pitchFamily="18" charset="0"/>
                <a:cs typeface="Times New Roman" panose="02020603050405020304" pitchFamily="18" charset="0"/>
              </a:rPr>
              <a:t>Examples of medium-range wireless technologies include IEEE 802.11 Wi-Fi, IEEE 802.15.4, and 802.15.4g WPAN. . </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E84309D8-D0AA-D007-93F6-9C6AED34DB8A}"/>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Range</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2622803-BFB8-B6DE-35A9-20EA62F07497}"/>
              </a:ext>
            </a:extLst>
          </p:cNvPr>
          <p:cNvSpPr txBox="1">
            <a:spLocks/>
          </p:cNvSpPr>
          <p:nvPr/>
        </p:nvSpPr>
        <p:spPr>
          <a:xfrm>
            <a:off x="1575061" y="4087674"/>
            <a:ext cx="9652266" cy="91452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Wired technologies such as IEEE 802.3 Ethernet and IEEE 1901.2 Narrowband Power Line Communications (PLC)  </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BDC506ED-7D05-A0E8-5F1B-CA5767F536C4}"/>
              </a:ext>
            </a:extLst>
          </p:cNvPr>
          <p:cNvSpPr txBox="1">
            <a:spLocks/>
          </p:cNvSpPr>
          <p:nvPr/>
        </p:nvSpPr>
        <p:spPr>
          <a:xfrm>
            <a:off x="1203941" y="2392295"/>
            <a:ext cx="2469701" cy="53786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Medium Range</a:t>
            </a: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7679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1785C-1F3E-764B-ED76-65FC7627F1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01EDE5-9B8F-16FB-49AA-B72CBBFD8EDE}"/>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AC8773CE-54CB-D0C9-1795-860197BCF58A}"/>
              </a:ext>
            </a:extLst>
          </p:cNvPr>
          <p:cNvSpPr txBox="1">
            <a:spLocks/>
          </p:cNvSpPr>
          <p:nvPr/>
        </p:nvSpPr>
        <p:spPr>
          <a:xfrm>
            <a:off x="1575061" y="3090001"/>
            <a:ext cx="9778739" cy="9528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C00000"/>
                </a:solidFill>
                <a:latin typeface="Times New Roman" panose="02020603050405020304" pitchFamily="18" charset="0"/>
                <a:cs typeface="Times New Roman" panose="02020603050405020304" pitchFamily="18" charset="0"/>
              </a:rPr>
              <a:t>Distances greater than 1 mile between two devices require long-range technologies. </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DD807ACB-3525-3412-9EF0-1688DF3B86FD}"/>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Range</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AEFF81-FF09-26B7-2609-F1C6EBCA968C}"/>
              </a:ext>
            </a:extLst>
          </p:cNvPr>
          <p:cNvSpPr txBox="1">
            <a:spLocks/>
          </p:cNvSpPr>
          <p:nvPr/>
        </p:nvSpPr>
        <p:spPr>
          <a:xfrm>
            <a:off x="1575061" y="4135305"/>
            <a:ext cx="9652266" cy="12548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Wireless examples are cellular (2G, 3G, 4G) and some applications of outdoor IEEE 802.11 Wi-Fi and Low-Power Wide-Area (LPWA) technologies.   </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B01C57B0-49A4-1BF7-8923-2613118EEC9F}"/>
              </a:ext>
            </a:extLst>
          </p:cNvPr>
          <p:cNvSpPr txBox="1">
            <a:spLocks/>
          </p:cNvSpPr>
          <p:nvPr/>
        </p:nvSpPr>
        <p:spPr>
          <a:xfrm>
            <a:off x="1203941" y="2392295"/>
            <a:ext cx="2469701"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Long Range</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9E06E075-2EFF-E977-7015-0F5C52A96398}"/>
              </a:ext>
            </a:extLst>
          </p:cNvPr>
          <p:cNvSpPr txBox="1">
            <a:spLocks/>
          </p:cNvSpPr>
          <p:nvPr/>
        </p:nvSpPr>
        <p:spPr>
          <a:xfrm>
            <a:off x="1575061" y="5482645"/>
            <a:ext cx="9652266" cy="12548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8000"/>
                </a:solidFill>
                <a:latin typeface="Times New Roman" panose="02020603050405020304" pitchFamily="18" charset="0"/>
                <a:cs typeface="Times New Roman" panose="02020603050405020304" pitchFamily="18" charset="0"/>
              </a:rPr>
              <a:t>LPWA communications have the ability to communicate over a large area without consuming much power. These technologies are therefore ideal for battery-powered IoT sensors </a:t>
            </a:r>
            <a:endParaRPr lang="en-IN" dirty="0">
              <a:solidFill>
                <a:srgbClr val="008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3258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8" grpId="0"/>
      <p:bldP spid="3" grpId="0"/>
      <p:bldP spid="4" grpId="0"/>
      <p:bldP spid="6"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1BC24-113F-54B4-34DC-4241A2CF45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8B57A-6420-A7B3-8F5B-1A3305C0AA20}"/>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75A3E0CB-547F-E7DD-E9A9-CF309754C99D}"/>
              </a:ext>
            </a:extLst>
          </p:cNvPr>
          <p:cNvSpPr txBox="1">
            <a:spLocks/>
          </p:cNvSpPr>
          <p:nvPr/>
        </p:nvSpPr>
        <p:spPr>
          <a:xfrm>
            <a:off x="1575061" y="2498430"/>
            <a:ext cx="9778739" cy="1334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8000"/>
                </a:solidFill>
                <a:latin typeface="Times New Roman" panose="02020603050405020304" pitchFamily="18" charset="0"/>
                <a:cs typeface="Times New Roman" panose="02020603050405020304" pitchFamily="18" charset="0"/>
              </a:rPr>
              <a:t>Radio spectrum is regulated by countries and/or organizations, such as the International Telecommunication Union (ITU) and the Federal Communications Commission (FCC).</a:t>
            </a:r>
            <a:endParaRPr lang="en-IN" dirty="0">
              <a:solidFill>
                <a:srgbClr val="008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D0BC8998-D6B3-F24D-8D7E-4635E7B81D33}"/>
              </a:ext>
            </a:extLst>
          </p:cNvPr>
          <p:cNvSpPr txBox="1">
            <a:spLocks/>
          </p:cNvSpPr>
          <p:nvPr/>
        </p:nvSpPr>
        <p:spPr>
          <a:xfrm>
            <a:off x="1575061" y="3968031"/>
            <a:ext cx="9652266" cy="8452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9900FF"/>
                </a:solidFill>
                <a:latin typeface="Times New Roman" panose="02020603050405020304" pitchFamily="18" charset="0"/>
                <a:cs typeface="Times New Roman" panose="02020603050405020304" pitchFamily="18" charset="0"/>
              </a:rPr>
              <a:t>These groups define the regulations and transmission requirements for various frequency bands</a:t>
            </a:r>
            <a:endParaRPr lang="en-IN" dirty="0">
              <a:solidFill>
                <a:srgbClr val="9900FF"/>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C4A74470-F6EA-9991-32AD-8A975986CA7F}"/>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Frequency Bands</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3B0793-A4D8-A8EC-6CA0-714E2513B737}"/>
              </a:ext>
            </a:extLst>
          </p:cNvPr>
          <p:cNvSpPr txBox="1">
            <a:spLocks/>
          </p:cNvSpPr>
          <p:nvPr/>
        </p:nvSpPr>
        <p:spPr>
          <a:xfrm>
            <a:off x="1575061" y="4948227"/>
            <a:ext cx="9652266" cy="1334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For example, portions of the spectrum are allocated to types of telecommunications such as radio, television, military, and so on.  </a:t>
            </a: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636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C512B-EFFC-ED09-D419-5A0442BC0A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919D9-5077-53DA-D9A9-9DB1614FE58A}"/>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65E83861-13A3-D703-0131-5F83E66F24C8}"/>
              </a:ext>
            </a:extLst>
          </p:cNvPr>
          <p:cNvSpPr txBox="1">
            <a:spLocks/>
          </p:cNvSpPr>
          <p:nvPr/>
        </p:nvSpPr>
        <p:spPr>
          <a:xfrm>
            <a:off x="1575061" y="2498430"/>
            <a:ext cx="9778739" cy="1334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0000"/>
                </a:solidFill>
                <a:latin typeface="Times New Roman" panose="02020603050405020304" pitchFamily="18" charset="0"/>
                <a:cs typeface="Times New Roman" panose="02020603050405020304" pitchFamily="18" charset="0"/>
              </a:rPr>
              <a:t>Focusing on IoT access technologies, the frequency bands leveraged by wireless communications are split between licensed and unlicensed bands.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4FD6970F-7646-1ABB-F504-B780A4BF6C13}"/>
              </a:ext>
            </a:extLst>
          </p:cNvPr>
          <p:cNvSpPr txBox="1">
            <a:spLocks/>
          </p:cNvSpPr>
          <p:nvPr/>
        </p:nvSpPr>
        <p:spPr>
          <a:xfrm>
            <a:off x="1638297" y="3968031"/>
            <a:ext cx="9652266" cy="8452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Licensed spectrum is generally applicable to IoT long range access technologies</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C42DBE75-C94F-8245-994A-1ECB873CFBE2}"/>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Frequency Bands</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D0BA555-9357-12CC-A2A4-7298764044BD}"/>
              </a:ext>
            </a:extLst>
          </p:cNvPr>
          <p:cNvSpPr txBox="1">
            <a:spLocks/>
          </p:cNvSpPr>
          <p:nvPr/>
        </p:nvSpPr>
        <p:spPr>
          <a:xfrm>
            <a:off x="1575061" y="4948227"/>
            <a:ext cx="9652266" cy="84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7030A0"/>
                </a:solidFill>
                <a:latin typeface="Times New Roman" panose="02020603050405020304" pitchFamily="18" charset="0"/>
                <a:cs typeface="Times New Roman" panose="02020603050405020304" pitchFamily="18" charset="0"/>
              </a:rPr>
              <a:t>In order to utilize licensed spectrum, users must subscribe to services when connecting their IoT devices</a:t>
            </a:r>
            <a:endParaRPr lang="en-IN"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4100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51ECD-933F-972C-41DA-9B38E4278B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696017-38EC-EA07-DA64-CCCC372D5090}"/>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D89CBFA0-AB1D-DCDF-2B62-CD2C967D4371}"/>
              </a:ext>
            </a:extLst>
          </p:cNvPr>
          <p:cNvSpPr txBox="1">
            <a:spLocks/>
          </p:cNvSpPr>
          <p:nvPr/>
        </p:nvSpPr>
        <p:spPr>
          <a:xfrm>
            <a:off x="1575061" y="2498430"/>
            <a:ext cx="9778739" cy="13346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0000"/>
                </a:solidFill>
                <a:latin typeface="Times New Roman" panose="02020603050405020304" pitchFamily="18" charset="0"/>
                <a:cs typeface="Times New Roman" panose="02020603050405020304" pitchFamily="18" charset="0"/>
              </a:rPr>
              <a:t>In exchange for the subscription fee, the network operator can guarantee the exclusivity of the frequency usage over the target area and can therefore sell a better guarantee of service.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DDE3B625-363B-D963-E87E-C9AC26DFBBD9}"/>
              </a:ext>
            </a:extLst>
          </p:cNvPr>
          <p:cNvSpPr txBox="1">
            <a:spLocks/>
          </p:cNvSpPr>
          <p:nvPr/>
        </p:nvSpPr>
        <p:spPr>
          <a:xfrm>
            <a:off x="1638297" y="3968031"/>
            <a:ext cx="9652266" cy="8452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The ITU has also defined unlicensed spectrum for the industrial, scientific, and medical (ISM) portions of the radio bands.</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0E4545A2-BCC0-6A58-972D-266F2B129E06}"/>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Frequency Bands</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D0745C-5647-794C-F83E-40F2F9C7A8F6}"/>
              </a:ext>
            </a:extLst>
          </p:cNvPr>
          <p:cNvSpPr txBox="1">
            <a:spLocks/>
          </p:cNvSpPr>
          <p:nvPr/>
        </p:nvSpPr>
        <p:spPr>
          <a:xfrm>
            <a:off x="1575061" y="4948227"/>
            <a:ext cx="9652266" cy="84526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7030A0"/>
                </a:solidFill>
                <a:latin typeface="Times New Roman" panose="02020603050405020304" pitchFamily="18" charset="0"/>
                <a:cs typeface="Times New Roman" panose="02020603050405020304" pitchFamily="18" charset="0"/>
              </a:rPr>
              <a:t>These frequencies are used in many communications technologies for short-range devices (SRDs).</a:t>
            </a:r>
            <a:endParaRPr lang="en-IN"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246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7C3BA-909C-0651-1909-241D31D8C8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9EE7C8-CB9A-9055-1D9C-4DF77C9ACA77}"/>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4B648B12-862E-973E-169A-D725B3CD549B}"/>
              </a:ext>
            </a:extLst>
          </p:cNvPr>
          <p:cNvSpPr txBox="1">
            <a:spLocks/>
          </p:cNvSpPr>
          <p:nvPr/>
        </p:nvSpPr>
        <p:spPr>
          <a:xfrm>
            <a:off x="1575061" y="2498431"/>
            <a:ext cx="9778739" cy="9305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0000"/>
                </a:solidFill>
                <a:latin typeface="Times New Roman" panose="02020603050405020304" pitchFamily="18" charset="0"/>
                <a:cs typeface="Times New Roman" panose="02020603050405020304" pitchFamily="18" charset="0"/>
              </a:rPr>
              <a:t>Unlicensed means that no guarantees or protections are offered in the ISM bands for device communications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AEA70AEB-4006-1DA2-D82E-7FB57339301A}"/>
              </a:ext>
            </a:extLst>
          </p:cNvPr>
          <p:cNvSpPr txBox="1">
            <a:spLocks/>
          </p:cNvSpPr>
          <p:nvPr/>
        </p:nvSpPr>
        <p:spPr>
          <a:xfrm>
            <a:off x="1575061" y="3580735"/>
            <a:ext cx="9652266" cy="603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ISM bands for IoT access</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763E1335-45C4-D9F4-F645-56563DDC0365}"/>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Frequency Bands</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75D3644-734D-71D4-57E6-3BE0A5276878}"/>
              </a:ext>
            </a:extLst>
          </p:cNvPr>
          <p:cNvSpPr txBox="1">
            <a:spLocks/>
          </p:cNvSpPr>
          <p:nvPr/>
        </p:nvSpPr>
        <p:spPr>
          <a:xfrm>
            <a:off x="2184661" y="4336439"/>
            <a:ext cx="9169139" cy="603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7030A0"/>
                </a:solidFill>
                <a:latin typeface="Times New Roman" panose="02020603050405020304" pitchFamily="18" charset="0"/>
                <a:cs typeface="Times New Roman" panose="02020603050405020304" pitchFamily="18" charset="0"/>
              </a:rPr>
              <a:t>2.4 GHz band as used by IEEE 802.11b/g/n Wi-Fi</a:t>
            </a:r>
            <a:endParaRPr lang="en-IN" dirty="0">
              <a:solidFill>
                <a:srgbClr val="7030A0"/>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53CF74DA-6AC0-AD0A-A0F1-E494311DF020}"/>
              </a:ext>
            </a:extLst>
          </p:cNvPr>
          <p:cNvSpPr txBox="1">
            <a:spLocks/>
          </p:cNvSpPr>
          <p:nvPr/>
        </p:nvSpPr>
        <p:spPr>
          <a:xfrm>
            <a:off x="2184660" y="5092142"/>
            <a:ext cx="9169139" cy="603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solidFill>
                  <a:srgbClr val="C00000"/>
                </a:solidFill>
                <a:latin typeface="Times New Roman" panose="02020603050405020304" pitchFamily="18" charset="0"/>
                <a:cs typeface="Times New Roman" panose="02020603050405020304" pitchFamily="18" charset="0"/>
              </a:rPr>
              <a:t>IEEE 802.15.1 Bluetooth</a:t>
            </a:r>
          </a:p>
        </p:txBody>
      </p:sp>
      <p:sp>
        <p:nvSpPr>
          <p:cNvPr id="7" name="Content Placeholder 2">
            <a:extLst>
              <a:ext uri="{FF2B5EF4-FFF2-40B4-BE49-F238E27FC236}">
                <a16:creationId xmlns:a16="http://schemas.microsoft.com/office/drawing/2014/main" id="{4C7A5D63-9A75-8DE0-A3BA-4D5CB4A96257}"/>
              </a:ext>
            </a:extLst>
          </p:cNvPr>
          <p:cNvSpPr txBox="1">
            <a:spLocks/>
          </p:cNvSpPr>
          <p:nvPr/>
        </p:nvSpPr>
        <p:spPr>
          <a:xfrm>
            <a:off x="2184660" y="5847845"/>
            <a:ext cx="9169139" cy="6039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solidFill>
                  <a:srgbClr val="7030A0"/>
                </a:solidFill>
                <a:latin typeface="Times New Roman" panose="02020603050405020304" pitchFamily="18" charset="0"/>
                <a:cs typeface="Times New Roman" panose="02020603050405020304" pitchFamily="18" charset="0"/>
              </a:rPr>
              <a:t>IEEE 802.15.4 WPAN</a:t>
            </a:r>
          </a:p>
        </p:txBody>
      </p:sp>
    </p:spTree>
    <p:extLst>
      <p:ext uri="{BB962C8B-B14F-4D97-AF65-F5344CB8AC3E}">
        <p14:creationId xmlns:p14="http://schemas.microsoft.com/office/powerpoint/2010/main" val="394647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P spid="4" grpId="0"/>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F77DF-8955-3C44-A371-0C8D8B6929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F72EC6-47CA-9F0B-8575-38D1CF381239}"/>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DD996787-B035-1A04-CD7F-A1DB8349C16A}"/>
              </a:ext>
            </a:extLst>
          </p:cNvPr>
          <p:cNvSpPr txBox="1">
            <a:spLocks/>
          </p:cNvSpPr>
          <p:nvPr/>
        </p:nvSpPr>
        <p:spPr>
          <a:xfrm>
            <a:off x="1575061" y="2498430"/>
            <a:ext cx="9778739" cy="6779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0000"/>
                </a:solidFill>
                <a:latin typeface="Times New Roman" panose="02020603050405020304" pitchFamily="18" charset="0"/>
                <a:cs typeface="Times New Roman" panose="02020603050405020304" pitchFamily="18" charset="0"/>
              </a:rPr>
              <a:t>Powered nodes and battery-powered nodes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17C7BDAA-EE2E-428E-C552-218159E5C13D}"/>
              </a:ext>
            </a:extLst>
          </p:cNvPr>
          <p:cNvSpPr txBox="1">
            <a:spLocks/>
          </p:cNvSpPr>
          <p:nvPr/>
        </p:nvSpPr>
        <p:spPr>
          <a:xfrm>
            <a:off x="1575061" y="3311273"/>
            <a:ext cx="9652266" cy="1183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A powered node has a direct connection to a power source, and communications are usually not limited by power consumption criteria. </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F327599C-905E-4769-C43E-E0BB6825F7C3}"/>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Power Consumption</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C7C3C57-0E97-50DD-22A1-3B0192D1949F}"/>
              </a:ext>
            </a:extLst>
          </p:cNvPr>
          <p:cNvSpPr txBox="1">
            <a:spLocks/>
          </p:cNvSpPr>
          <p:nvPr/>
        </p:nvSpPr>
        <p:spPr>
          <a:xfrm>
            <a:off x="1575061" y="4629443"/>
            <a:ext cx="9652266" cy="1183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7030A0"/>
                </a:solidFill>
                <a:latin typeface="Times New Roman" panose="02020603050405020304" pitchFamily="18" charset="0"/>
                <a:cs typeface="Times New Roman" panose="02020603050405020304" pitchFamily="18" charset="0"/>
              </a:rPr>
              <a:t>However, ease of deployment of powered nodes is limited by the availability of a power source, which makes mobility more complex</a:t>
            </a:r>
            <a:endParaRPr lang="en-IN"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818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B7E04-AE9C-1076-235C-4C3D5629C7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B840D4-8670-5C17-AC89-026A9AC66AFF}"/>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90246003-118F-64E1-BB15-44AA1DE09DA0}"/>
              </a:ext>
            </a:extLst>
          </p:cNvPr>
          <p:cNvSpPr txBox="1">
            <a:spLocks/>
          </p:cNvSpPr>
          <p:nvPr/>
        </p:nvSpPr>
        <p:spPr>
          <a:xfrm>
            <a:off x="1575061" y="2498430"/>
            <a:ext cx="9778739" cy="7889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0000"/>
                </a:solidFill>
                <a:latin typeface="Times New Roman" panose="02020603050405020304" pitchFamily="18" charset="0"/>
                <a:cs typeface="Times New Roman" panose="02020603050405020304" pitchFamily="18" charset="0"/>
              </a:rPr>
              <a:t>Battery-powered nodes bring much more flexibility to IoT devices.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A9895E48-1B8F-A091-D3DE-DB1FD03B3DAD}"/>
              </a:ext>
            </a:extLst>
          </p:cNvPr>
          <p:cNvSpPr txBox="1">
            <a:spLocks/>
          </p:cNvSpPr>
          <p:nvPr/>
        </p:nvSpPr>
        <p:spPr>
          <a:xfrm>
            <a:off x="1575061" y="3494716"/>
            <a:ext cx="9652266" cy="9238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These nodes are often classified by the required lifetimes of their batteries. </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739F9A14-58BA-CFBB-DA15-0B03DBAD0A1E}"/>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Power Consumption</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7C0F60-B9C2-0DDD-AF72-6BEF38C3AA84}"/>
              </a:ext>
            </a:extLst>
          </p:cNvPr>
          <p:cNvSpPr txBox="1">
            <a:spLocks/>
          </p:cNvSpPr>
          <p:nvPr/>
        </p:nvSpPr>
        <p:spPr>
          <a:xfrm>
            <a:off x="1575061" y="4629443"/>
            <a:ext cx="9652266" cy="1183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7030A0"/>
                </a:solidFill>
                <a:latin typeface="Times New Roman" panose="02020603050405020304" pitchFamily="18" charset="0"/>
                <a:cs typeface="Times New Roman" panose="02020603050405020304" pitchFamily="18" charset="0"/>
              </a:rPr>
              <a:t>For battery-powered nodes, IoT wireless access technologies must address the needs of low power consumption and connectivity</a:t>
            </a:r>
            <a:endParaRPr lang="en-IN"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19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CCC2E-0A43-8E2E-0BCC-537EFAF262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CD5890-E661-0BBE-626C-5A7B6E238DC2}"/>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03B910D8-DD29-73F3-0763-263F10AFE848}"/>
              </a:ext>
            </a:extLst>
          </p:cNvPr>
          <p:cNvSpPr txBox="1">
            <a:spLocks/>
          </p:cNvSpPr>
          <p:nvPr/>
        </p:nvSpPr>
        <p:spPr>
          <a:xfrm>
            <a:off x="1575061" y="2498430"/>
            <a:ext cx="9778739" cy="7889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0000"/>
                </a:solidFill>
                <a:latin typeface="Times New Roman" panose="02020603050405020304" pitchFamily="18" charset="0"/>
                <a:cs typeface="Times New Roman" panose="02020603050405020304" pitchFamily="18" charset="0"/>
              </a:rPr>
              <a:t>A new wireless environment known as Low-Power Wide Area (LPWA)</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E3E06549-7012-48A0-D631-0B165C5D32A3}"/>
              </a:ext>
            </a:extLst>
          </p:cNvPr>
          <p:cNvSpPr txBox="1">
            <a:spLocks/>
          </p:cNvSpPr>
          <p:nvPr/>
        </p:nvSpPr>
        <p:spPr>
          <a:xfrm>
            <a:off x="1575061" y="3494716"/>
            <a:ext cx="9652266" cy="9238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Battery-powered nodes are often placed in a “sleep mode” to preserve battery life when not transmitting</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BEC9C19A-C261-B1CC-B147-7994ECF1D1C4}"/>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Power Consumption</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338964-544D-B6E1-E60D-BA0CB203DC8B}"/>
              </a:ext>
            </a:extLst>
          </p:cNvPr>
          <p:cNvSpPr txBox="1">
            <a:spLocks/>
          </p:cNvSpPr>
          <p:nvPr/>
        </p:nvSpPr>
        <p:spPr>
          <a:xfrm>
            <a:off x="1575061" y="4629443"/>
            <a:ext cx="9652266" cy="1183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7030A0"/>
                </a:solidFill>
                <a:latin typeface="Times New Roman" panose="02020603050405020304" pitchFamily="18" charset="0"/>
                <a:cs typeface="Times New Roman" panose="02020603050405020304" pitchFamily="18" charset="0"/>
              </a:rPr>
              <a:t>Wired IoT access technologies consisting of powered nodes are not exempt from power optimization </a:t>
            </a:r>
            <a:endParaRPr lang="en-IN"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8858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A90CA-A862-3910-F7BD-91E93BD697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7ACC7C-7CD9-4984-4A18-451E3C74C6FF}"/>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Types of Sensors</a:t>
            </a:r>
            <a:endParaRPr lang="en-IN" dirty="0"/>
          </a:p>
        </p:txBody>
      </p:sp>
      <p:sp>
        <p:nvSpPr>
          <p:cNvPr id="5" name="TextBox 4">
            <a:extLst>
              <a:ext uri="{FF2B5EF4-FFF2-40B4-BE49-F238E27FC236}">
                <a16:creationId xmlns:a16="http://schemas.microsoft.com/office/drawing/2014/main" id="{F589830A-5D58-48A8-EC1F-7583150F0267}"/>
              </a:ext>
            </a:extLst>
          </p:cNvPr>
          <p:cNvSpPr txBox="1"/>
          <p:nvPr/>
        </p:nvSpPr>
        <p:spPr>
          <a:xfrm>
            <a:off x="838199" y="1690688"/>
            <a:ext cx="10426831" cy="523220"/>
          </a:xfrm>
          <a:prstGeom prst="rect">
            <a:avLst/>
          </a:prstGeom>
          <a:noFill/>
        </p:spPr>
        <p:txBody>
          <a:bodyPr wrap="square">
            <a:spAutoFit/>
          </a:bodyPr>
          <a:lstStyle/>
          <a:p>
            <a:pPr algn="just">
              <a:buNone/>
            </a:pPr>
            <a:r>
              <a:rPr lang="en-IN" sz="2800" b="1" dirty="0">
                <a:solidFill>
                  <a:srgbClr val="FF3399"/>
                </a:solidFill>
                <a:latin typeface="Times New Roman" panose="02020603050405020304" pitchFamily="18" charset="0"/>
                <a:cs typeface="Times New Roman" panose="02020603050405020304" pitchFamily="18" charset="0"/>
              </a:rPr>
              <a:t>Active or passive</a:t>
            </a:r>
            <a:r>
              <a:rPr lang="en-US" sz="2800" b="1" dirty="0">
                <a:solidFill>
                  <a:srgbClr val="FF3399"/>
                </a:solidFill>
                <a:latin typeface="Times New Roman" panose="02020603050405020304" pitchFamily="18" charset="0"/>
                <a:cs typeface="Times New Roman" panose="02020603050405020304" pitchFamily="18" charset="0"/>
              </a:rPr>
              <a:t> </a:t>
            </a:r>
          </a:p>
        </p:txBody>
      </p:sp>
      <p:sp>
        <p:nvSpPr>
          <p:cNvPr id="11" name="TextBox 10">
            <a:extLst>
              <a:ext uri="{FF2B5EF4-FFF2-40B4-BE49-F238E27FC236}">
                <a16:creationId xmlns:a16="http://schemas.microsoft.com/office/drawing/2014/main" id="{F180476E-CBD0-F643-FFD3-C3EE6A833DB5}"/>
              </a:ext>
            </a:extLst>
          </p:cNvPr>
          <p:cNvSpPr txBox="1"/>
          <p:nvPr/>
        </p:nvSpPr>
        <p:spPr>
          <a:xfrm>
            <a:off x="1588436" y="2474893"/>
            <a:ext cx="10382446" cy="1815882"/>
          </a:xfrm>
          <a:prstGeom prst="rect">
            <a:avLst/>
          </a:prstGeom>
          <a:noFill/>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Sensors can be categorized based on whether they produce an energy output and typically require an external power supply (active) or  Whether they simply receive energy and typically require no external power supply (passive)</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88E94E4-AEC5-26B3-8961-7B6B5D3D1DDC}"/>
              </a:ext>
            </a:extLst>
          </p:cNvPr>
          <p:cNvSpPr txBox="1"/>
          <p:nvPr/>
        </p:nvSpPr>
        <p:spPr>
          <a:xfrm>
            <a:off x="838199" y="4404836"/>
            <a:ext cx="10426831" cy="523220"/>
          </a:xfrm>
          <a:prstGeom prst="rect">
            <a:avLst/>
          </a:prstGeom>
          <a:noFill/>
        </p:spPr>
        <p:txBody>
          <a:bodyPr wrap="square">
            <a:spAutoFit/>
          </a:bodyPr>
          <a:lstStyle/>
          <a:p>
            <a:pPr algn="just"/>
            <a:r>
              <a:rPr lang="en-IN" sz="2800" b="1" dirty="0">
                <a:solidFill>
                  <a:srgbClr val="FF3399"/>
                </a:solidFill>
                <a:latin typeface="Times New Roman" panose="02020603050405020304" pitchFamily="18" charset="0"/>
                <a:cs typeface="Times New Roman" panose="02020603050405020304" pitchFamily="18" charset="0"/>
              </a:rPr>
              <a:t>Invasive or non-invasive</a:t>
            </a:r>
            <a:endParaRPr lang="en-US" sz="2800" b="1" dirty="0">
              <a:solidFill>
                <a:srgbClr val="FF33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CBD73A3-D2B8-B3C8-42C8-5BAF839DCF57}"/>
              </a:ext>
            </a:extLst>
          </p:cNvPr>
          <p:cNvSpPr txBox="1"/>
          <p:nvPr/>
        </p:nvSpPr>
        <p:spPr>
          <a:xfrm>
            <a:off x="1588436" y="5042118"/>
            <a:ext cx="10382446" cy="1384995"/>
          </a:xfrm>
          <a:prstGeom prst="rect">
            <a:avLst/>
          </a:prstGeom>
          <a:noFill/>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Sensors can be categorized based on whether a sensor is part of the environment it is measuring (invasive) or </a:t>
            </a:r>
          </a:p>
          <a:p>
            <a:pPr algn="just"/>
            <a:r>
              <a:rPr lang="en-US" sz="2800" dirty="0">
                <a:solidFill>
                  <a:srgbClr val="C00000"/>
                </a:solidFill>
                <a:latin typeface="Times New Roman" panose="02020603050405020304" pitchFamily="18" charset="0"/>
                <a:cs typeface="Times New Roman" panose="02020603050405020304" pitchFamily="18" charset="0"/>
              </a:rPr>
              <a:t>External to it (non-invasive). </a:t>
            </a:r>
            <a:endParaRPr lang="en-IN"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881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randombar(horizont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1" grpId="0"/>
      <p:bldP spid="3" grpId="0"/>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9E223-F863-047C-1591-620B6BD594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1A0F23-BD8A-D42F-B973-EC501CEA973D}"/>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07AB8ABB-DD1E-64B5-D01C-1F36065CC065}"/>
              </a:ext>
            </a:extLst>
          </p:cNvPr>
          <p:cNvSpPr txBox="1">
            <a:spLocks/>
          </p:cNvSpPr>
          <p:nvPr/>
        </p:nvSpPr>
        <p:spPr>
          <a:xfrm>
            <a:off x="1575061" y="2498430"/>
            <a:ext cx="9778739" cy="13356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0000"/>
                </a:solidFill>
                <a:latin typeface="Times New Roman" panose="02020603050405020304" pitchFamily="18" charset="0"/>
                <a:cs typeface="Times New Roman" panose="02020603050405020304" pitchFamily="18" charset="0"/>
              </a:rPr>
              <a:t>Among the access technologies available for connecting IoT devices, three main topology schemes are dominant: star, mesh, and peer-to-peer</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3EF973F1-2D8A-D63C-6ABC-455719964F14}"/>
              </a:ext>
            </a:extLst>
          </p:cNvPr>
          <p:cNvSpPr txBox="1">
            <a:spLocks/>
          </p:cNvSpPr>
          <p:nvPr/>
        </p:nvSpPr>
        <p:spPr>
          <a:xfrm>
            <a:off x="1575061" y="3968999"/>
            <a:ext cx="9652266" cy="9238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For long-range and short-range technologies, a star topology is prevalent</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42776213-B4F9-A71E-0D70-F6D076E3DC74}"/>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Topology</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C488470-BF28-F083-06D1-22CE9EA160E3}"/>
              </a:ext>
            </a:extLst>
          </p:cNvPr>
          <p:cNvSpPr txBox="1">
            <a:spLocks/>
          </p:cNvSpPr>
          <p:nvPr/>
        </p:nvSpPr>
        <p:spPr>
          <a:xfrm>
            <a:off x="1575061" y="5027778"/>
            <a:ext cx="9652266" cy="9238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7030A0"/>
                </a:solidFill>
                <a:latin typeface="Times New Roman" panose="02020603050405020304" pitchFamily="18" charset="0"/>
                <a:cs typeface="Times New Roman" panose="02020603050405020304" pitchFamily="18" charset="0"/>
              </a:rPr>
              <a:t>Star topologies utilize a single central base station or controller to allow communications with endpoints</a:t>
            </a:r>
            <a:endParaRPr lang="en-IN"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131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D5401C-A214-11E8-BE22-ED507B77ED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ECF8DF-11C2-EC41-F5DB-34D0915143FC}"/>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11013845-164A-15B8-05A9-6B3A82C73463}"/>
              </a:ext>
            </a:extLst>
          </p:cNvPr>
          <p:cNvSpPr txBox="1">
            <a:spLocks/>
          </p:cNvSpPr>
          <p:nvPr/>
        </p:nvSpPr>
        <p:spPr>
          <a:xfrm>
            <a:off x="1575061" y="2498431"/>
            <a:ext cx="9778739" cy="92384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0000"/>
                </a:solidFill>
                <a:latin typeface="Times New Roman" panose="02020603050405020304" pitchFamily="18" charset="0"/>
                <a:cs typeface="Times New Roman" panose="02020603050405020304" pitchFamily="18" charset="0"/>
              </a:rPr>
              <a:t>For medium-range technologies, a star, peer-to-peer, or mesh topology is common</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6606246F-0F63-ADA3-67A6-37C1C773542D}"/>
              </a:ext>
            </a:extLst>
          </p:cNvPr>
          <p:cNvSpPr txBox="1">
            <a:spLocks/>
          </p:cNvSpPr>
          <p:nvPr/>
        </p:nvSpPr>
        <p:spPr>
          <a:xfrm>
            <a:off x="1575061" y="3557212"/>
            <a:ext cx="9652266" cy="9238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Peer-to-peer topologies allow any device to communicate with any other device as long as they are in range of each other </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0D2B3EA9-A8F2-5726-FB5F-5BC42F39ED6B}"/>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Topology</a:t>
            </a: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588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270F346-338C-CE99-5353-2695C35DC7F2}"/>
              </a:ext>
            </a:extLst>
          </p:cNvPr>
          <p:cNvPicPr>
            <a:picLocks noChangeAspect="1"/>
          </p:cNvPicPr>
          <p:nvPr/>
        </p:nvPicPr>
        <p:blipFill>
          <a:blip r:embed="rId2"/>
          <a:stretch>
            <a:fillRect/>
          </a:stretch>
        </p:blipFill>
        <p:spPr>
          <a:xfrm>
            <a:off x="2120469" y="185638"/>
            <a:ext cx="7951062" cy="6251508"/>
          </a:xfrm>
          <a:prstGeom prst="rect">
            <a:avLst/>
          </a:prstGeom>
        </p:spPr>
      </p:pic>
    </p:spTree>
    <p:extLst>
      <p:ext uri="{BB962C8B-B14F-4D97-AF65-F5344CB8AC3E}">
        <p14:creationId xmlns:p14="http://schemas.microsoft.com/office/powerpoint/2010/main" val="10736289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EB1920-3075-F3B8-543C-AE78CC728556}"/>
              </a:ext>
            </a:extLst>
          </p:cNvPr>
          <p:cNvPicPr>
            <a:picLocks noChangeAspect="1"/>
          </p:cNvPicPr>
          <p:nvPr/>
        </p:nvPicPr>
        <p:blipFill>
          <a:blip r:embed="rId2"/>
          <a:stretch>
            <a:fillRect/>
          </a:stretch>
        </p:blipFill>
        <p:spPr>
          <a:xfrm>
            <a:off x="1805626" y="84064"/>
            <a:ext cx="8580747" cy="6689871"/>
          </a:xfrm>
          <a:prstGeom prst="rect">
            <a:avLst/>
          </a:prstGeom>
        </p:spPr>
      </p:pic>
    </p:spTree>
    <p:extLst>
      <p:ext uri="{BB962C8B-B14F-4D97-AF65-F5344CB8AC3E}">
        <p14:creationId xmlns:p14="http://schemas.microsoft.com/office/powerpoint/2010/main" val="24645429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C208A-0F23-8627-07AB-0CFFD2073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605154-519B-E35D-85FC-B1975E184919}"/>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707F7555-D7E8-1DAE-A4A0-70BEF3006B22}"/>
              </a:ext>
            </a:extLst>
          </p:cNvPr>
          <p:cNvSpPr txBox="1">
            <a:spLocks/>
          </p:cNvSpPr>
          <p:nvPr/>
        </p:nvSpPr>
        <p:spPr>
          <a:xfrm>
            <a:off x="1575061" y="2498431"/>
            <a:ext cx="9778739" cy="9305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IEEE 802.15.4 and 802.15.4g RF, IEEE 1901.2a PLC, LPWA, and IEEE 802.11ah access technologies</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5809D8F5-6897-14D1-E17A-436BF7DECF66}"/>
              </a:ext>
            </a:extLst>
          </p:cNvPr>
          <p:cNvSpPr txBox="1">
            <a:spLocks/>
          </p:cNvSpPr>
          <p:nvPr/>
        </p:nvSpPr>
        <p:spPr>
          <a:xfrm>
            <a:off x="1575061" y="3563938"/>
            <a:ext cx="9652266" cy="9238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Constrained-node networks are often referred to as low-power and lossy networks (LLNs).</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F3588884-E381-F618-D33D-449202C19779}"/>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Constrained Node Networks</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E09855D-8369-4048-DC89-32ECC66FE771}"/>
              </a:ext>
            </a:extLst>
          </p:cNvPr>
          <p:cNvSpPr txBox="1">
            <a:spLocks/>
          </p:cNvSpPr>
          <p:nvPr/>
        </p:nvSpPr>
        <p:spPr>
          <a:xfrm>
            <a:off x="1575061" y="4622718"/>
            <a:ext cx="9652266" cy="63508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7030A0"/>
                </a:solidFill>
                <a:latin typeface="Times New Roman" panose="02020603050405020304" pitchFamily="18" charset="0"/>
                <a:cs typeface="Times New Roman" panose="02020603050405020304" pitchFamily="18" charset="0"/>
              </a:rPr>
              <a:t>Low power – battery powered constraints</a:t>
            </a:r>
            <a:endParaRPr lang="en-IN"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70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14CCC-8BC8-DE2A-7E91-2C942D7203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F644EC-261D-89FF-0396-97FB57B95789}"/>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D833AD46-1F2A-AABF-1942-5766DB97850F}"/>
              </a:ext>
            </a:extLst>
          </p:cNvPr>
          <p:cNvSpPr txBox="1">
            <a:spLocks/>
          </p:cNvSpPr>
          <p:nvPr/>
        </p:nvSpPr>
        <p:spPr>
          <a:xfrm>
            <a:off x="1575061" y="2498431"/>
            <a:ext cx="9778739" cy="9305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Lossy network -- network performance may suffer from interference and variability due to harsh radio environments</a:t>
            </a:r>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C797CFB1-FAAE-2D8E-5C4C-E9B84306661C}"/>
              </a:ext>
            </a:extLst>
          </p:cNvPr>
          <p:cNvSpPr txBox="1">
            <a:spLocks/>
          </p:cNvSpPr>
          <p:nvPr/>
        </p:nvSpPr>
        <p:spPr>
          <a:xfrm>
            <a:off x="1575061" y="3563938"/>
            <a:ext cx="9652266" cy="1713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Protocols that can be used for constrained-node networks must be evaluated in the context of the following characteristics: data rate and throughput, latency and determinism, and overhead and payload. </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77319D30-1457-E662-925D-B6F5761D5BF8}"/>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Constrained Node Networks</a:t>
            </a:r>
            <a:endParaRPr lang="en-IN"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7749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24FE98-0FFE-ACEC-37C8-6AEF6712BF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DAE53C-C1E8-365C-7A14-999B46A1BDF6}"/>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0548613A-B37B-0ABA-1CF1-3B8D910AF1E0}"/>
              </a:ext>
            </a:extLst>
          </p:cNvPr>
          <p:cNvSpPr txBox="1">
            <a:spLocks/>
          </p:cNvSpPr>
          <p:nvPr/>
        </p:nvSpPr>
        <p:spPr>
          <a:xfrm>
            <a:off x="1575061" y="2498431"/>
            <a:ext cx="9778739" cy="12875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The data rates available from IoT access technologies range from 100 bps with protocols such as Sigfox to tens of megabits per second with technologies such as LTE and IEEE 802.11ac</a:t>
            </a:r>
          </a:p>
          <a:p>
            <a:pPr algn="just"/>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4AAFB33B-2A98-8BD5-D394-56537FB91F7C}"/>
              </a:ext>
            </a:extLst>
          </p:cNvPr>
          <p:cNvSpPr txBox="1">
            <a:spLocks/>
          </p:cNvSpPr>
          <p:nvPr/>
        </p:nvSpPr>
        <p:spPr>
          <a:xfrm>
            <a:off x="1575061" y="3920874"/>
            <a:ext cx="9652266" cy="6872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However, the actual throughput is less</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AC2A81DD-E632-D7E0-3BD7-5A259F8B8CC2}"/>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solidFill>
                  <a:srgbClr val="0070C0"/>
                </a:solidFill>
                <a:latin typeface="Times New Roman" panose="02020603050405020304" pitchFamily="18" charset="0"/>
                <a:cs typeface="Times New Roman" panose="02020603050405020304" pitchFamily="18" charset="0"/>
              </a:rPr>
              <a:t>Data Rate and Throughput</a:t>
            </a:r>
          </a:p>
        </p:txBody>
      </p:sp>
    </p:spTree>
    <p:extLst>
      <p:ext uri="{BB962C8B-B14F-4D97-AF65-F5344CB8AC3E}">
        <p14:creationId xmlns:p14="http://schemas.microsoft.com/office/powerpoint/2010/main" val="2966810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0A559-5CE0-B47C-27EB-F50D9A48AD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5DBDAC-2D4F-8A51-F6D0-901EC0A86168}"/>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E6BEFE5B-EC30-A05D-CB91-ACA9DCCF2685}"/>
              </a:ext>
            </a:extLst>
          </p:cNvPr>
          <p:cNvSpPr txBox="1">
            <a:spLocks/>
          </p:cNvSpPr>
          <p:nvPr/>
        </p:nvSpPr>
        <p:spPr>
          <a:xfrm>
            <a:off x="1575061" y="2498431"/>
            <a:ext cx="9778739" cy="12875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The data rates available from IoT access technologies range from 100 bps with protocols such as Sigfox to tens of megabits per second with technologies such as LTE and IEEE 802.11ac</a:t>
            </a:r>
          </a:p>
          <a:p>
            <a:pPr algn="just"/>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DFB11E5D-3A60-C345-55F4-B417A482BC84}"/>
              </a:ext>
            </a:extLst>
          </p:cNvPr>
          <p:cNvSpPr txBox="1">
            <a:spLocks/>
          </p:cNvSpPr>
          <p:nvPr/>
        </p:nvSpPr>
        <p:spPr>
          <a:xfrm>
            <a:off x="1575061" y="3920874"/>
            <a:ext cx="9652266" cy="6872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However, the actual throughput is less</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0F084ED1-6253-9D3D-7A28-AF0BD8A51613}"/>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solidFill>
                  <a:srgbClr val="0070C0"/>
                </a:solidFill>
                <a:latin typeface="Times New Roman" panose="02020603050405020304" pitchFamily="18" charset="0"/>
                <a:cs typeface="Times New Roman" panose="02020603050405020304" pitchFamily="18" charset="0"/>
              </a:rPr>
              <a:t>Data Rate and Throughput</a:t>
            </a:r>
          </a:p>
        </p:txBody>
      </p:sp>
    </p:spTree>
    <p:extLst>
      <p:ext uri="{BB962C8B-B14F-4D97-AF65-F5344CB8AC3E}">
        <p14:creationId xmlns:p14="http://schemas.microsoft.com/office/powerpoint/2010/main" val="342604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99293-57F1-5DC8-1E10-BB86242FB8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B5CB0B-1E41-ECDB-6C10-CFFC38D4BCB6}"/>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CD2EB50A-99A8-5434-75FC-F4A1A8A68AA6}"/>
              </a:ext>
            </a:extLst>
          </p:cNvPr>
          <p:cNvSpPr txBox="1">
            <a:spLocks/>
          </p:cNvSpPr>
          <p:nvPr/>
        </p:nvSpPr>
        <p:spPr>
          <a:xfrm>
            <a:off x="1575061" y="2498431"/>
            <a:ext cx="9778739" cy="21537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9900FF"/>
                </a:solidFill>
                <a:latin typeface="Times New Roman" panose="02020603050405020304" pitchFamily="18" charset="0"/>
                <a:cs typeface="Times New Roman" panose="02020603050405020304" pitchFamily="18" charset="0"/>
              </a:rPr>
              <a:t>Therefore, understanding the bandwidth requirements of a particular technology, its applicability to given use cases, the capacity planning rules, and the expected real throughput are important for proper network design and successful production deployment </a:t>
            </a:r>
          </a:p>
          <a:p>
            <a:pPr algn="just"/>
            <a:endParaRPr lang="en-IN" dirty="0">
              <a:solidFill>
                <a:srgbClr val="9900FF"/>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A9B1FAB2-D87A-1D64-B003-3D9648249BC0}"/>
              </a:ext>
            </a:extLst>
          </p:cNvPr>
          <p:cNvSpPr txBox="1">
            <a:spLocks/>
          </p:cNvSpPr>
          <p:nvPr/>
        </p:nvSpPr>
        <p:spPr>
          <a:xfrm>
            <a:off x="1575061" y="4787148"/>
            <a:ext cx="9652266" cy="12607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0000"/>
                </a:solidFill>
                <a:latin typeface="Times New Roman" panose="02020603050405020304" pitchFamily="18" charset="0"/>
                <a:cs typeface="Times New Roman" panose="02020603050405020304" pitchFamily="18" charset="0"/>
              </a:rPr>
              <a:t>Technologies not particularly designed for IoT, such as cellular and Wi-Fi, match up well to IoT applications with high bandwidth requirements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50C75E4F-CCC6-C763-E3F4-7187EA85C5B2}"/>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solidFill>
                  <a:srgbClr val="0070C0"/>
                </a:solidFill>
                <a:latin typeface="Times New Roman" panose="02020603050405020304" pitchFamily="18" charset="0"/>
                <a:cs typeface="Times New Roman" panose="02020603050405020304" pitchFamily="18" charset="0"/>
              </a:rPr>
              <a:t>Data Rate and Throughput</a:t>
            </a:r>
          </a:p>
        </p:txBody>
      </p:sp>
    </p:spTree>
    <p:extLst>
      <p:ext uri="{BB962C8B-B14F-4D97-AF65-F5344CB8AC3E}">
        <p14:creationId xmlns:p14="http://schemas.microsoft.com/office/powerpoint/2010/main" val="383132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A044E-AD35-BB58-144C-25AA718AD5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FBE640-ADFB-5245-8D02-8F55673FBF36}"/>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E81531E1-E2A0-4F45-BB03-18A2861BE7D5}"/>
              </a:ext>
            </a:extLst>
          </p:cNvPr>
          <p:cNvSpPr txBox="1">
            <a:spLocks/>
          </p:cNvSpPr>
          <p:nvPr/>
        </p:nvSpPr>
        <p:spPr>
          <a:xfrm>
            <a:off x="1575061" y="2498431"/>
            <a:ext cx="9778739" cy="9305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Latency expectations of IoT applications should be known when selecting an access technology </a:t>
            </a:r>
          </a:p>
          <a:p>
            <a:pPr algn="just"/>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79064D10-D922-5DB3-65CE-25A85FFEDA0C}"/>
              </a:ext>
            </a:extLst>
          </p:cNvPr>
          <p:cNvSpPr txBox="1">
            <a:spLocks/>
          </p:cNvSpPr>
          <p:nvPr/>
        </p:nvSpPr>
        <p:spPr>
          <a:xfrm>
            <a:off x="1575061" y="3563937"/>
            <a:ext cx="9652266" cy="13289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This is particularly true for wireless networks, where packet loss and retransmissions due to interference, collisions, and noise are normal behaviors</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F0A223F1-AE5C-3A48-AC8D-4F1B95C719DA}"/>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700" dirty="0">
                <a:solidFill>
                  <a:srgbClr val="0070C0"/>
                </a:solidFill>
                <a:latin typeface="Times New Roman" panose="02020603050405020304" pitchFamily="18" charset="0"/>
                <a:cs typeface="Times New Roman" panose="02020603050405020304" pitchFamily="18" charset="0"/>
              </a:rPr>
              <a:t>Latency and Determinism</a:t>
            </a:r>
          </a:p>
        </p:txBody>
      </p:sp>
      <p:sp>
        <p:nvSpPr>
          <p:cNvPr id="3" name="Content Placeholder 2">
            <a:extLst>
              <a:ext uri="{FF2B5EF4-FFF2-40B4-BE49-F238E27FC236}">
                <a16:creationId xmlns:a16="http://schemas.microsoft.com/office/drawing/2014/main" id="{B541F37F-3D25-06F5-8B63-2A0BCDAC6249}"/>
              </a:ext>
            </a:extLst>
          </p:cNvPr>
          <p:cNvSpPr txBox="1">
            <a:spLocks/>
          </p:cNvSpPr>
          <p:nvPr/>
        </p:nvSpPr>
        <p:spPr>
          <a:xfrm>
            <a:off x="1575061" y="5027779"/>
            <a:ext cx="9652266" cy="13289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9900FF"/>
                </a:solidFill>
                <a:latin typeface="Times New Roman" panose="02020603050405020304" pitchFamily="18" charset="0"/>
                <a:cs typeface="Times New Roman" panose="02020603050405020304" pitchFamily="18" charset="0"/>
              </a:rPr>
              <a:t>On constrained networks, latency may range from a few milliseconds to seconds, and applications and protocol stacks must cope with these wide-ranging values </a:t>
            </a:r>
            <a:endParaRPr lang="en-IN" dirty="0">
              <a:solidFill>
                <a:srgbClr val="99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473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18B8E-9523-E604-C372-79043F148C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DC1063-0E0D-B358-7844-96A7C274F8DA}"/>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Types of Sensors</a:t>
            </a:r>
            <a:endParaRPr lang="en-IN" dirty="0"/>
          </a:p>
        </p:txBody>
      </p:sp>
      <p:sp>
        <p:nvSpPr>
          <p:cNvPr id="5" name="TextBox 4">
            <a:extLst>
              <a:ext uri="{FF2B5EF4-FFF2-40B4-BE49-F238E27FC236}">
                <a16:creationId xmlns:a16="http://schemas.microsoft.com/office/drawing/2014/main" id="{B6B0A934-EC7E-5FC1-2B99-F77E369FD0F0}"/>
              </a:ext>
            </a:extLst>
          </p:cNvPr>
          <p:cNvSpPr txBox="1"/>
          <p:nvPr/>
        </p:nvSpPr>
        <p:spPr>
          <a:xfrm>
            <a:off x="838199" y="1690688"/>
            <a:ext cx="10426831" cy="523220"/>
          </a:xfrm>
          <a:prstGeom prst="rect">
            <a:avLst/>
          </a:prstGeom>
          <a:noFill/>
        </p:spPr>
        <p:txBody>
          <a:bodyPr wrap="square">
            <a:spAutoFit/>
          </a:bodyPr>
          <a:lstStyle/>
          <a:p>
            <a:pPr algn="just"/>
            <a:r>
              <a:rPr lang="en-IN" sz="2800" b="1" dirty="0">
                <a:solidFill>
                  <a:srgbClr val="FF3399"/>
                </a:solidFill>
                <a:latin typeface="Times New Roman" panose="02020603050405020304" pitchFamily="18" charset="0"/>
                <a:cs typeface="Times New Roman" panose="02020603050405020304" pitchFamily="18" charset="0"/>
              </a:rPr>
              <a:t>Contact or no-contact</a:t>
            </a:r>
            <a:endParaRPr lang="en-US" sz="2800" b="1" dirty="0">
              <a:solidFill>
                <a:srgbClr val="FF3399"/>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84B57157-237F-E82C-7AE7-E6EE39EFC00D}"/>
              </a:ext>
            </a:extLst>
          </p:cNvPr>
          <p:cNvSpPr txBox="1"/>
          <p:nvPr/>
        </p:nvSpPr>
        <p:spPr>
          <a:xfrm>
            <a:off x="1588436" y="2474893"/>
            <a:ext cx="9765364" cy="954107"/>
          </a:xfrm>
          <a:prstGeom prst="rect">
            <a:avLst/>
          </a:prstGeom>
          <a:noFill/>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Sensors can be categorized based on whether they require physical contact with what they are measuring (contact) or not (no-contact)</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84498B0-918A-E3DE-A5C0-6A5D1D238CBF}"/>
              </a:ext>
            </a:extLst>
          </p:cNvPr>
          <p:cNvSpPr txBox="1"/>
          <p:nvPr/>
        </p:nvSpPr>
        <p:spPr>
          <a:xfrm>
            <a:off x="882584" y="3973949"/>
            <a:ext cx="10426831" cy="523220"/>
          </a:xfrm>
          <a:prstGeom prst="rect">
            <a:avLst/>
          </a:prstGeom>
          <a:noFill/>
        </p:spPr>
        <p:txBody>
          <a:bodyPr wrap="square">
            <a:spAutoFit/>
          </a:bodyPr>
          <a:lstStyle/>
          <a:p>
            <a:pPr algn="just"/>
            <a:r>
              <a:rPr lang="en-IN" sz="2800" b="1" dirty="0">
                <a:solidFill>
                  <a:srgbClr val="FF3399"/>
                </a:solidFill>
                <a:latin typeface="Times New Roman" panose="02020603050405020304" pitchFamily="18" charset="0"/>
                <a:cs typeface="Times New Roman" panose="02020603050405020304" pitchFamily="18" charset="0"/>
              </a:rPr>
              <a:t>Absolute or relative</a:t>
            </a:r>
            <a:endParaRPr lang="en-US" sz="2800" b="1" dirty="0">
              <a:solidFill>
                <a:srgbClr val="FF33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74D4FB7-F7D8-B7F1-962B-FD440C322560}"/>
              </a:ext>
            </a:extLst>
          </p:cNvPr>
          <p:cNvSpPr txBox="1"/>
          <p:nvPr/>
        </p:nvSpPr>
        <p:spPr>
          <a:xfrm>
            <a:off x="1588437" y="4872215"/>
            <a:ext cx="9676594" cy="1384995"/>
          </a:xfrm>
          <a:prstGeom prst="rect">
            <a:avLst/>
          </a:prstGeom>
          <a:noFill/>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Sensors can be categorized based on whether they measure on an absolute scale (absolute) or based on a difference with a fixed or variable reference value (relative)</a:t>
            </a:r>
            <a:endParaRPr lang="en-IN"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987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randombar(horizont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1" grpId="0"/>
      <p:bldP spid="3" grpId="0"/>
      <p:bldP spid="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BAFE5-24BB-F7BC-3708-EE5B92F7C6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7C9EC9-BB2E-DD62-58E7-8E387691BB22}"/>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29020A7E-FEC2-0330-2FE0-00DC099F0DE2}"/>
              </a:ext>
            </a:extLst>
          </p:cNvPr>
          <p:cNvSpPr txBox="1">
            <a:spLocks/>
          </p:cNvSpPr>
          <p:nvPr/>
        </p:nvSpPr>
        <p:spPr>
          <a:xfrm>
            <a:off x="1575061" y="2498431"/>
            <a:ext cx="9778739" cy="13289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When considering constrained access network technologies, it is important to review the MAC payload size characteristics required by applications</a:t>
            </a:r>
          </a:p>
          <a:p>
            <a:pPr algn="just"/>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DA342D0A-C796-EB02-D8DC-56A4DAC962C9}"/>
              </a:ext>
            </a:extLst>
          </p:cNvPr>
          <p:cNvSpPr txBox="1">
            <a:spLocks/>
          </p:cNvSpPr>
          <p:nvPr/>
        </p:nvSpPr>
        <p:spPr>
          <a:xfrm>
            <a:off x="1575060" y="3962273"/>
            <a:ext cx="9778739" cy="532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The minimum IPv6 MTU size is expected to be 1280 bytes. </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CCB4D1F7-DF3C-13EF-C6C1-11B703851809}"/>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700" dirty="0">
                <a:solidFill>
                  <a:srgbClr val="0070C0"/>
                </a:solidFill>
                <a:latin typeface="Times New Roman" panose="02020603050405020304" pitchFamily="18" charset="0"/>
                <a:cs typeface="Times New Roman" panose="02020603050405020304" pitchFamily="18" charset="0"/>
              </a:rPr>
              <a:t>Overhead and Payload</a:t>
            </a:r>
          </a:p>
        </p:txBody>
      </p:sp>
      <p:sp>
        <p:nvSpPr>
          <p:cNvPr id="3" name="Content Placeholder 2">
            <a:extLst>
              <a:ext uri="{FF2B5EF4-FFF2-40B4-BE49-F238E27FC236}">
                <a16:creationId xmlns:a16="http://schemas.microsoft.com/office/drawing/2014/main" id="{259E65E3-EF89-08CA-19B0-C53C6F982F8F}"/>
              </a:ext>
            </a:extLst>
          </p:cNvPr>
          <p:cNvSpPr txBox="1">
            <a:spLocks/>
          </p:cNvSpPr>
          <p:nvPr/>
        </p:nvSpPr>
        <p:spPr>
          <a:xfrm>
            <a:off x="1575061" y="4629444"/>
            <a:ext cx="9778738" cy="9637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9900FF"/>
                </a:solidFill>
                <a:latin typeface="Times New Roman" panose="02020603050405020304" pitchFamily="18" charset="0"/>
                <a:cs typeface="Times New Roman" panose="02020603050405020304" pitchFamily="18" charset="0"/>
              </a:rPr>
              <a:t>Therefore, the fragmentation of the IPv6 payload has to be taken into account by link layer access protocols with smaller MTUs </a:t>
            </a:r>
            <a:endParaRPr lang="en-IN" dirty="0">
              <a:solidFill>
                <a:srgbClr val="99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097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653CD-189F-F285-B5AF-036684D90C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28D9E8-3E6B-0D87-6F01-1A9099D12A3D}"/>
              </a:ext>
            </a:extLst>
          </p:cNvPr>
          <p:cNvSpPr>
            <a:spLocks noGrp="1"/>
          </p:cNvSpPr>
          <p:nvPr>
            <p:ph type="title"/>
          </p:nvPr>
        </p:nvSpPr>
        <p:spPr/>
        <p:txBody>
          <a:bodyPr/>
          <a:lstStyle/>
          <a:p>
            <a:r>
              <a:rPr lang="en-US" dirty="0">
                <a:solidFill>
                  <a:srgbClr val="9900CC"/>
                </a:solidFill>
                <a:latin typeface="Times New Roman" panose="02020603050405020304" pitchFamily="18" charset="0"/>
                <a:cs typeface="Times New Roman" panose="02020603050405020304" pitchFamily="18" charset="0"/>
              </a:rPr>
              <a:t>Communication Criteria</a:t>
            </a:r>
            <a:endParaRPr lang="en-IN" dirty="0">
              <a:solidFill>
                <a:srgbClr val="FF0066"/>
              </a:solidFill>
            </a:endParaRPr>
          </a:p>
        </p:txBody>
      </p:sp>
      <p:sp>
        <p:nvSpPr>
          <p:cNvPr id="5" name="Content Placeholder 2">
            <a:extLst>
              <a:ext uri="{FF2B5EF4-FFF2-40B4-BE49-F238E27FC236}">
                <a16:creationId xmlns:a16="http://schemas.microsoft.com/office/drawing/2014/main" id="{1680AB86-7020-D50C-29A3-48B89BC9EA9D}"/>
              </a:ext>
            </a:extLst>
          </p:cNvPr>
          <p:cNvSpPr txBox="1">
            <a:spLocks/>
          </p:cNvSpPr>
          <p:nvPr/>
        </p:nvSpPr>
        <p:spPr>
          <a:xfrm>
            <a:off x="1575061" y="2498431"/>
            <a:ext cx="9778739" cy="132890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chemeClr val="accent6">
                    <a:lumMod val="50000"/>
                  </a:schemeClr>
                </a:solidFill>
                <a:latin typeface="Times New Roman" panose="02020603050405020304" pitchFamily="18" charset="0"/>
                <a:cs typeface="Times New Roman" panose="02020603050405020304" pitchFamily="18" charset="0"/>
              </a:rPr>
              <a:t>When considering constrained access network technologies, it is important to review the MAC payload size characteristics required by applications</a:t>
            </a:r>
          </a:p>
          <a:p>
            <a:pPr algn="just"/>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7590BB82-370E-7973-9699-6DD3DDCEEF70}"/>
              </a:ext>
            </a:extLst>
          </p:cNvPr>
          <p:cNvSpPr txBox="1">
            <a:spLocks/>
          </p:cNvSpPr>
          <p:nvPr/>
        </p:nvSpPr>
        <p:spPr>
          <a:xfrm>
            <a:off x="1575060" y="3962273"/>
            <a:ext cx="9778739" cy="532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The minimum IPv6 MTU size is expected to be 1280 bytes. </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A85EAB85-7C46-403C-1982-68D26FA908A9}"/>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sz="2700" dirty="0">
                <a:solidFill>
                  <a:srgbClr val="0070C0"/>
                </a:solidFill>
                <a:latin typeface="Times New Roman" panose="02020603050405020304" pitchFamily="18" charset="0"/>
                <a:cs typeface="Times New Roman" panose="02020603050405020304" pitchFamily="18" charset="0"/>
              </a:rPr>
              <a:t>Overhead and Payload</a:t>
            </a:r>
          </a:p>
        </p:txBody>
      </p:sp>
      <p:sp>
        <p:nvSpPr>
          <p:cNvPr id="3" name="Content Placeholder 2">
            <a:extLst>
              <a:ext uri="{FF2B5EF4-FFF2-40B4-BE49-F238E27FC236}">
                <a16:creationId xmlns:a16="http://schemas.microsoft.com/office/drawing/2014/main" id="{81433B29-73EB-F9AB-CF4F-3C17F925268A}"/>
              </a:ext>
            </a:extLst>
          </p:cNvPr>
          <p:cNvSpPr txBox="1">
            <a:spLocks/>
          </p:cNvSpPr>
          <p:nvPr/>
        </p:nvSpPr>
        <p:spPr>
          <a:xfrm>
            <a:off x="1575061" y="4629444"/>
            <a:ext cx="9778738" cy="9637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9900FF"/>
                </a:solidFill>
                <a:latin typeface="Times New Roman" panose="02020603050405020304" pitchFamily="18" charset="0"/>
                <a:cs typeface="Times New Roman" panose="02020603050405020304" pitchFamily="18" charset="0"/>
              </a:rPr>
              <a:t>Therefore, the fragmentation of the IPv6 payload has to be taken into account by link layer access protocols with smaller MTUs </a:t>
            </a:r>
            <a:endParaRPr lang="en-IN" dirty="0">
              <a:solidFill>
                <a:srgbClr val="99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333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35837-0406-F9C2-519C-4E341D7FF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639B64-2AB0-B217-69A1-F468F9B5B3DD}"/>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p>
        </p:txBody>
      </p:sp>
      <p:sp>
        <p:nvSpPr>
          <p:cNvPr id="5" name="Content Placeholder 2">
            <a:extLst>
              <a:ext uri="{FF2B5EF4-FFF2-40B4-BE49-F238E27FC236}">
                <a16:creationId xmlns:a16="http://schemas.microsoft.com/office/drawing/2014/main" id="{47044A19-69E8-2F87-CDF2-A2E0B707829D}"/>
              </a:ext>
            </a:extLst>
          </p:cNvPr>
          <p:cNvSpPr txBox="1">
            <a:spLocks/>
          </p:cNvSpPr>
          <p:nvPr/>
        </p:nvSpPr>
        <p:spPr>
          <a:xfrm>
            <a:off x="2521545" y="1826771"/>
            <a:ext cx="5098455" cy="532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solidFill>
                  <a:srgbClr val="FF5050"/>
                </a:solidFill>
                <a:latin typeface="Times New Roman" panose="02020603050405020304" pitchFamily="18" charset="0"/>
                <a:cs typeface="Times New Roman" panose="02020603050405020304" pitchFamily="18" charset="0"/>
              </a:rPr>
              <a:t>IEEE 802.15.4</a:t>
            </a:r>
            <a:endParaRPr lang="en-US" dirty="0">
              <a:solidFill>
                <a:srgbClr val="FF5050"/>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B354F317-C86D-6EF5-93A9-1627FF7D715B}"/>
              </a:ext>
            </a:extLst>
          </p:cNvPr>
          <p:cNvSpPr txBox="1">
            <a:spLocks/>
          </p:cNvSpPr>
          <p:nvPr/>
        </p:nvSpPr>
        <p:spPr>
          <a:xfrm>
            <a:off x="2521545" y="2495088"/>
            <a:ext cx="5098455" cy="532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solidFill>
                  <a:srgbClr val="C00000"/>
                </a:solidFill>
                <a:latin typeface="Times New Roman" panose="02020603050405020304" pitchFamily="18" charset="0"/>
                <a:cs typeface="Times New Roman" panose="02020603050405020304" pitchFamily="18" charset="0"/>
              </a:rPr>
              <a:t>IEEE 802.15.4g and 802.15.4e</a:t>
            </a:r>
            <a:endParaRPr lang="en-US" dirty="0">
              <a:solidFill>
                <a:srgbClr val="C00000"/>
              </a:solidFill>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A5DE1C4E-455B-249B-80AD-C8D144603F02}"/>
              </a:ext>
            </a:extLst>
          </p:cNvPr>
          <p:cNvSpPr txBox="1">
            <a:spLocks/>
          </p:cNvSpPr>
          <p:nvPr/>
        </p:nvSpPr>
        <p:spPr>
          <a:xfrm>
            <a:off x="2521544" y="3162883"/>
            <a:ext cx="5098455" cy="532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solidFill>
                  <a:srgbClr val="FF0066"/>
                </a:solidFill>
                <a:latin typeface="Times New Roman" panose="02020603050405020304" pitchFamily="18" charset="0"/>
                <a:cs typeface="Times New Roman" panose="02020603050405020304" pitchFamily="18" charset="0"/>
              </a:rPr>
              <a:t>IEEE 1901.2a</a:t>
            </a:r>
            <a:endParaRPr lang="en-US" dirty="0">
              <a:solidFill>
                <a:srgbClr val="FF0066"/>
              </a:solidFill>
              <a:latin typeface="Times New Roman" panose="02020603050405020304" pitchFamily="18" charset="0"/>
              <a:cs typeface="Times New Roman" panose="02020603050405020304" pitchFamily="18" charset="0"/>
            </a:endParaRPr>
          </a:p>
        </p:txBody>
      </p:sp>
      <p:sp>
        <p:nvSpPr>
          <p:cNvPr id="4" name="Content Placeholder 2">
            <a:extLst>
              <a:ext uri="{FF2B5EF4-FFF2-40B4-BE49-F238E27FC236}">
                <a16:creationId xmlns:a16="http://schemas.microsoft.com/office/drawing/2014/main" id="{6675F2EA-A55C-7F33-B0AC-30883C9FCC35}"/>
              </a:ext>
            </a:extLst>
          </p:cNvPr>
          <p:cNvSpPr txBox="1">
            <a:spLocks/>
          </p:cNvSpPr>
          <p:nvPr/>
        </p:nvSpPr>
        <p:spPr>
          <a:xfrm>
            <a:off x="2521545" y="3831200"/>
            <a:ext cx="5098455" cy="532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solidFill>
                  <a:srgbClr val="9900FF"/>
                </a:solidFill>
                <a:latin typeface="Times New Roman" panose="02020603050405020304" pitchFamily="18" charset="0"/>
                <a:cs typeface="Times New Roman" panose="02020603050405020304" pitchFamily="18" charset="0"/>
              </a:rPr>
              <a:t>IEEE 802.11ah</a:t>
            </a:r>
            <a:endParaRPr lang="en-US" dirty="0">
              <a:solidFill>
                <a:srgbClr val="9900FF"/>
              </a:solidFill>
              <a:latin typeface="Times New Roman" panose="02020603050405020304" pitchFamily="18" charset="0"/>
              <a:cs typeface="Times New Roman" panose="02020603050405020304" pitchFamily="18" charset="0"/>
            </a:endParaRPr>
          </a:p>
        </p:txBody>
      </p:sp>
      <p:sp>
        <p:nvSpPr>
          <p:cNvPr id="11" name="Content Placeholder 2">
            <a:extLst>
              <a:ext uri="{FF2B5EF4-FFF2-40B4-BE49-F238E27FC236}">
                <a16:creationId xmlns:a16="http://schemas.microsoft.com/office/drawing/2014/main" id="{1135889C-25E3-77F0-FBC7-44E473F53EDC}"/>
              </a:ext>
            </a:extLst>
          </p:cNvPr>
          <p:cNvSpPr txBox="1">
            <a:spLocks/>
          </p:cNvSpPr>
          <p:nvPr/>
        </p:nvSpPr>
        <p:spPr>
          <a:xfrm>
            <a:off x="2521545" y="4499517"/>
            <a:ext cx="5098455" cy="532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solidFill>
                  <a:srgbClr val="FF5050"/>
                </a:solidFill>
                <a:latin typeface="Times New Roman" panose="02020603050405020304" pitchFamily="18" charset="0"/>
                <a:cs typeface="Times New Roman" panose="02020603050405020304" pitchFamily="18" charset="0"/>
              </a:rPr>
              <a:t>LoRa WAN</a:t>
            </a:r>
            <a:endParaRPr lang="en-US" dirty="0">
              <a:solidFill>
                <a:srgbClr val="FF5050"/>
              </a:solidFill>
              <a:latin typeface="Times New Roman" panose="02020603050405020304" pitchFamily="18" charset="0"/>
              <a:cs typeface="Times New Roman" panose="02020603050405020304" pitchFamily="18" charset="0"/>
            </a:endParaRPr>
          </a:p>
        </p:txBody>
      </p:sp>
      <p:sp>
        <p:nvSpPr>
          <p:cNvPr id="12" name="Content Placeholder 2">
            <a:extLst>
              <a:ext uri="{FF2B5EF4-FFF2-40B4-BE49-F238E27FC236}">
                <a16:creationId xmlns:a16="http://schemas.microsoft.com/office/drawing/2014/main" id="{F8956937-2FE0-2136-0093-37FB608FAC08}"/>
              </a:ext>
            </a:extLst>
          </p:cNvPr>
          <p:cNvSpPr txBox="1">
            <a:spLocks/>
          </p:cNvSpPr>
          <p:nvPr/>
        </p:nvSpPr>
        <p:spPr>
          <a:xfrm>
            <a:off x="2521544" y="5167312"/>
            <a:ext cx="7119761" cy="532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0000"/>
                </a:solidFill>
                <a:latin typeface="Times New Roman" panose="02020603050405020304" pitchFamily="18" charset="0"/>
                <a:cs typeface="Times New Roman" panose="02020603050405020304" pitchFamily="18" charset="0"/>
              </a:rPr>
              <a:t>NB-IoT and other LTE Variations </a:t>
            </a:r>
          </a:p>
        </p:txBody>
      </p:sp>
    </p:spTree>
    <p:extLst>
      <p:ext uri="{BB962C8B-B14F-4D97-AF65-F5344CB8AC3E}">
        <p14:creationId xmlns:p14="http://schemas.microsoft.com/office/powerpoint/2010/main" val="2698116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10" grpId="0"/>
      <p:bldP spid="4" grpId="0"/>
      <p:bldP spid="11" grpId="0"/>
      <p:bldP spid="1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B59AB-283D-FFBB-EAA4-75F500C82C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5A6AE1-24CB-DF00-9672-97AF9FAA82BE}"/>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p>
        </p:txBody>
      </p:sp>
      <p:sp>
        <p:nvSpPr>
          <p:cNvPr id="5" name="Content Placeholder 2">
            <a:extLst>
              <a:ext uri="{FF2B5EF4-FFF2-40B4-BE49-F238E27FC236}">
                <a16:creationId xmlns:a16="http://schemas.microsoft.com/office/drawing/2014/main" id="{4377E99A-D81B-BE41-B1D7-CF1C8D48C230}"/>
              </a:ext>
            </a:extLst>
          </p:cNvPr>
          <p:cNvSpPr txBox="1">
            <a:spLocks/>
          </p:cNvSpPr>
          <p:nvPr/>
        </p:nvSpPr>
        <p:spPr>
          <a:xfrm>
            <a:off x="1125882" y="2498431"/>
            <a:ext cx="5098455" cy="532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solidFill>
                  <a:schemeClr val="accent6">
                    <a:lumMod val="50000"/>
                  </a:schemeClr>
                </a:solidFill>
                <a:latin typeface="Times New Roman" panose="02020603050405020304" pitchFamily="18" charset="0"/>
                <a:cs typeface="Times New Roman" panose="02020603050405020304" pitchFamily="18" charset="0"/>
              </a:rPr>
              <a:t>Standardization and alliances:</a:t>
            </a:r>
            <a:endParaRPr lang="en-US" dirty="0">
              <a:solidFill>
                <a:schemeClr val="accent6">
                  <a:lumMod val="50000"/>
                </a:schemeClr>
              </a:solidFill>
              <a:latin typeface="Times New Roman" panose="02020603050405020304" pitchFamily="18" charset="0"/>
              <a:cs typeface="Times New Roman" panose="02020603050405020304" pitchFamily="18" charset="0"/>
            </a:endParaRPr>
          </a:p>
          <a:p>
            <a:pPr algn="just"/>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06DEC47B-4A74-4837-29D6-52EA31A92078}"/>
              </a:ext>
            </a:extLst>
          </p:cNvPr>
          <p:cNvSpPr txBox="1">
            <a:spLocks/>
          </p:cNvSpPr>
          <p:nvPr/>
        </p:nvSpPr>
        <p:spPr>
          <a:xfrm>
            <a:off x="1575060" y="3165602"/>
            <a:ext cx="9778739" cy="532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The standards bodies that maintain the protocols for a technology </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3CFA5C9A-6C15-8159-19C0-E2AC91A9B3EF}"/>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700" dirty="0">
                <a:solidFill>
                  <a:srgbClr val="0070C0"/>
                </a:solidFill>
                <a:latin typeface="Times New Roman" panose="02020603050405020304" pitchFamily="18" charset="0"/>
                <a:cs typeface="Times New Roman" panose="02020603050405020304" pitchFamily="18" charset="0"/>
              </a:rPr>
              <a:t>The following topics are addressed for each IoT access technology</a:t>
            </a:r>
            <a:r>
              <a:rPr lang="en-US" sz="2400" dirty="0"/>
              <a:t>:</a:t>
            </a:r>
            <a:endParaRPr lang="en-IN" sz="27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0FBC81-22FA-810F-CC16-F3D6A383EFE1}"/>
              </a:ext>
            </a:extLst>
          </p:cNvPr>
          <p:cNvSpPr txBox="1">
            <a:spLocks/>
          </p:cNvSpPr>
          <p:nvPr/>
        </p:nvSpPr>
        <p:spPr>
          <a:xfrm>
            <a:off x="1575061" y="4499944"/>
            <a:ext cx="9778738" cy="6562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9900FF"/>
                </a:solidFill>
                <a:latin typeface="Times New Roman" panose="02020603050405020304" pitchFamily="18" charset="0"/>
                <a:cs typeface="Times New Roman" panose="02020603050405020304" pitchFamily="18" charset="0"/>
              </a:rPr>
              <a:t>The wired or wireless methods and relevant frequencies </a:t>
            </a:r>
            <a:endParaRPr lang="en-IN" dirty="0">
              <a:solidFill>
                <a:srgbClr val="9900FF"/>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705DF4D4-4B4F-FB63-B730-C567B6D995F2}"/>
              </a:ext>
            </a:extLst>
          </p:cNvPr>
          <p:cNvSpPr txBox="1">
            <a:spLocks/>
          </p:cNvSpPr>
          <p:nvPr/>
        </p:nvSpPr>
        <p:spPr>
          <a:xfrm>
            <a:off x="1125882" y="3827336"/>
            <a:ext cx="5098455" cy="532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solidFill>
                  <a:schemeClr val="accent6">
                    <a:lumMod val="50000"/>
                  </a:schemeClr>
                </a:solidFill>
                <a:latin typeface="Times New Roman" panose="02020603050405020304" pitchFamily="18" charset="0"/>
                <a:cs typeface="Times New Roman" panose="02020603050405020304" pitchFamily="18" charset="0"/>
              </a:rPr>
              <a:t>Physical layer: </a:t>
            </a:r>
            <a:endParaRPr lang="en-US"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31B29426-5297-DE51-A260-41CF695BA723}"/>
              </a:ext>
            </a:extLst>
          </p:cNvPr>
          <p:cNvSpPr txBox="1">
            <a:spLocks/>
          </p:cNvSpPr>
          <p:nvPr/>
        </p:nvSpPr>
        <p:spPr>
          <a:xfrm>
            <a:off x="1575061" y="5836578"/>
            <a:ext cx="9778738" cy="1021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0000"/>
                </a:solidFill>
                <a:latin typeface="Times New Roman" panose="02020603050405020304" pitchFamily="18" charset="0"/>
                <a:cs typeface="Times New Roman" panose="02020603050405020304" pitchFamily="18" charset="0"/>
              </a:rPr>
              <a:t>Considerations at the Media Access Control (MAC) layer, which bridges the physical layer with data link control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FCD3A4ED-0B30-4386-4F7B-BBAE602426D4}"/>
              </a:ext>
            </a:extLst>
          </p:cNvPr>
          <p:cNvSpPr txBox="1">
            <a:spLocks/>
          </p:cNvSpPr>
          <p:nvPr/>
        </p:nvSpPr>
        <p:spPr>
          <a:xfrm>
            <a:off x="1125882" y="5163970"/>
            <a:ext cx="5098455" cy="532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solidFill>
                  <a:schemeClr val="accent6">
                    <a:lumMod val="50000"/>
                  </a:schemeClr>
                </a:solidFill>
                <a:latin typeface="Times New Roman" panose="02020603050405020304" pitchFamily="18" charset="0"/>
                <a:cs typeface="Times New Roman" panose="02020603050405020304" pitchFamily="18" charset="0"/>
              </a:rPr>
              <a:t>MAC layer: </a:t>
            </a:r>
            <a:endParaRPr lang="en-US"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8069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P spid="7" grpId="0"/>
      <p:bldP spid="9" grpId="0"/>
      <p:bldP spid="1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05487-5EB9-D546-CDD4-BD4A855140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2D73AC-616B-54D1-E485-BEBAF89D31F7}"/>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p>
        </p:txBody>
      </p:sp>
      <p:sp>
        <p:nvSpPr>
          <p:cNvPr id="5" name="Content Placeholder 2">
            <a:extLst>
              <a:ext uri="{FF2B5EF4-FFF2-40B4-BE49-F238E27FC236}">
                <a16:creationId xmlns:a16="http://schemas.microsoft.com/office/drawing/2014/main" id="{4B516EAF-5C97-D7FD-8177-77786C70F912}"/>
              </a:ext>
            </a:extLst>
          </p:cNvPr>
          <p:cNvSpPr txBox="1">
            <a:spLocks/>
          </p:cNvSpPr>
          <p:nvPr/>
        </p:nvSpPr>
        <p:spPr>
          <a:xfrm>
            <a:off x="1125882" y="2498431"/>
            <a:ext cx="5098455" cy="532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solidFill>
                  <a:schemeClr val="accent6">
                    <a:lumMod val="50000"/>
                  </a:schemeClr>
                </a:solidFill>
                <a:latin typeface="Times New Roman" panose="02020603050405020304" pitchFamily="18" charset="0"/>
                <a:cs typeface="Times New Roman" panose="02020603050405020304" pitchFamily="18" charset="0"/>
              </a:rPr>
              <a:t>Topology:</a:t>
            </a:r>
            <a:endParaRPr lang="en-US" dirty="0">
              <a:solidFill>
                <a:schemeClr val="accent6">
                  <a:lumMod val="50000"/>
                </a:schemeClr>
              </a:solidFill>
              <a:latin typeface="Times New Roman" panose="02020603050405020304" pitchFamily="18" charset="0"/>
              <a:cs typeface="Times New Roman" panose="02020603050405020304" pitchFamily="18" charset="0"/>
            </a:endParaRPr>
          </a:p>
          <a:p>
            <a:pPr algn="just"/>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93FE79D4-DEF4-CB33-1F10-611C81B71BD8}"/>
              </a:ext>
            </a:extLst>
          </p:cNvPr>
          <p:cNvSpPr txBox="1">
            <a:spLocks/>
          </p:cNvSpPr>
          <p:nvPr/>
        </p:nvSpPr>
        <p:spPr>
          <a:xfrm>
            <a:off x="1575060" y="3165602"/>
            <a:ext cx="9778739" cy="532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0070C0"/>
                </a:solidFill>
                <a:latin typeface="Times New Roman" panose="02020603050405020304" pitchFamily="18" charset="0"/>
                <a:cs typeface="Times New Roman" panose="02020603050405020304" pitchFamily="18" charset="0"/>
              </a:rPr>
              <a:t>The topologies supported by the technology</a:t>
            </a:r>
            <a:endParaRPr lang="en-IN" dirty="0">
              <a:solidFill>
                <a:srgbClr val="0070C0"/>
              </a:solidFill>
              <a:latin typeface="Times New Roman" panose="02020603050405020304"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0C1C56D6-903E-143D-9398-ECB8BF8F62DC}"/>
              </a:ext>
            </a:extLst>
          </p:cNvPr>
          <p:cNvSpPr txBox="1">
            <a:spLocks/>
          </p:cNvSpPr>
          <p:nvPr/>
        </p:nvSpPr>
        <p:spPr>
          <a:xfrm>
            <a:off x="838200" y="1825625"/>
            <a:ext cx="10515600" cy="53786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700" dirty="0">
                <a:solidFill>
                  <a:srgbClr val="0070C0"/>
                </a:solidFill>
                <a:latin typeface="Times New Roman" panose="02020603050405020304" pitchFamily="18" charset="0"/>
                <a:cs typeface="Times New Roman" panose="02020603050405020304" pitchFamily="18" charset="0"/>
              </a:rPr>
              <a:t>The following topics are addressed for each IoT access technology</a:t>
            </a:r>
            <a:r>
              <a:rPr lang="en-US" sz="2400" dirty="0"/>
              <a:t>:</a:t>
            </a:r>
            <a:endParaRPr lang="en-IN" sz="2700"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81EB3F-9274-AA7B-8B56-3A291CF69F05}"/>
              </a:ext>
            </a:extLst>
          </p:cNvPr>
          <p:cNvSpPr txBox="1">
            <a:spLocks/>
          </p:cNvSpPr>
          <p:nvPr/>
        </p:nvSpPr>
        <p:spPr>
          <a:xfrm>
            <a:off x="1575061" y="4499944"/>
            <a:ext cx="9778738" cy="65629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9900FF"/>
                </a:solidFill>
                <a:latin typeface="Times New Roman" panose="02020603050405020304" pitchFamily="18" charset="0"/>
                <a:cs typeface="Times New Roman" panose="02020603050405020304" pitchFamily="18" charset="0"/>
              </a:rPr>
              <a:t>Security aspects of the technology</a:t>
            </a:r>
            <a:endParaRPr lang="en-IN" dirty="0">
              <a:solidFill>
                <a:srgbClr val="9900FF"/>
              </a:solidFill>
              <a:latin typeface="Times New Roman" panose="02020603050405020304" pitchFamily="18" charset="0"/>
              <a:cs typeface="Times New Roman" panose="02020603050405020304" pitchFamily="18" charset="0"/>
            </a:endParaRPr>
          </a:p>
        </p:txBody>
      </p:sp>
      <p:sp>
        <p:nvSpPr>
          <p:cNvPr id="7" name="Content Placeholder 2">
            <a:extLst>
              <a:ext uri="{FF2B5EF4-FFF2-40B4-BE49-F238E27FC236}">
                <a16:creationId xmlns:a16="http://schemas.microsoft.com/office/drawing/2014/main" id="{36B64351-1C86-21E9-8D34-E80D7A9BB6DE}"/>
              </a:ext>
            </a:extLst>
          </p:cNvPr>
          <p:cNvSpPr txBox="1">
            <a:spLocks/>
          </p:cNvSpPr>
          <p:nvPr/>
        </p:nvSpPr>
        <p:spPr>
          <a:xfrm>
            <a:off x="1125882" y="3827336"/>
            <a:ext cx="5098455" cy="532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solidFill>
                  <a:schemeClr val="accent6">
                    <a:lumMod val="50000"/>
                  </a:schemeClr>
                </a:solidFill>
                <a:latin typeface="Times New Roman" panose="02020603050405020304" pitchFamily="18" charset="0"/>
                <a:cs typeface="Times New Roman" panose="02020603050405020304" pitchFamily="18" charset="0"/>
              </a:rPr>
              <a:t>Security:</a:t>
            </a:r>
            <a:endParaRPr lang="en-US"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9" name="Content Placeholder 2">
            <a:extLst>
              <a:ext uri="{FF2B5EF4-FFF2-40B4-BE49-F238E27FC236}">
                <a16:creationId xmlns:a16="http://schemas.microsoft.com/office/drawing/2014/main" id="{3633DC21-4D46-9C86-2461-15D27E904278}"/>
              </a:ext>
            </a:extLst>
          </p:cNvPr>
          <p:cNvSpPr txBox="1">
            <a:spLocks/>
          </p:cNvSpPr>
          <p:nvPr/>
        </p:nvSpPr>
        <p:spPr>
          <a:xfrm>
            <a:off x="1575061" y="5836578"/>
            <a:ext cx="9778738" cy="102142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dirty="0">
                <a:solidFill>
                  <a:srgbClr val="FF0000"/>
                </a:solidFill>
                <a:latin typeface="Times New Roman" panose="02020603050405020304" pitchFamily="18" charset="0"/>
                <a:cs typeface="Times New Roman" panose="02020603050405020304" pitchFamily="18" charset="0"/>
              </a:rPr>
              <a:t>Other technologies that are similar and may be suitable alternatives to the given technology  </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10" name="Content Placeholder 2">
            <a:extLst>
              <a:ext uri="{FF2B5EF4-FFF2-40B4-BE49-F238E27FC236}">
                <a16:creationId xmlns:a16="http://schemas.microsoft.com/office/drawing/2014/main" id="{07F98D3B-BE17-9F66-B460-222FFD035511}"/>
              </a:ext>
            </a:extLst>
          </p:cNvPr>
          <p:cNvSpPr txBox="1">
            <a:spLocks/>
          </p:cNvSpPr>
          <p:nvPr/>
        </p:nvSpPr>
        <p:spPr>
          <a:xfrm>
            <a:off x="1125882" y="5163970"/>
            <a:ext cx="5098455" cy="53223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IN" dirty="0">
                <a:solidFill>
                  <a:schemeClr val="accent6">
                    <a:lumMod val="50000"/>
                  </a:schemeClr>
                </a:solidFill>
                <a:latin typeface="Times New Roman" panose="02020603050405020304" pitchFamily="18" charset="0"/>
                <a:cs typeface="Times New Roman" panose="02020603050405020304" pitchFamily="18" charset="0"/>
              </a:rPr>
              <a:t>Competitive technologies:</a:t>
            </a:r>
            <a:endParaRPr lang="en-US" dirty="0">
              <a:solidFill>
                <a:schemeClr val="accent6">
                  <a:lumMod val="50000"/>
                </a:schemeClr>
              </a:solidFill>
              <a:latin typeface="Times New Roman" panose="02020603050405020304" pitchFamily="18" charset="0"/>
              <a:cs typeface="Times New Roman" panose="02020603050405020304" pitchFamily="18" charset="0"/>
            </a:endParaRPr>
          </a:p>
          <a:p>
            <a:pPr algn="just"/>
            <a:endParaRPr lang="en-IN"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792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6" grpId="0"/>
      <p:bldP spid="8" grpId="0"/>
      <p:bldP spid="3" grpId="0"/>
      <p:bldP spid="7" grpId="0"/>
      <p:bldP spid="9" grpId="0"/>
      <p:bldP spid="10"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3C046-7ACC-B90A-6C89-00F12851C7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FABAA-9C04-48A7-9561-B926598FBF02}"/>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952DA236-53B0-2FE0-1AF8-7157FE8B8E85}"/>
              </a:ext>
            </a:extLst>
          </p:cNvPr>
          <p:cNvSpPr txBox="1">
            <a:spLocks/>
          </p:cNvSpPr>
          <p:nvPr/>
        </p:nvSpPr>
        <p:spPr>
          <a:xfrm>
            <a:off x="998621" y="2250009"/>
            <a:ext cx="10355179" cy="10712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indent="-457200" algn="just">
              <a:lnSpc>
                <a:spcPct val="100000"/>
              </a:lnSpc>
              <a:spcBef>
                <a:spcPts val="105"/>
              </a:spcBef>
              <a:buClr>
                <a:srgbClr val="D24717"/>
              </a:buClr>
              <a:buSzPct val="84615"/>
              <a:buFont typeface="Wingdings" panose="05000000000000000000" pitchFamily="2" charset="2"/>
              <a:buChar char="Ø"/>
              <a:tabLst>
                <a:tab pos="286385" algn="l"/>
              </a:tabLst>
            </a:pPr>
            <a:r>
              <a:rPr lang="en-US" dirty="0">
                <a:solidFill>
                  <a:srgbClr val="C00000"/>
                </a:solidFill>
                <a:latin typeface="Times New Roman" panose="02020603050405020304" pitchFamily="18" charset="0"/>
                <a:cs typeface="Times New Roman" panose="02020603050405020304" pitchFamily="18" charset="0"/>
              </a:rPr>
              <a:t>Wireless access technology for low-cost and low-data-rate devices that are powered or run on batteries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B5C4DC64-FC99-D9FB-116C-8F067A8AA9BB}"/>
              </a:ext>
            </a:extLst>
          </p:cNvPr>
          <p:cNvSpPr txBox="1"/>
          <p:nvPr/>
        </p:nvSpPr>
        <p:spPr>
          <a:xfrm>
            <a:off x="998621" y="3263692"/>
            <a:ext cx="10355179" cy="954107"/>
          </a:xfrm>
          <a:prstGeom prst="rect">
            <a:avLst/>
          </a:prstGeom>
          <a:noFill/>
        </p:spPr>
        <p:txBody>
          <a:bodyPr wrap="square">
            <a:spAutoFit/>
          </a:bodyPr>
          <a:lstStyle/>
          <a:p>
            <a:pPr marL="469265" marR="710565" indent="-457200" algn="just">
              <a:lnSpc>
                <a:spcPct val="100000"/>
              </a:lnSpc>
              <a:spcBef>
                <a:spcPts val="5"/>
              </a:spcBef>
              <a:buClr>
                <a:srgbClr val="D24717"/>
              </a:buClr>
              <a:buSzPct val="84615"/>
              <a:buFont typeface="Wingdings" panose="05000000000000000000" pitchFamily="2" charset="2"/>
              <a:buChar char="Ø"/>
              <a:tabLst>
                <a:tab pos="286385" algn="l"/>
              </a:tabLst>
            </a:pPr>
            <a:r>
              <a:rPr lang="en-US" sz="2800" dirty="0">
                <a:solidFill>
                  <a:srgbClr val="FF0000"/>
                </a:solidFill>
                <a:latin typeface="Times New Roman" panose="02020603050405020304" pitchFamily="18" charset="0"/>
                <a:cs typeface="Times New Roman" panose="02020603050405020304" pitchFamily="18" charset="0"/>
              </a:rPr>
              <a:t>This access technology enables easy installation while remaining both simple and flexible</a:t>
            </a:r>
          </a:p>
        </p:txBody>
      </p:sp>
      <p:sp>
        <p:nvSpPr>
          <p:cNvPr id="7" name="TextBox 6">
            <a:extLst>
              <a:ext uri="{FF2B5EF4-FFF2-40B4-BE49-F238E27FC236}">
                <a16:creationId xmlns:a16="http://schemas.microsoft.com/office/drawing/2014/main" id="{7EBF4DB0-483A-B5EB-BC9F-C13D5AE6A867}"/>
              </a:ext>
            </a:extLst>
          </p:cNvPr>
          <p:cNvSpPr txBox="1"/>
          <p:nvPr/>
        </p:nvSpPr>
        <p:spPr>
          <a:xfrm>
            <a:off x="998621" y="4160212"/>
            <a:ext cx="10355179" cy="2882840"/>
          </a:xfrm>
          <a:prstGeom prst="rect">
            <a:avLst/>
          </a:prstGeom>
          <a:noFill/>
        </p:spPr>
        <p:txBody>
          <a:bodyPr wrap="square">
            <a:spAutoFit/>
          </a:bodyPr>
          <a:lstStyle/>
          <a:p>
            <a:pPr marL="469265" marR="112395" indent="-457200">
              <a:lnSpc>
                <a:spcPct val="100000"/>
              </a:lnSpc>
              <a:buClr>
                <a:srgbClr val="D24717"/>
              </a:buClr>
              <a:buSzPct val="84615"/>
              <a:buFont typeface="Wingdings" panose="05000000000000000000" pitchFamily="2" charset="2"/>
              <a:buChar char="Ø"/>
              <a:tabLst>
                <a:tab pos="286385" algn="l"/>
              </a:tabLst>
            </a:pPr>
            <a:r>
              <a:rPr lang="en-US" sz="2700" dirty="0">
                <a:solidFill>
                  <a:schemeClr val="accent1">
                    <a:lumMod val="75000"/>
                  </a:schemeClr>
                </a:solidFill>
                <a:latin typeface="Times New Roman" panose="02020603050405020304" pitchFamily="18" charset="0"/>
                <a:cs typeface="Times New Roman" panose="02020603050405020304" pitchFamily="18" charset="0"/>
              </a:rPr>
              <a:t>IEEE 802.15.4 is commonly found in the following types of deployments:</a:t>
            </a:r>
          </a:p>
          <a:p>
            <a:pPr marL="786130" lvl="1" indent="-457200">
              <a:lnSpc>
                <a:spcPct val="100000"/>
              </a:lnSpc>
              <a:spcBef>
                <a:spcPts val="430"/>
              </a:spcBef>
              <a:buClr>
                <a:srgbClr val="9B2C1F"/>
              </a:buClr>
              <a:buSzPct val="85416"/>
              <a:buFont typeface="Wingdings" panose="05000000000000000000" pitchFamily="2" charset="2"/>
              <a:buChar char="Ø"/>
              <a:tabLst>
                <a:tab pos="560705" algn="l"/>
              </a:tabLst>
            </a:pPr>
            <a:r>
              <a:rPr lang="en-US" sz="2700" dirty="0">
                <a:solidFill>
                  <a:schemeClr val="accent1">
                    <a:lumMod val="75000"/>
                  </a:schemeClr>
                </a:solidFill>
                <a:latin typeface="Times New Roman" panose="02020603050405020304" pitchFamily="18" charset="0"/>
                <a:cs typeface="Times New Roman" panose="02020603050405020304" pitchFamily="18" charset="0"/>
              </a:rPr>
              <a:t>Home and building automation</a:t>
            </a:r>
          </a:p>
          <a:p>
            <a:pPr marL="786130" lvl="1" indent="-457200">
              <a:lnSpc>
                <a:spcPct val="100000"/>
              </a:lnSpc>
              <a:spcBef>
                <a:spcPts val="395"/>
              </a:spcBef>
              <a:buClr>
                <a:srgbClr val="9B2C1F"/>
              </a:buClr>
              <a:buSzPct val="85416"/>
              <a:buFont typeface="Wingdings" panose="05000000000000000000" pitchFamily="2" charset="2"/>
              <a:buChar char="Ø"/>
              <a:tabLst>
                <a:tab pos="560705" algn="l"/>
              </a:tabLst>
            </a:pPr>
            <a:r>
              <a:rPr lang="en-US" sz="2700" dirty="0">
                <a:solidFill>
                  <a:schemeClr val="accent1">
                    <a:lumMod val="75000"/>
                  </a:schemeClr>
                </a:solidFill>
                <a:latin typeface="Times New Roman" panose="02020603050405020304" pitchFamily="18" charset="0"/>
                <a:cs typeface="Times New Roman" panose="02020603050405020304" pitchFamily="18" charset="0"/>
              </a:rPr>
              <a:t>Automotive networks</a:t>
            </a:r>
          </a:p>
          <a:p>
            <a:pPr marL="786130" lvl="1" indent="-457200">
              <a:lnSpc>
                <a:spcPct val="100000"/>
              </a:lnSpc>
              <a:spcBef>
                <a:spcPts val="409"/>
              </a:spcBef>
              <a:buClr>
                <a:srgbClr val="9B2C1F"/>
              </a:buClr>
              <a:buSzPct val="85416"/>
              <a:buFont typeface="Wingdings" panose="05000000000000000000" pitchFamily="2" charset="2"/>
              <a:buChar char="Ø"/>
              <a:tabLst>
                <a:tab pos="560705" algn="l"/>
              </a:tabLst>
            </a:pPr>
            <a:r>
              <a:rPr lang="en-US" sz="2700" dirty="0">
                <a:solidFill>
                  <a:schemeClr val="accent1">
                    <a:lumMod val="75000"/>
                  </a:schemeClr>
                </a:solidFill>
                <a:latin typeface="Times New Roman" panose="02020603050405020304" pitchFamily="18" charset="0"/>
                <a:cs typeface="Times New Roman" panose="02020603050405020304" pitchFamily="18" charset="0"/>
              </a:rPr>
              <a:t>Industrial wireless sensor networks</a:t>
            </a:r>
          </a:p>
          <a:p>
            <a:pPr marL="786130" lvl="1" indent="-457200">
              <a:lnSpc>
                <a:spcPct val="100000"/>
              </a:lnSpc>
              <a:spcBef>
                <a:spcPts val="400"/>
              </a:spcBef>
              <a:buClr>
                <a:srgbClr val="9B2C1F"/>
              </a:buClr>
              <a:buSzPct val="85416"/>
              <a:buFont typeface="Wingdings" panose="05000000000000000000" pitchFamily="2" charset="2"/>
              <a:buChar char="Ø"/>
              <a:tabLst>
                <a:tab pos="560705" algn="l"/>
              </a:tabLst>
            </a:pPr>
            <a:r>
              <a:rPr lang="en-US" sz="2700" dirty="0">
                <a:solidFill>
                  <a:schemeClr val="accent1">
                    <a:lumMod val="75000"/>
                  </a:schemeClr>
                </a:solidFill>
                <a:latin typeface="Times New Roman" panose="02020603050405020304" pitchFamily="18" charset="0"/>
                <a:cs typeface="Times New Roman" panose="02020603050405020304" pitchFamily="18" charset="0"/>
              </a:rPr>
              <a:t>Interactive toys and remote controls</a:t>
            </a:r>
            <a:endParaRPr lang="en-IN" sz="2700" dirty="0">
              <a:solidFill>
                <a:schemeClr val="accent1">
                  <a:lumMod val="75000"/>
                </a:schemeClr>
              </a:solidFill>
            </a:endParaRPr>
          </a:p>
        </p:txBody>
      </p:sp>
      <p:sp>
        <p:nvSpPr>
          <p:cNvPr id="8" name="TextBox 7">
            <a:extLst>
              <a:ext uri="{FF2B5EF4-FFF2-40B4-BE49-F238E27FC236}">
                <a16:creationId xmlns:a16="http://schemas.microsoft.com/office/drawing/2014/main" id="{CFB30A2F-E274-C718-90A1-A6E4AEA62B3B}"/>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Tree>
    <p:extLst>
      <p:ext uri="{BB962C8B-B14F-4D97-AF65-F5344CB8AC3E}">
        <p14:creationId xmlns:p14="http://schemas.microsoft.com/office/powerpoint/2010/main" val="374444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P spid="7" grpId="0"/>
      <p:bldP spid="8"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35A4F-9B98-8FBE-D45E-C0CA8B0613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267440-604F-F0E7-672F-48C4F35DA6EB}"/>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C08FCAB5-4DFD-6220-CCE6-335C7E0E88B4}"/>
              </a:ext>
            </a:extLst>
          </p:cNvPr>
          <p:cNvSpPr txBox="1">
            <a:spLocks/>
          </p:cNvSpPr>
          <p:nvPr/>
        </p:nvSpPr>
        <p:spPr>
          <a:xfrm>
            <a:off x="998621" y="2250009"/>
            <a:ext cx="10355179" cy="10712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900" indent="-457200" algn="just">
              <a:lnSpc>
                <a:spcPct val="100000"/>
              </a:lnSpc>
              <a:spcBef>
                <a:spcPts val="105"/>
              </a:spcBef>
              <a:buClr>
                <a:srgbClr val="D24717"/>
              </a:buClr>
              <a:buSzPct val="84615"/>
              <a:buFont typeface="Wingdings" panose="05000000000000000000" pitchFamily="2" charset="2"/>
              <a:buChar char="q"/>
              <a:tabLst>
                <a:tab pos="285750" algn="l"/>
              </a:tabLst>
            </a:pPr>
            <a:r>
              <a:rPr lang="en-US" dirty="0">
                <a:solidFill>
                  <a:srgbClr val="C00000"/>
                </a:solidFill>
                <a:latin typeface="Times New Roman" panose="02020603050405020304" pitchFamily="18" charset="0"/>
                <a:cs typeface="Times New Roman" panose="02020603050405020304" pitchFamily="18" charset="0"/>
              </a:rPr>
              <a:t>Drawbacks of this includes MAC reliability, unbounded latency, and susceptibility to interference and multipath fading</a:t>
            </a:r>
          </a:p>
        </p:txBody>
      </p:sp>
      <p:sp>
        <p:nvSpPr>
          <p:cNvPr id="4" name="TextBox 3">
            <a:extLst>
              <a:ext uri="{FF2B5EF4-FFF2-40B4-BE49-F238E27FC236}">
                <a16:creationId xmlns:a16="http://schemas.microsoft.com/office/drawing/2014/main" id="{B6EE17B5-E906-4CBC-1EE2-ECA3BD883705}"/>
              </a:ext>
            </a:extLst>
          </p:cNvPr>
          <p:cNvSpPr txBox="1"/>
          <p:nvPr/>
        </p:nvSpPr>
        <p:spPr>
          <a:xfrm>
            <a:off x="998621" y="3429000"/>
            <a:ext cx="10355179" cy="1384995"/>
          </a:xfrm>
          <a:prstGeom prst="rect">
            <a:avLst/>
          </a:prstGeom>
          <a:noFill/>
        </p:spPr>
        <p:txBody>
          <a:bodyPr wrap="square">
            <a:spAutoFit/>
          </a:bodyPr>
          <a:lstStyle/>
          <a:p>
            <a:pPr marL="469265" marR="39370" indent="-457200" algn="just">
              <a:lnSpc>
                <a:spcPct val="100000"/>
              </a:lnSpc>
              <a:spcBef>
                <a:spcPts val="595"/>
              </a:spcBef>
              <a:buClr>
                <a:srgbClr val="D24717"/>
              </a:buClr>
              <a:buSzPct val="84615"/>
              <a:buFont typeface="Wingdings" panose="05000000000000000000" pitchFamily="2" charset="2"/>
              <a:buChar char="q"/>
              <a:tabLst>
                <a:tab pos="286385" algn="l"/>
              </a:tabLst>
            </a:pPr>
            <a:r>
              <a:rPr lang="en-US" sz="2800" dirty="0">
                <a:solidFill>
                  <a:schemeClr val="accent1">
                    <a:lumMod val="75000"/>
                  </a:schemeClr>
                </a:solidFill>
                <a:latin typeface="Times New Roman" panose="02020603050405020304" pitchFamily="18" charset="0"/>
                <a:cs typeface="Times New Roman" panose="02020603050405020304" pitchFamily="18" charset="0"/>
              </a:rPr>
              <a:t>The negatives around reliability and latency often have to do with the Collision Sense Multiple Access/Collision Avoidance (CSMA/CA) algorithm.</a:t>
            </a:r>
          </a:p>
        </p:txBody>
      </p:sp>
      <p:sp>
        <p:nvSpPr>
          <p:cNvPr id="7" name="TextBox 6">
            <a:extLst>
              <a:ext uri="{FF2B5EF4-FFF2-40B4-BE49-F238E27FC236}">
                <a16:creationId xmlns:a16="http://schemas.microsoft.com/office/drawing/2014/main" id="{DA05D9A7-D416-FB8E-92C4-AF8BEB1F6295}"/>
              </a:ext>
            </a:extLst>
          </p:cNvPr>
          <p:cNvSpPr txBox="1"/>
          <p:nvPr/>
        </p:nvSpPr>
        <p:spPr>
          <a:xfrm>
            <a:off x="998621" y="4921716"/>
            <a:ext cx="10355179" cy="1384995"/>
          </a:xfrm>
          <a:prstGeom prst="rect">
            <a:avLst/>
          </a:prstGeom>
          <a:noFill/>
        </p:spPr>
        <p:txBody>
          <a:bodyPr wrap="square">
            <a:spAutoFit/>
          </a:bodyPr>
          <a:lstStyle/>
          <a:p>
            <a:pPr marL="469265" marR="170180" indent="-457200" algn="just">
              <a:lnSpc>
                <a:spcPct val="100000"/>
              </a:lnSpc>
              <a:spcBef>
                <a:spcPts val="605"/>
              </a:spcBef>
              <a:buClr>
                <a:srgbClr val="D24717"/>
              </a:buClr>
              <a:buSzPct val="84615"/>
              <a:buFont typeface="Wingdings" panose="05000000000000000000" pitchFamily="2" charset="2"/>
              <a:buChar char="q"/>
              <a:tabLst>
                <a:tab pos="286385" algn="l"/>
              </a:tabLst>
            </a:pPr>
            <a:r>
              <a:rPr lang="en-US" sz="2800" dirty="0">
                <a:solidFill>
                  <a:schemeClr val="accent6">
                    <a:lumMod val="50000"/>
                  </a:schemeClr>
                </a:solidFill>
                <a:latin typeface="Times New Roman" panose="02020603050405020304" pitchFamily="18" charset="0"/>
                <a:cs typeface="Times New Roman" panose="02020603050405020304" pitchFamily="18" charset="0"/>
              </a:rPr>
              <a:t>CSMA/CA is an access method in which a device “listens” to make sure no other devices are transmitting before starting 	its own transmission.</a:t>
            </a:r>
          </a:p>
        </p:txBody>
      </p:sp>
      <p:sp>
        <p:nvSpPr>
          <p:cNvPr id="8" name="TextBox 7">
            <a:extLst>
              <a:ext uri="{FF2B5EF4-FFF2-40B4-BE49-F238E27FC236}">
                <a16:creationId xmlns:a16="http://schemas.microsoft.com/office/drawing/2014/main" id="{8E03BA07-2341-F5A8-FA49-66F0FA789494}"/>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Tree>
    <p:extLst>
      <p:ext uri="{BB962C8B-B14F-4D97-AF65-F5344CB8AC3E}">
        <p14:creationId xmlns:p14="http://schemas.microsoft.com/office/powerpoint/2010/main" val="194853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P spid="7" grpId="0"/>
      <p:bldP spid="8"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C5A8A-A6F5-E012-C036-1FBEC1816A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BDF2B6-33A0-8D16-8210-7CED7DB3605A}"/>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19F34812-371F-7E38-1C44-985F14EDE649}"/>
              </a:ext>
            </a:extLst>
          </p:cNvPr>
          <p:cNvSpPr txBox="1">
            <a:spLocks/>
          </p:cNvSpPr>
          <p:nvPr/>
        </p:nvSpPr>
        <p:spPr>
          <a:xfrm>
            <a:off x="998621" y="2250009"/>
            <a:ext cx="10355179" cy="10712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900" indent="-457200" algn="just">
              <a:lnSpc>
                <a:spcPct val="100000"/>
              </a:lnSpc>
              <a:spcBef>
                <a:spcPts val="600"/>
              </a:spcBef>
              <a:buClr>
                <a:srgbClr val="D24717"/>
              </a:buClr>
              <a:buSzPct val="84615"/>
              <a:buFont typeface="Wingdings" panose="05000000000000000000" pitchFamily="2" charset="2"/>
              <a:buChar char="q"/>
              <a:tabLst>
                <a:tab pos="285750" algn="l"/>
              </a:tabLst>
            </a:pPr>
            <a:r>
              <a:rPr lang="en-US" dirty="0">
                <a:solidFill>
                  <a:srgbClr val="C00000"/>
                </a:solidFill>
                <a:latin typeface="Times New Roman" panose="02020603050405020304" pitchFamily="18" charset="0"/>
                <a:cs typeface="Times New Roman" panose="02020603050405020304" pitchFamily="18" charset="0"/>
              </a:rPr>
              <a:t>If another device is transmitting, a wait time (which is usually random) occurs before “listening” occurs again</a:t>
            </a:r>
          </a:p>
        </p:txBody>
      </p:sp>
      <p:sp>
        <p:nvSpPr>
          <p:cNvPr id="4" name="TextBox 3">
            <a:extLst>
              <a:ext uri="{FF2B5EF4-FFF2-40B4-BE49-F238E27FC236}">
                <a16:creationId xmlns:a16="http://schemas.microsoft.com/office/drawing/2014/main" id="{66AE021D-B32E-A747-F1DC-1A7C86796082}"/>
              </a:ext>
            </a:extLst>
          </p:cNvPr>
          <p:cNvSpPr txBox="1"/>
          <p:nvPr/>
        </p:nvSpPr>
        <p:spPr>
          <a:xfrm>
            <a:off x="998621" y="3429000"/>
            <a:ext cx="10355179" cy="954107"/>
          </a:xfrm>
          <a:prstGeom prst="rect">
            <a:avLst/>
          </a:prstGeom>
          <a:noFill/>
        </p:spPr>
        <p:txBody>
          <a:bodyPr wrap="square">
            <a:spAutoFit/>
          </a:bodyPr>
          <a:lstStyle/>
          <a:p>
            <a:pPr marL="469265" marR="179070" indent="-457200" algn="just">
              <a:lnSpc>
                <a:spcPct val="100000"/>
              </a:lnSpc>
              <a:spcBef>
                <a:spcPts val="605"/>
              </a:spcBef>
              <a:buClr>
                <a:srgbClr val="D24717"/>
              </a:buClr>
              <a:buSzPct val="84615"/>
              <a:buFont typeface="Wingdings" panose="05000000000000000000" pitchFamily="2" charset="2"/>
              <a:buChar char="q"/>
              <a:tabLst>
                <a:tab pos="286385" algn="l"/>
              </a:tabLst>
            </a:pPr>
            <a:r>
              <a:rPr lang="en-US" sz="2800" dirty="0">
                <a:solidFill>
                  <a:schemeClr val="accent1">
                    <a:lumMod val="75000"/>
                  </a:schemeClr>
                </a:solidFill>
                <a:latin typeface="Times New Roman" panose="02020603050405020304" pitchFamily="18" charset="0"/>
                <a:cs typeface="Times New Roman" panose="02020603050405020304" pitchFamily="18" charset="0"/>
              </a:rPr>
              <a:t>Interference and multipath fading occur with IEEE 802.15.4 because it lacks a frequency-hopping technique</a:t>
            </a:r>
          </a:p>
        </p:txBody>
      </p:sp>
      <p:sp>
        <p:nvSpPr>
          <p:cNvPr id="8" name="TextBox 7">
            <a:extLst>
              <a:ext uri="{FF2B5EF4-FFF2-40B4-BE49-F238E27FC236}">
                <a16:creationId xmlns:a16="http://schemas.microsoft.com/office/drawing/2014/main" id="{1CDD7CB9-F829-A891-2FF9-104D328AD601}"/>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Tree>
    <p:extLst>
      <p:ext uri="{BB962C8B-B14F-4D97-AF65-F5344CB8AC3E}">
        <p14:creationId xmlns:p14="http://schemas.microsoft.com/office/powerpoint/2010/main" val="33352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P spid="8"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24141E-B5DD-8562-DD7F-5D67E8294F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F3F506-EF14-0081-897F-07A96F5ED948}"/>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1B3D1CC3-FD16-5A12-D472-E794F96A13FF}"/>
              </a:ext>
            </a:extLst>
          </p:cNvPr>
          <p:cNvSpPr txBox="1">
            <a:spLocks/>
          </p:cNvSpPr>
          <p:nvPr/>
        </p:nvSpPr>
        <p:spPr>
          <a:xfrm>
            <a:off x="998621" y="2250009"/>
            <a:ext cx="5418221" cy="52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indent="-457200" algn="just">
              <a:lnSpc>
                <a:spcPct val="100000"/>
              </a:lnSpc>
              <a:spcBef>
                <a:spcPts val="105"/>
              </a:spcBef>
              <a:buClr>
                <a:srgbClr val="D24717"/>
              </a:buClr>
              <a:buSzPct val="84615"/>
              <a:buFont typeface="Wingdings" panose="05000000000000000000" pitchFamily="2" charset="2"/>
              <a:buChar char="Ø"/>
              <a:tabLst>
                <a:tab pos="286385" algn="l"/>
              </a:tabLst>
            </a:pPr>
            <a:r>
              <a:rPr lang="en-US" dirty="0">
                <a:solidFill>
                  <a:srgbClr val="C00000"/>
                </a:solidFill>
                <a:latin typeface="Times New Roman" panose="02020603050405020304" pitchFamily="18" charset="0"/>
                <a:cs typeface="Times New Roman" panose="02020603050405020304" pitchFamily="18" charset="0"/>
              </a:rPr>
              <a:t>Standardization and Alliances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6B63059-8EBA-60D8-9BFF-C5736F5F6CDC}"/>
              </a:ext>
            </a:extLst>
          </p:cNvPr>
          <p:cNvSpPr txBox="1"/>
          <p:nvPr/>
        </p:nvSpPr>
        <p:spPr>
          <a:xfrm>
            <a:off x="1560095" y="2880950"/>
            <a:ext cx="9793706" cy="1384995"/>
          </a:xfrm>
          <a:prstGeom prst="rect">
            <a:avLst/>
          </a:prstGeom>
          <a:noFill/>
        </p:spPr>
        <p:txBody>
          <a:bodyPr wrap="square">
            <a:spAutoFit/>
          </a:bodyPr>
          <a:lstStyle/>
          <a:p>
            <a:pPr marL="469265" marR="710565" indent="-457200" algn="just">
              <a:lnSpc>
                <a:spcPct val="100000"/>
              </a:lnSpc>
              <a:spcBef>
                <a:spcPts val="5"/>
              </a:spcBef>
              <a:buClr>
                <a:srgbClr val="D24717"/>
              </a:buClr>
              <a:buSzPct val="84615"/>
              <a:buFont typeface="Wingdings" panose="05000000000000000000" pitchFamily="2" charset="2"/>
              <a:buChar char="Ø"/>
              <a:tabLst>
                <a:tab pos="286385" algn="l"/>
              </a:tabLst>
            </a:pPr>
            <a:r>
              <a:rPr lang="en-US" sz="2800" dirty="0">
                <a:solidFill>
                  <a:schemeClr val="accent1">
                    <a:lumMod val="75000"/>
                  </a:schemeClr>
                </a:solidFill>
                <a:latin typeface="Times New Roman" panose="02020603050405020304" pitchFamily="18" charset="0"/>
                <a:cs typeface="Times New Roman" panose="02020603050405020304" pitchFamily="18" charset="0"/>
              </a:rPr>
              <a:t>IEEE 802.15.4 or IEEE 802.15 Task Group 4 defines low data-rate PHY and MAC layer specifications for wireless personal area networks (WPAN).</a:t>
            </a:r>
          </a:p>
        </p:txBody>
      </p:sp>
      <p:sp>
        <p:nvSpPr>
          <p:cNvPr id="7" name="TextBox 6">
            <a:extLst>
              <a:ext uri="{FF2B5EF4-FFF2-40B4-BE49-F238E27FC236}">
                <a16:creationId xmlns:a16="http://schemas.microsoft.com/office/drawing/2014/main" id="{510FCA55-3383-7A8F-9886-C2F647976B51}"/>
              </a:ext>
            </a:extLst>
          </p:cNvPr>
          <p:cNvSpPr txBox="1"/>
          <p:nvPr/>
        </p:nvSpPr>
        <p:spPr>
          <a:xfrm>
            <a:off x="1560094" y="4373666"/>
            <a:ext cx="9793706" cy="1384995"/>
          </a:xfrm>
          <a:prstGeom prst="rect">
            <a:avLst/>
          </a:prstGeom>
          <a:noFill/>
        </p:spPr>
        <p:txBody>
          <a:bodyPr wrap="square">
            <a:spAutoFit/>
          </a:bodyPr>
          <a:lstStyle/>
          <a:p>
            <a:pPr marL="469265" marR="112395" indent="-457200">
              <a:lnSpc>
                <a:spcPct val="100000"/>
              </a:lnSpc>
              <a:buClr>
                <a:srgbClr val="D24717"/>
              </a:buClr>
              <a:buSzPct val="84615"/>
              <a:buFont typeface="Wingdings" panose="05000000000000000000" pitchFamily="2" charset="2"/>
              <a:buChar char="Ø"/>
              <a:tabLst>
                <a:tab pos="286385" algn="l"/>
              </a:tabLst>
            </a:pPr>
            <a:r>
              <a:rPr lang="en-US" sz="2800" dirty="0">
                <a:solidFill>
                  <a:srgbClr val="FF0000"/>
                </a:solidFill>
                <a:latin typeface="Times New Roman" panose="02020603050405020304" pitchFamily="18" charset="0"/>
                <a:cs typeface="Times New Roman" panose="02020603050405020304" pitchFamily="18" charset="0"/>
              </a:rPr>
              <a:t>This is a well-known solution for low complexity wireless devices with low data rates that need many months or even years of battery life.</a:t>
            </a:r>
            <a:endParaRPr lang="en-IN" sz="2700"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D63FEE4-1054-072E-A5DF-6B7A4EE56601}"/>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
        <p:nvSpPr>
          <p:cNvPr id="3" name="TextBox 2">
            <a:extLst>
              <a:ext uri="{FF2B5EF4-FFF2-40B4-BE49-F238E27FC236}">
                <a16:creationId xmlns:a16="http://schemas.microsoft.com/office/drawing/2014/main" id="{69EE47BE-7A19-083C-28F2-1CDCF3863F59}"/>
              </a:ext>
            </a:extLst>
          </p:cNvPr>
          <p:cNvSpPr txBox="1"/>
          <p:nvPr/>
        </p:nvSpPr>
        <p:spPr>
          <a:xfrm>
            <a:off x="1560094" y="5866382"/>
            <a:ext cx="9793706" cy="954107"/>
          </a:xfrm>
          <a:prstGeom prst="rect">
            <a:avLst/>
          </a:prstGeom>
          <a:noFill/>
        </p:spPr>
        <p:txBody>
          <a:bodyPr wrap="square">
            <a:spAutoFit/>
          </a:bodyPr>
          <a:lstStyle/>
          <a:p>
            <a:pPr marL="469265" marR="112395" indent="-457200">
              <a:lnSpc>
                <a:spcPct val="100000"/>
              </a:lnSpc>
              <a:buClr>
                <a:srgbClr val="D24717"/>
              </a:buClr>
              <a:buSzPct val="84615"/>
              <a:buFont typeface="Wingdings" panose="05000000000000000000" pitchFamily="2" charset="2"/>
              <a:buChar char="Ø"/>
              <a:tabLst>
                <a:tab pos="286385" algn="l"/>
              </a:tabLst>
            </a:pPr>
            <a:r>
              <a:rPr lang="en-US" sz="2800" dirty="0">
                <a:solidFill>
                  <a:schemeClr val="accent6">
                    <a:lumMod val="75000"/>
                  </a:schemeClr>
                </a:solidFill>
                <a:latin typeface="Times New Roman" panose="02020603050405020304" pitchFamily="18" charset="0"/>
                <a:cs typeface="Times New Roman" panose="02020603050405020304" pitchFamily="18" charset="0"/>
              </a:rPr>
              <a:t>IEEE 802.15.4-2003 , 802.15.4-2006 , 802.15.4-2011 and 802.15.4-2015</a:t>
            </a:r>
            <a:endParaRPr lang="en-IN" sz="27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519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P spid="7" grpId="0"/>
      <p:bldP spid="8" grpId="0"/>
      <p:bldP spid="3"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218F0-6B97-2C66-61D9-0BD4658A396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599E9095-2653-887A-9B50-0E94685011DC}"/>
              </a:ext>
            </a:extLst>
          </p:cNvPr>
          <p:cNvPicPr>
            <a:picLocks noChangeAspect="1"/>
          </p:cNvPicPr>
          <p:nvPr/>
        </p:nvPicPr>
        <p:blipFill>
          <a:blip r:embed="rId2"/>
          <a:stretch>
            <a:fillRect/>
          </a:stretch>
        </p:blipFill>
        <p:spPr>
          <a:xfrm>
            <a:off x="1668379" y="214986"/>
            <a:ext cx="8614609" cy="6428027"/>
          </a:xfrm>
          <a:prstGeom prst="rect">
            <a:avLst/>
          </a:prstGeom>
        </p:spPr>
      </p:pic>
    </p:spTree>
    <p:extLst>
      <p:ext uri="{BB962C8B-B14F-4D97-AF65-F5344CB8AC3E}">
        <p14:creationId xmlns:p14="http://schemas.microsoft.com/office/powerpoint/2010/main" val="801339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EA61A-AB07-F137-4651-2ECCDFCC7B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A1C5F-CBE1-8B2F-D8E3-FEA7DB8D08DD}"/>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Types of Sensors</a:t>
            </a:r>
            <a:endParaRPr lang="en-IN" dirty="0"/>
          </a:p>
        </p:txBody>
      </p:sp>
      <p:sp>
        <p:nvSpPr>
          <p:cNvPr id="5" name="TextBox 4">
            <a:extLst>
              <a:ext uri="{FF2B5EF4-FFF2-40B4-BE49-F238E27FC236}">
                <a16:creationId xmlns:a16="http://schemas.microsoft.com/office/drawing/2014/main" id="{2B08D514-7945-C9E4-BFC6-87D6A9A4F649}"/>
              </a:ext>
            </a:extLst>
          </p:cNvPr>
          <p:cNvSpPr txBox="1"/>
          <p:nvPr/>
        </p:nvSpPr>
        <p:spPr>
          <a:xfrm>
            <a:off x="926969" y="1520786"/>
            <a:ext cx="10426831" cy="523220"/>
          </a:xfrm>
          <a:prstGeom prst="rect">
            <a:avLst/>
          </a:prstGeom>
          <a:noFill/>
        </p:spPr>
        <p:txBody>
          <a:bodyPr wrap="square">
            <a:spAutoFit/>
          </a:bodyPr>
          <a:lstStyle>
            <a:defPPr>
              <a:defRPr lang="en-US"/>
            </a:defPPr>
            <a:lvl1pPr algn="just">
              <a:defRPr sz="2800" b="1">
                <a:solidFill>
                  <a:srgbClr val="FF3399"/>
                </a:solidFill>
                <a:latin typeface="Times New Roman" panose="02020603050405020304" pitchFamily="18" charset="0"/>
                <a:cs typeface="Times New Roman" panose="02020603050405020304" pitchFamily="18" charset="0"/>
              </a:defRPr>
            </a:lvl1pPr>
          </a:lstStyle>
          <a:p>
            <a:r>
              <a:rPr lang="en-IN" dirty="0"/>
              <a:t>Area of application:</a:t>
            </a:r>
            <a:endParaRPr lang="en-US" dirty="0"/>
          </a:p>
        </p:txBody>
      </p:sp>
      <p:sp>
        <p:nvSpPr>
          <p:cNvPr id="11" name="TextBox 10">
            <a:extLst>
              <a:ext uri="{FF2B5EF4-FFF2-40B4-BE49-F238E27FC236}">
                <a16:creationId xmlns:a16="http://schemas.microsoft.com/office/drawing/2014/main" id="{1CD5A2B8-AF6F-0AB5-0ED2-76C7A26E5966}"/>
              </a:ext>
            </a:extLst>
          </p:cNvPr>
          <p:cNvSpPr txBox="1"/>
          <p:nvPr/>
        </p:nvSpPr>
        <p:spPr>
          <a:xfrm>
            <a:off x="1588436" y="2474893"/>
            <a:ext cx="9765364" cy="954107"/>
          </a:xfrm>
          <a:prstGeom prst="rect">
            <a:avLst/>
          </a:prstGeom>
          <a:noFill/>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Sensors can be categorized based on the specific industry or vertical where they are being used.</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751D894-9474-1059-4C63-54DAB5558B82}"/>
              </a:ext>
            </a:extLst>
          </p:cNvPr>
          <p:cNvSpPr txBox="1"/>
          <p:nvPr/>
        </p:nvSpPr>
        <p:spPr>
          <a:xfrm>
            <a:off x="882584" y="3973949"/>
            <a:ext cx="10426831" cy="523220"/>
          </a:xfrm>
          <a:prstGeom prst="rect">
            <a:avLst/>
          </a:prstGeom>
          <a:noFill/>
        </p:spPr>
        <p:txBody>
          <a:bodyPr wrap="square">
            <a:spAutoFit/>
          </a:bodyPr>
          <a:lstStyle/>
          <a:p>
            <a:pPr algn="just"/>
            <a:r>
              <a:rPr lang="en-IN" sz="2800" b="1" dirty="0">
                <a:solidFill>
                  <a:srgbClr val="FF3399"/>
                </a:solidFill>
                <a:latin typeface="Times New Roman" panose="02020603050405020304" pitchFamily="18" charset="0"/>
                <a:cs typeface="Times New Roman" panose="02020603050405020304" pitchFamily="18" charset="0"/>
              </a:rPr>
              <a:t>How sensors measure</a:t>
            </a:r>
            <a:endParaRPr lang="en-US" sz="2800" b="1" dirty="0">
              <a:solidFill>
                <a:srgbClr val="FF3399"/>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887C404-AD1D-E590-3CC6-59ACF243836B}"/>
              </a:ext>
            </a:extLst>
          </p:cNvPr>
          <p:cNvSpPr txBox="1"/>
          <p:nvPr/>
        </p:nvSpPr>
        <p:spPr>
          <a:xfrm>
            <a:off x="1588437" y="4872215"/>
            <a:ext cx="9676594" cy="1815882"/>
          </a:xfrm>
          <a:prstGeom prst="rect">
            <a:avLst/>
          </a:prstGeom>
          <a:noFill/>
        </p:spPr>
        <p:txBody>
          <a:bodyPr wrap="square">
            <a:spAutoFit/>
          </a:bodyPr>
          <a:lstStyle/>
          <a:p>
            <a:pPr algn="just"/>
            <a:r>
              <a:rPr lang="en-US" sz="2800" dirty="0">
                <a:solidFill>
                  <a:srgbClr val="C00000"/>
                </a:solidFill>
                <a:latin typeface="Times New Roman" panose="02020603050405020304" pitchFamily="18" charset="0"/>
                <a:cs typeface="Times New Roman" panose="02020603050405020304" pitchFamily="18" charset="0"/>
              </a:rPr>
              <a:t>Sensors can be categorized based on the physical mechanism used to measure sensory input (for example, thermoelectric, electrochemical, piezoresistive, optic, electric, fluid mechanic, </a:t>
            </a:r>
            <a:r>
              <a:rPr lang="en-US" sz="2800" dirty="0" err="1">
                <a:solidFill>
                  <a:srgbClr val="C00000"/>
                </a:solidFill>
                <a:latin typeface="Times New Roman" panose="02020603050405020304" pitchFamily="18" charset="0"/>
                <a:cs typeface="Times New Roman" panose="02020603050405020304" pitchFamily="18" charset="0"/>
              </a:rPr>
              <a:t>photoelastic</a:t>
            </a:r>
            <a:r>
              <a:rPr lang="en-US" sz="2800" dirty="0">
                <a:solidFill>
                  <a:srgbClr val="C00000"/>
                </a:solidFill>
                <a:latin typeface="Times New Roman" panose="02020603050405020304" pitchFamily="18" charset="0"/>
                <a:cs typeface="Times New Roman" panose="02020603050405020304" pitchFamily="18" charset="0"/>
              </a:rPr>
              <a:t>)</a:t>
            </a:r>
            <a:endParaRPr lang="en-IN" sz="2800" dirty="0">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68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4" presetClass="entr" presetSubtype="10" fill="hold" grpId="0"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randombar(horizontal)">
                                      <p:cBhvr>
                                        <p:cTn id="2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11" grpId="0"/>
      <p:bldP spid="3" grpId="0"/>
      <p:bldP spid="4"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49E47C-1387-B54F-3B35-7B2D49DA90EE}"/>
              </a:ext>
            </a:extLst>
          </p:cNvPr>
          <p:cNvPicPr>
            <a:picLocks noChangeAspect="1"/>
          </p:cNvPicPr>
          <p:nvPr/>
        </p:nvPicPr>
        <p:blipFill>
          <a:blip r:embed="rId2"/>
          <a:stretch>
            <a:fillRect/>
          </a:stretch>
        </p:blipFill>
        <p:spPr>
          <a:xfrm>
            <a:off x="1609273" y="176463"/>
            <a:ext cx="9187064" cy="6659923"/>
          </a:xfrm>
          <a:prstGeom prst="rect">
            <a:avLst/>
          </a:prstGeom>
        </p:spPr>
      </p:pic>
    </p:spTree>
    <p:extLst>
      <p:ext uri="{BB962C8B-B14F-4D97-AF65-F5344CB8AC3E}">
        <p14:creationId xmlns:p14="http://schemas.microsoft.com/office/powerpoint/2010/main" val="389878533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36BEC1-1AB8-DAAF-AB97-7EFA1B9D4C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CA5DBA-C452-6992-5823-CD312F39C901}"/>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8D6905E7-41DF-9620-68F3-2B02B6AAAF29}"/>
              </a:ext>
            </a:extLst>
          </p:cNvPr>
          <p:cNvSpPr txBox="1">
            <a:spLocks/>
          </p:cNvSpPr>
          <p:nvPr/>
        </p:nvSpPr>
        <p:spPr>
          <a:xfrm>
            <a:off x="998621" y="2250009"/>
            <a:ext cx="5418221" cy="52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indent="-457200" algn="just">
              <a:lnSpc>
                <a:spcPct val="100000"/>
              </a:lnSpc>
              <a:spcBef>
                <a:spcPts val="105"/>
              </a:spcBef>
              <a:buClr>
                <a:srgbClr val="D24717"/>
              </a:buClr>
              <a:buSzPct val="84615"/>
              <a:buFont typeface="Wingdings" panose="05000000000000000000" pitchFamily="2" charset="2"/>
              <a:buChar char="Ø"/>
              <a:tabLst>
                <a:tab pos="286385" algn="l"/>
              </a:tabLst>
            </a:pPr>
            <a:r>
              <a:rPr lang="en-US" dirty="0">
                <a:solidFill>
                  <a:srgbClr val="C00000"/>
                </a:solidFill>
                <a:latin typeface="Times New Roman" panose="02020603050405020304" pitchFamily="18" charset="0"/>
                <a:cs typeface="Times New Roman" panose="02020603050405020304" pitchFamily="18" charset="0"/>
              </a:rPr>
              <a:t>Standardization and Alliances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00A3AC6-1DAC-349D-053E-65D05A42DD49}"/>
              </a:ext>
            </a:extLst>
          </p:cNvPr>
          <p:cNvSpPr txBox="1"/>
          <p:nvPr/>
        </p:nvSpPr>
        <p:spPr>
          <a:xfrm>
            <a:off x="1560095" y="2880950"/>
            <a:ext cx="2546684" cy="523220"/>
          </a:xfrm>
          <a:prstGeom prst="rect">
            <a:avLst/>
          </a:prstGeom>
          <a:noFill/>
        </p:spPr>
        <p:txBody>
          <a:bodyPr wrap="square">
            <a:spAutoFit/>
          </a:bodyPr>
          <a:lstStyle/>
          <a:p>
            <a:pPr marL="469265" marR="710565" indent="-457200" algn="just">
              <a:lnSpc>
                <a:spcPct val="100000"/>
              </a:lnSpc>
              <a:spcBef>
                <a:spcPts val="5"/>
              </a:spcBef>
              <a:buClr>
                <a:srgbClr val="D24717"/>
              </a:buClr>
              <a:buSzPct val="84615"/>
              <a:buFont typeface="Wingdings" panose="05000000000000000000" pitchFamily="2" charset="2"/>
              <a:buChar char="Ø"/>
              <a:tabLst>
                <a:tab pos="286385" algn="l"/>
              </a:tabLst>
            </a:pPr>
            <a:r>
              <a:rPr lang="en-US" sz="2800" dirty="0">
                <a:solidFill>
                  <a:schemeClr val="accent1">
                    <a:lumMod val="75000"/>
                  </a:schemeClr>
                </a:solidFill>
                <a:latin typeface="Times New Roman" panose="02020603050405020304" pitchFamily="18" charset="0"/>
                <a:cs typeface="Times New Roman" panose="02020603050405020304" pitchFamily="18" charset="0"/>
              </a:rPr>
              <a:t>ZigBee</a:t>
            </a:r>
          </a:p>
        </p:txBody>
      </p:sp>
      <p:sp>
        <p:nvSpPr>
          <p:cNvPr id="7" name="TextBox 6">
            <a:extLst>
              <a:ext uri="{FF2B5EF4-FFF2-40B4-BE49-F238E27FC236}">
                <a16:creationId xmlns:a16="http://schemas.microsoft.com/office/drawing/2014/main" id="{AABFE642-1178-3371-5E11-21F461FB38F3}"/>
              </a:ext>
            </a:extLst>
          </p:cNvPr>
          <p:cNvSpPr txBox="1"/>
          <p:nvPr/>
        </p:nvSpPr>
        <p:spPr>
          <a:xfrm>
            <a:off x="1993231" y="3511891"/>
            <a:ext cx="9360569" cy="954107"/>
          </a:xfrm>
          <a:prstGeom prst="rect">
            <a:avLst/>
          </a:prstGeom>
          <a:noFill/>
        </p:spPr>
        <p:txBody>
          <a:bodyPr wrap="square">
            <a:spAutoFit/>
          </a:bodyPr>
          <a:lstStyle/>
          <a:p>
            <a:pPr marL="469265" marR="112395" indent="-457200">
              <a:lnSpc>
                <a:spcPct val="100000"/>
              </a:lnSpc>
              <a:buClr>
                <a:srgbClr val="D24717"/>
              </a:buClr>
              <a:buSzPct val="84615"/>
              <a:buFont typeface="Wingdings" panose="05000000000000000000" pitchFamily="2" charset="2"/>
              <a:buChar char="Ø"/>
              <a:tabLst>
                <a:tab pos="286385" algn="l"/>
              </a:tabLst>
            </a:pPr>
            <a:r>
              <a:rPr lang="en-US" sz="2800" dirty="0">
                <a:solidFill>
                  <a:srgbClr val="FF0000"/>
                </a:solidFill>
                <a:latin typeface="Times New Roman" panose="02020603050405020304" pitchFamily="18" charset="0"/>
                <a:cs typeface="Times New Roman" panose="02020603050405020304" pitchFamily="18" charset="0"/>
              </a:rPr>
              <a:t>ZigBee solutions are aimed at smart objects and sensors that have low bandwidth and low power needs.</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A7511EC-014A-F2AA-DD1C-C0DF9ABDC4ED}"/>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
        <p:nvSpPr>
          <p:cNvPr id="3" name="TextBox 2">
            <a:extLst>
              <a:ext uri="{FF2B5EF4-FFF2-40B4-BE49-F238E27FC236}">
                <a16:creationId xmlns:a16="http://schemas.microsoft.com/office/drawing/2014/main" id="{16582A67-1B57-7CAF-1001-EA741B8599BE}"/>
              </a:ext>
            </a:extLst>
          </p:cNvPr>
          <p:cNvSpPr txBox="1"/>
          <p:nvPr/>
        </p:nvSpPr>
        <p:spPr>
          <a:xfrm>
            <a:off x="1993231" y="4573719"/>
            <a:ext cx="9360569" cy="1384995"/>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chemeClr val="accent6">
                    <a:lumMod val="75000"/>
                  </a:schemeClr>
                </a:solidFill>
                <a:latin typeface="Times New Roman" panose="02020603050405020304" pitchFamily="18" charset="0"/>
                <a:cs typeface="Times New Roman" panose="02020603050405020304" pitchFamily="18" charset="0"/>
              </a:rPr>
              <a:t>Furthermore, products that are ZigBee compliant and certified by the ZigBee Alliance should interoperate even though different vendors may manufacture them</a:t>
            </a:r>
            <a:endParaRPr lang="en-IN" sz="28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960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P spid="7" grpId="0"/>
      <p:bldP spid="8" grpId="0"/>
      <p:bldP spid="3"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3CF79-5E10-C86A-ACF7-0897474DBE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84003-9B50-CAB7-7756-E7B1B4827FFE}"/>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30FF3AD4-CBEF-90CE-3BF2-516A510D6450}"/>
              </a:ext>
            </a:extLst>
          </p:cNvPr>
          <p:cNvSpPr txBox="1">
            <a:spLocks/>
          </p:cNvSpPr>
          <p:nvPr/>
        </p:nvSpPr>
        <p:spPr>
          <a:xfrm>
            <a:off x="998621" y="2250009"/>
            <a:ext cx="5418221" cy="52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indent="-457200" algn="just">
              <a:lnSpc>
                <a:spcPct val="100000"/>
              </a:lnSpc>
              <a:spcBef>
                <a:spcPts val="105"/>
              </a:spcBef>
              <a:buClr>
                <a:srgbClr val="D24717"/>
              </a:buClr>
              <a:buSzPct val="84615"/>
              <a:buFont typeface="Wingdings" panose="05000000000000000000" pitchFamily="2" charset="2"/>
              <a:buChar char="Ø"/>
              <a:tabLst>
                <a:tab pos="286385" algn="l"/>
              </a:tabLst>
            </a:pPr>
            <a:r>
              <a:rPr lang="en-US" dirty="0">
                <a:solidFill>
                  <a:srgbClr val="C00000"/>
                </a:solidFill>
                <a:latin typeface="Times New Roman" panose="02020603050405020304" pitchFamily="18" charset="0"/>
                <a:cs typeface="Times New Roman" panose="02020603050405020304" pitchFamily="18" charset="0"/>
              </a:rPr>
              <a:t>Standardization and Alliances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D558FFC-0EEB-817B-98D6-4CB86E2A98AA}"/>
              </a:ext>
            </a:extLst>
          </p:cNvPr>
          <p:cNvSpPr txBox="1"/>
          <p:nvPr/>
        </p:nvSpPr>
        <p:spPr>
          <a:xfrm>
            <a:off x="1560095" y="2880950"/>
            <a:ext cx="2546684" cy="523220"/>
          </a:xfrm>
          <a:prstGeom prst="rect">
            <a:avLst/>
          </a:prstGeom>
          <a:noFill/>
        </p:spPr>
        <p:txBody>
          <a:bodyPr wrap="square">
            <a:spAutoFit/>
          </a:bodyPr>
          <a:lstStyle/>
          <a:p>
            <a:pPr marL="469265" marR="710565" indent="-457200" algn="just">
              <a:lnSpc>
                <a:spcPct val="100000"/>
              </a:lnSpc>
              <a:spcBef>
                <a:spcPts val="5"/>
              </a:spcBef>
              <a:buClr>
                <a:srgbClr val="D24717"/>
              </a:buClr>
              <a:buSzPct val="84615"/>
              <a:buFont typeface="Wingdings" panose="05000000000000000000" pitchFamily="2" charset="2"/>
              <a:buChar char="Ø"/>
              <a:tabLst>
                <a:tab pos="286385" algn="l"/>
              </a:tabLst>
            </a:pPr>
            <a:r>
              <a:rPr lang="en-US" sz="2800" dirty="0">
                <a:solidFill>
                  <a:schemeClr val="accent1">
                    <a:lumMod val="75000"/>
                  </a:schemeClr>
                </a:solidFill>
                <a:latin typeface="Times New Roman" panose="02020603050405020304" pitchFamily="18" charset="0"/>
                <a:cs typeface="Times New Roman" panose="02020603050405020304" pitchFamily="18" charset="0"/>
              </a:rPr>
              <a:t>ZigBee</a:t>
            </a:r>
          </a:p>
        </p:txBody>
      </p:sp>
      <p:sp>
        <p:nvSpPr>
          <p:cNvPr id="7" name="TextBox 6">
            <a:extLst>
              <a:ext uri="{FF2B5EF4-FFF2-40B4-BE49-F238E27FC236}">
                <a16:creationId xmlns:a16="http://schemas.microsoft.com/office/drawing/2014/main" id="{E41F3BB6-FF34-02D0-3B8B-A060DD685A19}"/>
              </a:ext>
            </a:extLst>
          </p:cNvPr>
          <p:cNvSpPr txBox="1"/>
          <p:nvPr/>
        </p:nvSpPr>
        <p:spPr>
          <a:xfrm>
            <a:off x="1993231" y="3511891"/>
            <a:ext cx="9360569" cy="523220"/>
          </a:xfrm>
          <a:prstGeom prst="rect">
            <a:avLst/>
          </a:prstGeom>
          <a:noFill/>
        </p:spPr>
        <p:txBody>
          <a:bodyPr wrap="square">
            <a:spAutoFit/>
          </a:bodyPr>
          <a:lstStyle/>
          <a:p>
            <a:pPr marL="469265" marR="112395" indent="-457200">
              <a:lnSpc>
                <a:spcPct val="100000"/>
              </a:lnSpc>
              <a:buClr>
                <a:srgbClr val="D24717"/>
              </a:buClr>
              <a:buSzPct val="84615"/>
              <a:buFont typeface="Wingdings" panose="05000000000000000000" pitchFamily="2" charset="2"/>
              <a:buChar char="Ø"/>
              <a:tabLst>
                <a:tab pos="286385" algn="l"/>
              </a:tabLst>
            </a:pPr>
            <a:r>
              <a:rPr lang="en-US" sz="2800" dirty="0">
                <a:solidFill>
                  <a:srgbClr val="FF0000"/>
                </a:solidFill>
                <a:latin typeface="Times New Roman" panose="02020603050405020304" pitchFamily="18" charset="0"/>
                <a:cs typeface="Times New Roman" panose="02020603050405020304" pitchFamily="18" charset="0"/>
              </a:rPr>
              <a:t>The Zigbee specification has undergone several revisions.</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1619503-A862-5783-99EC-8F563AA07ABD}"/>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
        <p:nvSpPr>
          <p:cNvPr id="3" name="TextBox 2">
            <a:extLst>
              <a:ext uri="{FF2B5EF4-FFF2-40B4-BE49-F238E27FC236}">
                <a16:creationId xmlns:a16="http://schemas.microsoft.com/office/drawing/2014/main" id="{9F1D8F8C-7D6A-7FD4-0C58-DB77429BDA0C}"/>
              </a:ext>
            </a:extLst>
          </p:cNvPr>
          <p:cNvSpPr txBox="1"/>
          <p:nvPr/>
        </p:nvSpPr>
        <p:spPr>
          <a:xfrm>
            <a:off x="1993230" y="4142832"/>
            <a:ext cx="9360569" cy="2246769"/>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chemeClr val="accent6">
                    <a:lumMod val="75000"/>
                  </a:schemeClr>
                </a:solidFill>
                <a:latin typeface="Times New Roman" panose="02020603050405020304" pitchFamily="18" charset="0"/>
                <a:cs typeface="Times New Roman" panose="02020603050405020304" pitchFamily="18" charset="0"/>
              </a:rPr>
              <a:t>In the 2006 revision, sets of commands and message types were introduced, and increased in number in the 2007 (called Zigbee pro) iteration, to achieve different functions for a device, such as metering, temperature, or lighting control </a:t>
            </a:r>
            <a:endParaRPr lang="en-IN" sz="28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2570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P spid="7" grpId="0"/>
      <p:bldP spid="8" grpId="0"/>
      <p:bldP spid="3"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27BA29-320D-AEC6-FFAB-51150B7C09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142D6F-AE29-1582-D9A9-2D1574CA6C29}"/>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F4033E52-A168-3436-683A-1AAC40876F1B}"/>
              </a:ext>
            </a:extLst>
          </p:cNvPr>
          <p:cNvSpPr txBox="1">
            <a:spLocks/>
          </p:cNvSpPr>
          <p:nvPr/>
        </p:nvSpPr>
        <p:spPr>
          <a:xfrm>
            <a:off x="998621" y="2250009"/>
            <a:ext cx="5418221" cy="52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indent="-457200" algn="just">
              <a:lnSpc>
                <a:spcPct val="100000"/>
              </a:lnSpc>
              <a:spcBef>
                <a:spcPts val="105"/>
              </a:spcBef>
              <a:buClr>
                <a:srgbClr val="D24717"/>
              </a:buClr>
              <a:buSzPct val="84615"/>
              <a:buFont typeface="Wingdings" panose="05000000000000000000" pitchFamily="2" charset="2"/>
              <a:buChar char="Ø"/>
              <a:tabLst>
                <a:tab pos="286385" algn="l"/>
              </a:tabLst>
            </a:pPr>
            <a:r>
              <a:rPr lang="en-US" dirty="0">
                <a:solidFill>
                  <a:srgbClr val="C00000"/>
                </a:solidFill>
                <a:latin typeface="Times New Roman" panose="02020603050405020304" pitchFamily="18" charset="0"/>
                <a:cs typeface="Times New Roman" panose="02020603050405020304" pitchFamily="18" charset="0"/>
              </a:rPr>
              <a:t>Standardization and Alliances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E04CA14-064B-A111-B0F4-6448B62F09CE}"/>
              </a:ext>
            </a:extLst>
          </p:cNvPr>
          <p:cNvSpPr txBox="1"/>
          <p:nvPr/>
        </p:nvSpPr>
        <p:spPr>
          <a:xfrm>
            <a:off x="1560095" y="2880950"/>
            <a:ext cx="2546684" cy="523220"/>
          </a:xfrm>
          <a:prstGeom prst="rect">
            <a:avLst/>
          </a:prstGeom>
          <a:noFill/>
        </p:spPr>
        <p:txBody>
          <a:bodyPr wrap="square">
            <a:spAutoFit/>
          </a:bodyPr>
          <a:lstStyle/>
          <a:p>
            <a:pPr marL="469265" marR="710565" indent="-457200" algn="just">
              <a:lnSpc>
                <a:spcPct val="100000"/>
              </a:lnSpc>
              <a:spcBef>
                <a:spcPts val="5"/>
              </a:spcBef>
              <a:buClr>
                <a:srgbClr val="D24717"/>
              </a:buClr>
              <a:buSzPct val="84615"/>
              <a:buFont typeface="Wingdings" panose="05000000000000000000" pitchFamily="2" charset="2"/>
              <a:buChar char="Ø"/>
              <a:tabLst>
                <a:tab pos="286385" algn="l"/>
              </a:tabLst>
            </a:pPr>
            <a:r>
              <a:rPr lang="en-US" sz="2800" dirty="0">
                <a:solidFill>
                  <a:schemeClr val="accent1">
                    <a:lumMod val="75000"/>
                  </a:schemeClr>
                </a:solidFill>
                <a:latin typeface="Times New Roman" panose="02020603050405020304" pitchFamily="18" charset="0"/>
                <a:cs typeface="Times New Roman" panose="02020603050405020304" pitchFamily="18" charset="0"/>
              </a:rPr>
              <a:t>ZigBee</a:t>
            </a:r>
          </a:p>
        </p:txBody>
      </p:sp>
      <p:sp>
        <p:nvSpPr>
          <p:cNvPr id="7" name="TextBox 6">
            <a:extLst>
              <a:ext uri="{FF2B5EF4-FFF2-40B4-BE49-F238E27FC236}">
                <a16:creationId xmlns:a16="http://schemas.microsoft.com/office/drawing/2014/main" id="{5F08118B-C70F-F6CF-2422-3EE37E743E06}"/>
              </a:ext>
            </a:extLst>
          </p:cNvPr>
          <p:cNvSpPr txBox="1"/>
          <p:nvPr/>
        </p:nvSpPr>
        <p:spPr>
          <a:xfrm>
            <a:off x="1993231" y="3511891"/>
            <a:ext cx="9360569" cy="1384995"/>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rgbClr val="FF0000"/>
                </a:solidFill>
                <a:latin typeface="Times New Roman" panose="02020603050405020304" pitchFamily="18" charset="0"/>
                <a:cs typeface="Times New Roman" panose="02020603050405020304" pitchFamily="18" charset="0"/>
              </a:rPr>
              <a:t>The main areas where ZigBee is the most well-known include automation for commercial, retail, and home applications and smart energy</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BF73FF9-C194-6497-9968-F7D9D3E95F73}"/>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
        <p:nvSpPr>
          <p:cNvPr id="3" name="TextBox 2">
            <a:extLst>
              <a:ext uri="{FF2B5EF4-FFF2-40B4-BE49-F238E27FC236}">
                <a16:creationId xmlns:a16="http://schemas.microsoft.com/office/drawing/2014/main" id="{D93C2ED2-F780-B0E5-5D4A-69B6071A13CF}"/>
              </a:ext>
            </a:extLst>
          </p:cNvPr>
          <p:cNvSpPr txBox="1"/>
          <p:nvPr/>
        </p:nvSpPr>
        <p:spPr>
          <a:xfrm>
            <a:off x="1993230" y="5015671"/>
            <a:ext cx="9360569" cy="1384995"/>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chemeClr val="accent6">
                    <a:lumMod val="75000"/>
                  </a:schemeClr>
                </a:solidFill>
                <a:latin typeface="Times New Roman" panose="02020603050405020304" pitchFamily="18" charset="0"/>
                <a:cs typeface="Times New Roman" panose="02020603050405020304" pitchFamily="18" charset="0"/>
              </a:rPr>
              <a:t>In the industrial and commercial automation space, ZigBee based devices can handle various functions, from measuring temperature and humidity to tracking assets.</a:t>
            </a:r>
            <a:endParaRPr lang="en-IN" sz="2800" dirty="0">
              <a:solidFill>
                <a:schemeClr val="accent6">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731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P spid="3"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C7D501-B7EE-2A83-4AC4-674A079065AA}"/>
              </a:ext>
            </a:extLst>
          </p:cNvPr>
          <p:cNvPicPr>
            <a:picLocks noChangeAspect="1"/>
          </p:cNvPicPr>
          <p:nvPr/>
        </p:nvPicPr>
        <p:blipFill>
          <a:blip r:embed="rId2"/>
          <a:srcRect b="7972"/>
          <a:stretch/>
        </p:blipFill>
        <p:spPr>
          <a:xfrm>
            <a:off x="2422358" y="468861"/>
            <a:ext cx="7684167" cy="6108402"/>
          </a:xfrm>
          <a:prstGeom prst="rect">
            <a:avLst/>
          </a:prstGeom>
        </p:spPr>
      </p:pic>
    </p:spTree>
    <p:extLst>
      <p:ext uri="{BB962C8B-B14F-4D97-AF65-F5344CB8AC3E}">
        <p14:creationId xmlns:p14="http://schemas.microsoft.com/office/powerpoint/2010/main" val="315942003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9206E-0F81-525D-C538-5CCF19ACED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45C30B-CDCB-DB2C-CF4E-BB47F6ED88AB}"/>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9BA04E8F-9B3F-9136-C684-60BDD5E236A8}"/>
              </a:ext>
            </a:extLst>
          </p:cNvPr>
          <p:cNvSpPr txBox="1">
            <a:spLocks/>
          </p:cNvSpPr>
          <p:nvPr/>
        </p:nvSpPr>
        <p:spPr>
          <a:xfrm>
            <a:off x="998621" y="2250009"/>
            <a:ext cx="5418221" cy="52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indent="-457200" algn="just">
              <a:lnSpc>
                <a:spcPct val="100000"/>
              </a:lnSpc>
              <a:spcBef>
                <a:spcPts val="105"/>
              </a:spcBef>
              <a:buClr>
                <a:srgbClr val="D24717"/>
              </a:buClr>
              <a:buSzPct val="84615"/>
              <a:buFont typeface="Wingdings" panose="05000000000000000000" pitchFamily="2" charset="2"/>
              <a:buChar char="Ø"/>
              <a:tabLst>
                <a:tab pos="286385" algn="l"/>
              </a:tabLst>
            </a:pPr>
            <a:r>
              <a:rPr lang="en-US" dirty="0">
                <a:solidFill>
                  <a:srgbClr val="C00000"/>
                </a:solidFill>
                <a:latin typeface="Times New Roman" panose="02020603050405020304" pitchFamily="18" charset="0"/>
                <a:cs typeface="Times New Roman" panose="02020603050405020304" pitchFamily="18" charset="0"/>
              </a:rPr>
              <a:t>Standardization and Alliances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AB5CF6C-192A-CD9C-B4F4-C183EA47DD35}"/>
              </a:ext>
            </a:extLst>
          </p:cNvPr>
          <p:cNvSpPr txBox="1"/>
          <p:nvPr/>
        </p:nvSpPr>
        <p:spPr>
          <a:xfrm>
            <a:off x="1560095" y="2880950"/>
            <a:ext cx="2546684" cy="523220"/>
          </a:xfrm>
          <a:prstGeom prst="rect">
            <a:avLst/>
          </a:prstGeom>
          <a:noFill/>
        </p:spPr>
        <p:txBody>
          <a:bodyPr wrap="square">
            <a:spAutoFit/>
          </a:bodyPr>
          <a:lstStyle/>
          <a:p>
            <a:pPr marL="469265" marR="710565" indent="-457200" algn="just">
              <a:lnSpc>
                <a:spcPct val="100000"/>
              </a:lnSpc>
              <a:spcBef>
                <a:spcPts val="5"/>
              </a:spcBef>
              <a:buClr>
                <a:srgbClr val="D24717"/>
              </a:buClr>
              <a:buSzPct val="84615"/>
              <a:buFont typeface="Wingdings" panose="05000000000000000000" pitchFamily="2" charset="2"/>
              <a:buChar char="Ø"/>
              <a:tabLst>
                <a:tab pos="286385" algn="l"/>
              </a:tabLst>
            </a:pPr>
            <a:r>
              <a:rPr lang="en-US" sz="2800" dirty="0">
                <a:solidFill>
                  <a:schemeClr val="accent1">
                    <a:lumMod val="75000"/>
                  </a:schemeClr>
                </a:solidFill>
                <a:latin typeface="Times New Roman" panose="02020603050405020304" pitchFamily="18" charset="0"/>
                <a:cs typeface="Times New Roman" panose="02020603050405020304" pitchFamily="18" charset="0"/>
              </a:rPr>
              <a:t>ZigBee</a:t>
            </a:r>
          </a:p>
        </p:txBody>
      </p:sp>
      <p:sp>
        <p:nvSpPr>
          <p:cNvPr id="7" name="TextBox 6">
            <a:extLst>
              <a:ext uri="{FF2B5EF4-FFF2-40B4-BE49-F238E27FC236}">
                <a16:creationId xmlns:a16="http://schemas.microsoft.com/office/drawing/2014/main" id="{54E74A54-87F6-B912-4682-05575D6101E2}"/>
              </a:ext>
            </a:extLst>
          </p:cNvPr>
          <p:cNvSpPr txBox="1"/>
          <p:nvPr/>
        </p:nvSpPr>
        <p:spPr>
          <a:xfrm>
            <a:off x="1993231" y="3511891"/>
            <a:ext cx="9360569" cy="1384995"/>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chemeClr val="accent1">
                    <a:lumMod val="75000"/>
                  </a:schemeClr>
                </a:solidFill>
                <a:latin typeface="Times New Roman" panose="02020603050405020304" pitchFamily="18" charset="0"/>
                <a:cs typeface="Times New Roman" panose="02020603050405020304" pitchFamily="18" charset="0"/>
              </a:rPr>
              <a:t>The ZigBee network and security layer provides mechanisms for network startup, configuration, routing, and securing communications. </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76A87C9-D0F8-C833-CBA6-91DC98D2B95E}"/>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
        <p:nvSpPr>
          <p:cNvPr id="3" name="TextBox 2">
            <a:extLst>
              <a:ext uri="{FF2B5EF4-FFF2-40B4-BE49-F238E27FC236}">
                <a16:creationId xmlns:a16="http://schemas.microsoft.com/office/drawing/2014/main" id="{82265F7A-1CDB-9E57-988F-89216937BBC7}"/>
              </a:ext>
            </a:extLst>
          </p:cNvPr>
          <p:cNvSpPr txBox="1"/>
          <p:nvPr/>
        </p:nvSpPr>
        <p:spPr>
          <a:xfrm>
            <a:off x="1993230" y="5015671"/>
            <a:ext cx="9360569" cy="1384995"/>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rgbClr val="9900FF"/>
                </a:solidFill>
                <a:latin typeface="Times New Roman" panose="02020603050405020304" pitchFamily="18" charset="0"/>
                <a:cs typeface="Times New Roman" panose="02020603050405020304" pitchFamily="18" charset="0"/>
              </a:rPr>
              <a:t>This includes calculating routing paths in what is often a changing topology, discovering neighbors, and managing the routing tables as devices join for the first time.</a:t>
            </a:r>
            <a:endParaRPr lang="en-IN" sz="2800" dirty="0">
              <a:solidFill>
                <a:srgbClr val="99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203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P spid="7" grpId="0"/>
      <p:bldP spid="8" grpId="0"/>
      <p:bldP spid="3"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38C7A-5BF6-F696-EFB4-29F3FE40D7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27134E-AA5A-E8F7-5AC2-0D15CE3025CF}"/>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7443920F-52FB-92CC-3975-1DB3C9B6DB72}"/>
              </a:ext>
            </a:extLst>
          </p:cNvPr>
          <p:cNvSpPr txBox="1">
            <a:spLocks/>
          </p:cNvSpPr>
          <p:nvPr/>
        </p:nvSpPr>
        <p:spPr>
          <a:xfrm>
            <a:off x="998621" y="2250009"/>
            <a:ext cx="5418221" cy="52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indent="-457200" algn="just">
              <a:lnSpc>
                <a:spcPct val="100000"/>
              </a:lnSpc>
              <a:spcBef>
                <a:spcPts val="105"/>
              </a:spcBef>
              <a:buClr>
                <a:srgbClr val="D24717"/>
              </a:buClr>
              <a:buSzPct val="84615"/>
              <a:buFont typeface="Wingdings" panose="05000000000000000000" pitchFamily="2" charset="2"/>
              <a:buChar char="Ø"/>
              <a:tabLst>
                <a:tab pos="286385" algn="l"/>
              </a:tabLst>
            </a:pPr>
            <a:r>
              <a:rPr lang="en-US" dirty="0">
                <a:solidFill>
                  <a:srgbClr val="C00000"/>
                </a:solidFill>
                <a:latin typeface="Times New Roman" panose="02020603050405020304" pitchFamily="18" charset="0"/>
                <a:cs typeface="Times New Roman" panose="02020603050405020304" pitchFamily="18" charset="0"/>
              </a:rPr>
              <a:t>Standardization and Alliances</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2C9FB87-32FE-F638-338C-92E485D5261D}"/>
              </a:ext>
            </a:extLst>
          </p:cNvPr>
          <p:cNvSpPr txBox="1"/>
          <p:nvPr/>
        </p:nvSpPr>
        <p:spPr>
          <a:xfrm>
            <a:off x="1560095" y="2880950"/>
            <a:ext cx="2931694" cy="523220"/>
          </a:xfrm>
          <a:prstGeom prst="rect">
            <a:avLst/>
          </a:prstGeom>
          <a:noFill/>
        </p:spPr>
        <p:txBody>
          <a:bodyPr wrap="square">
            <a:spAutoFit/>
          </a:bodyPr>
          <a:lstStyle/>
          <a:p>
            <a:pPr marL="469265" marR="710565" indent="-457200" algn="just">
              <a:lnSpc>
                <a:spcPct val="100000"/>
              </a:lnSpc>
              <a:spcBef>
                <a:spcPts val="5"/>
              </a:spcBef>
              <a:buClr>
                <a:srgbClr val="D24717"/>
              </a:buClr>
              <a:buSzPct val="84615"/>
              <a:buFont typeface="Wingdings" panose="05000000000000000000" pitchFamily="2" charset="2"/>
              <a:buChar char="Ø"/>
              <a:tabLst>
                <a:tab pos="286385" algn="l"/>
              </a:tabLst>
            </a:pPr>
            <a:r>
              <a:rPr lang="en-US" sz="2800" dirty="0">
                <a:solidFill>
                  <a:schemeClr val="accent1">
                    <a:lumMod val="75000"/>
                  </a:schemeClr>
                </a:solidFill>
                <a:latin typeface="Times New Roman" panose="02020603050405020304" pitchFamily="18" charset="0"/>
                <a:cs typeface="Times New Roman" panose="02020603050405020304" pitchFamily="18" charset="0"/>
              </a:rPr>
              <a:t>ZigBee IP</a:t>
            </a:r>
          </a:p>
        </p:txBody>
      </p:sp>
      <p:sp>
        <p:nvSpPr>
          <p:cNvPr id="7" name="TextBox 6">
            <a:extLst>
              <a:ext uri="{FF2B5EF4-FFF2-40B4-BE49-F238E27FC236}">
                <a16:creationId xmlns:a16="http://schemas.microsoft.com/office/drawing/2014/main" id="{67B13C00-5F2B-2B9A-4512-2E3796AF2D38}"/>
              </a:ext>
            </a:extLst>
          </p:cNvPr>
          <p:cNvSpPr txBox="1"/>
          <p:nvPr/>
        </p:nvSpPr>
        <p:spPr>
          <a:xfrm>
            <a:off x="1993231" y="3511891"/>
            <a:ext cx="9360569" cy="1815882"/>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chemeClr val="accent1">
                    <a:lumMod val="75000"/>
                  </a:schemeClr>
                </a:solidFill>
                <a:latin typeface="Times New Roman" panose="02020603050405020304" pitchFamily="18" charset="0"/>
                <a:cs typeface="Times New Roman" panose="02020603050405020304" pitchFamily="18" charset="0"/>
              </a:rPr>
              <a:t>With the introduction of ZigBee IP, the support of IEEE 802.15.4 continues, but the IP and TCP/UDP protocols and various other open standards are now supported at the network and transport layers. </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9106573-6EC7-8701-10B9-6DC8C7E84F4B}"/>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
        <p:nvSpPr>
          <p:cNvPr id="3" name="TextBox 2">
            <a:extLst>
              <a:ext uri="{FF2B5EF4-FFF2-40B4-BE49-F238E27FC236}">
                <a16:creationId xmlns:a16="http://schemas.microsoft.com/office/drawing/2014/main" id="{DA7373D1-96D4-ACF0-639F-0D17A1B657BD}"/>
              </a:ext>
            </a:extLst>
          </p:cNvPr>
          <p:cNvSpPr txBox="1"/>
          <p:nvPr/>
        </p:nvSpPr>
        <p:spPr>
          <a:xfrm>
            <a:off x="1993231" y="5435494"/>
            <a:ext cx="9360569" cy="954107"/>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rgbClr val="9900FF"/>
                </a:solidFill>
                <a:latin typeface="Times New Roman" panose="02020603050405020304" pitchFamily="18" charset="0"/>
                <a:cs typeface="Times New Roman" panose="02020603050405020304" pitchFamily="18" charset="0"/>
              </a:rPr>
              <a:t>The ZigBee-specific layers are now found only at the top of the protocol stack for the applications </a:t>
            </a:r>
            <a:endParaRPr lang="en-IN" sz="2800" dirty="0">
              <a:solidFill>
                <a:srgbClr val="99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171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P spid="7" grpId="0"/>
      <p:bldP spid="8" grpId="0"/>
      <p:bldP spid="3"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CC81882-2ADB-98AE-8EB4-A24A7F71E6B9}"/>
              </a:ext>
            </a:extLst>
          </p:cNvPr>
          <p:cNvPicPr>
            <a:picLocks noChangeAspect="1"/>
          </p:cNvPicPr>
          <p:nvPr/>
        </p:nvPicPr>
        <p:blipFill>
          <a:blip r:embed="rId2"/>
          <a:stretch>
            <a:fillRect/>
          </a:stretch>
        </p:blipFill>
        <p:spPr>
          <a:xfrm>
            <a:off x="2840101" y="603548"/>
            <a:ext cx="7314551" cy="5650903"/>
          </a:xfrm>
          <a:prstGeom prst="rect">
            <a:avLst/>
          </a:prstGeom>
        </p:spPr>
      </p:pic>
    </p:spTree>
    <p:extLst>
      <p:ext uri="{BB962C8B-B14F-4D97-AF65-F5344CB8AC3E}">
        <p14:creationId xmlns:p14="http://schemas.microsoft.com/office/powerpoint/2010/main" val="10911383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3A9E5-3543-8609-096A-D8E720D613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EFA59E-3B90-2D14-6262-FB607FE914D5}"/>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6BF38BAC-350C-FE54-BB59-49823433F6DE}"/>
              </a:ext>
            </a:extLst>
          </p:cNvPr>
          <p:cNvSpPr txBox="1">
            <a:spLocks/>
          </p:cNvSpPr>
          <p:nvPr/>
        </p:nvSpPr>
        <p:spPr>
          <a:xfrm>
            <a:off x="998621" y="2250009"/>
            <a:ext cx="5418221" cy="52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indent="-457200" algn="just">
              <a:lnSpc>
                <a:spcPct val="100000"/>
              </a:lnSpc>
              <a:spcBef>
                <a:spcPts val="105"/>
              </a:spcBef>
              <a:buClr>
                <a:srgbClr val="D24717"/>
              </a:buClr>
              <a:buSzPct val="84615"/>
              <a:buFont typeface="Wingdings" panose="05000000000000000000" pitchFamily="2" charset="2"/>
              <a:buChar char="Ø"/>
              <a:tabLst>
                <a:tab pos="286385" algn="l"/>
              </a:tabLst>
            </a:pPr>
            <a:r>
              <a:rPr lang="en-US" dirty="0">
                <a:solidFill>
                  <a:srgbClr val="C00000"/>
                </a:solidFill>
                <a:latin typeface="Times New Roman" panose="02020603050405020304" pitchFamily="18" charset="0"/>
                <a:cs typeface="Times New Roman" panose="02020603050405020304" pitchFamily="18" charset="0"/>
              </a:rPr>
              <a:t>Physical Layer</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563AB57-7A2A-4DF3-14AD-9894585FF9D9}"/>
              </a:ext>
            </a:extLst>
          </p:cNvPr>
          <p:cNvSpPr txBox="1"/>
          <p:nvPr/>
        </p:nvSpPr>
        <p:spPr>
          <a:xfrm>
            <a:off x="1993230" y="2880950"/>
            <a:ext cx="9360569" cy="1384995"/>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chemeClr val="accent1">
                    <a:lumMod val="75000"/>
                  </a:schemeClr>
                </a:solidFill>
                <a:latin typeface="Times New Roman" panose="02020603050405020304" pitchFamily="18" charset="0"/>
                <a:cs typeface="Times New Roman" panose="02020603050405020304" pitchFamily="18" charset="0"/>
              </a:rPr>
              <a:t>The 802.15.4 standard supports an extensive number of PHY options that range from 2.4 GHz to sub-GHz frequencies in ISM bands</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C272D04-6B05-2979-6C34-233BE50F996A}"/>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
        <p:nvSpPr>
          <p:cNvPr id="3" name="TextBox 2">
            <a:extLst>
              <a:ext uri="{FF2B5EF4-FFF2-40B4-BE49-F238E27FC236}">
                <a16:creationId xmlns:a16="http://schemas.microsoft.com/office/drawing/2014/main" id="{F09652E2-5A3B-30CA-555F-83C443296B5E}"/>
              </a:ext>
            </a:extLst>
          </p:cNvPr>
          <p:cNvSpPr txBox="1"/>
          <p:nvPr/>
        </p:nvSpPr>
        <p:spPr>
          <a:xfrm>
            <a:off x="1993230" y="4373666"/>
            <a:ext cx="9360569" cy="1384995"/>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rgbClr val="9900FF"/>
                </a:solidFill>
                <a:latin typeface="Times New Roman" panose="02020603050405020304" pitchFamily="18" charset="0"/>
                <a:cs typeface="Times New Roman" panose="02020603050405020304" pitchFamily="18" charset="0"/>
              </a:rPr>
              <a:t>The original IEEE 802.15.4-2003 standard specified only three PHY options based on direct sequence spread spectrum (DSSS) modulation. </a:t>
            </a:r>
            <a:endParaRPr lang="en-IN" sz="2800" dirty="0">
              <a:solidFill>
                <a:srgbClr val="9900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180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P spid="3"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42889-2F66-6604-4696-01F39BF7B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F638A4-011C-0D6B-D17F-0701A6935A98}"/>
              </a:ext>
            </a:extLst>
          </p:cNvPr>
          <p:cNvSpPr>
            <a:spLocks noGrp="1"/>
          </p:cNvSpPr>
          <p:nvPr>
            <p:ph type="title"/>
          </p:nvPr>
        </p:nvSpPr>
        <p:spPr/>
        <p:txBody>
          <a:bodyPr/>
          <a:lstStyle/>
          <a:p>
            <a:r>
              <a:rPr lang="en-IN" dirty="0">
                <a:solidFill>
                  <a:srgbClr val="FF0000"/>
                </a:solidFill>
                <a:latin typeface="Times New Roman" panose="02020603050405020304" pitchFamily="18" charset="0"/>
                <a:cs typeface="Times New Roman" panose="02020603050405020304" pitchFamily="18" charset="0"/>
              </a:rPr>
              <a:t>IoT Access Technologies</a:t>
            </a:r>
            <a:endParaRPr lang="en-IN" dirty="0">
              <a:solidFill>
                <a:srgbClr val="7030A0"/>
              </a:solidFill>
            </a:endParaRPr>
          </a:p>
        </p:txBody>
      </p:sp>
      <p:sp>
        <p:nvSpPr>
          <p:cNvPr id="5" name="Content Placeholder 2">
            <a:extLst>
              <a:ext uri="{FF2B5EF4-FFF2-40B4-BE49-F238E27FC236}">
                <a16:creationId xmlns:a16="http://schemas.microsoft.com/office/drawing/2014/main" id="{884F398E-E195-3E8D-8774-E2FD06D846AB}"/>
              </a:ext>
            </a:extLst>
          </p:cNvPr>
          <p:cNvSpPr txBox="1">
            <a:spLocks/>
          </p:cNvSpPr>
          <p:nvPr/>
        </p:nvSpPr>
        <p:spPr>
          <a:xfrm>
            <a:off x="998621" y="2250009"/>
            <a:ext cx="5418221" cy="52322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69265" marR="5080" indent="-457200" algn="just">
              <a:lnSpc>
                <a:spcPct val="100000"/>
              </a:lnSpc>
              <a:spcBef>
                <a:spcPts val="105"/>
              </a:spcBef>
              <a:buClr>
                <a:srgbClr val="D24717"/>
              </a:buClr>
              <a:buSzPct val="84615"/>
              <a:buFont typeface="Wingdings" panose="05000000000000000000" pitchFamily="2" charset="2"/>
              <a:buChar char="Ø"/>
              <a:tabLst>
                <a:tab pos="286385" algn="l"/>
              </a:tabLst>
            </a:pPr>
            <a:r>
              <a:rPr lang="en-US" dirty="0">
                <a:solidFill>
                  <a:srgbClr val="C00000"/>
                </a:solidFill>
                <a:latin typeface="Times New Roman" panose="02020603050405020304" pitchFamily="18" charset="0"/>
                <a:cs typeface="Times New Roman" panose="02020603050405020304" pitchFamily="18" charset="0"/>
              </a:rPr>
              <a:t>Physical Layer</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07589C6-E45F-04FD-5215-87E91B90E3D4}"/>
              </a:ext>
            </a:extLst>
          </p:cNvPr>
          <p:cNvSpPr txBox="1"/>
          <p:nvPr/>
        </p:nvSpPr>
        <p:spPr>
          <a:xfrm>
            <a:off x="1961147" y="2773229"/>
            <a:ext cx="9360569" cy="1384995"/>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rgbClr val="FF5050"/>
                </a:solidFill>
                <a:latin typeface="Times New Roman" panose="02020603050405020304" pitchFamily="18" charset="0"/>
                <a:cs typeface="Times New Roman" panose="02020603050405020304" pitchFamily="18" charset="0"/>
              </a:rPr>
              <a:t>DSSS </a:t>
            </a:r>
            <a:r>
              <a:rPr lang="en-US" sz="2800" dirty="0">
                <a:solidFill>
                  <a:srgbClr val="9900FF"/>
                </a:solidFill>
                <a:latin typeface="Times New Roman" panose="02020603050405020304" pitchFamily="18" charset="0"/>
                <a:cs typeface="Times New Roman" panose="02020603050405020304" pitchFamily="18" charset="0"/>
              </a:rPr>
              <a:t>(</a:t>
            </a:r>
            <a:r>
              <a:rPr lang="en-IN" sz="2800" dirty="0">
                <a:solidFill>
                  <a:srgbClr val="9900FF"/>
                </a:solidFill>
                <a:latin typeface="Times New Roman" panose="02020603050405020304" pitchFamily="18" charset="0"/>
                <a:cs typeface="Times New Roman" panose="02020603050405020304" pitchFamily="18" charset="0"/>
              </a:rPr>
              <a:t>Direct Sequence Spread Spectrum)</a:t>
            </a:r>
            <a:r>
              <a:rPr lang="en-US" sz="2800" dirty="0">
                <a:solidFill>
                  <a:srgbClr val="9900FF"/>
                </a:solidFill>
                <a:latin typeface="Times New Roman" panose="02020603050405020304" pitchFamily="18" charset="0"/>
                <a:cs typeface="Times New Roman" panose="02020603050405020304" pitchFamily="18" charset="0"/>
              </a:rPr>
              <a:t> </a:t>
            </a:r>
            <a:r>
              <a:rPr lang="en-US" sz="2800" dirty="0">
                <a:solidFill>
                  <a:srgbClr val="FF5050"/>
                </a:solidFill>
                <a:latin typeface="Times New Roman" panose="02020603050405020304" pitchFamily="18" charset="0"/>
                <a:cs typeface="Times New Roman" panose="02020603050405020304" pitchFamily="18" charset="0"/>
              </a:rPr>
              <a:t>is a modulation technique in which a signal is intentionally spread in the frequency domain, resulting in greater bandwidth. </a:t>
            </a:r>
            <a:endParaRPr lang="en-IN" sz="2800" dirty="0">
              <a:solidFill>
                <a:srgbClr val="FF505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7A2F728A-0B9A-A574-CC7B-1B8276E3B623}"/>
              </a:ext>
            </a:extLst>
          </p:cNvPr>
          <p:cNvSpPr txBox="1"/>
          <p:nvPr/>
        </p:nvSpPr>
        <p:spPr>
          <a:xfrm>
            <a:off x="838201" y="1619068"/>
            <a:ext cx="3268578" cy="523220"/>
          </a:xfrm>
          <a:prstGeom prst="rect">
            <a:avLst/>
          </a:prstGeom>
          <a:noFill/>
        </p:spPr>
        <p:txBody>
          <a:bodyPr wrap="square">
            <a:spAutoFit/>
          </a:bodyPr>
          <a:lstStyle/>
          <a:p>
            <a:pPr marL="12065" marR="710565" algn="just">
              <a:lnSpc>
                <a:spcPct val="100000"/>
              </a:lnSpc>
              <a:spcBef>
                <a:spcPts val="5"/>
              </a:spcBef>
              <a:buClr>
                <a:srgbClr val="D24717"/>
              </a:buClr>
              <a:buSzPct val="84615"/>
              <a:tabLst>
                <a:tab pos="286385" algn="l"/>
              </a:tabLst>
            </a:pPr>
            <a:r>
              <a:rPr lang="en-US" sz="2800" dirty="0">
                <a:latin typeface="Times New Roman" panose="02020603050405020304" pitchFamily="18" charset="0"/>
                <a:cs typeface="Times New Roman" panose="02020603050405020304" pitchFamily="18" charset="0"/>
              </a:rPr>
              <a:t>IEEE 802.15.4</a:t>
            </a:r>
          </a:p>
        </p:txBody>
      </p:sp>
      <p:sp>
        <p:nvSpPr>
          <p:cNvPr id="4" name="TextBox 3">
            <a:extLst>
              <a:ext uri="{FF2B5EF4-FFF2-40B4-BE49-F238E27FC236}">
                <a16:creationId xmlns:a16="http://schemas.microsoft.com/office/drawing/2014/main" id="{B4937741-5F5D-9C96-1B2B-3CFD494DA790}"/>
              </a:ext>
            </a:extLst>
          </p:cNvPr>
          <p:cNvSpPr txBox="1"/>
          <p:nvPr/>
        </p:nvSpPr>
        <p:spPr>
          <a:xfrm>
            <a:off x="1993231" y="4321293"/>
            <a:ext cx="9360569" cy="2246769"/>
          </a:xfrm>
          <a:prstGeom prst="rect">
            <a:avLst/>
          </a:prstGeom>
          <a:noFill/>
        </p:spPr>
        <p:txBody>
          <a:bodyPr wrap="square">
            <a:spAutoFit/>
          </a:bodyPr>
          <a:lstStyle/>
          <a:p>
            <a:pPr marL="469265" marR="112395" indent="-457200" algn="just">
              <a:lnSpc>
                <a:spcPct val="100000"/>
              </a:lnSpc>
              <a:buClr>
                <a:srgbClr val="D24717"/>
              </a:buClr>
              <a:buSzPct val="84615"/>
              <a:buFont typeface="Wingdings" panose="05000000000000000000" pitchFamily="2" charset="2"/>
              <a:buChar char="Ø"/>
              <a:tabLst>
                <a:tab pos="286385" algn="l"/>
              </a:tabLst>
            </a:pPr>
            <a:r>
              <a:rPr lang="en-US" sz="2800" dirty="0">
                <a:solidFill>
                  <a:schemeClr val="accent1">
                    <a:lumMod val="75000"/>
                  </a:schemeClr>
                </a:solidFill>
                <a:latin typeface="Times New Roman" panose="02020603050405020304" pitchFamily="18" charset="0"/>
                <a:cs typeface="Times New Roman" panose="02020603050405020304" pitchFamily="18" charset="0"/>
              </a:rPr>
              <a:t>The original physical layer transmission options were as follows:</a:t>
            </a:r>
          </a:p>
          <a:p>
            <a:pPr marL="926465" marR="112395" lvl="1" indent="-457200" algn="just">
              <a:buClr>
                <a:srgbClr val="D24717"/>
              </a:buClr>
              <a:buSzPct val="84615"/>
              <a:buFont typeface="Wingdings" panose="05000000000000000000" pitchFamily="2" charset="2"/>
              <a:buChar char="Ø"/>
              <a:tabLst>
                <a:tab pos="286385" algn="l"/>
              </a:tabLst>
            </a:pPr>
            <a:r>
              <a:rPr lang="en-US" sz="2800" dirty="0">
                <a:solidFill>
                  <a:schemeClr val="accent6">
                    <a:lumMod val="50000"/>
                  </a:schemeClr>
                </a:solidFill>
                <a:latin typeface="Times New Roman" panose="02020603050405020304" pitchFamily="18" charset="0"/>
                <a:cs typeface="Times New Roman" panose="02020603050405020304" pitchFamily="18" charset="0"/>
              </a:rPr>
              <a:t>2.4 GHz, 16 channels, with a data rate of 250 kbps</a:t>
            </a:r>
          </a:p>
          <a:p>
            <a:pPr marL="926465" marR="112395" lvl="1" indent="-457200" algn="just">
              <a:buClr>
                <a:srgbClr val="D24717"/>
              </a:buClr>
              <a:buSzPct val="84615"/>
              <a:buFont typeface="Wingdings" panose="05000000000000000000" pitchFamily="2" charset="2"/>
              <a:buChar char="Ø"/>
              <a:tabLst>
                <a:tab pos="286385" algn="l"/>
              </a:tabLst>
            </a:pPr>
            <a:r>
              <a:rPr lang="en-US" sz="2800" dirty="0">
                <a:solidFill>
                  <a:schemeClr val="accent6">
                    <a:lumMod val="50000"/>
                  </a:schemeClr>
                </a:solidFill>
                <a:latin typeface="Times New Roman" panose="02020603050405020304" pitchFamily="18" charset="0"/>
                <a:cs typeface="Times New Roman" panose="02020603050405020304" pitchFamily="18" charset="0"/>
              </a:rPr>
              <a:t>915 MHz, 10 channels, with a data rate of 40 kbps</a:t>
            </a:r>
          </a:p>
          <a:p>
            <a:pPr marL="926465" marR="112395" lvl="1" indent="-457200" algn="just">
              <a:buClr>
                <a:srgbClr val="D24717"/>
              </a:buClr>
              <a:buSzPct val="84615"/>
              <a:buFont typeface="Wingdings" panose="05000000000000000000" pitchFamily="2" charset="2"/>
              <a:buChar char="Ø"/>
              <a:tabLst>
                <a:tab pos="286385" algn="l"/>
              </a:tabLst>
            </a:pPr>
            <a:r>
              <a:rPr lang="en-US" sz="2800" dirty="0">
                <a:solidFill>
                  <a:schemeClr val="accent6">
                    <a:lumMod val="50000"/>
                  </a:schemeClr>
                </a:solidFill>
                <a:latin typeface="Times New Roman" panose="02020603050405020304" pitchFamily="18" charset="0"/>
                <a:cs typeface="Times New Roman" panose="02020603050405020304" pitchFamily="18" charset="0"/>
              </a:rPr>
              <a:t>868 MHz, 1 channel, with a data rate of 20 kbps</a:t>
            </a:r>
            <a:endParaRPr lang="en-IN" sz="2800" dirty="0">
              <a:solidFill>
                <a:schemeClr val="accent6">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484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7" grpId="0"/>
      <p:bldP spid="8" grpId="0"/>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4651</TotalTime>
  <Words>4845</Words>
  <Application>Microsoft Office PowerPoint</Application>
  <PresentationFormat>Widescreen</PresentationFormat>
  <Paragraphs>454</Paragraphs>
  <Slides>112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112</vt:i4>
      </vt:variant>
    </vt:vector>
  </HeadingPairs>
  <TitlesOfParts>
    <vt:vector size="119" baseType="lpstr">
      <vt:lpstr>Algerian</vt:lpstr>
      <vt:lpstr>Arial</vt:lpstr>
      <vt:lpstr>Calibri</vt:lpstr>
      <vt:lpstr>Calibri Light</vt:lpstr>
      <vt:lpstr>Times New Roman</vt:lpstr>
      <vt:lpstr>Wingdings</vt:lpstr>
      <vt:lpstr>Office Theme</vt:lpstr>
      <vt:lpstr>Internet of Things</vt:lpstr>
      <vt:lpstr>Syllabus – Unit 2</vt:lpstr>
      <vt:lpstr>Unit 2 Smart Objects: The ―Things in IoT</vt:lpstr>
      <vt:lpstr>What is Sensors</vt:lpstr>
      <vt:lpstr>Sensors, Actuators and Smart Objects</vt:lpstr>
      <vt:lpstr>PowerPoint Presentation</vt:lpstr>
      <vt:lpstr>Types of Sensors</vt:lpstr>
      <vt:lpstr>Types of Sensors</vt:lpstr>
      <vt:lpstr>Types of Sensors</vt:lpstr>
      <vt:lpstr>Types of Sensors</vt:lpstr>
      <vt:lpstr>PowerPoint Presentation</vt:lpstr>
      <vt:lpstr>PowerPoint Presentation</vt:lpstr>
      <vt:lpstr>PowerPoint Presentation</vt:lpstr>
      <vt:lpstr>PowerPoint Presentation</vt:lpstr>
      <vt:lpstr>Precision agriculture (smart farming)</vt:lpstr>
      <vt:lpstr>IoT Use Case: Area of precision agriculture (smart farming)</vt:lpstr>
      <vt:lpstr>PowerPoint Presentation</vt:lpstr>
      <vt:lpstr>PowerPoint Presentation</vt:lpstr>
      <vt:lpstr>PowerPoint Presentation</vt:lpstr>
      <vt:lpstr>Actuators</vt:lpstr>
      <vt:lpstr>PowerPoint Presentation</vt:lpstr>
      <vt:lpstr>PowerPoint Presentation</vt:lpstr>
      <vt:lpstr>PowerPoint Presentation</vt:lpstr>
      <vt:lpstr>Types of Actuators</vt:lpstr>
      <vt:lpstr>Types of Actuators</vt:lpstr>
      <vt:lpstr>PowerPoint Presentation</vt:lpstr>
      <vt:lpstr>PowerPoint Presentation</vt:lpstr>
      <vt:lpstr>Micro Electro Mechanical System (MEMS)</vt:lpstr>
      <vt:lpstr>Micro Electro Mechanical System (MEMS)</vt:lpstr>
      <vt:lpstr>Micro Electro Mechanical System (MEMS)</vt:lpstr>
      <vt:lpstr>PowerPoint Presentation</vt:lpstr>
      <vt:lpstr>Smart Objects</vt:lpstr>
      <vt:lpstr>Smart Objects</vt:lpstr>
      <vt:lpstr>Smart Objects</vt:lpstr>
      <vt:lpstr>PowerPoint Presentation</vt:lpstr>
      <vt:lpstr>Smart Objects</vt:lpstr>
      <vt:lpstr>Smart Objects</vt:lpstr>
      <vt:lpstr>Trends in Smart Objects</vt:lpstr>
      <vt:lpstr>Sensor Networks</vt:lpstr>
      <vt:lpstr>Sensor Networks</vt:lpstr>
      <vt:lpstr>Sensor Networks</vt:lpstr>
      <vt:lpstr>Sensor Networks</vt:lpstr>
      <vt:lpstr>Wireless Sensor Networks (WSNs)</vt:lpstr>
      <vt:lpstr>PowerPoint Presentation</vt:lpstr>
      <vt:lpstr>Wireless Sensor Networks (WSNs)</vt:lpstr>
      <vt:lpstr>Wireless Sensor Networks (WSNs)</vt:lpstr>
      <vt:lpstr>Wireless Sensor Networks (WSNs)</vt:lpstr>
      <vt:lpstr>Wireless Sensor Networks (WSNs)</vt:lpstr>
      <vt:lpstr>Wireless Sensor Networks (WSNs)</vt:lpstr>
      <vt:lpstr>Wireless Sensor Networks (WSNs)</vt:lpstr>
      <vt:lpstr>Wireless Sensor Networks (WSNs)</vt:lpstr>
      <vt:lpstr>Communication Protocols for Wireless Sensor Networks</vt:lpstr>
      <vt:lpstr>Communication Protocols for Wireless Sensor Networks</vt:lpstr>
      <vt:lpstr>Communication Protocols for Wireless Sensor Networks</vt:lpstr>
      <vt:lpstr>Connecting Smart Objects</vt:lpstr>
      <vt:lpstr>Communication Criteria</vt:lpstr>
      <vt:lpstr>Communication Criteria</vt:lpstr>
      <vt:lpstr>PowerPoint Presentation</vt:lpstr>
      <vt:lpstr>Communication Criteria</vt:lpstr>
      <vt:lpstr>Communication Criteria</vt:lpstr>
      <vt:lpstr>Communication Criteria</vt:lpstr>
      <vt:lpstr>Communication Criteria</vt:lpstr>
      <vt:lpstr>Communication Criteria</vt:lpstr>
      <vt:lpstr>Communication Criteria</vt:lpstr>
      <vt:lpstr>Communication Criteria</vt:lpstr>
      <vt:lpstr>Communication Criteria</vt:lpstr>
      <vt:lpstr>Communication Criteria</vt:lpstr>
      <vt:lpstr>Communication Criteria</vt:lpstr>
      <vt:lpstr>Communication Criteria</vt:lpstr>
      <vt:lpstr>Communication Criteria</vt:lpstr>
      <vt:lpstr>Communication Criteria</vt:lpstr>
      <vt:lpstr>PowerPoint Presentation</vt:lpstr>
      <vt:lpstr>PowerPoint Presentation</vt:lpstr>
      <vt:lpstr>Communication Criteria</vt:lpstr>
      <vt:lpstr>Communication Criteria</vt:lpstr>
      <vt:lpstr>Communication Criteria</vt:lpstr>
      <vt:lpstr>Communication Criteria</vt:lpstr>
      <vt:lpstr>Communication Criteria</vt:lpstr>
      <vt:lpstr>Communication Criteria</vt:lpstr>
      <vt:lpstr>Communication Criteria</vt:lpstr>
      <vt:lpstr>Communication Criteria</vt:lpstr>
      <vt:lpstr>IoT Access Technologies</vt:lpstr>
      <vt:lpstr>IoT Access Technologies</vt:lpstr>
      <vt:lpstr>IoT Access Technologies</vt:lpstr>
      <vt:lpstr>IoT Access Technologies</vt:lpstr>
      <vt:lpstr>IoT Access Technologies</vt:lpstr>
      <vt:lpstr>IoT Access Technologies</vt:lpstr>
      <vt:lpstr>IoT Access Technologies</vt:lpstr>
      <vt:lpstr>PowerPoint Presentation</vt:lpstr>
      <vt:lpstr>PowerPoint Presentation</vt:lpstr>
      <vt:lpstr>IoT Access Technologies</vt:lpstr>
      <vt:lpstr>IoT Access Technologies</vt:lpstr>
      <vt:lpstr>IoT Access Technologies</vt:lpstr>
      <vt:lpstr>PowerPoint Presentation</vt:lpstr>
      <vt:lpstr>IoT Access Technologies</vt:lpstr>
      <vt:lpstr>IoT Access Technologies</vt:lpstr>
      <vt:lpstr>PowerPoint Presentation</vt:lpstr>
      <vt:lpstr>IoT Access Technologies</vt:lpstr>
      <vt:lpstr>IoT Access Technologies</vt:lpstr>
      <vt:lpstr>IoT Access Technologies</vt:lpstr>
      <vt:lpstr>IoT Access Technologies</vt:lpstr>
      <vt:lpstr>IoT Access Technologies</vt:lpstr>
      <vt:lpstr>PowerPoint Presentation</vt:lpstr>
      <vt:lpstr>IoT Access Technologies</vt:lpstr>
      <vt:lpstr>IoT Access Technologies</vt:lpstr>
      <vt:lpstr>IoT Access Technologies</vt:lpstr>
      <vt:lpstr>PowerPoint Presentation</vt:lpstr>
      <vt:lpstr>IoT Access Technologies</vt:lpstr>
      <vt:lpstr>PowerPoint Presentation</vt:lpstr>
      <vt:lpstr>IoT Access Technologies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Ravi N</dc:creator>
  <cp:lastModifiedBy>Ravi N</cp:lastModifiedBy>
  <cp:revision>135</cp:revision>
  <dcterms:created xsi:type="dcterms:W3CDTF">2025-04-06T19:19:00Z</dcterms:created>
  <dcterms:modified xsi:type="dcterms:W3CDTF">2025-05-15T04:43:13Z</dcterms:modified>
</cp:coreProperties>
</file>