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256" r:id="rId2"/>
    <p:sldId id="257" r:id="rId3"/>
    <p:sldId id="258" r:id="rId4"/>
    <p:sldId id="259" r:id="rId5"/>
    <p:sldId id="260" r:id="rId6"/>
    <p:sldId id="279" r:id="rId7"/>
    <p:sldId id="280" r:id="rId8"/>
    <p:sldId id="281" r:id="rId9"/>
    <p:sldId id="282" r:id="rId10"/>
    <p:sldId id="283" r:id="rId11"/>
    <p:sldId id="284" r:id="rId12"/>
    <p:sldId id="291" r:id="rId13"/>
    <p:sldId id="285" r:id="rId14"/>
    <p:sldId id="286" r:id="rId15"/>
    <p:sldId id="287" r:id="rId16"/>
    <p:sldId id="288" r:id="rId17"/>
    <p:sldId id="289" r:id="rId18"/>
    <p:sldId id="266" r:id="rId19"/>
    <p:sldId id="273" r:id="rId20"/>
    <p:sldId id="276" r:id="rId21"/>
    <p:sldId id="261" r:id="rId22"/>
    <p:sldId id="292" r:id="rId23"/>
    <p:sldId id="299" r:id="rId24"/>
    <p:sldId id="293" r:id="rId25"/>
    <p:sldId id="294" r:id="rId26"/>
    <p:sldId id="295" r:id="rId27"/>
    <p:sldId id="296" r:id="rId28"/>
    <p:sldId id="297" r:id="rId29"/>
    <p:sldId id="268" r:id="rId30"/>
    <p:sldId id="265" r:id="rId31"/>
    <p:sldId id="290" r:id="rId32"/>
    <p:sldId id="298"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78289" autoAdjust="0"/>
  </p:normalViewPr>
  <p:slideViewPr>
    <p:cSldViewPr snapToGrid="0">
      <p:cViewPr varScale="1">
        <p:scale>
          <a:sx n="54" d="100"/>
          <a:sy n="54" d="100"/>
        </p:scale>
        <p:origin x="10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image" Target="../media/image25.jpg"/></Relationships>
</file>

<file path=ppt/diagrams/_rels/drawing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image" Target="../media/image2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64026-2634-467A-BC79-9C9A8C93D3E2}"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A4EB0421-FACF-4085-A0E5-EAC89A8DCF37}">
      <dgm:prSet phldrT="[Text]"/>
      <dgm:spPr/>
      <dgm:t>
        <a:bodyPr/>
        <a:lstStyle/>
        <a:p>
          <a:r>
            <a:rPr lang="en-US" dirty="0" smtClean="0"/>
            <a:t>After Interim</a:t>
          </a:r>
          <a:endParaRPr lang="en-US" dirty="0"/>
        </a:p>
      </dgm:t>
    </dgm:pt>
    <dgm:pt modelId="{DF935452-D190-42A0-9AF6-1B277FB73050}" type="parTrans" cxnId="{1983FC5A-F57C-41CD-B339-F591735F6D29}">
      <dgm:prSet/>
      <dgm:spPr/>
      <dgm:t>
        <a:bodyPr/>
        <a:lstStyle/>
        <a:p>
          <a:endParaRPr lang="en-US"/>
        </a:p>
      </dgm:t>
    </dgm:pt>
    <dgm:pt modelId="{2936CCE9-A34E-43AF-B45C-9D4A3A54580B}" type="sibTrans" cxnId="{1983FC5A-F57C-41CD-B339-F591735F6D29}">
      <dgm:prSet/>
      <dgm:spPr/>
      <dgm:t>
        <a:bodyPr/>
        <a:lstStyle/>
        <a:p>
          <a:endParaRPr lang="en-US"/>
        </a:p>
      </dgm:t>
    </dgm:pt>
    <dgm:pt modelId="{9815C1F2-11F1-4987-9C67-70BD6799BF5E}">
      <dgm:prSet phldrT="[Text]" custT="1"/>
      <dgm:spPr/>
      <dgm:t>
        <a:bodyPr/>
        <a:lstStyle/>
        <a:p>
          <a:r>
            <a:rPr lang="en-US" sz="2800" dirty="0" smtClean="0"/>
            <a:t>Multi-Class Classification</a:t>
          </a:r>
          <a:endParaRPr lang="en-US" sz="2800" dirty="0"/>
        </a:p>
      </dgm:t>
    </dgm:pt>
    <dgm:pt modelId="{034D6313-CABD-4570-A1D8-DD2C65825C32}" type="parTrans" cxnId="{ACF9207F-3B0E-479C-98B2-FC11B5768880}">
      <dgm:prSet/>
      <dgm:spPr/>
      <dgm:t>
        <a:bodyPr/>
        <a:lstStyle/>
        <a:p>
          <a:endParaRPr lang="en-US"/>
        </a:p>
      </dgm:t>
    </dgm:pt>
    <dgm:pt modelId="{6D86550C-92F0-436B-8A99-46A82E0A184F}" type="sibTrans" cxnId="{ACF9207F-3B0E-479C-98B2-FC11B5768880}">
      <dgm:prSet/>
      <dgm:spPr/>
      <dgm:t>
        <a:bodyPr/>
        <a:lstStyle/>
        <a:p>
          <a:endParaRPr lang="en-US"/>
        </a:p>
      </dgm:t>
    </dgm:pt>
    <dgm:pt modelId="{12F43D20-3992-4EAC-B9ED-76BE68698195}">
      <dgm:prSet phldrT="[Text]" custT="1"/>
      <dgm:spPr/>
      <dgm:t>
        <a:bodyPr/>
        <a:lstStyle/>
        <a:p>
          <a:r>
            <a:rPr lang="en-US" sz="2800" dirty="0" smtClean="0"/>
            <a:t>Azure ML + </a:t>
          </a:r>
          <a:r>
            <a:rPr lang="en-US" sz="2800" dirty="0" smtClean="0"/>
            <a:t>R + Tableau</a:t>
          </a:r>
          <a:endParaRPr lang="en-US" sz="2800" dirty="0"/>
        </a:p>
      </dgm:t>
    </dgm:pt>
    <dgm:pt modelId="{D9178785-6BB0-4C8A-87BC-B0CD2B1BFF63}" type="parTrans" cxnId="{C7039337-030D-491F-95C8-15F1647317C6}">
      <dgm:prSet/>
      <dgm:spPr/>
      <dgm:t>
        <a:bodyPr/>
        <a:lstStyle/>
        <a:p>
          <a:endParaRPr lang="en-US"/>
        </a:p>
      </dgm:t>
    </dgm:pt>
    <dgm:pt modelId="{B2DE4CCF-1C21-4E0C-9923-FCFAC17DA423}" type="sibTrans" cxnId="{C7039337-030D-491F-95C8-15F1647317C6}">
      <dgm:prSet/>
      <dgm:spPr/>
      <dgm:t>
        <a:bodyPr/>
        <a:lstStyle/>
        <a:p>
          <a:endParaRPr lang="en-US"/>
        </a:p>
      </dgm:t>
    </dgm:pt>
    <dgm:pt modelId="{3B84C43E-7522-4C8C-9B77-6130AFF55D54}">
      <dgm:prSet phldrT="[Text]"/>
      <dgm:spPr/>
      <dgm:t>
        <a:bodyPr/>
        <a:lstStyle/>
        <a:p>
          <a:r>
            <a:rPr lang="en-US" dirty="0" smtClean="0"/>
            <a:t>Before Interim</a:t>
          </a:r>
          <a:endParaRPr lang="en-US" dirty="0"/>
        </a:p>
      </dgm:t>
    </dgm:pt>
    <dgm:pt modelId="{8D7C47D3-C908-428F-849F-233D381401F1}" type="parTrans" cxnId="{25F73140-8E9E-4975-B259-E0D10DE9FD5F}">
      <dgm:prSet/>
      <dgm:spPr/>
      <dgm:t>
        <a:bodyPr/>
        <a:lstStyle/>
        <a:p>
          <a:endParaRPr lang="en-US"/>
        </a:p>
      </dgm:t>
    </dgm:pt>
    <dgm:pt modelId="{1100E933-C534-4A25-83C1-E2E38FA5BBD2}" type="sibTrans" cxnId="{25F73140-8E9E-4975-B259-E0D10DE9FD5F}">
      <dgm:prSet/>
      <dgm:spPr/>
      <dgm:t>
        <a:bodyPr/>
        <a:lstStyle/>
        <a:p>
          <a:endParaRPr lang="en-US"/>
        </a:p>
      </dgm:t>
    </dgm:pt>
    <dgm:pt modelId="{569889F4-8FD3-4509-A8C6-DE0CCDDEB9FA}">
      <dgm:prSet phldrT="[Text]" custT="1"/>
      <dgm:spPr/>
      <dgm:t>
        <a:bodyPr/>
        <a:lstStyle/>
        <a:p>
          <a:r>
            <a:rPr lang="en-US" sz="2800" dirty="0" smtClean="0"/>
            <a:t>Multiple Binary Classifiers</a:t>
          </a:r>
          <a:endParaRPr lang="en-US" sz="2800" dirty="0"/>
        </a:p>
      </dgm:t>
    </dgm:pt>
    <dgm:pt modelId="{375E4116-49CB-4A8E-825C-50B7117F5C05}" type="parTrans" cxnId="{DB99F349-8BFD-42EB-B4A2-F92AA57F5B46}">
      <dgm:prSet/>
      <dgm:spPr/>
      <dgm:t>
        <a:bodyPr/>
        <a:lstStyle/>
        <a:p>
          <a:endParaRPr lang="en-US"/>
        </a:p>
      </dgm:t>
    </dgm:pt>
    <dgm:pt modelId="{44EDE238-162E-440A-87E3-3A39855C77CE}" type="sibTrans" cxnId="{DB99F349-8BFD-42EB-B4A2-F92AA57F5B46}">
      <dgm:prSet/>
      <dgm:spPr/>
      <dgm:t>
        <a:bodyPr/>
        <a:lstStyle/>
        <a:p>
          <a:endParaRPr lang="en-US"/>
        </a:p>
      </dgm:t>
    </dgm:pt>
    <dgm:pt modelId="{40924D96-5F28-46B1-A40B-369CD8794624}">
      <dgm:prSet phldrT="[Text]" custT="1"/>
      <dgm:spPr/>
      <dgm:t>
        <a:bodyPr/>
        <a:lstStyle/>
        <a:p>
          <a:r>
            <a:rPr lang="en-US" sz="2800" dirty="0" smtClean="0"/>
            <a:t>R + Tableau</a:t>
          </a:r>
          <a:endParaRPr lang="en-US" sz="2800" dirty="0"/>
        </a:p>
      </dgm:t>
    </dgm:pt>
    <dgm:pt modelId="{10B49AE7-A05F-428D-89A6-B4F5C34BEC36}" type="parTrans" cxnId="{1BD76178-2E40-4608-92D6-F179BABFF84B}">
      <dgm:prSet/>
      <dgm:spPr/>
      <dgm:t>
        <a:bodyPr/>
        <a:lstStyle/>
        <a:p>
          <a:endParaRPr lang="en-US"/>
        </a:p>
      </dgm:t>
    </dgm:pt>
    <dgm:pt modelId="{8440DFCE-1ACA-49FA-ADB3-3935157A2F3B}" type="sibTrans" cxnId="{1BD76178-2E40-4608-92D6-F179BABFF84B}">
      <dgm:prSet/>
      <dgm:spPr/>
      <dgm:t>
        <a:bodyPr/>
        <a:lstStyle/>
        <a:p>
          <a:endParaRPr lang="en-US"/>
        </a:p>
      </dgm:t>
    </dgm:pt>
    <dgm:pt modelId="{A5680AA6-0B9C-47E6-8547-06C9188F814A}">
      <dgm:prSet phldrT="[Text]" custT="1"/>
      <dgm:spPr/>
      <dgm:t>
        <a:bodyPr/>
        <a:lstStyle/>
        <a:p>
          <a:r>
            <a:rPr lang="en-US" sz="2800" dirty="0" smtClean="0"/>
            <a:t>Data driven variables</a:t>
          </a:r>
          <a:endParaRPr lang="en-US" sz="2800" dirty="0"/>
        </a:p>
      </dgm:t>
    </dgm:pt>
    <dgm:pt modelId="{D1FF7AC2-6B95-4F54-99A9-458EAD283F75}" type="parTrans" cxnId="{97AE9A48-F648-473F-A65E-F9402343A090}">
      <dgm:prSet/>
      <dgm:spPr/>
      <dgm:t>
        <a:bodyPr/>
        <a:lstStyle/>
        <a:p>
          <a:endParaRPr lang="en-US"/>
        </a:p>
      </dgm:t>
    </dgm:pt>
    <dgm:pt modelId="{513F93A6-BCB0-4618-BDFE-C710928C4528}" type="sibTrans" cxnId="{97AE9A48-F648-473F-A65E-F9402343A090}">
      <dgm:prSet/>
      <dgm:spPr/>
      <dgm:t>
        <a:bodyPr/>
        <a:lstStyle/>
        <a:p>
          <a:endParaRPr lang="en-US"/>
        </a:p>
      </dgm:t>
    </dgm:pt>
    <dgm:pt modelId="{0B44267A-84A2-4B21-9525-0057D7DCB4F3}">
      <dgm:prSet phldrT="[Text]" custT="1"/>
      <dgm:spPr/>
      <dgm:t>
        <a:bodyPr/>
        <a:lstStyle/>
        <a:p>
          <a:r>
            <a:rPr lang="en-US" sz="2800" dirty="0" smtClean="0"/>
            <a:t>Intuitive Variables</a:t>
          </a:r>
          <a:endParaRPr lang="en-US" sz="2800" dirty="0"/>
        </a:p>
      </dgm:t>
    </dgm:pt>
    <dgm:pt modelId="{26D2B915-43BF-4BD1-96B9-EB468F869E5A}" type="parTrans" cxnId="{38EB93EE-7ABB-4E50-9F3A-F789CA9E9CC8}">
      <dgm:prSet/>
      <dgm:spPr/>
      <dgm:t>
        <a:bodyPr/>
        <a:lstStyle/>
        <a:p>
          <a:endParaRPr lang="en-US"/>
        </a:p>
      </dgm:t>
    </dgm:pt>
    <dgm:pt modelId="{1E395D08-731E-49F7-B636-44050F11D275}" type="sibTrans" cxnId="{38EB93EE-7ABB-4E50-9F3A-F789CA9E9CC8}">
      <dgm:prSet/>
      <dgm:spPr/>
      <dgm:t>
        <a:bodyPr/>
        <a:lstStyle/>
        <a:p>
          <a:endParaRPr lang="en-US"/>
        </a:p>
      </dgm:t>
    </dgm:pt>
    <dgm:pt modelId="{5608D6DE-EFED-4DF5-A9C2-0E6B65B9FF4A}">
      <dgm:prSet phldrT="[Text]" custT="1"/>
      <dgm:spPr/>
      <dgm:t>
        <a:bodyPr/>
        <a:lstStyle/>
        <a:p>
          <a:r>
            <a:rPr lang="en-US" sz="2800" dirty="0" smtClean="0"/>
            <a:t>Weather Data</a:t>
          </a:r>
          <a:endParaRPr lang="en-US" sz="2800" dirty="0"/>
        </a:p>
      </dgm:t>
    </dgm:pt>
    <dgm:pt modelId="{DEA247F3-592C-48BA-9498-CDA799D7CC42}" type="parTrans" cxnId="{385F1A4B-81C4-4FEA-891C-E3C9B4052EA2}">
      <dgm:prSet/>
      <dgm:spPr/>
      <dgm:t>
        <a:bodyPr/>
        <a:lstStyle/>
        <a:p>
          <a:endParaRPr lang="en-US"/>
        </a:p>
      </dgm:t>
    </dgm:pt>
    <dgm:pt modelId="{C6A8CC36-C5EE-44BD-BA19-C77735EC61D8}" type="sibTrans" cxnId="{385F1A4B-81C4-4FEA-891C-E3C9B4052EA2}">
      <dgm:prSet/>
      <dgm:spPr/>
      <dgm:t>
        <a:bodyPr/>
        <a:lstStyle/>
        <a:p>
          <a:endParaRPr lang="en-US"/>
        </a:p>
      </dgm:t>
    </dgm:pt>
    <dgm:pt modelId="{24E597D0-C73E-4FA2-A312-A8A27DAE9507}">
      <dgm:prSet phldrT="[Text]" custT="1"/>
      <dgm:spPr/>
      <dgm:t>
        <a:bodyPr/>
        <a:lstStyle/>
        <a:p>
          <a:r>
            <a:rPr lang="en-US" sz="2800" dirty="0" smtClean="0"/>
            <a:t>Intersection Variable</a:t>
          </a:r>
          <a:endParaRPr lang="en-US" sz="2800" dirty="0"/>
        </a:p>
      </dgm:t>
    </dgm:pt>
    <dgm:pt modelId="{032F03A0-86E4-4658-8943-D8664E08C6C3}" type="parTrans" cxnId="{0A32A73C-0F3D-4D62-A507-6AEBE9AFBD17}">
      <dgm:prSet/>
      <dgm:spPr/>
      <dgm:t>
        <a:bodyPr/>
        <a:lstStyle/>
        <a:p>
          <a:endParaRPr lang="en-US"/>
        </a:p>
      </dgm:t>
    </dgm:pt>
    <dgm:pt modelId="{8E7AB049-072A-4A25-B5CA-7CF3ADD1DDBF}" type="sibTrans" cxnId="{0A32A73C-0F3D-4D62-A507-6AEBE9AFBD17}">
      <dgm:prSet/>
      <dgm:spPr/>
      <dgm:t>
        <a:bodyPr/>
        <a:lstStyle/>
        <a:p>
          <a:endParaRPr lang="en-US"/>
        </a:p>
      </dgm:t>
    </dgm:pt>
    <dgm:pt modelId="{EDF1D3AF-93EA-4532-A626-9E7EDE2B02B5}">
      <dgm:prSet phldrT="[Text]" custT="1"/>
      <dgm:spPr/>
      <dgm:t>
        <a:bodyPr/>
        <a:lstStyle/>
        <a:p>
          <a:r>
            <a:rPr lang="en-US" sz="2800" dirty="0" smtClean="0"/>
            <a:t>Weekend Variable</a:t>
          </a:r>
          <a:endParaRPr lang="en-US" sz="2800" dirty="0"/>
        </a:p>
      </dgm:t>
    </dgm:pt>
    <dgm:pt modelId="{D1D1F2A3-9F92-4F9D-8686-FB4846EC5435}" type="parTrans" cxnId="{87D13E53-D58A-4032-AE90-249D63FA2F32}">
      <dgm:prSet/>
      <dgm:spPr/>
      <dgm:t>
        <a:bodyPr/>
        <a:lstStyle/>
        <a:p>
          <a:endParaRPr lang="en-US"/>
        </a:p>
      </dgm:t>
    </dgm:pt>
    <dgm:pt modelId="{C2A10597-DFCC-4CF3-932C-7B79F9D6D279}" type="sibTrans" cxnId="{87D13E53-D58A-4032-AE90-249D63FA2F32}">
      <dgm:prSet/>
      <dgm:spPr/>
      <dgm:t>
        <a:bodyPr/>
        <a:lstStyle/>
        <a:p>
          <a:endParaRPr lang="en-US"/>
        </a:p>
      </dgm:t>
    </dgm:pt>
    <dgm:pt modelId="{D7810CFB-5F9B-4048-882D-965902FF5FB1}">
      <dgm:prSet phldrT="[Text]" custT="1"/>
      <dgm:spPr/>
      <dgm:t>
        <a:bodyPr/>
        <a:lstStyle/>
        <a:p>
          <a:r>
            <a:rPr lang="en-US" sz="2800" dirty="0" smtClean="0"/>
            <a:t>Hourly Trend</a:t>
          </a:r>
          <a:endParaRPr lang="en-US" sz="2800" dirty="0"/>
        </a:p>
      </dgm:t>
    </dgm:pt>
    <dgm:pt modelId="{27BD80DD-05E1-4B98-A10F-1F5C8BD21B52}" type="parTrans" cxnId="{04F8441C-68D5-4219-9C08-3DD111ADF5CA}">
      <dgm:prSet/>
      <dgm:spPr/>
      <dgm:t>
        <a:bodyPr/>
        <a:lstStyle/>
        <a:p>
          <a:endParaRPr lang="en-US"/>
        </a:p>
      </dgm:t>
    </dgm:pt>
    <dgm:pt modelId="{9190310C-58E3-476E-AC03-15A97E4A1679}" type="sibTrans" cxnId="{04F8441C-68D5-4219-9C08-3DD111ADF5CA}">
      <dgm:prSet/>
      <dgm:spPr/>
      <dgm:t>
        <a:bodyPr/>
        <a:lstStyle/>
        <a:p>
          <a:endParaRPr lang="en-US"/>
        </a:p>
      </dgm:t>
    </dgm:pt>
    <dgm:pt modelId="{521A29A7-FA57-4C5C-85EA-94B79A65A72A}" type="pres">
      <dgm:prSet presAssocID="{71164026-2634-467A-BC79-9C9A8C93D3E2}" presName="linearFlow" presStyleCnt="0">
        <dgm:presLayoutVars>
          <dgm:dir/>
          <dgm:animLvl val="lvl"/>
          <dgm:resizeHandles/>
        </dgm:presLayoutVars>
      </dgm:prSet>
      <dgm:spPr/>
      <dgm:t>
        <a:bodyPr/>
        <a:lstStyle/>
        <a:p>
          <a:endParaRPr lang="en-US"/>
        </a:p>
      </dgm:t>
    </dgm:pt>
    <dgm:pt modelId="{FB97900E-67DA-4A84-B08D-947FE1E388F6}" type="pres">
      <dgm:prSet presAssocID="{A4EB0421-FACF-4085-A0E5-EAC89A8DCF37}" presName="compositeNode" presStyleCnt="0">
        <dgm:presLayoutVars>
          <dgm:bulletEnabled val="1"/>
        </dgm:presLayoutVars>
      </dgm:prSet>
      <dgm:spPr/>
    </dgm:pt>
    <dgm:pt modelId="{238E99F8-EE25-4D04-B03F-9CD2AD464C0F}" type="pres">
      <dgm:prSet presAssocID="{A4EB0421-FACF-4085-A0E5-EAC89A8DCF37}" presName="imag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4B39F449-C0E1-4DC2-BE23-6ADC71ACDE04}" type="pres">
      <dgm:prSet presAssocID="{A4EB0421-FACF-4085-A0E5-EAC89A8DCF37}" presName="childNode" presStyleLbl="node1" presStyleIdx="0" presStyleCnt="2" custScaleX="106830">
        <dgm:presLayoutVars>
          <dgm:bulletEnabled val="1"/>
        </dgm:presLayoutVars>
      </dgm:prSet>
      <dgm:spPr/>
      <dgm:t>
        <a:bodyPr/>
        <a:lstStyle/>
        <a:p>
          <a:endParaRPr lang="en-US"/>
        </a:p>
      </dgm:t>
    </dgm:pt>
    <dgm:pt modelId="{90582F6A-44C4-4E95-A5C9-0D294B1F6697}" type="pres">
      <dgm:prSet presAssocID="{A4EB0421-FACF-4085-A0E5-EAC89A8DCF37}" presName="parentNode" presStyleLbl="revTx" presStyleIdx="0" presStyleCnt="2">
        <dgm:presLayoutVars>
          <dgm:chMax val="0"/>
          <dgm:bulletEnabled val="1"/>
        </dgm:presLayoutVars>
      </dgm:prSet>
      <dgm:spPr/>
      <dgm:t>
        <a:bodyPr/>
        <a:lstStyle/>
        <a:p>
          <a:endParaRPr lang="en-US"/>
        </a:p>
      </dgm:t>
    </dgm:pt>
    <dgm:pt modelId="{4FEC30EF-AFED-4398-A614-10B977F53402}" type="pres">
      <dgm:prSet presAssocID="{2936CCE9-A34E-43AF-B45C-9D4A3A54580B}" presName="sibTrans" presStyleCnt="0"/>
      <dgm:spPr/>
    </dgm:pt>
    <dgm:pt modelId="{E78007F7-669B-400A-AA9C-BC23CE2E872B}" type="pres">
      <dgm:prSet presAssocID="{3B84C43E-7522-4C8C-9B77-6130AFF55D54}" presName="compositeNode" presStyleCnt="0">
        <dgm:presLayoutVars>
          <dgm:bulletEnabled val="1"/>
        </dgm:presLayoutVars>
      </dgm:prSet>
      <dgm:spPr/>
    </dgm:pt>
    <dgm:pt modelId="{988FB983-753E-41CE-9D88-85F60763EAAA}" type="pres">
      <dgm:prSet presAssocID="{3B84C43E-7522-4C8C-9B77-6130AFF55D54}" presName="image"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E783794C-978D-445C-B10B-83F1A0849B4B}" type="pres">
      <dgm:prSet presAssocID="{3B84C43E-7522-4C8C-9B77-6130AFF55D54}" presName="childNode" presStyleLbl="node1" presStyleIdx="1" presStyleCnt="2">
        <dgm:presLayoutVars>
          <dgm:bulletEnabled val="1"/>
        </dgm:presLayoutVars>
      </dgm:prSet>
      <dgm:spPr/>
      <dgm:t>
        <a:bodyPr/>
        <a:lstStyle/>
        <a:p>
          <a:endParaRPr lang="en-US"/>
        </a:p>
      </dgm:t>
    </dgm:pt>
    <dgm:pt modelId="{1804C95F-E31C-449B-BC16-5A677CBCBC5C}" type="pres">
      <dgm:prSet presAssocID="{3B84C43E-7522-4C8C-9B77-6130AFF55D54}" presName="parentNode" presStyleLbl="revTx" presStyleIdx="1" presStyleCnt="2">
        <dgm:presLayoutVars>
          <dgm:chMax val="0"/>
          <dgm:bulletEnabled val="1"/>
        </dgm:presLayoutVars>
      </dgm:prSet>
      <dgm:spPr/>
      <dgm:t>
        <a:bodyPr/>
        <a:lstStyle/>
        <a:p>
          <a:endParaRPr lang="en-US"/>
        </a:p>
      </dgm:t>
    </dgm:pt>
  </dgm:ptLst>
  <dgm:cxnLst>
    <dgm:cxn modelId="{38EB93EE-7ABB-4E50-9F3A-F789CA9E9CC8}" srcId="{3B84C43E-7522-4C8C-9B77-6130AFF55D54}" destId="{0B44267A-84A2-4B21-9525-0057D7DCB4F3}" srcOrd="2" destOrd="0" parTransId="{26D2B915-43BF-4BD1-96B9-EB468F869E5A}" sibTransId="{1E395D08-731E-49F7-B636-44050F11D275}"/>
    <dgm:cxn modelId="{1BD76178-2E40-4608-92D6-F179BABFF84B}" srcId="{3B84C43E-7522-4C8C-9B77-6130AFF55D54}" destId="{40924D96-5F28-46B1-A40B-369CD8794624}" srcOrd="1" destOrd="0" parTransId="{10B49AE7-A05F-428D-89A6-B4F5C34BEC36}" sibTransId="{8440DFCE-1ACA-49FA-ADB3-3935157A2F3B}"/>
    <dgm:cxn modelId="{25F73140-8E9E-4975-B259-E0D10DE9FD5F}" srcId="{71164026-2634-467A-BC79-9C9A8C93D3E2}" destId="{3B84C43E-7522-4C8C-9B77-6130AFF55D54}" srcOrd="1" destOrd="0" parTransId="{8D7C47D3-C908-428F-849F-233D381401F1}" sibTransId="{1100E933-C534-4A25-83C1-E2E38FA5BBD2}"/>
    <dgm:cxn modelId="{87D13E53-D58A-4032-AE90-249D63FA2F32}" srcId="{3B84C43E-7522-4C8C-9B77-6130AFF55D54}" destId="{EDF1D3AF-93EA-4532-A626-9E7EDE2B02B5}" srcOrd="4" destOrd="0" parTransId="{D1D1F2A3-9F92-4F9D-8686-FB4846EC5435}" sibTransId="{C2A10597-DFCC-4CF3-932C-7B79F9D6D279}"/>
    <dgm:cxn modelId="{0A32A73C-0F3D-4D62-A507-6AEBE9AFBD17}" srcId="{3B84C43E-7522-4C8C-9B77-6130AFF55D54}" destId="{24E597D0-C73E-4FA2-A312-A8A27DAE9507}" srcOrd="3" destOrd="0" parTransId="{032F03A0-86E4-4658-8943-D8664E08C6C3}" sibTransId="{8E7AB049-072A-4A25-B5CA-7CF3ADD1DDBF}"/>
    <dgm:cxn modelId="{E6C9DED0-404A-4F9E-8634-D7373AE0F8DD}" type="presOf" srcId="{5608D6DE-EFED-4DF5-A9C2-0E6B65B9FF4A}" destId="{4B39F449-C0E1-4DC2-BE23-6ADC71ACDE04}" srcOrd="0" destOrd="3" presId="urn:microsoft.com/office/officeart/2005/8/layout/hList2"/>
    <dgm:cxn modelId="{A8A6ACB6-19B7-4B3A-B66D-32C90ECB9810}" type="presOf" srcId="{3B84C43E-7522-4C8C-9B77-6130AFF55D54}" destId="{1804C95F-E31C-449B-BC16-5A677CBCBC5C}" srcOrd="0" destOrd="0" presId="urn:microsoft.com/office/officeart/2005/8/layout/hList2"/>
    <dgm:cxn modelId="{5C46FB75-1A0F-49CF-955E-21F84B52B5AD}" type="presOf" srcId="{D7810CFB-5F9B-4048-882D-965902FF5FB1}" destId="{4B39F449-C0E1-4DC2-BE23-6ADC71ACDE04}" srcOrd="0" destOrd="4" presId="urn:microsoft.com/office/officeart/2005/8/layout/hList2"/>
    <dgm:cxn modelId="{1EC55D2E-7247-4018-95EA-1C3EFDD0D3BF}" type="presOf" srcId="{40924D96-5F28-46B1-A40B-369CD8794624}" destId="{E783794C-978D-445C-B10B-83F1A0849B4B}" srcOrd="0" destOrd="1" presId="urn:microsoft.com/office/officeart/2005/8/layout/hList2"/>
    <dgm:cxn modelId="{BB0D756D-9632-490C-8621-D8EB0E58A55B}" type="presOf" srcId="{569889F4-8FD3-4509-A8C6-DE0CCDDEB9FA}" destId="{E783794C-978D-445C-B10B-83F1A0849B4B}" srcOrd="0" destOrd="0" presId="urn:microsoft.com/office/officeart/2005/8/layout/hList2"/>
    <dgm:cxn modelId="{CC036AB4-1927-4487-AA1A-74A79759DE59}" type="presOf" srcId="{24E597D0-C73E-4FA2-A312-A8A27DAE9507}" destId="{E783794C-978D-445C-B10B-83F1A0849B4B}" srcOrd="0" destOrd="3" presId="urn:microsoft.com/office/officeart/2005/8/layout/hList2"/>
    <dgm:cxn modelId="{058DC23D-29B8-4B97-9FB8-DA2F0E0E161C}" type="presOf" srcId="{71164026-2634-467A-BC79-9C9A8C93D3E2}" destId="{521A29A7-FA57-4C5C-85EA-94B79A65A72A}" srcOrd="0" destOrd="0" presId="urn:microsoft.com/office/officeart/2005/8/layout/hList2"/>
    <dgm:cxn modelId="{97AE9A48-F648-473F-A65E-F9402343A090}" srcId="{A4EB0421-FACF-4085-A0E5-EAC89A8DCF37}" destId="{A5680AA6-0B9C-47E6-8547-06C9188F814A}" srcOrd="2" destOrd="0" parTransId="{D1FF7AC2-6B95-4F54-99A9-458EAD283F75}" sibTransId="{513F93A6-BCB0-4618-BDFE-C710928C4528}"/>
    <dgm:cxn modelId="{ACF9207F-3B0E-479C-98B2-FC11B5768880}" srcId="{A4EB0421-FACF-4085-A0E5-EAC89A8DCF37}" destId="{9815C1F2-11F1-4987-9C67-70BD6799BF5E}" srcOrd="0" destOrd="0" parTransId="{034D6313-CABD-4570-A1D8-DD2C65825C32}" sibTransId="{6D86550C-92F0-436B-8A99-46A82E0A184F}"/>
    <dgm:cxn modelId="{0545D04E-AB35-4C9E-91CC-CC05DC135084}" type="presOf" srcId="{12F43D20-3992-4EAC-B9ED-76BE68698195}" destId="{4B39F449-C0E1-4DC2-BE23-6ADC71ACDE04}" srcOrd="0" destOrd="1" presId="urn:microsoft.com/office/officeart/2005/8/layout/hList2"/>
    <dgm:cxn modelId="{236DF238-D6C2-4B22-85D3-F3317976687D}" type="presOf" srcId="{0B44267A-84A2-4B21-9525-0057D7DCB4F3}" destId="{E783794C-978D-445C-B10B-83F1A0849B4B}" srcOrd="0" destOrd="2" presId="urn:microsoft.com/office/officeart/2005/8/layout/hList2"/>
    <dgm:cxn modelId="{C7039337-030D-491F-95C8-15F1647317C6}" srcId="{A4EB0421-FACF-4085-A0E5-EAC89A8DCF37}" destId="{12F43D20-3992-4EAC-B9ED-76BE68698195}" srcOrd="1" destOrd="0" parTransId="{D9178785-6BB0-4C8A-87BC-B0CD2B1BFF63}" sibTransId="{B2DE4CCF-1C21-4E0C-9923-FCFAC17DA423}"/>
    <dgm:cxn modelId="{907E0934-E5D5-49D2-868E-8E463A158499}" type="presOf" srcId="{9815C1F2-11F1-4987-9C67-70BD6799BF5E}" destId="{4B39F449-C0E1-4DC2-BE23-6ADC71ACDE04}" srcOrd="0" destOrd="0" presId="urn:microsoft.com/office/officeart/2005/8/layout/hList2"/>
    <dgm:cxn modelId="{89F20905-424A-496C-900E-3F71C4E06613}" type="presOf" srcId="{A5680AA6-0B9C-47E6-8547-06C9188F814A}" destId="{4B39F449-C0E1-4DC2-BE23-6ADC71ACDE04}" srcOrd="0" destOrd="2" presId="urn:microsoft.com/office/officeart/2005/8/layout/hList2"/>
    <dgm:cxn modelId="{04F8441C-68D5-4219-9C08-3DD111ADF5CA}" srcId="{A4EB0421-FACF-4085-A0E5-EAC89A8DCF37}" destId="{D7810CFB-5F9B-4048-882D-965902FF5FB1}" srcOrd="4" destOrd="0" parTransId="{27BD80DD-05E1-4B98-A10F-1F5C8BD21B52}" sibTransId="{9190310C-58E3-476E-AC03-15A97E4A1679}"/>
    <dgm:cxn modelId="{9382473D-6280-4CFD-AFC9-8B8D1DB41534}" type="presOf" srcId="{EDF1D3AF-93EA-4532-A626-9E7EDE2B02B5}" destId="{E783794C-978D-445C-B10B-83F1A0849B4B}" srcOrd="0" destOrd="4" presId="urn:microsoft.com/office/officeart/2005/8/layout/hList2"/>
    <dgm:cxn modelId="{DB99F349-8BFD-42EB-B4A2-F92AA57F5B46}" srcId="{3B84C43E-7522-4C8C-9B77-6130AFF55D54}" destId="{569889F4-8FD3-4509-A8C6-DE0CCDDEB9FA}" srcOrd="0" destOrd="0" parTransId="{375E4116-49CB-4A8E-825C-50B7117F5C05}" sibTransId="{44EDE238-162E-440A-87E3-3A39855C77CE}"/>
    <dgm:cxn modelId="{F5B49216-1A7C-4B33-8625-AC3F14141EFC}" type="presOf" srcId="{A4EB0421-FACF-4085-A0E5-EAC89A8DCF37}" destId="{90582F6A-44C4-4E95-A5C9-0D294B1F6697}" srcOrd="0" destOrd="0" presId="urn:microsoft.com/office/officeart/2005/8/layout/hList2"/>
    <dgm:cxn modelId="{1983FC5A-F57C-41CD-B339-F591735F6D29}" srcId="{71164026-2634-467A-BC79-9C9A8C93D3E2}" destId="{A4EB0421-FACF-4085-A0E5-EAC89A8DCF37}" srcOrd="0" destOrd="0" parTransId="{DF935452-D190-42A0-9AF6-1B277FB73050}" sibTransId="{2936CCE9-A34E-43AF-B45C-9D4A3A54580B}"/>
    <dgm:cxn modelId="{385F1A4B-81C4-4FEA-891C-E3C9B4052EA2}" srcId="{A4EB0421-FACF-4085-A0E5-EAC89A8DCF37}" destId="{5608D6DE-EFED-4DF5-A9C2-0E6B65B9FF4A}" srcOrd="3" destOrd="0" parTransId="{DEA247F3-592C-48BA-9498-CDA799D7CC42}" sibTransId="{C6A8CC36-C5EE-44BD-BA19-C77735EC61D8}"/>
    <dgm:cxn modelId="{67B03CBB-7990-4095-A01A-1F9A751D51C9}" type="presParOf" srcId="{521A29A7-FA57-4C5C-85EA-94B79A65A72A}" destId="{FB97900E-67DA-4A84-B08D-947FE1E388F6}" srcOrd="0" destOrd="0" presId="urn:microsoft.com/office/officeart/2005/8/layout/hList2"/>
    <dgm:cxn modelId="{A947291A-A0BA-4936-ACD4-B01496312842}" type="presParOf" srcId="{FB97900E-67DA-4A84-B08D-947FE1E388F6}" destId="{238E99F8-EE25-4D04-B03F-9CD2AD464C0F}" srcOrd="0" destOrd="0" presId="urn:microsoft.com/office/officeart/2005/8/layout/hList2"/>
    <dgm:cxn modelId="{DCAF8124-A65F-4E92-AF09-EA8AA08A7390}" type="presParOf" srcId="{FB97900E-67DA-4A84-B08D-947FE1E388F6}" destId="{4B39F449-C0E1-4DC2-BE23-6ADC71ACDE04}" srcOrd="1" destOrd="0" presId="urn:microsoft.com/office/officeart/2005/8/layout/hList2"/>
    <dgm:cxn modelId="{629721F8-FB17-4B3B-A3F0-BDD1CBD80389}" type="presParOf" srcId="{FB97900E-67DA-4A84-B08D-947FE1E388F6}" destId="{90582F6A-44C4-4E95-A5C9-0D294B1F6697}" srcOrd="2" destOrd="0" presId="urn:microsoft.com/office/officeart/2005/8/layout/hList2"/>
    <dgm:cxn modelId="{4FC58833-72B5-4658-B98C-454B5E30CB0F}" type="presParOf" srcId="{521A29A7-FA57-4C5C-85EA-94B79A65A72A}" destId="{4FEC30EF-AFED-4398-A614-10B977F53402}" srcOrd="1" destOrd="0" presId="urn:microsoft.com/office/officeart/2005/8/layout/hList2"/>
    <dgm:cxn modelId="{AF414694-1E1B-4D54-85D6-49D7825395B7}" type="presParOf" srcId="{521A29A7-FA57-4C5C-85EA-94B79A65A72A}" destId="{E78007F7-669B-400A-AA9C-BC23CE2E872B}" srcOrd="2" destOrd="0" presId="urn:microsoft.com/office/officeart/2005/8/layout/hList2"/>
    <dgm:cxn modelId="{4D39B966-247D-46D1-B8BA-3245AD190165}" type="presParOf" srcId="{E78007F7-669B-400A-AA9C-BC23CE2E872B}" destId="{988FB983-753E-41CE-9D88-85F60763EAAA}" srcOrd="0" destOrd="0" presId="urn:microsoft.com/office/officeart/2005/8/layout/hList2"/>
    <dgm:cxn modelId="{FD7C5A51-8DE7-41F7-A9C3-524D19885601}" type="presParOf" srcId="{E78007F7-669B-400A-AA9C-BC23CE2E872B}" destId="{E783794C-978D-445C-B10B-83F1A0849B4B}" srcOrd="1" destOrd="0" presId="urn:microsoft.com/office/officeart/2005/8/layout/hList2"/>
    <dgm:cxn modelId="{E20232F2-8E49-4FEA-B52B-881416518582}" type="presParOf" srcId="{E78007F7-669B-400A-AA9C-BC23CE2E872B}" destId="{1804C95F-E31C-449B-BC16-5A677CBCBC5C}"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82F6A-44C4-4E95-A5C9-0D294B1F6697}">
      <dsp:nvSpPr>
        <dsp:cNvPr id="0" name=""/>
        <dsp:cNvSpPr/>
      </dsp:nvSpPr>
      <dsp:spPr>
        <a:xfrm rot="16200000">
          <a:off x="-1518917" y="2695768"/>
          <a:ext cx="4001509" cy="81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0430" bIns="0" numCol="1" spcCol="1270" anchor="t" anchorCtr="0">
          <a:noAutofit/>
        </a:bodyPr>
        <a:lstStyle/>
        <a:p>
          <a:pPr lvl="0" algn="r" defTabSz="1733550">
            <a:lnSpc>
              <a:spcPct val="90000"/>
            </a:lnSpc>
            <a:spcBef>
              <a:spcPct val="0"/>
            </a:spcBef>
            <a:spcAft>
              <a:spcPct val="35000"/>
            </a:spcAft>
          </a:pPr>
          <a:r>
            <a:rPr lang="en-US" sz="3900" kern="1200" dirty="0" smtClean="0"/>
            <a:t>After Interim</a:t>
          </a:r>
          <a:endParaRPr lang="en-US" sz="3900" kern="1200" dirty="0"/>
        </a:p>
      </dsp:txBody>
      <dsp:txXfrm>
        <a:off x="-1518917" y="2695768"/>
        <a:ext cx="4001509" cy="816865"/>
      </dsp:txXfrm>
    </dsp:sp>
    <dsp:sp modelId="{4B39F449-C0E1-4DC2-BE23-6ADC71ACDE04}">
      <dsp:nvSpPr>
        <dsp:cNvPr id="0" name=""/>
        <dsp:cNvSpPr/>
      </dsp:nvSpPr>
      <dsp:spPr>
        <a:xfrm>
          <a:off x="751318" y="1103446"/>
          <a:ext cx="4346760" cy="40015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720430" rIns="199136"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Multi-Class Classification</a:t>
          </a:r>
          <a:endParaRPr lang="en-US" sz="2800" kern="1200" dirty="0"/>
        </a:p>
        <a:p>
          <a:pPr marL="285750" lvl="1" indent="-285750" algn="l" defTabSz="1244600">
            <a:lnSpc>
              <a:spcPct val="90000"/>
            </a:lnSpc>
            <a:spcBef>
              <a:spcPct val="0"/>
            </a:spcBef>
            <a:spcAft>
              <a:spcPct val="15000"/>
            </a:spcAft>
            <a:buChar char="••"/>
          </a:pPr>
          <a:r>
            <a:rPr lang="en-US" sz="2800" kern="1200" dirty="0" smtClean="0"/>
            <a:t>Azure ML + </a:t>
          </a:r>
          <a:r>
            <a:rPr lang="en-US" sz="2800" kern="1200" dirty="0" smtClean="0"/>
            <a:t>R + Tableau</a:t>
          </a:r>
          <a:endParaRPr lang="en-US" sz="2800" kern="1200" dirty="0"/>
        </a:p>
        <a:p>
          <a:pPr marL="285750" lvl="1" indent="-285750" algn="l" defTabSz="1244600">
            <a:lnSpc>
              <a:spcPct val="90000"/>
            </a:lnSpc>
            <a:spcBef>
              <a:spcPct val="0"/>
            </a:spcBef>
            <a:spcAft>
              <a:spcPct val="15000"/>
            </a:spcAft>
            <a:buChar char="••"/>
          </a:pPr>
          <a:r>
            <a:rPr lang="en-US" sz="2800" kern="1200" dirty="0" smtClean="0"/>
            <a:t>Data driven variables</a:t>
          </a:r>
          <a:endParaRPr lang="en-US" sz="2800" kern="1200" dirty="0"/>
        </a:p>
        <a:p>
          <a:pPr marL="285750" lvl="1" indent="-285750" algn="l" defTabSz="1244600">
            <a:lnSpc>
              <a:spcPct val="90000"/>
            </a:lnSpc>
            <a:spcBef>
              <a:spcPct val="0"/>
            </a:spcBef>
            <a:spcAft>
              <a:spcPct val="15000"/>
            </a:spcAft>
            <a:buChar char="••"/>
          </a:pPr>
          <a:r>
            <a:rPr lang="en-US" sz="2800" kern="1200" dirty="0" smtClean="0"/>
            <a:t>Weather Data</a:t>
          </a:r>
          <a:endParaRPr lang="en-US" sz="2800" kern="1200" dirty="0"/>
        </a:p>
        <a:p>
          <a:pPr marL="285750" lvl="1" indent="-285750" algn="l" defTabSz="1244600">
            <a:lnSpc>
              <a:spcPct val="90000"/>
            </a:lnSpc>
            <a:spcBef>
              <a:spcPct val="0"/>
            </a:spcBef>
            <a:spcAft>
              <a:spcPct val="15000"/>
            </a:spcAft>
            <a:buChar char="••"/>
          </a:pPr>
          <a:r>
            <a:rPr lang="en-US" sz="2800" kern="1200" dirty="0" smtClean="0"/>
            <a:t>Hourly Trend</a:t>
          </a:r>
          <a:endParaRPr lang="en-US" sz="2800" kern="1200" dirty="0"/>
        </a:p>
      </dsp:txBody>
      <dsp:txXfrm>
        <a:off x="751318" y="1103446"/>
        <a:ext cx="4346760" cy="4001509"/>
      </dsp:txXfrm>
    </dsp:sp>
    <dsp:sp modelId="{238E99F8-EE25-4D04-B03F-9CD2AD464C0F}">
      <dsp:nvSpPr>
        <dsp:cNvPr id="0" name=""/>
        <dsp:cNvSpPr/>
      </dsp:nvSpPr>
      <dsp:spPr>
        <a:xfrm>
          <a:off x="73404" y="25183"/>
          <a:ext cx="1633731" cy="16337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04C95F-E31C-449B-BC16-5A677CBCBC5C}">
      <dsp:nvSpPr>
        <dsp:cNvPr id="0" name=""/>
        <dsp:cNvSpPr/>
      </dsp:nvSpPr>
      <dsp:spPr>
        <a:xfrm rot="16200000">
          <a:off x="4574934" y="2695768"/>
          <a:ext cx="4001509" cy="81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0430" bIns="0" numCol="1" spcCol="1270" anchor="t" anchorCtr="0">
          <a:noAutofit/>
        </a:bodyPr>
        <a:lstStyle/>
        <a:p>
          <a:pPr lvl="0" algn="r" defTabSz="1733550">
            <a:lnSpc>
              <a:spcPct val="90000"/>
            </a:lnSpc>
            <a:spcBef>
              <a:spcPct val="0"/>
            </a:spcBef>
            <a:spcAft>
              <a:spcPct val="35000"/>
            </a:spcAft>
          </a:pPr>
          <a:r>
            <a:rPr lang="en-US" sz="3900" kern="1200" dirty="0" smtClean="0"/>
            <a:t>Before Interim</a:t>
          </a:r>
          <a:endParaRPr lang="en-US" sz="3900" kern="1200" dirty="0"/>
        </a:p>
      </dsp:txBody>
      <dsp:txXfrm>
        <a:off x="4574934" y="2695768"/>
        <a:ext cx="4001509" cy="816865"/>
      </dsp:txXfrm>
    </dsp:sp>
    <dsp:sp modelId="{E783794C-978D-445C-B10B-83F1A0849B4B}">
      <dsp:nvSpPr>
        <dsp:cNvPr id="0" name=""/>
        <dsp:cNvSpPr/>
      </dsp:nvSpPr>
      <dsp:spPr>
        <a:xfrm>
          <a:off x="6984121" y="1103446"/>
          <a:ext cx="4068857" cy="40015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720430" rIns="199136"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Multiple Binary Classifiers</a:t>
          </a:r>
          <a:endParaRPr lang="en-US" sz="2800" kern="1200" dirty="0"/>
        </a:p>
        <a:p>
          <a:pPr marL="285750" lvl="1" indent="-285750" algn="l" defTabSz="1244600">
            <a:lnSpc>
              <a:spcPct val="90000"/>
            </a:lnSpc>
            <a:spcBef>
              <a:spcPct val="0"/>
            </a:spcBef>
            <a:spcAft>
              <a:spcPct val="15000"/>
            </a:spcAft>
            <a:buChar char="••"/>
          </a:pPr>
          <a:r>
            <a:rPr lang="en-US" sz="2800" kern="1200" dirty="0" smtClean="0"/>
            <a:t>R + Tableau</a:t>
          </a:r>
          <a:endParaRPr lang="en-US" sz="2800" kern="1200" dirty="0"/>
        </a:p>
        <a:p>
          <a:pPr marL="285750" lvl="1" indent="-285750" algn="l" defTabSz="1244600">
            <a:lnSpc>
              <a:spcPct val="90000"/>
            </a:lnSpc>
            <a:spcBef>
              <a:spcPct val="0"/>
            </a:spcBef>
            <a:spcAft>
              <a:spcPct val="15000"/>
            </a:spcAft>
            <a:buChar char="••"/>
          </a:pPr>
          <a:r>
            <a:rPr lang="en-US" sz="2800" kern="1200" dirty="0" smtClean="0"/>
            <a:t>Intuitive Variables</a:t>
          </a:r>
          <a:endParaRPr lang="en-US" sz="2800" kern="1200" dirty="0"/>
        </a:p>
        <a:p>
          <a:pPr marL="285750" lvl="1" indent="-285750" algn="l" defTabSz="1244600">
            <a:lnSpc>
              <a:spcPct val="90000"/>
            </a:lnSpc>
            <a:spcBef>
              <a:spcPct val="0"/>
            </a:spcBef>
            <a:spcAft>
              <a:spcPct val="15000"/>
            </a:spcAft>
            <a:buChar char="••"/>
          </a:pPr>
          <a:r>
            <a:rPr lang="en-US" sz="2800" kern="1200" dirty="0" smtClean="0"/>
            <a:t>Intersection Variable</a:t>
          </a:r>
          <a:endParaRPr lang="en-US" sz="2800" kern="1200" dirty="0"/>
        </a:p>
        <a:p>
          <a:pPr marL="285750" lvl="1" indent="-285750" algn="l" defTabSz="1244600">
            <a:lnSpc>
              <a:spcPct val="90000"/>
            </a:lnSpc>
            <a:spcBef>
              <a:spcPct val="0"/>
            </a:spcBef>
            <a:spcAft>
              <a:spcPct val="15000"/>
            </a:spcAft>
            <a:buChar char="••"/>
          </a:pPr>
          <a:r>
            <a:rPr lang="en-US" sz="2800" kern="1200" dirty="0" smtClean="0"/>
            <a:t>Weekend Variable</a:t>
          </a:r>
          <a:endParaRPr lang="en-US" sz="2800" kern="1200" dirty="0"/>
        </a:p>
      </dsp:txBody>
      <dsp:txXfrm>
        <a:off x="6984121" y="1103446"/>
        <a:ext cx="4068857" cy="4001509"/>
      </dsp:txXfrm>
    </dsp:sp>
    <dsp:sp modelId="{988FB983-753E-41CE-9D88-85F60763EAAA}">
      <dsp:nvSpPr>
        <dsp:cNvPr id="0" name=""/>
        <dsp:cNvSpPr/>
      </dsp:nvSpPr>
      <dsp:spPr>
        <a:xfrm>
          <a:off x="6167255" y="25183"/>
          <a:ext cx="1633731" cy="1633731"/>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042AA-9E1E-4F09-9C7D-6B2E9FDF41DB}" type="datetimeFigureOut">
              <a:rPr lang="en-US" smtClean="0"/>
              <a:t>4/25/2016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6E6E-99E1-4271-BE94-642CFD1CDD9E}" type="slidenum">
              <a:rPr lang="en-US" smtClean="0"/>
              <a:t>‹#›</a:t>
            </a:fld>
            <a:endParaRPr lang="en-US"/>
          </a:p>
        </p:txBody>
      </p:sp>
    </p:spTree>
    <p:extLst>
      <p:ext uri="{BB962C8B-B14F-4D97-AF65-F5344CB8AC3E}">
        <p14:creationId xmlns:p14="http://schemas.microsoft.com/office/powerpoint/2010/main" val="36828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most significant thing that happened to crime control was the recession,” Weisberg said. “It was a horribly serious blow to county and city funding.”</a:t>
            </a:r>
          </a:p>
          <a:p>
            <a:pPr fontAlgn="base"/>
            <a:r>
              <a:rPr lang="en-US" sz="1200" b="0" i="0" kern="1200" dirty="0" smtClean="0">
                <a:solidFill>
                  <a:schemeClr val="tx1"/>
                </a:solidFill>
                <a:effectLst/>
                <a:latin typeface="+mn-lt"/>
                <a:ea typeface="+mn-ea"/>
                <a:cs typeface="+mn-cs"/>
              </a:rPr>
              <a:t>The FBI report shows that although San Francisco maintained a bigger police force per capita than any other Bay Area community, staffing levels are down from a decade ago.</a:t>
            </a:r>
          </a:p>
          <a:p>
            <a:pPr fontAlgn="base"/>
            <a:r>
              <a:rPr lang="en-US" sz="1200" b="0" i="0" kern="1200" dirty="0" smtClean="0">
                <a:solidFill>
                  <a:schemeClr val="tx1"/>
                </a:solidFill>
                <a:effectLst/>
                <a:latin typeface="+mn-lt"/>
                <a:ea typeface="+mn-ea"/>
                <a:cs typeface="+mn-cs"/>
              </a:rPr>
              <a:t>A recent study found that as the city’s population grew 12 percent between 2004 and 2014, the number of sworn officers dropped 3 percent.</a:t>
            </a:r>
          </a:p>
          <a:p>
            <a:pPr fontAlgn="base"/>
            <a:r>
              <a:rPr lang="en-US" sz="1200" b="0" i="0" kern="1200" dirty="0" smtClean="0">
                <a:solidFill>
                  <a:schemeClr val="tx1"/>
                </a:solidFill>
                <a:effectLst/>
                <a:latin typeface="+mn-lt"/>
                <a:ea typeface="+mn-ea"/>
                <a:cs typeface="+mn-cs"/>
              </a:rPr>
              <a:t>San Francisco leaders, like those in other communities including San Jose and Vallejo, are pushing to bring their police ranks back to historically high levels.</a:t>
            </a:r>
          </a:p>
          <a:p>
            <a:endParaRPr lang="en-US" dirty="0"/>
          </a:p>
        </p:txBody>
      </p:sp>
      <p:sp>
        <p:nvSpPr>
          <p:cNvPr id="4" name="Slide Number Placeholder 3"/>
          <p:cNvSpPr>
            <a:spLocks noGrp="1"/>
          </p:cNvSpPr>
          <p:nvPr>
            <p:ph type="sldNum" sz="quarter" idx="10"/>
          </p:nvPr>
        </p:nvSpPr>
        <p:spPr/>
        <p:txBody>
          <a:bodyPr/>
          <a:lstStyle/>
          <a:p>
            <a:fld id="{3C206E6E-99E1-4271-BE94-642CFD1CDD9E}" type="slidenum">
              <a:rPr lang="en-US" smtClean="0"/>
              <a:t>7</a:t>
            </a:fld>
            <a:endParaRPr lang="en-US"/>
          </a:p>
        </p:txBody>
      </p:sp>
    </p:spTree>
    <p:extLst>
      <p:ext uri="{BB962C8B-B14F-4D97-AF65-F5344CB8AC3E}">
        <p14:creationId xmlns:p14="http://schemas.microsoft.com/office/powerpoint/2010/main" val="166105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Tenderloin (area in AT&amp;T park) is infamous for highest crime in the city of San Francisco but not all crime are the same. Theft crime is mostly occurs at this region but other type of crime are even distributed among San Francisco. </a:t>
            </a:r>
            <a:endParaRPr lang="en-US" dirty="0"/>
          </a:p>
        </p:txBody>
      </p:sp>
      <p:sp>
        <p:nvSpPr>
          <p:cNvPr id="4" name="Slide Number Placeholder 3"/>
          <p:cNvSpPr>
            <a:spLocks noGrp="1"/>
          </p:cNvSpPr>
          <p:nvPr>
            <p:ph type="sldNum" sz="quarter" idx="10"/>
          </p:nvPr>
        </p:nvSpPr>
        <p:spPr/>
        <p:txBody>
          <a:bodyPr/>
          <a:lstStyle/>
          <a:p>
            <a:fld id="{3C206E6E-99E1-4271-BE94-642CFD1CDD9E}" type="slidenum">
              <a:rPr lang="en-US" smtClean="0"/>
              <a:t>8</a:t>
            </a:fld>
            <a:endParaRPr lang="en-US"/>
          </a:p>
        </p:txBody>
      </p:sp>
    </p:spTree>
    <p:extLst>
      <p:ext uri="{BB962C8B-B14F-4D97-AF65-F5344CB8AC3E}">
        <p14:creationId xmlns:p14="http://schemas.microsoft.com/office/powerpoint/2010/main" val="8246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From this chart, we can see temperature has negative correlation with the crime.  Most criminal prefer to do the crime at cooler temperature than hot day.  However, assault rate is higher at hot temperature than cooler temperature.  As expected, bribery and DUI has no influence by the change of temperature.</a:t>
            </a:r>
            <a:endParaRPr lang="en-US" dirty="0" smtClean="0"/>
          </a:p>
          <a:p>
            <a:endParaRPr lang="en-US" dirty="0"/>
          </a:p>
        </p:txBody>
      </p:sp>
      <p:sp>
        <p:nvSpPr>
          <p:cNvPr id="4" name="Slide Number Placeholder 3"/>
          <p:cNvSpPr>
            <a:spLocks noGrp="1"/>
          </p:cNvSpPr>
          <p:nvPr>
            <p:ph type="sldNum" sz="quarter" idx="10"/>
          </p:nvPr>
        </p:nvSpPr>
        <p:spPr/>
        <p:txBody>
          <a:bodyPr/>
          <a:lstStyle/>
          <a:p>
            <a:fld id="{3C206E6E-99E1-4271-BE94-642CFD1CDD9E}" type="slidenum">
              <a:rPr lang="en-US" smtClean="0"/>
              <a:t>9</a:t>
            </a:fld>
            <a:endParaRPr lang="en-US"/>
          </a:p>
        </p:txBody>
      </p:sp>
    </p:spTree>
    <p:extLst>
      <p:ext uri="{BB962C8B-B14F-4D97-AF65-F5344CB8AC3E}">
        <p14:creationId xmlns:p14="http://schemas.microsoft.com/office/powerpoint/2010/main" val="201874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crime has no significant difference between raining day and sunny day.  It is interesting to note more assault and vandalism occurred on raining day than non raining day.  As expected, bribery, DUI and Drugs related crime does not depend on raining condition.  Most Robbery occurred during non raining day.</a:t>
            </a:r>
            <a:endParaRPr lang="en-US" dirty="0"/>
          </a:p>
        </p:txBody>
      </p:sp>
      <p:sp>
        <p:nvSpPr>
          <p:cNvPr id="4" name="Slide Number Placeholder 3"/>
          <p:cNvSpPr>
            <a:spLocks noGrp="1"/>
          </p:cNvSpPr>
          <p:nvPr>
            <p:ph type="sldNum" sz="quarter" idx="10"/>
          </p:nvPr>
        </p:nvSpPr>
        <p:spPr/>
        <p:txBody>
          <a:bodyPr/>
          <a:lstStyle/>
          <a:p>
            <a:fld id="{3C206E6E-99E1-4271-BE94-642CFD1CDD9E}" type="slidenum">
              <a:rPr lang="en-US" smtClean="0"/>
              <a:t>10</a:t>
            </a:fld>
            <a:endParaRPr lang="en-US"/>
          </a:p>
        </p:txBody>
      </p:sp>
    </p:spTree>
    <p:extLst>
      <p:ext uri="{BB962C8B-B14F-4D97-AF65-F5344CB8AC3E}">
        <p14:creationId xmlns:p14="http://schemas.microsoft.com/office/powerpoint/2010/main" val="308892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Interestingly, we see that the average rate of crime are different per weekday.  Assault rate is highest on Friday but dropped significantly on Saturday.  Burglary is highest on Friday and Wednesday but low on Sunday.  Robbery is highest among the week.  Vehicle theft like to steal car on Friday.  As expected, DUI is higher on Friday and Saturday.</a:t>
            </a:r>
            <a:endParaRPr lang="en-US" dirty="0"/>
          </a:p>
        </p:txBody>
      </p:sp>
      <p:sp>
        <p:nvSpPr>
          <p:cNvPr id="4" name="Slide Number Placeholder 3"/>
          <p:cNvSpPr>
            <a:spLocks noGrp="1"/>
          </p:cNvSpPr>
          <p:nvPr>
            <p:ph type="sldNum" sz="quarter" idx="10"/>
          </p:nvPr>
        </p:nvSpPr>
        <p:spPr/>
        <p:txBody>
          <a:bodyPr/>
          <a:lstStyle/>
          <a:p>
            <a:fld id="{3C206E6E-99E1-4271-BE94-642CFD1CDD9E}" type="slidenum">
              <a:rPr lang="en-US" smtClean="0"/>
              <a:t>11</a:t>
            </a:fld>
            <a:endParaRPr lang="en-US"/>
          </a:p>
        </p:txBody>
      </p:sp>
    </p:spTree>
    <p:extLst>
      <p:ext uri="{BB962C8B-B14F-4D97-AF65-F5344CB8AC3E}">
        <p14:creationId xmlns:p14="http://schemas.microsoft.com/office/powerpoint/2010/main" val="76838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06E6E-99E1-4271-BE94-642CFD1CDD9E}" type="slidenum">
              <a:rPr lang="en-US" smtClean="0"/>
              <a:t>14</a:t>
            </a:fld>
            <a:endParaRPr lang="en-US"/>
          </a:p>
        </p:txBody>
      </p:sp>
    </p:spTree>
    <p:extLst>
      <p:ext uri="{BB962C8B-B14F-4D97-AF65-F5344CB8AC3E}">
        <p14:creationId xmlns:p14="http://schemas.microsoft.com/office/powerpoint/2010/main" val="346681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Criminal are most active at night time from 4pm to 12 am and lowest at 3-6 am.  Most interestingly to note highest drug related arrested at around 4pm.  DUI related arrested is mostly around 11pm to 12 am.</a:t>
            </a:r>
            <a:endParaRPr lang="en-US" dirty="0" smtClean="0"/>
          </a:p>
          <a:p>
            <a:endParaRPr lang="en-US" dirty="0"/>
          </a:p>
        </p:txBody>
      </p:sp>
      <p:sp>
        <p:nvSpPr>
          <p:cNvPr id="4" name="Slide Number Placeholder 3"/>
          <p:cNvSpPr>
            <a:spLocks noGrp="1"/>
          </p:cNvSpPr>
          <p:nvPr>
            <p:ph type="sldNum" sz="quarter" idx="10"/>
          </p:nvPr>
        </p:nvSpPr>
        <p:spPr/>
        <p:txBody>
          <a:bodyPr/>
          <a:lstStyle/>
          <a:p>
            <a:fld id="{3C206E6E-99E1-4271-BE94-642CFD1CDD9E}" type="slidenum">
              <a:rPr lang="en-US" smtClean="0"/>
              <a:t>15</a:t>
            </a:fld>
            <a:endParaRPr lang="en-US"/>
          </a:p>
        </p:txBody>
      </p:sp>
    </p:spTree>
    <p:extLst>
      <p:ext uri="{BB962C8B-B14F-4D97-AF65-F5344CB8AC3E}">
        <p14:creationId xmlns:p14="http://schemas.microsoft.com/office/powerpoint/2010/main" val="459457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06E6E-99E1-4271-BE94-642CFD1CDD9E}" type="slidenum">
              <a:rPr lang="en-US" smtClean="0"/>
              <a:t>26</a:t>
            </a:fld>
            <a:endParaRPr lang="en-US"/>
          </a:p>
        </p:txBody>
      </p:sp>
    </p:spTree>
    <p:extLst>
      <p:ext uri="{BB962C8B-B14F-4D97-AF65-F5344CB8AC3E}">
        <p14:creationId xmlns:p14="http://schemas.microsoft.com/office/powerpoint/2010/main" val="3753870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243796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344798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504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426280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9376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575062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2132231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157956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326295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9B4A2-58DB-4CE4-BEDB-96B96332A48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139559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C9B4A2-58DB-4CE4-BEDB-96B96332A48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237783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C9B4A2-58DB-4CE4-BEDB-96B96332A48B}"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34492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C9B4A2-58DB-4CE4-BEDB-96B96332A48B}"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353397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9B4A2-58DB-4CE4-BEDB-96B96332A48B}"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151392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9B4A2-58DB-4CE4-BEDB-96B96332A48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0C7D2-851C-47B5-BD07-5CAB93D9A506}" type="slidenum">
              <a:rPr lang="en-US" smtClean="0"/>
              <a:t>‹#›</a:t>
            </a:fld>
            <a:endParaRPr lang="en-US"/>
          </a:p>
        </p:txBody>
      </p:sp>
    </p:spTree>
    <p:extLst>
      <p:ext uri="{BB962C8B-B14F-4D97-AF65-F5344CB8AC3E}">
        <p14:creationId xmlns:p14="http://schemas.microsoft.com/office/powerpoint/2010/main" val="341565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0C7D2-851C-47B5-BD07-5CAB93D9A506}" type="slidenum">
              <a:rPr lang="en-US" smtClean="0"/>
              <a:t>‹#›</a:t>
            </a:fld>
            <a:endParaRPr lang="en-US"/>
          </a:p>
        </p:txBody>
      </p:sp>
      <p:sp>
        <p:nvSpPr>
          <p:cNvPr id="5" name="Date Placeholder 4"/>
          <p:cNvSpPr>
            <a:spLocks noGrp="1"/>
          </p:cNvSpPr>
          <p:nvPr>
            <p:ph type="dt" sz="half" idx="10"/>
          </p:nvPr>
        </p:nvSpPr>
        <p:spPr/>
        <p:txBody>
          <a:bodyPr/>
          <a:lstStyle/>
          <a:p>
            <a:fld id="{BAC9B4A2-58DB-4CE4-BEDB-96B96332A48B}" type="datetimeFigureOut">
              <a:rPr lang="en-US" smtClean="0"/>
              <a:t>4/25/2016</a:t>
            </a:fld>
            <a:endParaRPr lang="en-US"/>
          </a:p>
        </p:txBody>
      </p:sp>
    </p:spTree>
    <p:extLst>
      <p:ext uri="{BB962C8B-B14F-4D97-AF65-F5344CB8AC3E}">
        <p14:creationId xmlns:p14="http://schemas.microsoft.com/office/powerpoint/2010/main" val="72479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C9B4A2-58DB-4CE4-BEDB-96B96332A48B}" type="datetimeFigureOut">
              <a:rPr lang="en-US" smtClean="0"/>
              <a:t>4/25/2016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B0C7D2-851C-47B5-BD07-5CAB93D9A506}" type="slidenum">
              <a:rPr lang="en-US" smtClean="0"/>
              <a:t>‹#›</a:t>
            </a:fld>
            <a:endParaRPr lang="en-US"/>
          </a:p>
        </p:txBody>
      </p:sp>
    </p:spTree>
    <p:extLst>
      <p:ext uri="{BB962C8B-B14F-4D97-AF65-F5344CB8AC3E}">
        <p14:creationId xmlns:p14="http://schemas.microsoft.com/office/powerpoint/2010/main" val="31618746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technical.ly/philly/2014/02/18/philadelphia-police-smart-policing-crime-scientists/" TargetMode="External"/><Relationship Id="rId2" Type="http://schemas.openxmlformats.org/officeDocument/2006/relationships/hyperlink" Target="http://www.forbes.com/sites/emc/2014/06/03/data-analysis-helps-police-departments-fight-crime/#5ca6e3e243e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sfchronicle.com/crime/article/Dubious-distinction-S-F-s-most-crime-ridden-6767550.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San Francisco </a:t>
            </a:r>
            <a:br>
              <a:rPr lang="en-US" dirty="0" smtClean="0"/>
            </a:br>
            <a:r>
              <a:rPr lang="en-US" dirty="0" smtClean="0"/>
              <a:t>Crime Classification</a:t>
            </a:r>
            <a:endParaRPr lang="en-US" dirty="0"/>
          </a:p>
        </p:txBody>
      </p:sp>
      <p:sp>
        <p:nvSpPr>
          <p:cNvPr id="3" name="Subtitle 2"/>
          <p:cNvSpPr>
            <a:spLocks noGrp="1"/>
          </p:cNvSpPr>
          <p:nvPr>
            <p:ph type="subTitle" idx="1"/>
          </p:nvPr>
        </p:nvSpPr>
        <p:spPr/>
        <p:txBody>
          <a:bodyPr/>
          <a:lstStyle/>
          <a:p>
            <a:r>
              <a:rPr lang="en-US" dirty="0"/>
              <a:t>CIS/SCM </a:t>
            </a:r>
            <a:r>
              <a:rPr lang="en-US" dirty="0" smtClean="0"/>
              <a:t>– 593, Cohort C - Team 01</a:t>
            </a:r>
          </a:p>
          <a:p>
            <a:endParaRPr lang="en-US" dirty="0"/>
          </a:p>
        </p:txBody>
      </p:sp>
    </p:spTree>
    <p:extLst>
      <p:ext uri="{BB962C8B-B14F-4D97-AF65-F5344CB8AC3E}">
        <p14:creationId xmlns:p14="http://schemas.microsoft.com/office/powerpoint/2010/main" val="3926365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Precipitation vs Type of Crime</a:t>
            </a:r>
            <a:endParaRPr lang="en-US" dirty="0"/>
          </a:p>
        </p:txBody>
      </p:sp>
      <p:pic>
        <p:nvPicPr>
          <p:cNvPr id="4" name="Content Placeholder 3"/>
          <p:cNvPicPr>
            <a:picLocks noGrp="1" noChangeAspect="1"/>
          </p:cNvPicPr>
          <p:nvPr>
            <p:ph idx="1"/>
          </p:nvPr>
        </p:nvPicPr>
        <p:blipFill>
          <a:blip r:embed="rId3"/>
          <a:stretch>
            <a:fillRect/>
          </a:stretch>
        </p:blipFill>
        <p:spPr>
          <a:xfrm>
            <a:off x="677333" y="1359003"/>
            <a:ext cx="7611643" cy="4923044"/>
          </a:xfrm>
          <a:prstGeom prst="rect">
            <a:avLst/>
          </a:prstGeom>
        </p:spPr>
      </p:pic>
    </p:spTree>
    <p:extLst>
      <p:ext uri="{BB962C8B-B14F-4D97-AF65-F5344CB8AC3E}">
        <p14:creationId xmlns:p14="http://schemas.microsoft.com/office/powerpoint/2010/main" val="271530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2317"/>
          </a:xfrm>
        </p:spPr>
        <p:txBody>
          <a:bodyPr/>
          <a:lstStyle/>
          <a:p>
            <a:r>
              <a:rPr lang="en-US" dirty="0" smtClean="0"/>
              <a:t>Crime Trend on Weekdays</a:t>
            </a:r>
            <a:endParaRPr lang="en-US" dirty="0"/>
          </a:p>
        </p:txBody>
      </p:sp>
      <p:pic>
        <p:nvPicPr>
          <p:cNvPr id="4" name="Content Placeholder 3"/>
          <p:cNvPicPr>
            <a:picLocks noGrp="1" noChangeAspect="1"/>
          </p:cNvPicPr>
          <p:nvPr>
            <p:ph idx="1"/>
          </p:nvPr>
        </p:nvPicPr>
        <p:blipFill>
          <a:blip r:embed="rId3"/>
          <a:stretch>
            <a:fillRect/>
          </a:stretch>
        </p:blipFill>
        <p:spPr>
          <a:xfrm>
            <a:off x="677333" y="1531917"/>
            <a:ext cx="7979779" cy="5067817"/>
          </a:xfrm>
          <a:prstGeom prst="rect">
            <a:avLst/>
          </a:prstGeom>
        </p:spPr>
      </p:pic>
    </p:spTree>
    <p:extLst>
      <p:ext uri="{BB962C8B-B14F-4D97-AF65-F5344CB8AC3E}">
        <p14:creationId xmlns:p14="http://schemas.microsoft.com/office/powerpoint/2010/main" val="382908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Night vs Day Crime Rate</a:t>
            </a:r>
            <a:br>
              <a:rPr lang="en-US" dirty="0" smtClean="0"/>
            </a:br>
            <a:r>
              <a:rPr lang="en-US" sz="2000" dirty="0" smtClean="0"/>
              <a:t>(Night – 10pm to 6am)</a:t>
            </a:r>
            <a:endParaRPr lang="en-US" sz="2000" dirty="0"/>
          </a:p>
        </p:txBody>
      </p:sp>
      <p:pic>
        <p:nvPicPr>
          <p:cNvPr id="4" name="Picture 3"/>
          <p:cNvPicPr>
            <a:picLocks noChangeAspect="1"/>
          </p:cNvPicPr>
          <p:nvPr/>
        </p:nvPicPr>
        <p:blipFill>
          <a:blip r:embed="rId2"/>
          <a:stretch>
            <a:fillRect/>
          </a:stretch>
        </p:blipFill>
        <p:spPr>
          <a:xfrm>
            <a:off x="3496268" y="1597891"/>
            <a:ext cx="5374600" cy="5470918"/>
          </a:xfrm>
          <a:prstGeom prst="rect">
            <a:avLst/>
          </a:prstGeom>
        </p:spPr>
      </p:pic>
    </p:spTree>
    <p:extLst>
      <p:ext uri="{BB962C8B-B14F-4D97-AF65-F5344CB8AC3E}">
        <p14:creationId xmlns:p14="http://schemas.microsoft.com/office/powerpoint/2010/main" val="3430811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8" y="253341"/>
            <a:ext cx="9844204" cy="1320800"/>
          </a:xfrm>
        </p:spPr>
        <p:txBody>
          <a:bodyPr/>
          <a:lstStyle/>
          <a:p>
            <a:r>
              <a:rPr lang="en-US" dirty="0" smtClean="0"/>
              <a:t>Crime Type breakdown by Hours</a:t>
            </a:r>
            <a:br>
              <a:rPr lang="en-US" dirty="0" smtClean="0"/>
            </a:br>
            <a:r>
              <a:rPr lang="en-US" sz="2000" dirty="0" smtClean="0"/>
              <a:t>(Assault, Arson, Burglary)</a:t>
            </a:r>
            <a:endParaRPr lang="en-US" sz="2000" dirty="0"/>
          </a:p>
        </p:txBody>
      </p:sp>
      <p:pic>
        <p:nvPicPr>
          <p:cNvPr id="4" name="Content Placeholder 3"/>
          <p:cNvPicPr>
            <a:picLocks noGrp="1" noChangeAspect="1"/>
          </p:cNvPicPr>
          <p:nvPr>
            <p:ph idx="1"/>
          </p:nvPr>
        </p:nvPicPr>
        <p:blipFill>
          <a:blip r:embed="rId2"/>
          <a:stretch>
            <a:fillRect/>
          </a:stretch>
        </p:blipFill>
        <p:spPr>
          <a:xfrm>
            <a:off x="404188" y="1192841"/>
            <a:ext cx="9035828" cy="5665159"/>
          </a:xfrm>
          <a:prstGeom prst="rect">
            <a:avLst/>
          </a:prstGeom>
        </p:spPr>
      </p:pic>
    </p:spTree>
    <p:extLst>
      <p:ext uri="{BB962C8B-B14F-4D97-AF65-F5344CB8AC3E}">
        <p14:creationId xmlns:p14="http://schemas.microsoft.com/office/powerpoint/2010/main" val="253275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Crime Type breakdown by Hours</a:t>
            </a:r>
            <a:br>
              <a:rPr lang="en-US" dirty="0"/>
            </a:br>
            <a:r>
              <a:rPr lang="en-US" sz="2000" dirty="0" smtClean="0"/>
              <a:t>(Robbery, DUI, Vehicle Theft)</a:t>
            </a:r>
            <a:endParaRPr lang="en-US" dirty="0"/>
          </a:p>
        </p:txBody>
      </p:sp>
      <p:pic>
        <p:nvPicPr>
          <p:cNvPr id="4" name="Content Placeholder 3"/>
          <p:cNvPicPr>
            <a:picLocks noGrp="1" noChangeAspect="1"/>
          </p:cNvPicPr>
          <p:nvPr>
            <p:ph idx="1"/>
          </p:nvPr>
        </p:nvPicPr>
        <p:blipFill>
          <a:blip r:embed="rId3"/>
          <a:stretch>
            <a:fillRect/>
          </a:stretch>
        </p:blipFill>
        <p:spPr>
          <a:xfrm>
            <a:off x="677334" y="1520042"/>
            <a:ext cx="8271533" cy="5374234"/>
          </a:xfrm>
          <a:prstGeom prst="rect">
            <a:avLst/>
          </a:prstGeom>
        </p:spPr>
      </p:pic>
    </p:spTree>
    <p:extLst>
      <p:ext uri="{BB962C8B-B14F-4D97-AF65-F5344CB8AC3E}">
        <p14:creationId xmlns:p14="http://schemas.microsoft.com/office/powerpoint/2010/main" val="102905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Crime Type breakdown by Hours</a:t>
            </a:r>
            <a:br>
              <a:rPr lang="en-US" dirty="0"/>
            </a:br>
            <a:r>
              <a:rPr lang="en-US" sz="2000" dirty="0" smtClean="0"/>
              <a:t>(Vandalism, Bribery, Drug)</a:t>
            </a:r>
            <a:endParaRPr lang="en-US" dirty="0"/>
          </a:p>
        </p:txBody>
      </p:sp>
      <p:pic>
        <p:nvPicPr>
          <p:cNvPr id="4" name="Content Placeholder 3"/>
          <p:cNvPicPr>
            <a:picLocks noGrp="1" noChangeAspect="1"/>
          </p:cNvPicPr>
          <p:nvPr>
            <p:ph idx="1"/>
          </p:nvPr>
        </p:nvPicPr>
        <p:blipFill>
          <a:blip r:embed="rId3"/>
          <a:stretch>
            <a:fillRect/>
          </a:stretch>
        </p:blipFill>
        <p:spPr>
          <a:xfrm>
            <a:off x="677334" y="1585517"/>
            <a:ext cx="8276661" cy="5184990"/>
          </a:xfrm>
          <a:prstGeom prst="rect">
            <a:avLst/>
          </a:prstGeom>
        </p:spPr>
      </p:pic>
    </p:spTree>
    <p:extLst>
      <p:ext uri="{BB962C8B-B14F-4D97-AF65-F5344CB8AC3E}">
        <p14:creationId xmlns:p14="http://schemas.microsoft.com/office/powerpoint/2010/main" val="308218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Trend by Hours over Years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1272" y="1520042"/>
            <a:ext cx="8158349" cy="4827979"/>
          </a:xfrm>
          <a:prstGeom prst="rect">
            <a:avLst/>
          </a:prstGeom>
          <a:noFill/>
          <a:ln>
            <a:noFill/>
          </a:ln>
        </p:spPr>
      </p:pic>
    </p:spTree>
    <p:extLst>
      <p:ext uri="{BB962C8B-B14F-4D97-AF65-F5344CB8AC3E}">
        <p14:creationId xmlns:p14="http://schemas.microsoft.com/office/powerpoint/2010/main" val="161038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New Variables for Hourly Trend</a:t>
            </a:r>
            <a:endParaRPr lang="en-US" dirty="0"/>
          </a:p>
        </p:txBody>
      </p:sp>
      <p:sp>
        <p:nvSpPr>
          <p:cNvPr id="3" name="Content Placeholder 2"/>
          <p:cNvSpPr>
            <a:spLocks noGrp="1"/>
          </p:cNvSpPr>
          <p:nvPr>
            <p:ph idx="1"/>
          </p:nvPr>
        </p:nvSpPr>
        <p:spPr/>
        <p:txBody>
          <a:bodyPr/>
          <a:lstStyle/>
          <a:p>
            <a:pPr lvl="0"/>
            <a:r>
              <a:rPr lang="en-US" i="1" dirty="0" smtClean="0"/>
              <a:t>Steep </a:t>
            </a:r>
            <a:r>
              <a:rPr lang="en-US" i="1" dirty="0"/>
              <a:t>Peak – 5 to 8: Early Morning</a:t>
            </a:r>
            <a:endParaRPr lang="en-US" dirty="0"/>
          </a:p>
          <a:p>
            <a:pPr lvl="0"/>
            <a:r>
              <a:rPr lang="en-US" i="1" dirty="0"/>
              <a:t>Slow Peak – 8 to 12: Morning</a:t>
            </a:r>
            <a:endParaRPr lang="en-US" dirty="0"/>
          </a:p>
          <a:p>
            <a:pPr lvl="0"/>
            <a:r>
              <a:rPr lang="en-US" i="1" dirty="0"/>
              <a:t>Short Dip – 12 to 13: Noon</a:t>
            </a:r>
            <a:endParaRPr lang="en-US" dirty="0"/>
          </a:p>
          <a:p>
            <a:pPr lvl="0"/>
            <a:r>
              <a:rPr lang="en-US" i="1" dirty="0"/>
              <a:t>Slow Peak – 13 to 18: Early Evening</a:t>
            </a:r>
            <a:endParaRPr lang="en-US" dirty="0"/>
          </a:p>
          <a:p>
            <a:pPr lvl="0"/>
            <a:r>
              <a:rPr lang="en-US" i="1" dirty="0"/>
              <a:t>Slow Dip – 18 to 22: Late Evening</a:t>
            </a:r>
            <a:endParaRPr lang="en-US" dirty="0"/>
          </a:p>
          <a:p>
            <a:pPr lvl="0"/>
            <a:r>
              <a:rPr lang="en-US" i="1" dirty="0"/>
              <a:t>Sharp Dip – 22 to 5: Night</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2016" y="1531917"/>
            <a:ext cx="6472052" cy="4913161"/>
          </a:xfrm>
          <a:prstGeom prst="rect">
            <a:avLst/>
          </a:prstGeom>
          <a:noFill/>
          <a:ln>
            <a:noFill/>
          </a:ln>
        </p:spPr>
      </p:pic>
    </p:spTree>
    <p:extLst>
      <p:ext uri="{BB962C8B-B14F-4D97-AF65-F5344CB8AC3E}">
        <p14:creationId xmlns:p14="http://schemas.microsoft.com/office/powerpoint/2010/main" val="158462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 Crime Word Cloud</a:t>
            </a:r>
            <a:endParaRPr lang="en-US" dirty="0"/>
          </a:p>
        </p:txBody>
      </p:sp>
      <p:pic>
        <p:nvPicPr>
          <p:cNvPr id="4" name="Picture 3"/>
          <p:cNvPicPr>
            <a:picLocks noChangeAspect="1"/>
          </p:cNvPicPr>
          <p:nvPr/>
        </p:nvPicPr>
        <p:blipFill>
          <a:blip r:embed="rId2"/>
          <a:stretch>
            <a:fillRect/>
          </a:stretch>
        </p:blipFill>
        <p:spPr>
          <a:xfrm>
            <a:off x="501806" y="1427541"/>
            <a:ext cx="8204313" cy="4800963"/>
          </a:xfrm>
          <a:prstGeom prst="rect">
            <a:avLst/>
          </a:prstGeom>
        </p:spPr>
      </p:pic>
    </p:spTree>
    <p:extLst>
      <p:ext uri="{BB962C8B-B14F-4D97-AF65-F5344CB8AC3E}">
        <p14:creationId xmlns:p14="http://schemas.microsoft.com/office/powerpoint/2010/main" val="2675102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 Intersection</a:t>
            </a:r>
            <a:endParaRPr lang="en-US" dirty="0"/>
          </a:p>
        </p:txBody>
      </p:sp>
      <p:pic>
        <p:nvPicPr>
          <p:cNvPr id="4" name="Picture 3"/>
          <p:cNvPicPr>
            <a:picLocks noChangeAspect="1"/>
          </p:cNvPicPr>
          <p:nvPr/>
        </p:nvPicPr>
        <p:blipFill>
          <a:blip r:embed="rId2"/>
          <a:stretch>
            <a:fillRect/>
          </a:stretch>
        </p:blipFill>
        <p:spPr>
          <a:xfrm>
            <a:off x="1380117" y="1930399"/>
            <a:ext cx="7135851" cy="4731658"/>
          </a:xfrm>
          <a:prstGeom prst="rect">
            <a:avLst/>
          </a:prstGeom>
        </p:spPr>
      </p:pic>
    </p:spTree>
    <p:extLst>
      <p:ext uri="{BB962C8B-B14F-4D97-AF65-F5344CB8AC3E}">
        <p14:creationId xmlns:p14="http://schemas.microsoft.com/office/powerpoint/2010/main" val="2852520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Problem Overview</a:t>
            </a:r>
          </a:p>
          <a:p>
            <a:r>
              <a:rPr lang="en-US" dirty="0" smtClean="0"/>
              <a:t>Background</a:t>
            </a:r>
          </a:p>
          <a:p>
            <a:r>
              <a:rPr lang="en-US" dirty="0" smtClean="0"/>
              <a:t>Understanding the Data</a:t>
            </a:r>
          </a:p>
          <a:p>
            <a:r>
              <a:rPr lang="en-US" dirty="0" smtClean="0"/>
              <a:t>Approach – Old &amp; New</a:t>
            </a:r>
          </a:p>
          <a:p>
            <a:r>
              <a:rPr lang="en-US" dirty="0" smtClean="0"/>
              <a:t>Feature Engineering</a:t>
            </a:r>
          </a:p>
          <a:p>
            <a:r>
              <a:rPr lang="en-US" dirty="0" smtClean="0"/>
              <a:t>Evaluation Metrics</a:t>
            </a:r>
          </a:p>
          <a:p>
            <a:r>
              <a:rPr lang="en-US" dirty="0" err="1" smtClean="0"/>
              <a:t>Kaggle</a:t>
            </a:r>
            <a:r>
              <a:rPr lang="en-US" dirty="0" smtClean="0"/>
              <a:t> Result</a:t>
            </a:r>
          </a:p>
          <a:p>
            <a:r>
              <a:rPr lang="en-US" dirty="0" smtClean="0"/>
              <a:t>Conclusion</a:t>
            </a:r>
          </a:p>
          <a:p>
            <a:r>
              <a:rPr lang="en-US" dirty="0" smtClean="0"/>
              <a:t>Interactive Visualizations</a:t>
            </a:r>
          </a:p>
        </p:txBody>
      </p:sp>
    </p:spTree>
    <p:extLst>
      <p:ext uri="{BB962C8B-B14F-4D97-AF65-F5344CB8AC3E}">
        <p14:creationId xmlns:p14="http://schemas.microsoft.com/office/powerpoint/2010/main" val="4044740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 PD District</a:t>
            </a:r>
            <a:endParaRPr lang="en-US" dirty="0"/>
          </a:p>
        </p:txBody>
      </p:sp>
      <p:pic>
        <p:nvPicPr>
          <p:cNvPr id="3" name="Picture 2"/>
          <p:cNvPicPr>
            <a:picLocks noChangeAspect="1"/>
          </p:cNvPicPr>
          <p:nvPr/>
        </p:nvPicPr>
        <p:blipFill>
          <a:blip r:embed="rId2"/>
          <a:stretch>
            <a:fillRect/>
          </a:stretch>
        </p:blipFill>
        <p:spPr>
          <a:xfrm>
            <a:off x="677334" y="1691492"/>
            <a:ext cx="7267575" cy="4505325"/>
          </a:xfrm>
          <a:prstGeom prst="rect">
            <a:avLst/>
          </a:prstGeom>
        </p:spPr>
      </p:pic>
    </p:spTree>
    <p:extLst>
      <p:ext uri="{BB962C8B-B14F-4D97-AF65-F5344CB8AC3E}">
        <p14:creationId xmlns:p14="http://schemas.microsoft.com/office/powerpoint/2010/main" val="3000345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 Old</a:t>
            </a:r>
            <a:endParaRPr lang="en-US" dirty="0"/>
          </a:p>
        </p:txBody>
      </p:sp>
      <p:sp>
        <p:nvSpPr>
          <p:cNvPr id="3" name="Content Placeholder 2"/>
          <p:cNvSpPr>
            <a:spLocks noGrp="1"/>
          </p:cNvSpPr>
          <p:nvPr>
            <p:ph idx="1"/>
          </p:nvPr>
        </p:nvSpPr>
        <p:spPr>
          <a:xfrm>
            <a:off x="677334" y="1650671"/>
            <a:ext cx="8894178" cy="4390692"/>
          </a:xfrm>
        </p:spPr>
        <p:txBody>
          <a:bodyPr>
            <a:normAutofit/>
          </a:bodyPr>
          <a:lstStyle/>
          <a:p>
            <a:r>
              <a:rPr lang="en-US" dirty="0" smtClean="0"/>
              <a:t>Problem Type : Multi-class classification</a:t>
            </a:r>
          </a:p>
          <a:p>
            <a:r>
              <a:rPr lang="en-US" dirty="0" smtClean="0"/>
              <a:t>Approach: Reduce to multiple binary classifiers</a:t>
            </a:r>
          </a:p>
          <a:p>
            <a:r>
              <a:rPr lang="en-US" dirty="0" smtClean="0"/>
              <a:t>Tools used – R, Tableau</a:t>
            </a:r>
          </a:p>
          <a:p>
            <a:r>
              <a:rPr lang="en-US" dirty="0" smtClean="0"/>
              <a:t>New variables:</a:t>
            </a:r>
          </a:p>
          <a:p>
            <a:pPr lvl="1"/>
            <a:r>
              <a:rPr lang="en-US" dirty="0" smtClean="0"/>
              <a:t>Split ‘Dates’ -&gt; Day, Month, Year, Hour, Minutes, Seconds</a:t>
            </a:r>
          </a:p>
          <a:p>
            <a:pPr lvl="1"/>
            <a:r>
              <a:rPr lang="en-US" dirty="0" smtClean="0"/>
              <a:t>Intersection – 1 at addresses with intersections </a:t>
            </a:r>
          </a:p>
          <a:p>
            <a:pPr lvl="1"/>
            <a:r>
              <a:rPr lang="en-US" dirty="0" smtClean="0"/>
              <a:t>Night – 1 between 10 pm to 6 am</a:t>
            </a:r>
          </a:p>
          <a:p>
            <a:pPr lvl="1"/>
            <a:r>
              <a:rPr lang="en-US" dirty="0" smtClean="0"/>
              <a:t>Week – 1 on weekdays else 0</a:t>
            </a:r>
          </a:p>
          <a:p>
            <a:r>
              <a:rPr lang="en-US" dirty="0" smtClean="0"/>
              <a:t>Algorithms:</a:t>
            </a:r>
          </a:p>
          <a:p>
            <a:pPr lvl="1"/>
            <a:r>
              <a:rPr lang="en-US" dirty="0" err="1" smtClean="0"/>
              <a:t>Glm</a:t>
            </a:r>
            <a:r>
              <a:rPr lang="en-US" dirty="0" smtClean="0"/>
              <a:t>()</a:t>
            </a:r>
          </a:p>
          <a:p>
            <a:pPr lvl="1"/>
            <a:r>
              <a:rPr lang="en-US" dirty="0" err="1" smtClean="0"/>
              <a:t>Glmnet</a:t>
            </a:r>
            <a:r>
              <a:rPr lang="en-US" dirty="0" smtClean="0"/>
              <a:t>()</a:t>
            </a:r>
          </a:p>
        </p:txBody>
      </p:sp>
    </p:spTree>
    <p:extLst>
      <p:ext uri="{BB962C8B-B14F-4D97-AF65-F5344CB8AC3E}">
        <p14:creationId xmlns:p14="http://schemas.microsoft.com/office/powerpoint/2010/main" val="761359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 New </a:t>
            </a:r>
            <a:endParaRPr lang="en-US" dirty="0"/>
          </a:p>
        </p:txBody>
      </p:sp>
      <p:sp>
        <p:nvSpPr>
          <p:cNvPr id="3" name="Content Placeholder 2"/>
          <p:cNvSpPr>
            <a:spLocks noGrp="1"/>
          </p:cNvSpPr>
          <p:nvPr>
            <p:ph idx="1"/>
          </p:nvPr>
        </p:nvSpPr>
        <p:spPr>
          <a:xfrm>
            <a:off x="677334" y="1840675"/>
            <a:ext cx="8822926" cy="4200687"/>
          </a:xfrm>
        </p:spPr>
        <p:txBody>
          <a:bodyPr>
            <a:normAutofit/>
          </a:bodyPr>
          <a:lstStyle/>
          <a:p>
            <a:r>
              <a:rPr lang="en-US" sz="2000" dirty="0" smtClean="0"/>
              <a:t>Problem Type : Multi-class classification</a:t>
            </a:r>
          </a:p>
          <a:p>
            <a:r>
              <a:rPr lang="en-US" sz="2000" dirty="0" smtClean="0"/>
              <a:t>Tools used – R, Tableau , Azure ML</a:t>
            </a:r>
          </a:p>
          <a:p>
            <a:r>
              <a:rPr lang="en-US" sz="2000" dirty="0" smtClean="0"/>
              <a:t>New variables:</a:t>
            </a:r>
          </a:p>
          <a:p>
            <a:pPr lvl="1"/>
            <a:r>
              <a:rPr lang="en-US" sz="2000" dirty="0" smtClean="0"/>
              <a:t>Hourly breakdown – 6 variables</a:t>
            </a:r>
          </a:p>
          <a:p>
            <a:r>
              <a:rPr lang="en-US" sz="2000" dirty="0" smtClean="0"/>
              <a:t>Algorithms:</a:t>
            </a:r>
          </a:p>
          <a:p>
            <a:pPr lvl="1"/>
            <a:r>
              <a:rPr lang="en-US" sz="2000" dirty="0"/>
              <a:t>Decision </a:t>
            </a:r>
            <a:r>
              <a:rPr lang="en-US" sz="2000" dirty="0" smtClean="0"/>
              <a:t>Forest</a:t>
            </a:r>
          </a:p>
          <a:p>
            <a:pPr lvl="1"/>
            <a:r>
              <a:rPr lang="en-US" sz="2000" dirty="0" smtClean="0"/>
              <a:t>Decision Jungle</a:t>
            </a:r>
          </a:p>
          <a:p>
            <a:pPr lvl="1"/>
            <a:r>
              <a:rPr lang="en-US" sz="2000" dirty="0" smtClean="0"/>
              <a:t>Logistic Regression</a:t>
            </a:r>
            <a:endParaRPr lang="en-US" sz="2000" dirty="0"/>
          </a:p>
        </p:txBody>
      </p:sp>
      <p:pic>
        <p:nvPicPr>
          <p:cNvPr id="4" name="Picture 3"/>
          <p:cNvPicPr>
            <a:picLocks noChangeAspect="1"/>
          </p:cNvPicPr>
          <p:nvPr/>
        </p:nvPicPr>
        <p:blipFill>
          <a:blip r:embed="rId2"/>
          <a:stretch>
            <a:fillRect/>
          </a:stretch>
        </p:blipFill>
        <p:spPr>
          <a:xfrm>
            <a:off x="6216917" y="697837"/>
            <a:ext cx="3819525" cy="5343525"/>
          </a:xfrm>
          <a:prstGeom prst="rect">
            <a:avLst/>
          </a:prstGeom>
        </p:spPr>
      </p:pic>
    </p:spTree>
    <p:extLst>
      <p:ext uri="{BB962C8B-B14F-4D97-AF65-F5344CB8AC3E}">
        <p14:creationId xmlns:p14="http://schemas.microsoft.com/office/powerpoint/2010/main" val="4235564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4" name="Content Placeholder 3"/>
          <p:cNvPicPr>
            <a:picLocks noGrp="1" noChangeAspect="1"/>
          </p:cNvPicPr>
          <p:nvPr>
            <p:ph idx="1"/>
          </p:nvPr>
        </p:nvPicPr>
        <p:blipFill>
          <a:blip r:embed="rId2"/>
          <a:stretch>
            <a:fillRect/>
          </a:stretch>
        </p:blipFill>
        <p:spPr>
          <a:xfrm>
            <a:off x="684213" y="1457808"/>
            <a:ext cx="8589789" cy="4976104"/>
          </a:xfrm>
          <a:prstGeom prst="rect">
            <a:avLst/>
          </a:prstGeom>
        </p:spPr>
      </p:pic>
    </p:spTree>
    <p:extLst>
      <p:ext uri="{BB962C8B-B14F-4D97-AF65-F5344CB8AC3E}">
        <p14:creationId xmlns:p14="http://schemas.microsoft.com/office/powerpoint/2010/main" val="224592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New Variables for Hourly Trend</a:t>
            </a:r>
            <a:endParaRPr lang="en-US" dirty="0"/>
          </a:p>
        </p:txBody>
      </p:sp>
      <p:sp>
        <p:nvSpPr>
          <p:cNvPr id="3" name="Content Placeholder 2"/>
          <p:cNvSpPr>
            <a:spLocks noGrp="1"/>
          </p:cNvSpPr>
          <p:nvPr>
            <p:ph idx="1"/>
          </p:nvPr>
        </p:nvSpPr>
        <p:spPr/>
        <p:txBody>
          <a:bodyPr/>
          <a:lstStyle/>
          <a:p>
            <a:pPr lvl="0"/>
            <a:r>
              <a:rPr lang="en-US" i="1" dirty="0" smtClean="0"/>
              <a:t>Steep </a:t>
            </a:r>
            <a:r>
              <a:rPr lang="en-US" i="1" dirty="0"/>
              <a:t>Peak – 5 to 8: Early Morning</a:t>
            </a:r>
            <a:endParaRPr lang="en-US" dirty="0"/>
          </a:p>
          <a:p>
            <a:pPr lvl="0"/>
            <a:r>
              <a:rPr lang="en-US" i="1" dirty="0"/>
              <a:t>Slow Peak – 8 to 12: Morning</a:t>
            </a:r>
            <a:endParaRPr lang="en-US" dirty="0"/>
          </a:p>
          <a:p>
            <a:pPr lvl="0"/>
            <a:r>
              <a:rPr lang="en-US" i="1" dirty="0"/>
              <a:t>Short Dip – 12 to 13: Noon</a:t>
            </a:r>
            <a:endParaRPr lang="en-US" dirty="0"/>
          </a:p>
          <a:p>
            <a:pPr lvl="0"/>
            <a:r>
              <a:rPr lang="en-US" i="1" dirty="0"/>
              <a:t>Slow Peak – 13 to 18: Early Evening</a:t>
            </a:r>
            <a:endParaRPr lang="en-US" dirty="0"/>
          </a:p>
          <a:p>
            <a:pPr lvl="0"/>
            <a:r>
              <a:rPr lang="en-US" i="1" dirty="0"/>
              <a:t>Slow Dip – 18 to 22: Late Evening</a:t>
            </a:r>
            <a:endParaRPr lang="en-US" dirty="0"/>
          </a:p>
          <a:p>
            <a:pPr lvl="0"/>
            <a:r>
              <a:rPr lang="en-US" i="1" dirty="0"/>
              <a:t>Sharp Dip – 22 to 5: Night</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2016" y="1531917"/>
            <a:ext cx="6472052" cy="4913161"/>
          </a:xfrm>
          <a:prstGeom prst="rect">
            <a:avLst/>
          </a:prstGeom>
          <a:noFill/>
          <a:ln>
            <a:noFill/>
          </a:ln>
        </p:spPr>
      </p:pic>
    </p:spTree>
    <p:extLst>
      <p:ext uri="{BB962C8B-B14F-4D97-AF65-F5344CB8AC3E}">
        <p14:creationId xmlns:p14="http://schemas.microsoft.com/office/powerpoint/2010/main" val="4172234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pic>
        <p:nvPicPr>
          <p:cNvPr id="4" name="Content Placeholder 3"/>
          <p:cNvPicPr>
            <a:picLocks noGrp="1" noChangeAspect="1"/>
          </p:cNvPicPr>
          <p:nvPr>
            <p:ph idx="1"/>
          </p:nvPr>
        </p:nvPicPr>
        <p:blipFill>
          <a:blip r:embed="rId2"/>
          <a:stretch>
            <a:fillRect/>
          </a:stretch>
        </p:blipFill>
        <p:spPr>
          <a:xfrm>
            <a:off x="677334" y="2054432"/>
            <a:ext cx="10805915" cy="2945239"/>
          </a:xfrm>
          <a:prstGeom prst="rect">
            <a:avLst/>
          </a:prstGeom>
        </p:spPr>
      </p:pic>
    </p:spTree>
    <p:extLst>
      <p:ext uri="{BB962C8B-B14F-4D97-AF65-F5344CB8AC3E}">
        <p14:creationId xmlns:p14="http://schemas.microsoft.com/office/powerpoint/2010/main" val="297216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Variable</a:t>
            </a:r>
            <a:endParaRPr lang="en-US" dirty="0"/>
          </a:p>
        </p:txBody>
      </p:sp>
      <p:pic>
        <p:nvPicPr>
          <p:cNvPr id="4" name="Content Placeholder 3"/>
          <p:cNvPicPr>
            <a:picLocks noGrp="1" noChangeAspect="1"/>
          </p:cNvPicPr>
          <p:nvPr>
            <p:ph idx="1"/>
          </p:nvPr>
        </p:nvPicPr>
        <p:blipFill>
          <a:blip r:embed="rId3"/>
          <a:stretch>
            <a:fillRect/>
          </a:stretch>
        </p:blipFill>
        <p:spPr>
          <a:xfrm>
            <a:off x="677333" y="1650669"/>
            <a:ext cx="11150707" cy="4453247"/>
          </a:xfrm>
          <a:prstGeom prst="rect">
            <a:avLst/>
          </a:prstGeom>
        </p:spPr>
      </p:pic>
    </p:spTree>
    <p:extLst>
      <p:ext uri="{BB962C8B-B14F-4D97-AF65-F5344CB8AC3E}">
        <p14:creationId xmlns:p14="http://schemas.microsoft.com/office/powerpoint/2010/main" val="2082645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unique X,Y Coordinates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621641"/>
            <a:ext cx="10716324" cy="4513262"/>
          </a:xfrm>
          <a:prstGeom prst="rect">
            <a:avLst/>
          </a:prstGeom>
        </p:spPr>
      </p:pic>
    </p:spTree>
    <p:extLst>
      <p:ext uri="{BB962C8B-B14F-4D97-AF65-F5344CB8AC3E}">
        <p14:creationId xmlns:p14="http://schemas.microsoft.com/office/powerpoint/2010/main" val="1197782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ML Model</a:t>
            </a:r>
            <a:endParaRPr lang="en-US" dirty="0"/>
          </a:p>
        </p:txBody>
      </p:sp>
      <p:pic>
        <p:nvPicPr>
          <p:cNvPr id="4" name="Content Placeholder 3"/>
          <p:cNvPicPr>
            <a:picLocks noGrp="1" noChangeAspect="1"/>
          </p:cNvPicPr>
          <p:nvPr>
            <p:ph idx="1"/>
          </p:nvPr>
        </p:nvPicPr>
        <p:blipFill>
          <a:blip r:embed="rId2"/>
          <a:stretch>
            <a:fillRect/>
          </a:stretch>
        </p:blipFill>
        <p:spPr>
          <a:xfrm>
            <a:off x="677334" y="1591294"/>
            <a:ext cx="8775424" cy="4838381"/>
          </a:xfrm>
          <a:prstGeom prst="rect">
            <a:avLst/>
          </a:prstGeom>
        </p:spPr>
      </p:pic>
    </p:spTree>
    <p:extLst>
      <p:ext uri="{BB962C8B-B14F-4D97-AF65-F5344CB8AC3E}">
        <p14:creationId xmlns:p14="http://schemas.microsoft.com/office/powerpoint/2010/main" val="1944083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Multi-Class Logarithmic Loss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where </a:t>
            </a:r>
          </a:p>
          <a:p>
            <a:pPr lvl="1"/>
            <a:r>
              <a:rPr lang="en-US" dirty="0" smtClean="0"/>
              <a:t>N </a:t>
            </a:r>
            <a:r>
              <a:rPr lang="en-US" dirty="0"/>
              <a:t>is the number of cases in the test set, </a:t>
            </a:r>
            <a:endParaRPr lang="en-US" dirty="0" smtClean="0"/>
          </a:p>
          <a:p>
            <a:pPr lvl="1"/>
            <a:r>
              <a:rPr lang="en-US" dirty="0" smtClean="0"/>
              <a:t>M </a:t>
            </a:r>
            <a:r>
              <a:rPr lang="en-US" dirty="0"/>
              <a:t>is the number of class labels, </a:t>
            </a:r>
            <a:endParaRPr lang="en-US" dirty="0" smtClean="0"/>
          </a:p>
          <a:p>
            <a:pPr lvl="1"/>
            <a:r>
              <a:rPr lang="en-US" dirty="0" smtClean="0"/>
              <a:t>\\(</a:t>
            </a:r>
            <a:r>
              <a:rPr lang="en-US" dirty="0"/>
              <a:t>log\\) is the natural logarithm, </a:t>
            </a:r>
            <a:endParaRPr lang="en-US" dirty="0" smtClean="0"/>
          </a:p>
          <a:p>
            <a:pPr lvl="1"/>
            <a:r>
              <a:rPr lang="en-US" dirty="0" smtClean="0"/>
              <a:t>\\(</a:t>
            </a:r>
            <a:r>
              <a:rPr lang="en-US" dirty="0"/>
              <a:t>y_{ij}\\) is 1 if observation \\(i\\) is in class \\(j\\) and 0 otherwise, </a:t>
            </a:r>
            <a:r>
              <a:rPr lang="en-US" dirty="0" smtClean="0"/>
              <a:t>and</a:t>
            </a:r>
          </a:p>
          <a:p>
            <a:pPr lvl="1"/>
            <a:r>
              <a:rPr lang="en-US" dirty="0" smtClean="0"/>
              <a:t> </a:t>
            </a:r>
            <a:r>
              <a:rPr lang="en-US" dirty="0"/>
              <a:t>\\(p_{ij}\\) is the predicted probability that observation \\(i\\) belongs to class \\(j\\).</a:t>
            </a:r>
          </a:p>
        </p:txBody>
      </p:sp>
      <p:pic>
        <p:nvPicPr>
          <p:cNvPr id="6" name="Picture 5"/>
          <p:cNvPicPr>
            <a:picLocks noChangeAspect="1"/>
          </p:cNvPicPr>
          <p:nvPr/>
        </p:nvPicPr>
        <p:blipFill>
          <a:blip r:embed="rId2"/>
          <a:stretch>
            <a:fillRect/>
          </a:stretch>
        </p:blipFill>
        <p:spPr>
          <a:xfrm>
            <a:off x="677334" y="2160589"/>
            <a:ext cx="4286250" cy="1038225"/>
          </a:xfrm>
          <a:prstGeom prst="rect">
            <a:avLst/>
          </a:prstGeom>
        </p:spPr>
      </p:pic>
    </p:spTree>
    <p:extLst>
      <p:ext uri="{BB962C8B-B14F-4D97-AF65-F5344CB8AC3E}">
        <p14:creationId xmlns:p14="http://schemas.microsoft.com/office/powerpoint/2010/main" val="2891687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Overview</a:t>
            </a:r>
            <a:endParaRPr lang="en-US" dirty="0"/>
          </a:p>
        </p:txBody>
      </p:sp>
      <p:sp>
        <p:nvSpPr>
          <p:cNvPr id="3" name="Content Placeholder 2"/>
          <p:cNvSpPr>
            <a:spLocks noGrp="1"/>
          </p:cNvSpPr>
          <p:nvPr>
            <p:ph idx="1"/>
          </p:nvPr>
        </p:nvSpPr>
        <p:spPr>
          <a:xfrm>
            <a:off x="677334" y="1930400"/>
            <a:ext cx="8846676" cy="4073956"/>
          </a:xfrm>
        </p:spPr>
        <p:txBody>
          <a:bodyPr/>
          <a:lstStyle/>
          <a:p>
            <a:r>
              <a:rPr lang="en-US" dirty="0"/>
              <a:t>Our goal is to predict crime category of the past crime </a:t>
            </a:r>
            <a:r>
              <a:rPr lang="en-US" dirty="0" smtClean="0"/>
              <a:t>recordings.</a:t>
            </a:r>
          </a:p>
          <a:p>
            <a:pPr lvl="1"/>
            <a:r>
              <a:rPr lang="en-US" dirty="0"/>
              <a:t>G</a:t>
            </a:r>
            <a:r>
              <a:rPr lang="en-US" dirty="0" smtClean="0"/>
              <a:t>iven the </a:t>
            </a:r>
            <a:r>
              <a:rPr lang="en-US" dirty="0"/>
              <a:t>time and location of crime occurred</a:t>
            </a:r>
            <a:r>
              <a:rPr lang="en-US" dirty="0" smtClean="0"/>
              <a:t>.</a:t>
            </a:r>
          </a:p>
          <a:p>
            <a:pPr lvl="0"/>
            <a:r>
              <a:rPr lang="en-US" dirty="0" smtClean="0"/>
              <a:t>Understanding the data through visualization.</a:t>
            </a:r>
          </a:p>
          <a:p>
            <a:pPr lvl="1"/>
            <a:r>
              <a:rPr lang="en-US" dirty="0"/>
              <a:t>M</a:t>
            </a:r>
            <a:r>
              <a:rPr lang="en-US" dirty="0" smtClean="0"/>
              <a:t>ap patterns and trends in the crime </a:t>
            </a:r>
            <a:r>
              <a:rPr lang="en-US" dirty="0"/>
              <a:t>data.</a:t>
            </a:r>
          </a:p>
          <a:p>
            <a:r>
              <a:rPr lang="en-US" dirty="0" smtClean="0"/>
              <a:t>Such </a:t>
            </a:r>
            <a:r>
              <a:rPr lang="en-US" dirty="0"/>
              <a:t>studies are representative of efforts by many police forces </a:t>
            </a:r>
            <a:r>
              <a:rPr lang="en-US" dirty="0" smtClean="0"/>
              <a:t>today</a:t>
            </a:r>
            <a:r>
              <a:rPr lang="en-US" dirty="0"/>
              <a:t>.</a:t>
            </a:r>
            <a:endParaRPr lang="en-US" dirty="0" smtClean="0"/>
          </a:p>
          <a:p>
            <a:r>
              <a:rPr lang="en-US" dirty="0" smtClean="0"/>
              <a:t>Using </a:t>
            </a:r>
            <a:r>
              <a:rPr lang="en-US" dirty="0"/>
              <a:t>machine learning approaches, one can get an improved understanding of which crimes occur where and when in a </a:t>
            </a:r>
            <a:r>
              <a:rPr lang="en-US" dirty="0" smtClean="0"/>
              <a:t>city.</a:t>
            </a:r>
            <a:endParaRPr lang="en-US" dirty="0">
              <a:solidFill>
                <a:srgbClr val="FF0000"/>
              </a:solidFill>
            </a:endParaRPr>
          </a:p>
        </p:txBody>
      </p:sp>
    </p:spTree>
    <p:extLst>
      <p:ext uri="{BB962C8B-B14F-4D97-AF65-F5344CB8AC3E}">
        <p14:creationId xmlns:p14="http://schemas.microsoft.com/office/powerpoint/2010/main" val="211964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Results</a:t>
            </a:r>
            <a:endParaRPr lang="en-US" dirty="0"/>
          </a:p>
        </p:txBody>
      </p:sp>
      <p:sp>
        <p:nvSpPr>
          <p:cNvPr id="3" name="Content Placeholder 2"/>
          <p:cNvSpPr>
            <a:spLocks noGrp="1"/>
          </p:cNvSpPr>
          <p:nvPr>
            <p:ph idx="1"/>
          </p:nvPr>
        </p:nvSpPr>
        <p:spPr>
          <a:xfrm>
            <a:off x="677334" y="1930400"/>
            <a:ext cx="8596668" cy="3880773"/>
          </a:xfrm>
        </p:spPr>
        <p:txBody>
          <a:bodyPr/>
          <a:lstStyle/>
          <a:p>
            <a:r>
              <a:rPr lang="en-US" dirty="0" smtClean="0"/>
              <a:t>Best – 25.7</a:t>
            </a:r>
          </a:p>
          <a:p>
            <a:r>
              <a:rPr lang="en-US" dirty="0" smtClean="0"/>
              <a:t>Started with – 31.08</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77334" y="3158837"/>
            <a:ext cx="9202936" cy="2066306"/>
          </a:xfrm>
          <a:prstGeom prst="rect">
            <a:avLst/>
          </a:prstGeom>
          <a:noFill/>
          <a:ln>
            <a:noFill/>
          </a:ln>
        </p:spPr>
      </p:pic>
    </p:spTree>
    <p:extLst>
      <p:ext uri="{BB962C8B-B14F-4D97-AF65-F5344CB8AC3E}">
        <p14:creationId xmlns:p14="http://schemas.microsoft.com/office/powerpoint/2010/main" val="451354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5882"/>
            <a:ext cx="8596668" cy="1320800"/>
          </a:xfrm>
        </p:spPr>
        <p:txBody>
          <a:bodyPr/>
          <a:lstStyle/>
          <a:p>
            <a:r>
              <a:rPr lang="en-US" dirty="0" smtClean="0"/>
              <a:t>Conclusion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2623457"/>
              </p:ext>
            </p:extLst>
          </p:nvPr>
        </p:nvGraphicFramePr>
        <p:xfrm>
          <a:off x="772691" y="1116282"/>
          <a:ext cx="11126384" cy="5130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8170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Visualizations</a:t>
            </a:r>
            <a:endParaRPr lang="en-US" dirty="0"/>
          </a:p>
        </p:txBody>
      </p:sp>
      <p:sp>
        <p:nvSpPr>
          <p:cNvPr id="3" name="Content Placeholder 2"/>
          <p:cNvSpPr>
            <a:spLocks noGrp="1"/>
          </p:cNvSpPr>
          <p:nvPr>
            <p:ph idx="1"/>
          </p:nvPr>
        </p:nvSpPr>
        <p:spPr>
          <a:xfrm>
            <a:off x="677334" y="2160590"/>
            <a:ext cx="8596668" cy="736990"/>
          </a:xfrm>
        </p:spPr>
        <p:txBody>
          <a:bodyPr/>
          <a:lstStyle/>
          <a:p>
            <a:r>
              <a:rPr lang="en-US" dirty="0"/>
              <a:t>https://public.tableau.com/profile/shaikh.shiban.qureshi#!/</a:t>
            </a:r>
          </a:p>
        </p:txBody>
      </p:sp>
    </p:spTree>
    <p:extLst>
      <p:ext uri="{BB962C8B-B14F-4D97-AF65-F5344CB8AC3E}">
        <p14:creationId xmlns:p14="http://schemas.microsoft.com/office/powerpoint/2010/main" val="1297187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err="1"/>
              <a:t>Ashfaqul</a:t>
            </a:r>
            <a:r>
              <a:rPr lang="en-US" dirty="0"/>
              <a:t> </a:t>
            </a:r>
            <a:r>
              <a:rPr lang="en-US" dirty="0" err="1"/>
              <a:t>Haq</a:t>
            </a:r>
            <a:r>
              <a:rPr lang="en-US" dirty="0"/>
              <a:t>, David </a:t>
            </a:r>
            <a:r>
              <a:rPr lang="en-US" dirty="0" err="1"/>
              <a:t>Dorfman</a:t>
            </a:r>
            <a:r>
              <a:rPr lang="en-US" dirty="0"/>
              <a:t>, Divya Saini, Shaikh </a:t>
            </a:r>
            <a:r>
              <a:rPr lang="en-US" dirty="0" err="1"/>
              <a:t>Shiban</a:t>
            </a:r>
            <a:r>
              <a:rPr lang="en-US" dirty="0"/>
              <a:t> Qureshi</a:t>
            </a:r>
          </a:p>
        </p:txBody>
      </p:sp>
    </p:spTree>
    <p:extLst>
      <p:ext uri="{BB962C8B-B14F-4D97-AF65-F5344CB8AC3E}">
        <p14:creationId xmlns:p14="http://schemas.microsoft.com/office/powerpoint/2010/main" val="1067901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allocation of Police Forces</a:t>
            </a:r>
            <a:endParaRPr lang="en-US" dirty="0"/>
          </a:p>
        </p:txBody>
      </p:sp>
      <p:sp>
        <p:nvSpPr>
          <p:cNvPr id="3" name="Content Placeholder 2"/>
          <p:cNvSpPr>
            <a:spLocks noGrp="1"/>
          </p:cNvSpPr>
          <p:nvPr>
            <p:ph idx="1"/>
          </p:nvPr>
        </p:nvSpPr>
        <p:spPr/>
        <p:txBody>
          <a:bodyPr/>
          <a:lstStyle/>
          <a:p>
            <a:r>
              <a:rPr lang="en-US" dirty="0">
                <a:hlinkClick r:id="rId2"/>
              </a:rPr>
              <a:t>http://www.forbes.com/sites/emc/2014/06/03/data-analysis-helps-police-departments-fight-crime/#</a:t>
            </a:r>
            <a:r>
              <a:rPr lang="en-US" dirty="0" smtClean="0">
                <a:hlinkClick r:id="rId2"/>
              </a:rPr>
              <a:t>5ca6e3e243e8</a:t>
            </a:r>
            <a:endParaRPr lang="en-US" dirty="0" smtClean="0"/>
          </a:p>
          <a:p>
            <a:r>
              <a:rPr lang="en-US" dirty="0"/>
              <a:t>Smart Policing Initiative (</a:t>
            </a:r>
            <a:r>
              <a:rPr lang="en-US" dirty="0" smtClean="0"/>
              <a:t>SPI) - collaboration </a:t>
            </a:r>
            <a:r>
              <a:rPr lang="en-US" dirty="0"/>
              <a:t>between the federal Bureau of Justice Assistance and the non-profit CNA </a:t>
            </a:r>
            <a:r>
              <a:rPr lang="en-US" dirty="0" smtClean="0"/>
              <a:t>Corporation.</a:t>
            </a:r>
          </a:p>
          <a:p>
            <a:r>
              <a:rPr lang="en-US" dirty="0"/>
              <a:t>D</a:t>
            </a:r>
            <a:r>
              <a:rPr lang="en-US" dirty="0" smtClean="0"/>
              <a:t>ata-centered </a:t>
            </a:r>
            <a:r>
              <a:rPr lang="en-US" dirty="0"/>
              <a:t>crime prevention programs in 38 local police </a:t>
            </a:r>
            <a:r>
              <a:rPr lang="en-US" dirty="0" smtClean="0"/>
              <a:t>departments.</a:t>
            </a:r>
          </a:p>
          <a:p>
            <a:r>
              <a:rPr lang="en-US" dirty="0" smtClean="0"/>
              <a:t>Hotspot policing - </a:t>
            </a:r>
            <a:r>
              <a:rPr lang="en-US" dirty="0"/>
              <a:t>practice of analyzing crime data for geographic patterns to identify crime “hotspots</a:t>
            </a:r>
            <a:r>
              <a:rPr lang="en-US" dirty="0" smtClean="0"/>
              <a:t>”. [1995]</a:t>
            </a:r>
          </a:p>
          <a:p>
            <a:r>
              <a:rPr lang="en-US" dirty="0" smtClean="0"/>
              <a:t>Smart Policing: Police-officers-turned-analysts. </a:t>
            </a:r>
            <a:r>
              <a:rPr lang="en-US" dirty="0"/>
              <a:t>Example – Philadelphia</a:t>
            </a:r>
            <a:r>
              <a:rPr lang="en-US" dirty="0" smtClean="0"/>
              <a:t>.</a:t>
            </a:r>
          </a:p>
          <a:p>
            <a:r>
              <a:rPr lang="en-US" dirty="0">
                <a:hlinkClick r:id="rId3"/>
              </a:rPr>
              <a:t>http://technical.ly/philly/2014/02/18/philadelphia-police-smart-policing-crime-scientists</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347721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r>
              <a:rPr lang="en-US" dirty="0" smtClean="0"/>
              <a:t>Crimes in San Francisco</a:t>
            </a:r>
            <a:endParaRPr lang="en-US" dirty="0"/>
          </a:p>
        </p:txBody>
      </p:sp>
      <p:sp>
        <p:nvSpPr>
          <p:cNvPr id="3" name="Content Placeholder 2"/>
          <p:cNvSpPr>
            <a:spLocks noGrp="1"/>
          </p:cNvSpPr>
          <p:nvPr>
            <p:ph idx="1"/>
          </p:nvPr>
        </p:nvSpPr>
        <p:spPr>
          <a:xfrm>
            <a:off x="677334" y="1685101"/>
            <a:ext cx="8596668" cy="3880773"/>
          </a:xfrm>
        </p:spPr>
        <p:txBody>
          <a:bodyPr/>
          <a:lstStyle/>
          <a:p>
            <a:r>
              <a:rPr lang="en-US" dirty="0">
                <a:hlinkClick r:id="rId2"/>
              </a:rPr>
              <a:t>http://</a:t>
            </a:r>
            <a:r>
              <a:rPr lang="en-US" dirty="0" smtClean="0">
                <a:hlinkClick r:id="rId2"/>
              </a:rPr>
              <a:t>www.sfchronicle.com/crime/article/Dubious-distinction-S-F-s-most-crime-ridden-6767550.php</a:t>
            </a:r>
            <a:endParaRPr lang="en-US" dirty="0" smtClean="0"/>
          </a:p>
          <a:p>
            <a:r>
              <a:rPr lang="en-US" dirty="0"/>
              <a:t> </a:t>
            </a:r>
            <a:endParaRPr lang="en-US" dirty="0" smtClean="0"/>
          </a:p>
          <a:p>
            <a:endParaRPr lang="en-US" dirty="0"/>
          </a:p>
        </p:txBody>
      </p:sp>
      <p:pic>
        <p:nvPicPr>
          <p:cNvPr id="1028" name="Picture 4" descr="http://ww3.hdnux.com/photos/43/24/10/9257530/3/920x12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95" y="2539591"/>
            <a:ext cx="7822620" cy="3120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744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Trends in San Francisco</a:t>
            </a:r>
            <a:endParaRPr lang="en-US" dirty="0"/>
          </a:p>
        </p:txBody>
      </p:sp>
      <p:sp>
        <p:nvSpPr>
          <p:cNvPr id="3" name="Content Placeholder 2"/>
          <p:cNvSpPr>
            <a:spLocks noGrp="1"/>
          </p:cNvSpPr>
          <p:nvPr>
            <p:ph idx="1"/>
          </p:nvPr>
        </p:nvSpPr>
        <p:spPr>
          <a:xfrm>
            <a:off x="677334" y="2160590"/>
            <a:ext cx="8596668" cy="3651248"/>
          </a:xfrm>
        </p:spPr>
        <p:txBody>
          <a:bodyPr>
            <a:normAutofit/>
          </a:bodyPr>
          <a:lstStyle/>
          <a:p>
            <a:r>
              <a:rPr lang="en-US" sz="2000" dirty="0"/>
              <a:t>C</a:t>
            </a:r>
            <a:r>
              <a:rPr lang="en-US" sz="2000" dirty="0" smtClean="0"/>
              <a:t>ontinuing </a:t>
            </a:r>
            <a:r>
              <a:rPr lang="en-US" sz="2000" dirty="0"/>
              <a:t>drop in </a:t>
            </a:r>
            <a:r>
              <a:rPr lang="en-US" sz="2000" dirty="0" smtClean="0"/>
              <a:t>Property crime.</a:t>
            </a:r>
          </a:p>
          <a:p>
            <a:r>
              <a:rPr lang="en-US" sz="2000" dirty="0"/>
              <a:t>8.5 percent drop </a:t>
            </a:r>
            <a:r>
              <a:rPr lang="en-US" sz="2000" dirty="0" smtClean="0"/>
              <a:t>in 2014.</a:t>
            </a:r>
          </a:p>
          <a:p>
            <a:r>
              <a:rPr lang="en-US" sz="2000" dirty="0" smtClean="0"/>
              <a:t>Skyrocketing burglaries </a:t>
            </a:r>
            <a:r>
              <a:rPr lang="en-US" sz="2000" dirty="0"/>
              <a:t>and </a:t>
            </a:r>
            <a:r>
              <a:rPr lang="en-US" sz="2000" dirty="0" smtClean="0"/>
              <a:t>thefts.</a:t>
            </a:r>
          </a:p>
          <a:p>
            <a:r>
              <a:rPr lang="en-US" sz="2000" dirty="0"/>
              <a:t>A</a:t>
            </a:r>
            <a:r>
              <a:rPr lang="en-US" sz="2000" dirty="0" smtClean="0"/>
              <a:t>uto </a:t>
            </a:r>
            <a:r>
              <a:rPr lang="en-US" sz="2000" dirty="0"/>
              <a:t>burglary task force to go </a:t>
            </a:r>
            <a:r>
              <a:rPr lang="en-US" sz="2000" dirty="0" smtClean="0"/>
              <a:t/>
            </a:r>
            <a:br>
              <a:rPr lang="en-US" sz="2000" dirty="0" smtClean="0"/>
            </a:br>
            <a:r>
              <a:rPr lang="en-US" sz="2000" dirty="0" smtClean="0"/>
              <a:t>after </a:t>
            </a:r>
            <a:r>
              <a:rPr lang="en-US" sz="2000" dirty="0"/>
              <a:t>serial </a:t>
            </a:r>
            <a:r>
              <a:rPr lang="en-US" sz="2000" dirty="0" smtClean="0"/>
              <a:t>offenders.</a:t>
            </a:r>
          </a:p>
          <a:p>
            <a:r>
              <a:rPr lang="en-US" sz="2000" dirty="0" smtClean="0"/>
              <a:t>2014 vs 2013: The </a:t>
            </a:r>
            <a:r>
              <a:rPr lang="en-US" sz="2000" dirty="0"/>
              <a:t>city had nearly </a:t>
            </a:r>
            <a:r>
              <a:rPr lang="en-US" sz="2000" dirty="0" smtClean="0"/>
              <a:t/>
            </a:r>
            <a:br>
              <a:rPr lang="en-US" sz="2000" dirty="0" smtClean="0"/>
            </a:br>
            <a:r>
              <a:rPr lang="en-US" sz="2000" dirty="0" smtClean="0"/>
              <a:t>1,000 </a:t>
            </a:r>
            <a:r>
              <a:rPr lang="en-US" sz="2000" dirty="0"/>
              <a:t>fewer robberies than in 2013 </a:t>
            </a:r>
            <a:r>
              <a:rPr lang="en-US" sz="2000" dirty="0" smtClean="0"/>
              <a:t/>
            </a:r>
            <a:br>
              <a:rPr lang="en-US" sz="2000" dirty="0" smtClean="0"/>
            </a:br>
            <a:r>
              <a:rPr lang="en-US" sz="2000" dirty="0" smtClean="0"/>
              <a:t>and </a:t>
            </a:r>
            <a:r>
              <a:rPr lang="en-US" sz="2000" dirty="0"/>
              <a:t>about 500 fewer assaults</a:t>
            </a:r>
            <a:r>
              <a:rPr lang="en-US" sz="2000" dirty="0" smtClean="0"/>
              <a:t>.</a:t>
            </a:r>
            <a:br>
              <a:rPr lang="en-US" sz="2000" dirty="0" smtClean="0"/>
            </a:br>
            <a:r>
              <a:rPr lang="en-US" dirty="0" smtClean="0"/>
              <a:t/>
            </a:r>
            <a:br>
              <a:rPr lang="en-US" dirty="0" smtClean="0"/>
            </a:br>
            <a:endParaRPr lang="en-US" dirty="0" smtClean="0"/>
          </a:p>
        </p:txBody>
      </p:sp>
      <p:pic>
        <p:nvPicPr>
          <p:cNvPr id="4" name="Content Placeholder 3"/>
          <p:cNvPicPr>
            <a:picLocks noChangeAspect="1"/>
          </p:cNvPicPr>
          <p:nvPr/>
        </p:nvPicPr>
        <p:blipFill>
          <a:blip r:embed="rId2"/>
          <a:stretch>
            <a:fillRect/>
          </a:stretch>
        </p:blipFill>
        <p:spPr>
          <a:xfrm>
            <a:off x="5711122" y="1930400"/>
            <a:ext cx="3800386" cy="3881437"/>
          </a:xfrm>
          <a:prstGeom prst="rect">
            <a:avLst/>
          </a:prstGeom>
        </p:spPr>
      </p:pic>
      <p:sp>
        <p:nvSpPr>
          <p:cNvPr id="5" name="TextBox 4"/>
          <p:cNvSpPr txBox="1"/>
          <p:nvPr/>
        </p:nvSpPr>
        <p:spPr>
          <a:xfrm>
            <a:off x="677334" y="6042027"/>
            <a:ext cx="8658332" cy="584775"/>
          </a:xfrm>
          <a:prstGeom prst="rect">
            <a:avLst/>
          </a:prstGeom>
          <a:noFill/>
        </p:spPr>
        <p:txBody>
          <a:bodyPr wrap="none" rtlCol="0">
            <a:spAutoFit/>
          </a:bodyPr>
          <a:lstStyle/>
          <a:p>
            <a:r>
              <a:rPr lang="en-US" sz="1400" dirty="0"/>
              <a:t>http://www.sfchronicle.com/crime/article/U-S-crime-drops-again-but-gains-uneven-in-Bay-6536129.php</a:t>
            </a:r>
          </a:p>
          <a:p>
            <a:endParaRPr lang="en-US" dirty="0"/>
          </a:p>
        </p:txBody>
      </p:sp>
    </p:spTree>
    <p:extLst>
      <p:ext uri="{BB962C8B-B14F-4D97-AF65-F5344CB8AC3E}">
        <p14:creationId xmlns:p14="http://schemas.microsoft.com/office/powerpoint/2010/main" val="32923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Struggling with Police Staffing</a:t>
            </a:r>
            <a:endParaRPr lang="en-US" dirty="0"/>
          </a:p>
        </p:txBody>
      </p:sp>
      <p:sp>
        <p:nvSpPr>
          <p:cNvPr id="3" name="Content Placeholder 2"/>
          <p:cNvSpPr>
            <a:spLocks noGrp="1"/>
          </p:cNvSpPr>
          <p:nvPr>
            <p:ph idx="1"/>
          </p:nvPr>
        </p:nvSpPr>
        <p:spPr>
          <a:xfrm>
            <a:off x="677334" y="4500029"/>
            <a:ext cx="9226687" cy="3880773"/>
          </a:xfrm>
        </p:spPr>
        <p:txBody>
          <a:bodyPr/>
          <a:lstStyle/>
          <a:p>
            <a:r>
              <a:rPr lang="en-US" dirty="0" smtClean="0"/>
              <a:t>Recession -&gt; blow to the city funding.</a:t>
            </a:r>
          </a:p>
          <a:p>
            <a:r>
              <a:rPr lang="en-US" dirty="0" smtClean="0"/>
              <a:t>Staffing </a:t>
            </a:r>
            <a:r>
              <a:rPr lang="en-US" dirty="0"/>
              <a:t>levels are down </a:t>
            </a:r>
            <a:r>
              <a:rPr lang="en-US" dirty="0" smtClean="0"/>
              <a:t>from </a:t>
            </a:r>
            <a:r>
              <a:rPr lang="en-US" dirty="0"/>
              <a:t>a decade </a:t>
            </a:r>
            <a:r>
              <a:rPr lang="en-US" dirty="0" smtClean="0"/>
              <a:t>ago.</a:t>
            </a:r>
            <a:endParaRPr lang="en-US" dirty="0"/>
          </a:p>
          <a:p>
            <a:r>
              <a:rPr lang="en-US" dirty="0" smtClean="0"/>
              <a:t>2004 to 2014: City’s </a:t>
            </a:r>
            <a:r>
              <a:rPr lang="en-US" dirty="0"/>
              <a:t>population grew 12 </a:t>
            </a:r>
            <a:r>
              <a:rPr lang="en-US" dirty="0" smtClean="0"/>
              <a:t>percent.</a:t>
            </a:r>
          </a:p>
          <a:p>
            <a:r>
              <a:rPr lang="en-US" dirty="0"/>
              <a:t>2004 to 2014</a:t>
            </a:r>
            <a:r>
              <a:rPr lang="en-US" dirty="0" smtClean="0"/>
              <a:t>: The </a:t>
            </a:r>
            <a:r>
              <a:rPr lang="en-US" dirty="0"/>
              <a:t>number of sworn officers dropped 3 percent.</a:t>
            </a:r>
          </a:p>
        </p:txBody>
      </p:sp>
      <p:pic>
        <p:nvPicPr>
          <p:cNvPr id="4" name="Content Placeholder 6"/>
          <p:cNvPicPr>
            <a:picLocks noChangeAspect="1"/>
          </p:cNvPicPr>
          <p:nvPr/>
        </p:nvPicPr>
        <p:blipFill>
          <a:blip r:embed="rId3"/>
          <a:stretch>
            <a:fillRect/>
          </a:stretch>
        </p:blipFill>
        <p:spPr>
          <a:xfrm>
            <a:off x="511079" y="1371541"/>
            <a:ext cx="5843520" cy="3128488"/>
          </a:xfrm>
          <a:prstGeom prst="rect">
            <a:avLst/>
          </a:prstGeom>
        </p:spPr>
      </p:pic>
    </p:spTree>
    <p:extLst>
      <p:ext uri="{BB962C8B-B14F-4D97-AF65-F5344CB8AC3E}">
        <p14:creationId xmlns:p14="http://schemas.microsoft.com/office/powerpoint/2010/main" val="285905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770"/>
          </a:xfrm>
        </p:spPr>
        <p:txBody>
          <a:bodyPr/>
          <a:lstStyle/>
          <a:p>
            <a:r>
              <a:rPr lang="en-US" dirty="0" smtClean="0"/>
              <a:t>Weather </a:t>
            </a:r>
            <a:r>
              <a:rPr lang="en-US" dirty="0"/>
              <a:t>C</a:t>
            </a:r>
            <a:r>
              <a:rPr lang="en-US" dirty="0" smtClean="0"/>
              <a:t>ondition &amp; Type of Crime</a:t>
            </a:r>
            <a:endParaRPr lang="en-US" dirty="0"/>
          </a:p>
        </p:txBody>
      </p:sp>
      <p:sp>
        <p:nvSpPr>
          <p:cNvPr id="5" name="TextBox 4"/>
          <p:cNvSpPr txBox="1"/>
          <p:nvPr/>
        </p:nvSpPr>
        <p:spPr>
          <a:xfrm>
            <a:off x="677334" y="6271551"/>
            <a:ext cx="9844645" cy="369332"/>
          </a:xfrm>
          <a:prstGeom prst="rect">
            <a:avLst/>
          </a:prstGeom>
          <a:noFill/>
        </p:spPr>
        <p:txBody>
          <a:bodyPr wrap="square" rtlCol="0">
            <a:spAutoFit/>
          </a:bodyPr>
          <a:lstStyle/>
          <a:p>
            <a:r>
              <a:rPr lang="en-US" dirty="0" smtClean="0"/>
              <a:t>https</a:t>
            </a:r>
            <a:r>
              <a:rPr lang="en-US" dirty="0"/>
              <a:t>://nycdatascience.com/correlation-between-weather-condition-and-the-type-of-crime/</a:t>
            </a:r>
          </a:p>
        </p:txBody>
      </p:sp>
      <p:pic>
        <p:nvPicPr>
          <p:cNvPr id="6" name="Picture 5"/>
          <p:cNvPicPr>
            <a:picLocks noChangeAspect="1"/>
          </p:cNvPicPr>
          <p:nvPr/>
        </p:nvPicPr>
        <p:blipFill>
          <a:blip r:embed="rId3"/>
          <a:stretch>
            <a:fillRect/>
          </a:stretch>
        </p:blipFill>
        <p:spPr>
          <a:xfrm>
            <a:off x="677334" y="1662585"/>
            <a:ext cx="6875372" cy="4461751"/>
          </a:xfrm>
          <a:prstGeom prst="rect">
            <a:avLst/>
          </a:prstGeom>
        </p:spPr>
      </p:pic>
    </p:spTree>
    <p:extLst>
      <p:ext uri="{BB962C8B-B14F-4D97-AF65-F5344CB8AC3E}">
        <p14:creationId xmlns:p14="http://schemas.microsoft.com/office/powerpoint/2010/main" val="396947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vs Crime Rate</a:t>
            </a:r>
            <a:endParaRPr lang="en-US" dirty="0"/>
          </a:p>
        </p:txBody>
      </p:sp>
      <p:pic>
        <p:nvPicPr>
          <p:cNvPr id="4" name="Content Placeholder 3"/>
          <p:cNvPicPr>
            <a:picLocks noGrp="1" noChangeAspect="1"/>
          </p:cNvPicPr>
          <p:nvPr>
            <p:ph idx="1"/>
          </p:nvPr>
        </p:nvPicPr>
        <p:blipFill>
          <a:blip r:embed="rId3"/>
          <a:stretch>
            <a:fillRect/>
          </a:stretch>
        </p:blipFill>
        <p:spPr>
          <a:xfrm>
            <a:off x="783770" y="1573461"/>
            <a:ext cx="8312729" cy="5099719"/>
          </a:xfrm>
          <a:prstGeom prst="rect">
            <a:avLst/>
          </a:prstGeom>
        </p:spPr>
      </p:pic>
    </p:spTree>
    <p:extLst>
      <p:ext uri="{BB962C8B-B14F-4D97-AF65-F5344CB8AC3E}">
        <p14:creationId xmlns:p14="http://schemas.microsoft.com/office/powerpoint/2010/main" val="3196345693"/>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1404</TotalTime>
  <Words>840</Words>
  <Application>Microsoft Office PowerPoint</Application>
  <PresentationFormat>Widescreen</PresentationFormat>
  <Paragraphs>141</Paragraphs>
  <Slides>33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Trebuchet MS</vt:lpstr>
      <vt:lpstr>Wingdings 3</vt:lpstr>
      <vt:lpstr>Facet</vt:lpstr>
      <vt:lpstr>San Francisco  Crime Classification</vt:lpstr>
      <vt:lpstr>Agenda</vt:lpstr>
      <vt:lpstr>Problem Overview</vt:lpstr>
      <vt:lpstr>Dynamic allocation of Police Forces</vt:lpstr>
      <vt:lpstr>Crimes in San Francisco</vt:lpstr>
      <vt:lpstr>Crime Trends in San Francisco</vt:lpstr>
      <vt:lpstr>Struggling with Police Staffing</vt:lpstr>
      <vt:lpstr>Weather Condition &amp; Type of Crime</vt:lpstr>
      <vt:lpstr>Temperature vs Crime Rate</vt:lpstr>
      <vt:lpstr>Precipitation vs Type of Crime</vt:lpstr>
      <vt:lpstr>Crime Trend on Weekdays</vt:lpstr>
      <vt:lpstr>Night vs Day Crime Rate (Night – 10pm to 6am)</vt:lpstr>
      <vt:lpstr>Crime Type breakdown by Hours (Assault, Arson, Burglary)</vt:lpstr>
      <vt:lpstr>Crime Type breakdown by Hours (Robbery, DUI, Vehicle Theft)</vt:lpstr>
      <vt:lpstr>Crime Type breakdown by Hours (Vandalism, Bribery, Drug)</vt:lpstr>
      <vt:lpstr>Crime Trend by Hours over Years</vt:lpstr>
      <vt:lpstr>6 New Variables for Hourly Trend</vt:lpstr>
      <vt:lpstr>Visualization – Crime Word Cloud</vt:lpstr>
      <vt:lpstr>Visualization – Intersection</vt:lpstr>
      <vt:lpstr>Visualization – PD District</vt:lpstr>
      <vt:lpstr>Approach – Old</vt:lpstr>
      <vt:lpstr>Approach – New </vt:lpstr>
      <vt:lpstr>Random Forest</vt:lpstr>
      <vt:lpstr>6 New Variables for Hourly Trend</vt:lpstr>
      <vt:lpstr>Feature Engineering</vt:lpstr>
      <vt:lpstr>Address Variable</vt:lpstr>
      <vt:lpstr>More unique X,Y Coordinates</vt:lpstr>
      <vt:lpstr>AZURE ML Model</vt:lpstr>
      <vt:lpstr>Multi-Class Logarithmic Loss</vt:lpstr>
      <vt:lpstr>Kaggle Results</vt:lpstr>
      <vt:lpstr>Conclusion</vt:lpstr>
      <vt:lpstr>Interactive Visualizations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Saini</dc:creator>
  <cp:lastModifiedBy>Divya Saini</cp:lastModifiedBy>
  <cp:revision>44</cp:revision>
  <dcterms:created xsi:type="dcterms:W3CDTF">2016-03-23T01:43:02Z</dcterms:created>
  <dcterms:modified xsi:type="dcterms:W3CDTF">2016-04-26T03:01:20Z</dcterms:modified>
</cp:coreProperties>
</file>