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Roboto"/>
      <p:regular r:id="rId30"/>
      <p:bold r:id="rId31"/>
      <p:italic r:id="rId32"/>
      <p:boldItalic r:id="rId33"/>
    </p:embeddedFont>
  </p:embeddedFontLst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35DB578B-5A02-42F0-944D-F1278BC0FE8F}">
  <a:tblStyle styleId="{35DB578B-5A02-42F0-944D-F1278BC0FE8F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.fntdata"/><Relationship Id="rId30" Type="http://schemas.openxmlformats.org/officeDocument/2006/relationships/font" Target="fonts/Roboto-regular.fntdata"/><Relationship Id="rId11" Type="http://schemas.openxmlformats.org/officeDocument/2006/relationships/slide" Target="slides/slide6.xml"/><Relationship Id="rId33" Type="http://schemas.openxmlformats.org/officeDocument/2006/relationships/font" Target="fonts/Roboto-boldItalic.fntdata"/><Relationship Id="rId10" Type="http://schemas.openxmlformats.org/officeDocument/2006/relationships/slide" Target="slides/slide5.xml"/><Relationship Id="rId32" Type="http://schemas.openxmlformats.org/officeDocument/2006/relationships/font" Target="fonts/Robo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https://www.waspbarcode.com/barcode-system-starter-kits/waspnest-wcs3900-ccd-barcode-scanner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647700" rtl="0">
              <a:lnSpc>
                <a:spcPct val="150000"/>
              </a:lnSpc>
              <a:spcBef>
                <a:spcPts val="0"/>
              </a:spcBef>
              <a:buClr>
                <a:srgbClr val="535353"/>
              </a:buClr>
              <a:buSzPct val="100000"/>
              <a:buFont typeface="Roboto"/>
              <a:buNone/>
            </a:pPr>
            <a:r>
              <a:rPr lang="en" sz="1200">
                <a:solidFill>
                  <a:srgbClr val="535353"/>
                </a:solidFill>
                <a:latin typeface="Roboto"/>
                <a:ea typeface="Roboto"/>
                <a:cs typeface="Roboto"/>
                <a:sym typeface="Roboto"/>
              </a:rPr>
              <a:t>Unnecessary work.</a:t>
            </a:r>
          </a:p>
          <a:p>
            <a:pPr indent="-228600" lvl="0" marL="647700" rtl="0">
              <a:lnSpc>
                <a:spcPct val="150000"/>
              </a:lnSpc>
              <a:spcBef>
                <a:spcPts val="0"/>
              </a:spcBef>
              <a:buClr>
                <a:srgbClr val="535353"/>
              </a:buClr>
              <a:buSzPct val="100000"/>
              <a:buFont typeface="Roboto"/>
              <a:buNone/>
            </a:pPr>
            <a:r>
              <a:rPr lang="en" sz="1200">
                <a:solidFill>
                  <a:srgbClr val="535353"/>
                </a:solidFill>
                <a:latin typeface="Roboto"/>
                <a:ea typeface="Roboto"/>
                <a:cs typeface="Roboto"/>
                <a:sym typeface="Roboto"/>
              </a:rPr>
              <a:t>Duplication of job tasks.</a:t>
            </a:r>
          </a:p>
          <a:p>
            <a:pPr indent="-228600" lvl="0" marL="647700" rtl="0">
              <a:lnSpc>
                <a:spcPct val="150000"/>
              </a:lnSpc>
              <a:spcBef>
                <a:spcPts val="0"/>
              </a:spcBef>
              <a:buClr>
                <a:srgbClr val="535353"/>
              </a:buClr>
              <a:buSzPct val="100000"/>
              <a:buFont typeface="Roboto"/>
              <a:buNone/>
            </a:pPr>
            <a:r>
              <a:rPr lang="en" sz="1200">
                <a:solidFill>
                  <a:srgbClr val="535353"/>
                </a:solidFill>
                <a:latin typeface="Roboto"/>
                <a:ea typeface="Roboto"/>
                <a:cs typeface="Roboto"/>
                <a:sym typeface="Roboto"/>
              </a:rPr>
              <a:t>Disconnects where critical information is not communicated.</a:t>
            </a:r>
          </a:p>
          <a:p>
            <a:pPr indent="-228600" lvl="0" marL="647700" rtl="0">
              <a:lnSpc>
                <a:spcPct val="150000"/>
              </a:lnSpc>
              <a:spcBef>
                <a:spcPts val="0"/>
              </a:spcBef>
              <a:buClr>
                <a:srgbClr val="535353"/>
              </a:buClr>
              <a:buSzPct val="100000"/>
              <a:buFont typeface="Roboto"/>
              <a:buNone/>
            </a:pPr>
            <a:r>
              <a:rPr lang="en" sz="1200">
                <a:solidFill>
                  <a:srgbClr val="535353"/>
                </a:solidFill>
                <a:latin typeface="Roboto"/>
                <a:ea typeface="Roboto"/>
                <a:cs typeface="Roboto"/>
                <a:sym typeface="Roboto"/>
              </a:rPr>
              <a:t>Situations where consequences of one department’s decisions are not fully understood in the light of their impact on other departments, potentially hindering the other departments’ ability to achieve their goals.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flipH="1">
            <a:off x="8246400" y="4245925"/>
            <a:ext cx="897599" cy="897599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/>
          <p:nvPr/>
        </p:nvSpPr>
        <p:spPr>
          <a:xfrm flipH="1">
            <a:off x="8246400" y="4245875"/>
            <a:ext cx="897599" cy="897599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390525" y="1819275"/>
            <a:ext cx="8222100" cy="933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4800"/>
            </a:lvl1pPr>
            <a:lvl2pPr>
              <a:spcBef>
                <a:spcPts val="0"/>
              </a:spcBef>
              <a:buSzPct val="100000"/>
              <a:defRPr sz="4800"/>
            </a:lvl2pPr>
            <a:lvl3pPr>
              <a:spcBef>
                <a:spcPts val="0"/>
              </a:spcBef>
              <a:buSzPct val="100000"/>
              <a:defRPr sz="4800"/>
            </a:lvl3pPr>
            <a:lvl4pPr>
              <a:spcBef>
                <a:spcPts val="0"/>
              </a:spcBef>
              <a:buSzPct val="100000"/>
              <a:defRPr sz="4800"/>
            </a:lvl4pPr>
            <a:lvl5pPr>
              <a:spcBef>
                <a:spcPts val="0"/>
              </a:spcBef>
              <a:buSzPct val="100000"/>
              <a:defRPr sz="4800"/>
            </a:lvl5pPr>
            <a:lvl6pPr>
              <a:spcBef>
                <a:spcPts val="0"/>
              </a:spcBef>
              <a:buSzPct val="100000"/>
              <a:defRPr sz="4800"/>
            </a:lvl6pPr>
            <a:lvl7pPr>
              <a:spcBef>
                <a:spcPts val="0"/>
              </a:spcBef>
              <a:buSzPct val="100000"/>
              <a:defRPr sz="4800"/>
            </a:lvl7pPr>
            <a:lvl8pPr>
              <a:spcBef>
                <a:spcPts val="0"/>
              </a:spcBef>
              <a:buSzPct val="100000"/>
              <a:defRPr sz="4800"/>
            </a:lvl8pPr>
            <a:lvl9pPr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90525" y="2789130"/>
            <a:ext cx="8222100" cy="432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accent4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accent4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460950" y="2065350"/>
            <a:ext cx="8222100" cy="1012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SzPct val="100000"/>
              <a:defRPr sz="4200"/>
            </a:lvl1pPr>
            <a:lvl2pPr>
              <a:spcBef>
                <a:spcPts val="0"/>
              </a:spcBef>
              <a:buSzPct val="100000"/>
              <a:defRPr sz="4200"/>
            </a:lvl2pPr>
            <a:lvl3pPr>
              <a:spcBef>
                <a:spcPts val="0"/>
              </a:spcBef>
              <a:buSzPct val="100000"/>
              <a:defRPr sz="4200"/>
            </a:lvl3pPr>
            <a:lvl4pPr>
              <a:spcBef>
                <a:spcPts val="0"/>
              </a:spcBef>
              <a:buSzPct val="100000"/>
              <a:defRPr sz="4200"/>
            </a:lvl4pPr>
            <a:lvl5pPr>
              <a:spcBef>
                <a:spcPts val="0"/>
              </a:spcBef>
              <a:buSzPct val="100000"/>
              <a:defRPr sz="4200"/>
            </a:lvl5pPr>
            <a:lvl6pPr>
              <a:spcBef>
                <a:spcPts val="0"/>
              </a:spcBef>
              <a:buSzPct val="100000"/>
              <a:defRPr sz="4200"/>
            </a:lvl6pPr>
            <a:lvl7pPr>
              <a:spcBef>
                <a:spcPts val="0"/>
              </a:spcBef>
              <a:buSzPct val="100000"/>
              <a:defRPr sz="4200"/>
            </a:lvl7pPr>
            <a:lvl8pPr>
              <a:spcBef>
                <a:spcPts val="0"/>
              </a:spcBef>
              <a:buSzPct val="100000"/>
              <a:defRPr sz="4200"/>
            </a:lvl8pPr>
            <a:lvl9pPr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 flipH="1" rot="10800000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 flipH="1" rot="10800000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471900" y="1919075"/>
            <a:ext cx="3999899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694250" y="1919075"/>
            <a:ext cx="3999899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 flipH="1" rot="10800000">
            <a:off x="0" y="656399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" name="Shape 32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SzPct val="100000"/>
              <a:defRPr sz="1800"/>
            </a:lvl1pPr>
            <a:lvl2pPr>
              <a:spcBef>
                <a:spcPts val="0"/>
              </a:spcBef>
              <a:buSzPct val="100000"/>
              <a:defRPr sz="1800"/>
            </a:lvl2pPr>
            <a:lvl3pPr>
              <a:spcBef>
                <a:spcPts val="0"/>
              </a:spcBef>
              <a:buSzPct val="100000"/>
              <a:defRPr sz="1800"/>
            </a:lvl3pPr>
            <a:lvl4pPr>
              <a:spcBef>
                <a:spcPts val="0"/>
              </a:spcBef>
              <a:buSzPct val="100000"/>
              <a:defRPr sz="1800"/>
            </a:lvl4pPr>
            <a:lvl5pPr>
              <a:spcBef>
                <a:spcPts val="0"/>
              </a:spcBef>
              <a:buSzPct val="100000"/>
              <a:defRPr sz="1800"/>
            </a:lvl5pPr>
            <a:lvl6pPr>
              <a:spcBef>
                <a:spcPts val="0"/>
              </a:spcBef>
              <a:buSzPct val="100000"/>
              <a:defRPr sz="1800"/>
            </a:lvl6pPr>
            <a:lvl7pPr>
              <a:spcBef>
                <a:spcPts val="0"/>
              </a:spcBef>
              <a:buSzPct val="100000"/>
              <a:defRPr sz="1800"/>
            </a:lvl7pPr>
            <a:lvl8pPr>
              <a:spcBef>
                <a:spcPts val="0"/>
              </a:spcBef>
              <a:buSzPct val="100000"/>
              <a:defRPr sz="1800"/>
            </a:lvl8pPr>
            <a:lvl9pPr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/>
        </p:nvSpPr>
        <p:spPr>
          <a:xfrm flipH="1" rot="10800000">
            <a:off x="3276600" y="25"/>
            <a:ext cx="58674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/>
          <p:nvPr/>
        </p:nvSpPr>
        <p:spPr>
          <a:xfrm rot="-5400000">
            <a:off x="759150" y="2517450"/>
            <a:ext cx="5143499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 txBox="1"/>
          <p:nvPr>
            <p:ph type="title"/>
          </p:nvPr>
        </p:nvSpPr>
        <p:spPr>
          <a:xfrm>
            <a:off x="226077" y="357800"/>
            <a:ext cx="2807999" cy="953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226075" y="1465800"/>
            <a:ext cx="2807999" cy="3163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SzPct val="100000"/>
              <a:defRPr sz="6000"/>
            </a:lvl1pPr>
            <a:lvl2pPr>
              <a:spcBef>
                <a:spcPts val="0"/>
              </a:spcBef>
              <a:buSzPct val="100000"/>
              <a:defRPr sz="6000"/>
            </a:lvl2pPr>
            <a:lvl3pPr>
              <a:spcBef>
                <a:spcPts val="0"/>
              </a:spcBef>
              <a:buSzPct val="100000"/>
              <a:defRPr sz="6000"/>
            </a:lvl3pPr>
            <a:lvl4pPr>
              <a:spcBef>
                <a:spcPts val="0"/>
              </a:spcBef>
              <a:buSzPct val="100000"/>
              <a:defRPr sz="6000"/>
            </a:lvl4pPr>
            <a:lvl5pPr>
              <a:spcBef>
                <a:spcPts val="0"/>
              </a:spcBef>
              <a:buSzPct val="100000"/>
              <a:defRPr sz="6000"/>
            </a:lvl5pPr>
            <a:lvl6pPr>
              <a:spcBef>
                <a:spcPts val="0"/>
              </a:spcBef>
              <a:buSzPct val="100000"/>
              <a:defRPr sz="6000"/>
            </a:lvl6pPr>
            <a:lvl7pPr>
              <a:spcBef>
                <a:spcPts val="0"/>
              </a:spcBef>
              <a:buSzPct val="100000"/>
              <a:defRPr sz="6000"/>
            </a:lvl7pPr>
            <a:lvl8pPr>
              <a:spcBef>
                <a:spcPts val="0"/>
              </a:spcBef>
              <a:buSzPct val="100000"/>
              <a:defRPr sz="6000"/>
            </a:lvl8pPr>
            <a:lvl9pPr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 flipH="1">
            <a:off x="0" y="0"/>
            <a:ext cx="45720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" name="Shape 46"/>
          <p:cNvSpPr/>
          <p:nvPr/>
        </p:nvSpPr>
        <p:spPr>
          <a:xfrm rot="5400000">
            <a:off x="1946424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subTitle"/>
          </p:nvPr>
        </p:nvSpPr>
        <p:spPr>
          <a:xfrm>
            <a:off x="265500" y="2779466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9" name="Shape 49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/>
        </p:nvSpPr>
        <p:spPr>
          <a:xfrm flipH="1" rot="10800000">
            <a:off x="0" y="0"/>
            <a:ext cx="9144000" cy="46958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/>
          <p:nvPr/>
        </p:nvSpPr>
        <p:spPr>
          <a:xfrm flipH="1" rot="10800000">
            <a:off x="0" y="4622724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57150" y="4696825"/>
            <a:ext cx="8381999" cy="44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5.png"/><Relationship Id="rId4" Type="http://schemas.openxmlformats.org/officeDocument/2006/relationships/image" Target="../media/image0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3.png"/><Relationship Id="rId4" Type="http://schemas.openxmlformats.org/officeDocument/2006/relationships/image" Target="../media/image01.png"/><Relationship Id="rId5" Type="http://schemas.openxmlformats.org/officeDocument/2006/relationships/image" Target="../media/image0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ctrTitle"/>
          </p:nvPr>
        </p:nvSpPr>
        <p:spPr>
          <a:xfrm>
            <a:off x="390525" y="1819275"/>
            <a:ext cx="8222100" cy="933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Proposal For Improving Fingerprint and Motor Vehicle Record Check Processes</a:t>
            </a:r>
          </a:p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390525" y="2789130"/>
            <a:ext cx="8222100" cy="432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December 10th, 2015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By</a:t>
            </a:r>
            <a:br>
              <a:rPr lang="en"/>
            </a:br>
            <a:r>
              <a:rPr lang="en"/>
              <a:t>Ashfaqul (Ash) Haq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Short Run Improvement Implementation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323250" y="1919075"/>
            <a:ext cx="8370899" cy="3053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Barcode Tracker: Will be able to track and log each step of a candidate’s FP check and billing documentation and reduce manual data entry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Kenaxa Warning: Will warn the department hiring manager to ensure correct account number is entered and account has enough balance before submission for FP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Request for expedited service during peak season or more often</a:t>
            </a:r>
            <a:b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</a:p>
        </p:txBody>
      </p:sp>
      <p:pic>
        <p:nvPicPr>
          <p:cNvPr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775" y="2657925"/>
            <a:ext cx="8603700" cy="60847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Shape 144"/>
          <p:cNvSpPr/>
          <p:nvPr/>
        </p:nvSpPr>
        <p:spPr>
          <a:xfrm>
            <a:off x="4535025" y="2657925"/>
            <a:ext cx="4449438" cy="608471"/>
          </a:xfrm>
          <a:prstGeom prst="flowChartTerminator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0000"/>
              </a:solidFill>
            </a:endParaRPr>
          </a:p>
        </p:txBody>
      </p:sp>
      <p:pic>
        <p:nvPicPr>
          <p:cNvPr id="145" name="Shape 1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13275" y="3988625"/>
            <a:ext cx="2990850" cy="4191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Shape 146"/>
          <p:cNvSpPr/>
          <p:nvPr/>
        </p:nvSpPr>
        <p:spPr>
          <a:xfrm>
            <a:off x="5225925" y="4046050"/>
            <a:ext cx="608471" cy="304235"/>
          </a:xfrm>
          <a:prstGeom prst="flowChartTerminator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Short Run Improvement Implementation - Barcode Tracker</a:t>
            </a:r>
          </a:p>
        </p:txBody>
      </p:sp>
      <p:graphicFrame>
        <p:nvGraphicFramePr>
          <p:cNvPr id="152" name="Shape 152"/>
          <p:cNvGraphicFramePr/>
          <p:nvPr/>
        </p:nvGraphicFramePr>
        <p:xfrm>
          <a:off x="2141750" y="777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{35DB578B-5A02-42F0-944D-F1278BC0FE8F}</a:tableStyleId>
              </a:tblPr>
              <a:tblGrid>
                <a:gridCol w="1695775"/>
                <a:gridCol w="1695775"/>
                <a:gridCol w="2180650"/>
                <a:gridCol w="1210900"/>
              </a:tblGrid>
              <a:tr h="536775"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Predicted Cost </a:t>
                      </a: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Predicted Benefit</a:t>
                      </a: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 hMerge="1"/>
              </a:tr>
              <a:tr h="785625"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 u="sng"/>
                        <a:t>Barcode Tracker</a:t>
                      </a:r>
                      <a:r>
                        <a:rPr lang="en"/>
                        <a:t> =</a:t>
                      </a:r>
                    </a:p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1*$200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$200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 u="sng"/>
                        <a:t>Employee Satisfaction</a:t>
                      </a:r>
                      <a:r>
                        <a:rPr lang="en"/>
                        <a:t> = </a:t>
                      </a:r>
                    </a:p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$50,000 salary*0.01%*1 worker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$5000</a:t>
                      </a:r>
                    </a:p>
                  </a:txBody>
                  <a:tcPr marT="91425" marB="91425" marR="91425" marL="91425"/>
                </a:tc>
              </a:tr>
              <a:tr h="988500"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 u="sng"/>
                        <a:t>Implementation</a:t>
                      </a:r>
                      <a:r>
                        <a:rPr lang="en"/>
                        <a:t> = </a:t>
                      </a:r>
                    </a:p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6 hours * $50/hr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$300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9885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u="sng"/>
                        <a:t>Miscellaneous</a:t>
                      </a:r>
                      <a:r>
                        <a:rPr lang="en"/>
                        <a:t> =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$200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711725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Total Cost = 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$900 </a:t>
                      </a:r>
                    </a:p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(one time cost)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Total Benefit = 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$5000</a:t>
                      </a:r>
                    </a:p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(recurring)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53" name="Shape 153"/>
          <p:cNvGraphicFramePr/>
          <p:nvPr/>
        </p:nvGraphicFramePr>
        <p:xfrm>
          <a:off x="98250" y="777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{35DB578B-5A02-42F0-944D-F1278BC0FE8F}</a:tableStyleId>
              </a:tblPr>
              <a:tblGrid>
                <a:gridCol w="1695775"/>
              </a:tblGrid>
              <a:tr h="5367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Implication</a:t>
                      </a: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</a:tr>
              <a:tr h="7856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Create an internal primary key </a:t>
                      </a:r>
                    </a:p>
                  </a:txBody>
                  <a:tcPr marT="91425" marB="91425" marR="91425" marL="91425"/>
                </a:tc>
              </a:tr>
              <a:tr h="9885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Automate Redundant Date Logging 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9885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Better Tracking And Reduced Data Entry Error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7117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Time = 1+ month time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Short Run Improvement Implementation - Kenaxa Warning Sign</a:t>
            </a:r>
          </a:p>
        </p:txBody>
      </p:sp>
      <p:graphicFrame>
        <p:nvGraphicFramePr>
          <p:cNvPr id="159" name="Shape 159"/>
          <p:cNvGraphicFramePr/>
          <p:nvPr/>
        </p:nvGraphicFramePr>
        <p:xfrm>
          <a:off x="2269850" y="799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{35DB578B-5A02-42F0-944D-F1278BC0FE8F}</a:tableStyleId>
              </a:tblPr>
              <a:tblGrid>
                <a:gridCol w="1695775"/>
                <a:gridCol w="1695775"/>
                <a:gridCol w="2180650"/>
                <a:gridCol w="1210900"/>
              </a:tblGrid>
              <a:tr h="536775"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Predicted Cost </a:t>
                      </a: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Predicted Benefit</a:t>
                      </a: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 hMerge="1"/>
              </a:tr>
              <a:tr h="7856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u="sng"/>
                        <a:t>Pay to Kenaxa for modification</a:t>
                      </a:r>
                      <a:r>
                        <a:rPr lang="en"/>
                        <a:t> =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1*$1000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$1000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u="sng"/>
                        <a:t>Reduced job offer denials</a:t>
                      </a:r>
                      <a:r>
                        <a:rPr lang="en"/>
                        <a:t> = 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$50,000 salary * 1/10 job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$5000</a:t>
                      </a:r>
                    </a:p>
                  </a:txBody>
                  <a:tcPr marT="91425" marB="91425" marR="91425" marL="91425"/>
                </a:tc>
              </a:tr>
              <a:tr h="9885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u="sng"/>
                        <a:t>Wages for Programmers</a:t>
                      </a:r>
                      <a:r>
                        <a:rPr lang="en"/>
                        <a:t> = 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12 hours * $50/hr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$600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9885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u="sng"/>
                        <a:t>Miscellaneous</a:t>
                      </a:r>
                      <a:r>
                        <a:rPr lang="en"/>
                        <a:t> =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$200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7117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Total Cost = 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$1800 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(one time cost)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Total Benefit = 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$5000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(recurring)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60" name="Shape 160"/>
          <p:cNvGraphicFramePr/>
          <p:nvPr/>
        </p:nvGraphicFramePr>
        <p:xfrm>
          <a:off x="297525" y="799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{35DB578B-5A02-42F0-944D-F1278BC0FE8F}</a:tableStyleId>
              </a:tblPr>
              <a:tblGrid>
                <a:gridCol w="1695775"/>
              </a:tblGrid>
              <a:tr h="4885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Implication</a:t>
                      </a: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</a:tr>
              <a:tr h="8050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Able to confirm correct entry of account number</a:t>
                      </a:r>
                    </a:p>
                  </a:txBody>
                  <a:tcPr marT="91425" marB="91425" marR="91425" marL="91425"/>
                </a:tc>
              </a:tr>
              <a:tr h="10129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Double check account balance is enough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10129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Avoid a whole batch of prints being stuck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8050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Time = 1+ month time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Long Run Improvement Implementation</a:t>
            </a:r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323250" y="1919075"/>
            <a:ext cx="8370899" cy="3053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Implementing and using LiveScan can provide instant results about a candidate’s history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Technology only currently used in Police Stations and Immigration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 shorten, simplify and complete the whole process when coming for an interview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Mobile app with finger scanning options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</a:p>
        </p:txBody>
      </p:sp>
      <p:pic>
        <p:nvPicPr>
          <p:cNvPr id="167" name="Shape 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4900" y="3691349"/>
            <a:ext cx="1978649" cy="1407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Long Run Improvement Implementation - LiveScan</a:t>
            </a:r>
          </a:p>
        </p:txBody>
      </p:sp>
      <p:graphicFrame>
        <p:nvGraphicFramePr>
          <p:cNvPr id="173" name="Shape 173"/>
          <p:cNvGraphicFramePr/>
          <p:nvPr/>
        </p:nvGraphicFramePr>
        <p:xfrm>
          <a:off x="2141750" y="711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{35DB578B-5A02-42F0-944D-F1278BC0FE8F}</a:tableStyleId>
              </a:tblPr>
              <a:tblGrid>
                <a:gridCol w="1695775"/>
                <a:gridCol w="1695775"/>
                <a:gridCol w="2180650"/>
                <a:gridCol w="1210900"/>
              </a:tblGrid>
              <a:tr h="488800"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Predicted Cost </a:t>
                      </a: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Predicted Benefit</a:t>
                      </a: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 hMerge="1"/>
              </a:tr>
              <a:tr h="7837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u="sng"/>
                        <a:t>Pay to Govt for License</a:t>
                      </a:r>
                      <a:r>
                        <a:rPr lang="en"/>
                        <a:t> =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12*$1,000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$12,000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u="sng"/>
                        <a:t>Reduced position</a:t>
                      </a:r>
                      <a:r>
                        <a:rPr lang="en"/>
                        <a:t> = 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$50,000 salary * 1/2 job time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$25,000</a:t>
                      </a:r>
                    </a:p>
                  </a:txBody>
                  <a:tcPr marT="91425" marB="91425" marR="91425" marL="91425"/>
                </a:tc>
              </a:tr>
              <a:tr h="9861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u="sng"/>
                        <a:t>Implementation </a:t>
                      </a:r>
                      <a:r>
                        <a:rPr lang="en"/>
                        <a:t>= 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12 hours * $200/hr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$2,400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u="sng"/>
                        <a:t>Reduced office expense</a:t>
                      </a:r>
                      <a:r>
                        <a:rPr lang="en"/>
                        <a:t> = 1 * $1,000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$1,000</a:t>
                      </a:r>
                    </a:p>
                  </a:txBody>
                  <a:tcPr marT="91425" marB="91425" marR="91425" marL="91425"/>
                </a:tc>
              </a:tr>
              <a:tr h="1188550"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 u="sng"/>
                        <a:t>Miscellaneous</a:t>
                      </a:r>
                      <a:r>
                        <a:rPr lang="en"/>
                        <a:t> =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1*$2,000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$2,000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7837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Total Cost = 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$16,400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(recurring)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Total Benefit = 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$26,000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(recurring)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74" name="Shape 174"/>
          <p:cNvGraphicFramePr/>
          <p:nvPr/>
        </p:nvGraphicFramePr>
        <p:xfrm>
          <a:off x="98250" y="658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{35DB578B-5A02-42F0-944D-F1278BC0FE8F}</a:tableStyleId>
              </a:tblPr>
              <a:tblGrid>
                <a:gridCol w="1695775"/>
              </a:tblGrid>
              <a:tr h="4888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Implication</a:t>
                      </a: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</a:tr>
              <a:tr h="7837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Be able to check and input report right away</a:t>
                      </a:r>
                    </a:p>
                  </a:txBody>
                  <a:tcPr marT="91425" marB="91425" marR="91425" marL="91425"/>
                </a:tc>
              </a:tr>
              <a:tr h="9861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Minimized data entry and labor work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11885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Increased candidate and employee satisfaction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7837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Time = 2+ year time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Motor Vehicle Record  Check Process Overview and Objective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0" name="Shape 180"/>
          <p:cNvSpPr/>
          <p:nvPr/>
        </p:nvSpPr>
        <p:spPr>
          <a:xfrm>
            <a:off x="352875" y="2021050"/>
            <a:ext cx="1443582" cy="630882"/>
          </a:xfrm>
          <a:prstGeom prst="flowChartTerminator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Dept files for check to HR</a:t>
            </a:r>
          </a:p>
        </p:txBody>
      </p:sp>
      <p:sp>
        <p:nvSpPr>
          <p:cNvPr id="181" name="Shape 181"/>
          <p:cNvSpPr/>
          <p:nvPr/>
        </p:nvSpPr>
        <p:spPr>
          <a:xfrm>
            <a:off x="2224225" y="2021050"/>
            <a:ext cx="1197599" cy="698999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Data entered into ASEDRA</a:t>
            </a:r>
          </a:p>
        </p:txBody>
      </p:sp>
      <p:sp>
        <p:nvSpPr>
          <p:cNvPr id="182" name="Shape 182"/>
          <p:cNvSpPr/>
          <p:nvPr/>
        </p:nvSpPr>
        <p:spPr>
          <a:xfrm>
            <a:off x="3897775" y="1686250"/>
            <a:ext cx="1368600" cy="1368600"/>
          </a:xfrm>
          <a:prstGeom prst="diamond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HR reviews result</a:t>
            </a:r>
          </a:p>
        </p:txBody>
      </p:sp>
      <p:sp>
        <p:nvSpPr>
          <p:cNvPr id="183" name="Shape 183"/>
          <p:cNvSpPr/>
          <p:nvPr/>
        </p:nvSpPr>
        <p:spPr>
          <a:xfrm>
            <a:off x="5721098" y="2074500"/>
            <a:ext cx="1368575" cy="630882"/>
          </a:xfrm>
          <a:prstGeom prst="flowChartTerminator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Results sent to HR</a:t>
            </a:r>
          </a:p>
        </p:txBody>
      </p:sp>
      <p:sp>
        <p:nvSpPr>
          <p:cNvPr id="184" name="Shape 184"/>
          <p:cNvSpPr/>
          <p:nvPr/>
        </p:nvSpPr>
        <p:spPr>
          <a:xfrm>
            <a:off x="7613675" y="2085200"/>
            <a:ext cx="1272599" cy="6951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HR reviews for updates periodically</a:t>
            </a:r>
          </a:p>
        </p:txBody>
      </p:sp>
      <p:cxnSp>
        <p:nvCxnSpPr>
          <p:cNvPr id="185" name="Shape 185"/>
          <p:cNvCxnSpPr>
            <a:stCxn id="180" idx="3"/>
          </p:cNvCxnSpPr>
          <p:nvPr/>
        </p:nvCxnSpPr>
        <p:spPr>
          <a:xfrm>
            <a:off x="1796457" y="2336491"/>
            <a:ext cx="256800" cy="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86" name="Shape 186"/>
          <p:cNvCxnSpPr>
            <a:stCxn id="181" idx="3"/>
          </p:cNvCxnSpPr>
          <p:nvPr/>
        </p:nvCxnSpPr>
        <p:spPr>
          <a:xfrm flipH="1" rot="10800000">
            <a:off x="3421824" y="2363349"/>
            <a:ext cx="299400" cy="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87" name="Shape 187"/>
          <p:cNvCxnSpPr>
            <a:stCxn id="182" idx="3"/>
          </p:cNvCxnSpPr>
          <p:nvPr/>
        </p:nvCxnSpPr>
        <p:spPr>
          <a:xfrm>
            <a:off x="5266375" y="2370550"/>
            <a:ext cx="294300" cy="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88" name="Shape 188"/>
          <p:cNvSpPr txBox="1"/>
          <p:nvPr/>
        </p:nvSpPr>
        <p:spPr>
          <a:xfrm>
            <a:off x="1988975" y="3293550"/>
            <a:ext cx="2405999" cy="6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Average of </a:t>
            </a:r>
            <a:r>
              <a:rPr lang="en">
                <a:solidFill>
                  <a:srgbClr val="FF0000"/>
                </a:solidFill>
              </a:rPr>
              <a:t>3 days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Strong Points of Concern</a:t>
            </a:r>
          </a:p>
        </p:txBody>
      </p:sp>
      <p:grpSp>
        <p:nvGrpSpPr>
          <p:cNvPr id="194" name="Shape 194"/>
          <p:cNvGrpSpPr/>
          <p:nvPr/>
        </p:nvGrpSpPr>
        <p:grpSpPr>
          <a:xfrm>
            <a:off x="431925" y="1304875"/>
            <a:ext cx="2628924" cy="3416400"/>
            <a:chOff x="431925" y="1304875"/>
            <a:chExt cx="2628924" cy="3416400"/>
          </a:xfrm>
        </p:grpSpPr>
        <p:sp>
          <p:nvSpPr>
            <p:cNvPr id="195" name="Shape 195"/>
            <p:cNvSpPr txBox="1"/>
            <p:nvPr/>
          </p:nvSpPr>
          <p:spPr>
            <a:xfrm>
              <a:off x="431925" y="1304875"/>
              <a:ext cx="2628899" cy="464099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431950" y="1304875"/>
              <a:ext cx="2628899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97" name="Shape 197"/>
          <p:cNvSpPr txBox="1"/>
          <p:nvPr>
            <p:ph idx="4294967295" type="body"/>
          </p:nvPr>
        </p:nvSpPr>
        <p:spPr>
          <a:xfrm>
            <a:off x="506425" y="1304875"/>
            <a:ext cx="2494499" cy="461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Monitoring</a:t>
            </a:r>
          </a:p>
        </p:txBody>
      </p:sp>
      <p:sp>
        <p:nvSpPr>
          <p:cNvPr id="198" name="Shape 198"/>
          <p:cNvSpPr txBox="1"/>
          <p:nvPr>
            <p:ph idx="4294967295" type="body"/>
          </p:nvPr>
        </p:nvSpPr>
        <p:spPr>
          <a:xfrm>
            <a:off x="508325" y="1850300"/>
            <a:ext cx="2478600" cy="279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Lack of automated monitoring of driver’s record update </a:t>
            </a:r>
          </a:p>
          <a:p>
            <a:pPr indent="0" marL="0" rtl="0">
              <a:spcBef>
                <a:spcPts val="0"/>
              </a:spcBef>
              <a:buNone/>
            </a:pPr>
            <a:r>
              <a:rPr lang="en"/>
              <a:t>Constant </a:t>
            </a:r>
            <a:r>
              <a:rPr lang="en">
                <a:solidFill>
                  <a:srgbClr val="FF0000"/>
                </a:solidFill>
              </a:rPr>
              <a:t>manual</a:t>
            </a:r>
            <a:r>
              <a:rPr lang="en"/>
              <a:t> check for updates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Huge paperwork inventory</a:t>
            </a:r>
          </a:p>
        </p:txBody>
      </p:sp>
      <p:grpSp>
        <p:nvGrpSpPr>
          <p:cNvPr id="199" name="Shape 199"/>
          <p:cNvGrpSpPr/>
          <p:nvPr/>
        </p:nvGrpSpPr>
        <p:grpSpPr>
          <a:xfrm>
            <a:off x="3320450" y="1304875"/>
            <a:ext cx="2632499" cy="3416400"/>
            <a:chOff x="3320450" y="1304875"/>
            <a:chExt cx="2632499" cy="3416400"/>
          </a:xfrm>
        </p:grpSpPr>
        <p:sp>
          <p:nvSpPr>
            <p:cNvPr id="200" name="Shape 200"/>
            <p:cNvSpPr txBox="1"/>
            <p:nvPr/>
          </p:nvSpPr>
          <p:spPr>
            <a:xfrm>
              <a:off x="3324050" y="1304875"/>
              <a:ext cx="2628899" cy="464099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3320450" y="1304875"/>
              <a:ext cx="2628899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02" name="Shape 202"/>
          <p:cNvSpPr txBox="1"/>
          <p:nvPr>
            <p:ph idx="4294967295" type="body"/>
          </p:nvPr>
        </p:nvSpPr>
        <p:spPr>
          <a:xfrm>
            <a:off x="3389450" y="1304875"/>
            <a:ext cx="2494499" cy="461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System Disintegration</a:t>
            </a:r>
          </a:p>
        </p:txBody>
      </p:sp>
      <p:sp>
        <p:nvSpPr>
          <p:cNvPr id="203" name="Shape 203"/>
          <p:cNvSpPr txBox="1"/>
          <p:nvPr>
            <p:ph idx="4294967295" type="body"/>
          </p:nvPr>
        </p:nvSpPr>
        <p:spPr>
          <a:xfrm>
            <a:off x="3396775" y="1850300"/>
            <a:ext cx="2478600" cy="279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Lack of link between ASEDRA and People to verify or update records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600"/>
          </a:p>
        </p:txBody>
      </p:sp>
      <p:grpSp>
        <p:nvGrpSpPr>
          <p:cNvPr id="204" name="Shape 204"/>
          <p:cNvGrpSpPr/>
          <p:nvPr/>
        </p:nvGrpSpPr>
        <p:grpSpPr>
          <a:xfrm>
            <a:off x="6212550" y="1304875"/>
            <a:ext cx="2632499" cy="3416400"/>
            <a:chOff x="6212550" y="1304875"/>
            <a:chExt cx="2632499" cy="3416400"/>
          </a:xfrm>
        </p:grpSpPr>
        <p:sp>
          <p:nvSpPr>
            <p:cNvPr id="205" name="Shape 205"/>
            <p:cNvSpPr/>
            <p:nvPr/>
          </p:nvSpPr>
          <p:spPr>
            <a:xfrm>
              <a:off x="6215400" y="1304875"/>
              <a:ext cx="2628899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6" name="Shape 206"/>
            <p:cNvSpPr txBox="1"/>
            <p:nvPr/>
          </p:nvSpPr>
          <p:spPr>
            <a:xfrm>
              <a:off x="6212550" y="1304875"/>
              <a:ext cx="2632499" cy="464099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07" name="Shape 207"/>
          <p:cNvSpPr txBox="1"/>
          <p:nvPr>
            <p:ph idx="4294967295" type="body"/>
          </p:nvPr>
        </p:nvSpPr>
        <p:spPr>
          <a:xfrm>
            <a:off x="6272475" y="1304875"/>
            <a:ext cx="2494499" cy="461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Risk Measurepoint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8" name="Shape 208"/>
          <p:cNvSpPr txBox="1"/>
          <p:nvPr>
            <p:ph idx="4294967295" type="body"/>
          </p:nvPr>
        </p:nvSpPr>
        <p:spPr>
          <a:xfrm>
            <a:off x="6212550" y="1766275"/>
            <a:ext cx="2478600" cy="279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Measurable risk method needs to be updated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Inform candidate about actions with </a:t>
            </a:r>
            <a:r>
              <a:rPr lang="en">
                <a:solidFill>
                  <a:srgbClr val="FF0000"/>
                </a:solidFill>
              </a:rPr>
              <a:t>liability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Immediate Improvement Implementation</a:t>
            </a:r>
          </a:p>
        </p:txBody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323250" y="1919075"/>
            <a:ext cx="8370899" cy="3053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Employment Status Verification: To divide the database into active and inactive employees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a new worker to evaluate the database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IT teams of ASU and ASEDRA to divide - more efficient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Clarify Driving Requirements:  Evaluate if employees are driving or not and whether it is part of the job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Evaluate from departments the employees who are driving or not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Making it mandatory to include driving requirement field when posting a job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Increase ASEDRA Functionality: Make it more user friendly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Excel reports to help crosscheck records and for data backup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Immediate Improvement Implementation - Employment Status Verification</a:t>
            </a:r>
          </a:p>
        </p:txBody>
      </p:sp>
      <p:graphicFrame>
        <p:nvGraphicFramePr>
          <p:cNvPr id="220" name="Shape 220"/>
          <p:cNvGraphicFramePr/>
          <p:nvPr/>
        </p:nvGraphicFramePr>
        <p:xfrm>
          <a:off x="2141750" y="711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{35DB578B-5A02-42F0-944D-F1278BC0FE8F}</a:tableStyleId>
              </a:tblPr>
              <a:tblGrid>
                <a:gridCol w="1695775"/>
                <a:gridCol w="1695775"/>
                <a:gridCol w="2180650"/>
                <a:gridCol w="1210900"/>
              </a:tblGrid>
              <a:tr h="488800"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Predicted Cost </a:t>
                      </a: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Predicted Benefit</a:t>
                      </a: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 hMerge="1"/>
              </a:tr>
              <a:tr h="7837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u="sng"/>
                        <a:t>Wage for part time worker </a:t>
                      </a:r>
                      <a:r>
                        <a:rPr lang="en"/>
                        <a:t> =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160 hours * $20/hr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$3,200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u="sng"/>
                        <a:t>Reduced time usage</a:t>
                      </a:r>
                      <a:r>
                        <a:rPr lang="en"/>
                        <a:t> = 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$35/hr * 40 hours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$1,400</a:t>
                      </a:r>
                    </a:p>
                  </a:txBody>
                  <a:tcPr marT="91425" marB="91425" marR="91425" marL="91425"/>
                </a:tc>
              </a:tr>
              <a:tr h="9861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u="sng"/>
                        <a:t>Wage for IT workers </a:t>
                      </a:r>
                      <a:r>
                        <a:rPr lang="en"/>
                        <a:t>= 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60 hours * $50/hr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$3,000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11885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u="sng"/>
                        <a:t>Miscellaneous</a:t>
                      </a:r>
                      <a:r>
                        <a:rPr lang="en"/>
                        <a:t> =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 * $2,000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$2,000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7837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Total Cost = 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$5,200 or $5,000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(one time)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Total Benefit = 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$1,400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(recurring)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21" name="Shape 221"/>
          <p:cNvGraphicFramePr/>
          <p:nvPr/>
        </p:nvGraphicFramePr>
        <p:xfrm>
          <a:off x="98250" y="658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{35DB578B-5A02-42F0-944D-F1278BC0FE8F}</a:tableStyleId>
              </a:tblPr>
              <a:tblGrid>
                <a:gridCol w="1695775"/>
              </a:tblGrid>
              <a:tr h="4888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Implication</a:t>
                      </a: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</a:tr>
              <a:tr h="7837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Be able to divide into active and inactive employees</a:t>
                      </a:r>
                    </a:p>
                  </a:txBody>
                  <a:tcPr marT="91425" marB="91425" marR="91425" marL="91425"/>
                </a:tc>
              </a:tr>
              <a:tr h="9861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Reduced sample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for active employees to check</a:t>
                      </a:r>
                    </a:p>
                  </a:txBody>
                  <a:tcPr marT="91425" marB="91425" marR="91425" marL="91425"/>
                </a:tc>
              </a:tr>
              <a:tr h="11885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Better data quality and database management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7837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Time = 1 month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Immediate Improvement Implementation - Clarifying Driving Requirements</a:t>
            </a:r>
          </a:p>
        </p:txBody>
      </p:sp>
      <p:graphicFrame>
        <p:nvGraphicFramePr>
          <p:cNvPr id="227" name="Shape 227"/>
          <p:cNvGraphicFramePr/>
          <p:nvPr/>
        </p:nvGraphicFramePr>
        <p:xfrm>
          <a:off x="2141750" y="711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{35DB578B-5A02-42F0-944D-F1278BC0FE8F}</a:tableStyleId>
              </a:tblPr>
              <a:tblGrid>
                <a:gridCol w="1695775"/>
                <a:gridCol w="1695775"/>
                <a:gridCol w="2180650"/>
                <a:gridCol w="1210900"/>
              </a:tblGrid>
              <a:tr h="488800"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Predicted Cost </a:t>
                      </a: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Predicted Benefit</a:t>
                      </a: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 hMerge="1"/>
              </a:tr>
              <a:tr h="7837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u="sng"/>
                        <a:t>Time for documentation </a:t>
                      </a:r>
                      <a:r>
                        <a:rPr lang="en"/>
                        <a:t> =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40 hours * $30/hr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$1,200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u="sng"/>
                        <a:t>Reduced time usage</a:t>
                      </a:r>
                      <a:r>
                        <a:rPr lang="en"/>
                        <a:t> = 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$35/hr * 40 hours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$1,400</a:t>
                      </a:r>
                    </a:p>
                  </a:txBody>
                  <a:tcPr marT="91425" marB="91425" marR="91425" marL="91425"/>
                </a:tc>
              </a:tr>
              <a:tr h="9861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u="sng"/>
                        <a:t>Expense for Updating Kenaxa </a:t>
                      </a:r>
                      <a:r>
                        <a:rPr lang="en"/>
                        <a:t>= 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 hours * $50/hr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$150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11885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u="sng"/>
                        <a:t>Miscellaneous</a:t>
                      </a:r>
                      <a:r>
                        <a:rPr lang="en"/>
                        <a:t> =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 * $1,000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$1,000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7837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Total Cost = 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$2,250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(one time)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Total Benefit = 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$1,400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(recurring)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28" name="Shape 228"/>
          <p:cNvGraphicFramePr/>
          <p:nvPr/>
        </p:nvGraphicFramePr>
        <p:xfrm>
          <a:off x="98250" y="658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{35DB578B-5A02-42F0-944D-F1278BC0FE8F}</a:tableStyleId>
              </a:tblPr>
              <a:tblGrid>
                <a:gridCol w="1695775"/>
              </a:tblGrid>
              <a:tr h="4719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Implication</a:t>
                      </a: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</a:tr>
              <a:tr h="9859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Clear indication of  of driving requirement to understand liability</a:t>
                      </a:r>
                    </a:p>
                  </a:txBody>
                  <a:tcPr marT="91425" marB="91425" marR="91425" marL="91425"/>
                </a:tc>
              </a:tr>
              <a:tr h="9859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Understand from dept if employee is driving or not thus better database</a:t>
                      </a:r>
                    </a:p>
                  </a:txBody>
                  <a:tcPr marT="91425" marB="91425" marR="91425" marL="91425"/>
                </a:tc>
              </a:tr>
              <a:tr h="11476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Updated policy for employees to adhere by</a:t>
                      </a:r>
                    </a:p>
                  </a:txBody>
                  <a:tcPr marT="91425" marB="91425" marR="91425" marL="91425"/>
                </a:tc>
              </a:tr>
              <a:tr h="7567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Time = 1 month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Overview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471900" y="1919075"/>
            <a:ext cx="8222100" cy="3091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Fingerprint and Motor Vehicle Record check - part of hiring requirement</a:t>
            </a:r>
            <a:br>
              <a:rPr lang="en"/>
            </a:b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Identify inefficiencies and redundancy and focusing on overcoming them through streamlining the process further and reducing reverse logistics or error corrections through preventing measures</a:t>
            </a:r>
            <a:br>
              <a:rPr lang="en"/>
            </a:b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Significant importance - ASU has 10,000+ employees and growing</a:t>
            </a:r>
            <a:br>
              <a:rPr lang="en"/>
            </a:b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To reduce hiring cycle time and streamline documentation of hire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Immediate Improvement Implementation - Increase ASEDRA Functionality</a:t>
            </a:r>
          </a:p>
        </p:txBody>
      </p:sp>
      <p:graphicFrame>
        <p:nvGraphicFramePr>
          <p:cNvPr id="234" name="Shape 234"/>
          <p:cNvGraphicFramePr/>
          <p:nvPr/>
        </p:nvGraphicFramePr>
        <p:xfrm>
          <a:off x="2141750" y="711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{35DB578B-5A02-42F0-944D-F1278BC0FE8F}</a:tableStyleId>
              </a:tblPr>
              <a:tblGrid>
                <a:gridCol w="1695775"/>
                <a:gridCol w="1695775"/>
                <a:gridCol w="2180650"/>
                <a:gridCol w="1210900"/>
              </a:tblGrid>
              <a:tr h="488800"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Predicted Cost </a:t>
                      </a: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Predicted Benefit</a:t>
                      </a: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 hMerge="1"/>
              </a:tr>
              <a:tr h="7837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u="sng"/>
                        <a:t>Wage for IT workers </a:t>
                      </a:r>
                      <a:r>
                        <a:rPr lang="en"/>
                        <a:t>= 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60 hours * $50/hr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$3,000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u="sng"/>
                        <a:t>Reduced labor usage</a:t>
                      </a:r>
                      <a:r>
                        <a:rPr lang="en"/>
                        <a:t> = 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$10/hr * 80 hours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$800</a:t>
                      </a:r>
                    </a:p>
                  </a:txBody>
                  <a:tcPr marT="91425" marB="91425" marR="91425" marL="91425"/>
                </a:tc>
              </a:tr>
              <a:tr h="9861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u="sng"/>
                        <a:t>Miscellaneous</a:t>
                      </a:r>
                      <a:r>
                        <a:rPr lang="en"/>
                        <a:t> =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 * $2,000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$2,000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11885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7837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Total Cost = 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$5,000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(one time)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Total Benefit = 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$800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(recurring)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35" name="Shape 235"/>
          <p:cNvGraphicFramePr/>
          <p:nvPr/>
        </p:nvGraphicFramePr>
        <p:xfrm>
          <a:off x="98250" y="658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{35DB578B-5A02-42F0-944D-F1278BC0FE8F}</a:tableStyleId>
              </a:tblPr>
              <a:tblGrid>
                <a:gridCol w="1695775"/>
              </a:tblGrid>
              <a:tr h="4888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Implication</a:t>
                      </a: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</a:tr>
              <a:tr h="7837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Be able to derive excel reports</a:t>
                      </a:r>
                    </a:p>
                  </a:txBody>
                  <a:tcPr marT="91425" marB="91425" marR="91425" marL="91425"/>
                </a:tc>
              </a:tr>
              <a:tr h="9861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Crosscheck for matching records and finding errors</a:t>
                      </a:r>
                    </a:p>
                  </a:txBody>
                  <a:tcPr marT="91425" marB="91425" marR="91425" marL="91425"/>
                </a:tc>
              </a:tr>
              <a:tr h="11885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Reduce manual data entry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7837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Time = 1 month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Short Run Improvement Implementation</a:t>
            </a:r>
          </a:p>
        </p:txBody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323250" y="1919075"/>
            <a:ext cx="8370899" cy="3053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Adjust Risk Measurement Index: Including the adjusted weight on the faults and also including points accumulated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Will help identify which faults are more dangerous and provide classification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Include probation or warning range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Link ASEDRA and Peoplesoft: Creating an automatic daily adjustment of active and inactive employees in both the systems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Notification of risk drivers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Short Run Improvement Implementation - Adjusting Risk Measurement Index</a:t>
            </a:r>
          </a:p>
        </p:txBody>
      </p:sp>
      <p:graphicFrame>
        <p:nvGraphicFramePr>
          <p:cNvPr id="247" name="Shape 247"/>
          <p:cNvGraphicFramePr/>
          <p:nvPr/>
        </p:nvGraphicFramePr>
        <p:xfrm>
          <a:off x="2141750" y="711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{35DB578B-5A02-42F0-944D-F1278BC0FE8F}</a:tableStyleId>
              </a:tblPr>
              <a:tblGrid>
                <a:gridCol w="1695775"/>
                <a:gridCol w="1695775"/>
                <a:gridCol w="2180650"/>
                <a:gridCol w="1210900"/>
              </a:tblGrid>
              <a:tr h="488800"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Predicted Cost </a:t>
                      </a: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Predicted Benefit</a:t>
                      </a: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 hMerge="1"/>
              </a:tr>
              <a:tr h="7837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u="sng"/>
                        <a:t>Time for evaluation </a:t>
                      </a:r>
                      <a:r>
                        <a:rPr lang="en"/>
                        <a:t> =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40 hours * $30/hr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$1,200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u="sng"/>
                        <a:t>Potential reduced risk</a:t>
                      </a:r>
                      <a:r>
                        <a:rPr lang="en"/>
                        <a:t> = 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 out of 365 days * 5,000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$10,000</a:t>
                      </a:r>
                    </a:p>
                  </a:txBody>
                  <a:tcPr marT="91425" marB="91425" marR="91425" marL="91425"/>
                </a:tc>
              </a:tr>
              <a:tr h="986175"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 u="sng"/>
                        <a:t>Updating policy documentation </a:t>
                      </a:r>
                      <a:r>
                        <a:rPr lang="en"/>
                        <a:t> =</a:t>
                      </a:r>
                    </a:p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40 hours * $30/hr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u="sng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$1,200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11885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u="sng"/>
                        <a:t>Miscellaneous</a:t>
                      </a:r>
                      <a:r>
                        <a:rPr lang="en"/>
                        <a:t> =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 * $1,000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$1,000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7837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Total Cost = 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$5,400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(one time)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Total Benefit = 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$5,000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(one time)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48" name="Shape 248"/>
          <p:cNvGraphicFramePr/>
          <p:nvPr/>
        </p:nvGraphicFramePr>
        <p:xfrm>
          <a:off x="98250" y="658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{35DB578B-5A02-42F0-944D-F1278BC0FE8F}</a:tableStyleId>
              </a:tblPr>
              <a:tblGrid>
                <a:gridCol w="1695775"/>
              </a:tblGrid>
              <a:tr h="4719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Implication</a:t>
                      </a: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</a:tr>
              <a:tr h="9859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Reevaluating and adjusting new index which are appropriate</a:t>
                      </a:r>
                    </a:p>
                  </a:txBody>
                  <a:tcPr marT="91425" marB="91425" marR="91425" marL="91425"/>
                </a:tc>
              </a:tr>
              <a:tr h="9859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Update of current policy</a:t>
                      </a:r>
                    </a:p>
                  </a:txBody>
                  <a:tcPr marT="91425" marB="91425" marR="91425" marL="91425"/>
                </a:tc>
              </a:tr>
              <a:tr h="11476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Can focus more on faults with higher liability for ASU</a:t>
                      </a:r>
                    </a:p>
                  </a:txBody>
                  <a:tcPr marT="91425" marB="91425" marR="91425" marL="91425"/>
                </a:tc>
              </a:tr>
              <a:tr h="7567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Time = 3 month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Short Run Improvement Implementation - Link ASEDRA and Peoplesoft</a:t>
            </a:r>
          </a:p>
        </p:txBody>
      </p:sp>
      <p:graphicFrame>
        <p:nvGraphicFramePr>
          <p:cNvPr id="254" name="Shape 254"/>
          <p:cNvGraphicFramePr/>
          <p:nvPr/>
        </p:nvGraphicFramePr>
        <p:xfrm>
          <a:off x="2141750" y="711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{35DB578B-5A02-42F0-944D-F1278BC0FE8F}</a:tableStyleId>
              </a:tblPr>
              <a:tblGrid>
                <a:gridCol w="1695775"/>
                <a:gridCol w="1695775"/>
                <a:gridCol w="2180650"/>
                <a:gridCol w="1210900"/>
              </a:tblGrid>
              <a:tr h="488800"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Predicted Cost </a:t>
                      </a: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Predicted Benefit</a:t>
                      </a: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 hMerge="1"/>
              </a:tr>
              <a:tr h="7837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u="sng"/>
                        <a:t>Documentation </a:t>
                      </a:r>
                      <a:r>
                        <a:rPr lang="en"/>
                        <a:t> =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40 hours * $30/hr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$1,200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u="sng"/>
                        <a:t>Reduced time usage</a:t>
                      </a:r>
                      <a:r>
                        <a:rPr lang="en"/>
                        <a:t> = 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$35/hr * 40 hours * 3 months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$11,900</a:t>
                      </a:r>
                    </a:p>
                  </a:txBody>
                  <a:tcPr marT="91425" marB="91425" marR="91425" marL="91425"/>
                </a:tc>
              </a:tr>
              <a:tr h="9861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u="sng"/>
                        <a:t>Wage for IT workers </a:t>
                      </a:r>
                      <a:r>
                        <a:rPr lang="en"/>
                        <a:t>= 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120 hours * $50/hr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$6,000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11885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u="sng"/>
                        <a:t>Miscellaneous</a:t>
                      </a:r>
                      <a:r>
                        <a:rPr lang="en"/>
                        <a:t> =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 * $2,000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$2,000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7837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Total Cost = 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$5,200 or $5,000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(one time)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Total Benefit = 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$11,900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(recurring)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55" name="Shape 255"/>
          <p:cNvGraphicFramePr/>
          <p:nvPr/>
        </p:nvGraphicFramePr>
        <p:xfrm>
          <a:off x="98250" y="658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{35DB578B-5A02-42F0-944D-F1278BC0FE8F}</a:tableStyleId>
              </a:tblPr>
              <a:tblGrid>
                <a:gridCol w="1695775"/>
              </a:tblGrid>
              <a:tr h="4888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Implication</a:t>
                      </a: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</a:tr>
              <a:tr h="7837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Be able to divide into active and inactive employees</a:t>
                      </a:r>
                    </a:p>
                  </a:txBody>
                  <a:tcPr marT="91425" marB="91425" marR="91425" marL="91425"/>
                </a:tc>
              </a:tr>
              <a:tr h="9861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Gives instant update of employee status at ASU</a:t>
                      </a:r>
                    </a:p>
                  </a:txBody>
                  <a:tcPr marT="91425" marB="91425" marR="91425" marL="91425"/>
                </a:tc>
              </a:tr>
              <a:tr h="11885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Better data quality and database management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7837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Time = 3 months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THANK YOU</a:t>
            </a:r>
          </a:p>
        </p:txBody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Thank you for being an awesome group to work with!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Questions?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Process Improvement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Proactive task of identifying, analyzing, and improving upon existing business processes within an organization for optimization and to meet standards of quality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Process Improvement Steps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Learning about the process from stakeholders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Identifying inefficiency or redundancy or communication gap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Understanding in depth details regarding the issues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Gathering data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Brainstorming and listing potential solutions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Evaluating solutions and choosing the best ones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Developing cost-benefit analysis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Suggestions for maintaining the improvements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Shape 90"/>
          <p:cNvGraphicFramePr/>
          <p:nvPr/>
        </p:nvGraphicFramePr>
        <p:xfrm>
          <a:off x="156425" y="735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{35DB578B-5A02-42F0-944D-F1278BC0FE8F}</a:tableStyleId>
              </a:tblPr>
              <a:tblGrid>
                <a:gridCol w="1773250"/>
                <a:gridCol w="1773250"/>
                <a:gridCol w="1773250"/>
                <a:gridCol w="1773250"/>
                <a:gridCol w="1773250"/>
              </a:tblGrid>
              <a:tr h="333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Priority</a:t>
                      </a: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Time</a:t>
                      </a: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Cost</a:t>
                      </a: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Benefit</a:t>
                      </a: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  <a:tr h="688925">
                <a:tc>
                  <a:txBody>
                    <a:bodyPr>
                      <a:noAutofit/>
                    </a:bodyPr>
                    <a:lstStyle/>
                    <a:p>
                      <a:pPr rtl="0"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Immediate</a:t>
                      </a:r>
                    </a:p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Low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Within 1 day to 1 month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Low. Easily Implementable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Slightly improve experience </a:t>
                      </a:r>
                    </a:p>
                  </a:txBody>
                  <a:tcPr marT="91425" marB="91425" marR="91425" marL="91425"/>
                </a:tc>
              </a:tr>
              <a:tr h="566400">
                <a:tc>
                  <a:txBody>
                    <a:bodyPr>
                      <a:noAutofit/>
                    </a:bodyPr>
                    <a:lstStyle/>
                    <a:p>
                      <a:pPr rtl="0"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Short Run</a:t>
                      </a:r>
                    </a:p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High/</a:t>
                      </a:r>
                    </a:p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Medium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Within 1 year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Medium. Requires involvement from stakeholders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Implement preventive measures </a:t>
                      </a:r>
                    </a:p>
                  </a:txBody>
                  <a:tcPr marT="91425" marB="91425" marR="91425" marL="91425"/>
                </a:tc>
              </a:tr>
              <a:tr h="1914825"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Long Run</a:t>
                      </a:r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High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Over 1 year to 5 years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High. Requires integrating organizations involved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Complete integration and automation</a:t>
                      </a:r>
                    </a:p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Reduce running cost and improve satisfaction of employees</a:t>
                      </a:r>
                    </a:p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1" name="Shape 91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Problem &amp;  Improvement Implementation Classification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Fingerprint Check Process Overview and Objective</a:t>
            </a:r>
          </a:p>
        </p:txBody>
      </p:sp>
      <p:pic>
        <p:nvPicPr>
          <p:cNvPr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875" y="785762"/>
            <a:ext cx="7324725" cy="107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Shape 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875" y="1862100"/>
            <a:ext cx="4171950" cy="108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Shape 9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2875" y="2947950"/>
            <a:ext cx="7564150" cy="1579699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Shape 100"/>
          <p:cNvSpPr txBox="1"/>
          <p:nvPr/>
        </p:nvSpPr>
        <p:spPr>
          <a:xfrm>
            <a:off x="5025875" y="2598475"/>
            <a:ext cx="6159300" cy="7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 txBox="1"/>
          <p:nvPr/>
        </p:nvSpPr>
        <p:spPr>
          <a:xfrm>
            <a:off x="4608825" y="2127900"/>
            <a:ext cx="2352600" cy="887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800">
                <a:solidFill>
                  <a:srgbClr val="FF0000"/>
                </a:solidFill>
              </a:rPr>
              <a:t>14 days or more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7870300" y="855475"/>
            <a:ext cx="1054500" cy="887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" sz="1800">
                <a:solidFill>
                  <a:srgbClr val="FF0000"/>
                </a:solidFill>
              </a:rPr>
              <a:t>5 days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7953700" y="3267250"/>
            <a:ext cx="887699" cy="941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 sz="1800">
                <a:solidFill>
                  <a:srgbClr val="FF0000"/>
                </a:solidFill>
              </a:rPr>
              <a:t>7 days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 txBox="1"/>
          <p:nvPr/>
        </p:nvSpPr>
        <p:spPr>
          <a:xfrm>
            <a:off x="609525" y="4651600"/>
            <a:ext cx="8189100" cy="4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lang="en">
                <a:solidFill>
                  <a:srgbClr val="FF0000"/>
                </a:solidFill>
              </a:rPr>
              <a:t>AVERAGE TOTAL OF 27 DAYS </a:t>
            </a:r>
            <a:r>
              <a:rPr b="1" lang="en"/>
              <a:t>+ 40 DAYS FOR HIRING DEPARTMENT =  67 DAYS TOTAL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Strong Points of Concern</a:t>
            </a:r>
          </a:p>
        </p:txBody>
      </p:sp>
      <p:grpSp>
        <p:nvGrpSpPr>
          <p:cNvPr id="110" name="Shape 110"/>
          <p:cNvGrpSpPr/>
          <p:nvPr/>
        </p:nvGrpSpPr>
        <p:grpSpPr>
          <a:xfrm>
            <a:off x="431925" y="1304875"/>
            <a:ext cx="2628924" cy="3416400"/>
            <a:chOff x="431925" y="1304875"/>
            <a:chExt cx="2628924" cy="3416400"/>
          </a:xfrm>
        </p:grpSpPr>
        <p:sp>
          <p:nvSpPr>
            <p:cNvPr id="111" name="Shape 111"/>
            <p:cNvSpPr txBox="1"/>
            <p:nvPr/>
          </p:nvSpPr>
          <p:spPr>
            <a:xfrm>
              <a:off x="431925" y="1304875"/>
              <a:ext cx="2628899" cy="464099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431950" y="1304875"/>
              <a:ext cx="2628899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13" name="Shape 113"/>
          <p:cNvSpPr txBox="1"/>
          <p:nvPr>
            <p:ph idx="4294967295" type="body"/>
          </p:nvPr>
        </p:nvSpPr>
        <p:spPr>
          <a:xfrm>
            <a:off x="506425" y="1304875"/>
            <a:ext cx="2494499" cy="461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Billing Process</a:t>
            </a:r>
          </a:p>
        </p:txBody>
      </p:sp>
      <p:sp>
        <p:nvSpPr>
          <p:cNvPr id="114" name="Shape 114"/>
          <p:cNvSpPr txBox="1"/>
          <p:nvPr>
            <p:ph idx="4294967295" type="body"/>
          </p:nvPr>
        </p:nvSpPr>
        <p:spPr>
          <a:xfrm>
            <a:off x="508325" y="1850300"/>
            <a:ext cx="2478600" cy="279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Lack of automation and involving manual paperwork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Redundant use of payment process involving </a:t>
            </a:r>
            <a:r>
              <a:rPr lang="en">
                <a:solidFill>
                  <a:srgbClr val="FF0000"/>
                </a:solidFill>
              </a:rPr>
              <a:t>many steps</a:t>
            </a:r>
          </a:p>
        </p:txBody>
      </p:sp>
      <p:grpSp>
        <p:nvGrpSpPr>
          <p:cNvPr id="115" name="Shape 115"/>
          <p:cNvGrpSpPr/>
          <p:nvPr/>
        </p:nvGrpSpPr>
        <p:grpSpPr>
          <a:xfrm>
            <a:off x="3320450" y="1304875"/>
            <a:ext cx="2632499" cy="3416400"/>
            <a:chOff x="3320450" y="1304875"/>
            <a:chExt cx="2632499" cy="3416400"/>
          </a:xfrm>
        </p:grpSpPr>
        <p:sp>
          <p:nvSpPr>
            <p:cNvPr id="116" name="Shape 116"/>
            <p:cNvSpPr txBox="1"/>
            <p:nvPr/>
          </p:nvSpPr>
          <p:spPr>
            <a:xfrm>
              <a:off x="3324050" y="1304875"/>
              <a:ext cx="2628899" cy="464099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3320450" y="1304875"/>
              <a:ext cx="2628899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18" name="Shape 118"/>
          <p:cNvSpPr txBox="1"/>
          <p:nvPr>
            <p:ph idx="4294967295" type="body"/>
          </p:nvPr>
        </p:nvSpPr>
        <p:spPr>
          <a:xfrm>
            <a:off x="3389450" y="1304875"/>
            <a:ext cx="2494499" cy="461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Documentation</a:t>
            </a:r>
          </a:p>
        </p:txBody>
      </p:sp>
      <p:sp>
        <p:nvSpPr>
          <p:cNvPr id="119" name="Shape 119"/>
          <p:cNvSpPr txBox="1"/>
          <p:nvPr>
            <p:ph idx="4294967295" type="body"/>
          </p:nvPr>
        </p:nvSpPr>
        <p:spPr>
          <a:xfrm>
            <a:off x="3396775" y="1850300"/>
            <a:ext cx="2478600" cy="279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Wrong account number, lack of account balance error </a:t>
            </a:r>
            <a:r>
              <a:rPr lang="en">
                <a:solidFill>
                  <a:srgbClr val="FF0000"/>
                </a:solidFill>
              </a:rPr>
              <a:t>(70% error rate)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Constant logging of updates</a:t>
            </a:r>
          </a:p>
        </p:txBody>
      </p:sp>
      <p:grpSp>
        <p:nvGrpSpPr>
          <p:cNvPr id="120" name="Shape 120"/>
          <p:cNvGrpSpPr/>
          <p:nvPr/>
        </p:nvGrpSpPr>
        <p:grpSpPr>
          <a:xfrm>
            <a:off x="6212550" y="1304875"/>
            <a:ext cx="2632499" cy="3416400"/>
            <a:chOff x="6212550" y="1304875"/>
            <a:chExt cx="2632499" cy="3416400"/>
          </a:xfrm>
        </p:grpSpPr>
        <p:sp>
          <p:nvSpPr>
            <p:cNvPr id="121" name="Shape 121"/>
            <p:cNvSpPr/>
            <p:nvPr/>
          </p:nvSpPr>
          <p:spPr>
            <a:xfrm>
              <a:off x="6215400" y="1304875"/>
              <a:ext cx="2628899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 txBox="1"/>
            <p:nvPr/>
          </p:nvSpPr>
          <p:spPr>
            <a:xfrm>
              <a:off x="6212550" y="1304875"/>
              <a:ext cx="2632499" cy="464099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23" name="Shape 123"/>
          <p:cNvSpPr txBox="1"/>
          <p:nvPr>
            <p:ph idx="4294967295" type="body"/>
          </p:nvPr>
        </p:nvSpPr>
        <p:spPr>
          <a:xfrm>
            <a:off x="6272475" y="1304875"/>
            <a:ext cx="2494499" cy="461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DPS Time Usage</a:t>
            </a:r>
          </a:p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4" name="Shape 124"/>
          <p:cNvSpPr txBox="1"/>
          <p:nvPr>
            <p:ph idx="4294967295" type="body"/>
          </p:nvPr>
        </p:nvSpPr>
        <p:spPr>
          <a:xfrm>
            <a:off x="6212550" y="1766275"/>
            <a:ext cx="2478600" cy="279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marL="0" rtl="0">
              <a:spcBef>
                <a:spcPts val="0"/>
              </a:spcBef>
              <a:buNone/>
            </a:pPr>
            <a:r>
              <a:rPr lang="en"/>
              <a:t>14 days out of 27 </a:t>
            </a:r>
            <a:r>
              <a:rPr lang="en">
                <a:solidFill>
                  <a:srgbClr val="FF0000"/>
                </a:solidFill>
              </a:rPr>
              <a:t>(50%+)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Results should not be bottleneck for results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More Data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DPS checks for state records, FBI for federal. DPS has to be middleman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DPS checks 140,000 prints per year with 7 staff with &lt;1% error rate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Only 3% fingerprint checks results in hits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High number of wrong account number for billing from departments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Facilities Management - Start dates are after fingerprint results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30% bad reference, 80% job offer denial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Immediate Improvement Implementation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Implementation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Email Department About Updates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Inform candidate about timeline, parking, and policy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Extend walk-in times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Encourage fingerprint card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Data backup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Low Priority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Very low time required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Zero Cost</a:t>
            </a:r>
          </a:p>
          <a:p>
            <a: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Benefit of better candidate experience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