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35" r:id="rId2"/>
    <p:sldId id="1209" r:id="rId3"/>
    <p:sldId id="1213" r:id="rId4"/>
    <p:sldId id="277" r:id="rId5"/>
    <p:sldId id="1210" r:id="rId6"/>
    <p:sldId id="1211" r:id="rId7"/>
    <p:sldId id="1212" r:id="rId8"/>
    <p:sldId id="1221" r:id="rId9"/>
    <p:sldId id="1223" r:id="rId10"/>
    <p:sldId id="1224" r:id="rId11"/>
    <p:sldId id="1225" r:id="rId12"/>
    <p:sldId id="1218" r:id="rId13"/>
    <p:sldId id="1226" r:id="rId14"/>
    <p:sldId id="1227" r:id="rId15"/>
    <p:sldId id="1229" r:id="rId16"/>
    <p:sldId id="1230" r:id="rId17"/>
    <p:sldId id="1231" r:id="rId18"/>
    <p:sldId id="1232" r:id="rId19"/>
    <p:sldId id="1233" r:id="rId20"/>
    <p:sldId id="1228" r:id="rId21"/>
    <p:sldId id="1234" r:id="rId22"/>
    <p:sldId id="1235" r:id="rId23"/>
    <p:sldId id="1236" r:id="rId24"/>
    <p:sldId id="1237" r:id="rId25"/>
    <p:sldId id="1238" r:id="rId26"/>
    <p:sldId id="1214" r:id="rId27"/>
    <p:sldId id="1219" r:id="rId28"/>
    <p:sldId id="1239" r:id="rId29"/>
    <p:sldId id="1240" r:id="rId30"/>
    <p:sldId id="1241" r:id="rId31"/>
    <p:sldId id="1242" r:id="rId32"/>
    <p:sldId id="1244" r:id="rId33"/>
    <p:sldId id="1245" r:id="rId34"/>
    <p:sldId id="1247" r:id="rId35"/>
    <p:sldId id="1248" r:id="rId36"/>
    <p:sldId id="1249" r:id="rId37"/>
    <p:sldId id="1250" r:id="rId38"/>
    <p:sldId id="1251" r:id="rId39"/>
    <p:sldId id="1252" r:id="rId4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72D647-BC1E-4EA3-81CA-459713612F8B}">
          <p14:sldIdLst>
            <p14:sldId id="1135"/>
            <p14:sldId id="1209"/>
            <p14:sldId id="1213"/>
            <p14:sldId id="277"/>
            <p14:sldId id="1210"/>
            <p14:sldId id="1211"/>
            <p14:sldId id="1212"/>
            <p14:sldId id="1221"/>
            <p14:sldId id="1223"/>
            <p14:sldId id="1224"/>
            <p14:sldId id="1225"/>
            <p14:sldId id="1218"/>
            <p14:sldId id="1226"/>
            <p14:sldId id="1227"/>
            <p14:sldId id="1229"/>
            <p14:sldId id="1230"/>
            <p14:sldId id="1231"/>
            <p14:sldId id="1232"/>
            <p14:sldId id="1233"/>
            <p14:sldId id="1228"/>
            <p14:sldId id="1234"/>
            <p14:sldId id="1235"/>
            <p14:sldId id="1236"/>
            <p14:sldId id="1237"/>
            <p14:sldId id="1238"/>
            <p14:sldId id="1214"/>
            <p14:sldId id="1219"/>
            <p14:sldId id="1239"/>
            <p14:sldId id="1240"/>
            <p14:sldId id="1241"/>
            <p14:sldId id="1242"/>
            <p14:sldId id="1244"/>
            <p14:sldId id="1245"/>
            <p14:sldId id="1247"/>
            <p14:sldId id="1248"/>
            <p14:sldId id="1249"/>
            <p14:sldId id="1250"/>
            <p14:sldId id="1251"/>
            <p14:sldId id="1252"/>
          </p14:sldIdLst>
        </p14:section>
        <p14:section name="Untitled Section" id="{AE2648A6-00E8-4FE8-8C12-EE017A71BC2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1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8C4FFF"/>
    <a:srgbClr val="EAEFF7"/>
    <a:srgbClr val="DAD9D5"/>
    <a:srgbClr val="DEDDD9"/>
    <a:srgbClr val="DCDBD7"/>
    <a:srgbClr val="9F9E9C"/>
    <a:srgbClr val="FFFFFF"/>
    <a:srgbClr val="773E5E"/>
    <a:srgbClr val="51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466528" y="229532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705833" y="240968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779166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779166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779166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0F739E-64D0-1D1C-472F-146E67D7A78F}"/>
              </a:ext>
            </a:extLst>
          </p:cNvPr>
          <p:cNvCxnSpPr>
            <a:cxnSpLocks/>
          </p:cNvCxnSpPr>
          <p:nvPr/>
        </p:nvCxnSpPr>
        <p:spPr>
          <a:xfrm>
            <a:off x="3690833" y="4029875"/>
            <a:ext cx="1179740" cy="0"/>
          </a:xfrm>
          <a:prstGeom prst="straightConnector1">
            <a:avLst/>
          </a:prstGeom>
          <a:ln w="222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C90201-64ED-815C-057F-8B7B2C9E70F2}"/>
              </a:ext>
            </a:extLst>
          </p:cNvPr>
          <p:cNvSpPr/>
          <p:nvPr/>
        </p:nvSpPr>
        <p:spPr>
          <a:xfrm>
            <a:off x="5060294" y="1592062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66855-A104-8DF0-5EEF-1A93ED3496CC}"/>
              </a:ext>
            </a:extLst>
          </p:cNvPr>
          <p:cNvSpPr/>
          <p:nvPr/>
        </p:nvSpPr>
        <p:spPr>
          <a:xfrm>
            <a:off x="5577790" y="2303616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53720-D424-4DB9-FA0D-0F05DB6F4772}"/>
              </a:ext>
            </a:extLst>
          </p:cNvPr>
          <p:cNvSpPr txBox="1"/>
          <p:nvPr/>
        </p:nvSpPr>
        <p:spPr>
          <a:xfrm>
            <a:off x="5634204" y="1632911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SHIPPING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373BA-7274-D091-CC15-8154053EC2E5}"/>
              </a:ext>
            </a:extLst>
          </p:cNvPr>
          <p:cNvSpPr/>
          <p:nvPr/>
        </p:nvSpPr>
        <p:spPr>
          <a:xfrm>
            <a:off x="5060294" y="3394793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5824FA-930A-9F2E-C070-3579A48B8248}"/>
              </a:ext>
            </a:extLst>
          </p:cNvPr>
          <p:cNvSpPr/>
          <p:nvPr/>
        </p:nvSpPr>
        <p:spPr>
          <a:xfrm>
            <a:off x="5577790" y="4106347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8948E-1B68-306F-E67E-E8AC5765A861}"/>
              </a:ext>
            </a:extLst>
          </p:cNvPr>
          <p:cNvSpPr txBox="1"/>
          <p:nvPr/>
        </p:nvSpPr>
        <p:spPr>
          <a:xfrm>
            <a:off x="5634204" y="3435642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INVENTORY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ECC449-D210-2E18-D70C-9FA8F43A82BB}"/>
              </a:ext>
            </a:extLst>
          </p:cNvPr>
          <p:cNvSpPr/>
          <p:nvPr/>
        </p:nvSpPr>
        <p:spPr>
          <a:xfrm>
            <a:off x="5060294" y="5197524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EDBF08-0F11-B268-C921-0A2CA65E5F1E}"/>
              </a:ext>
            </a:extLst>
          </p:cNvPr>
          <p:cNvSpPr/>
          <p:nvPr/>
        </p:nvSpPr>
        <p:spPr>
          <a:xfrm>
            <a:off x="5577790" y="5909078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F12E-8C66-FE5F-644E-3F1B8531F31D}"/>
              </a:ext>
            </a:extLst>
          </p:cNvPr>
          <p:cNvSpPr txBox="1"/>
          <p:nvPr/>
        </p:nvSpPr>
        <p:spPr>
          <a:xfrm>
            <a:off x="5634204" y="5238373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LOGIN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3B0DF-5430-0193-9E5F-3C081114F06F}"/>
              </a:ext>
            </a:extLst>
          </p:cNvPr>
          <p:cNvCxnSpPr>
            <a:cxnSpLocks/>
          </p:cNvCxnSpPr>
          <p:nvPr/>
        </p:nvCxnSpPr>
        <p:spPr>
          <a:xfrm>
            <a:off x="8721005" y="2250667"/>
            <a:ext cx="851620" cy="0"/>
          </a:xfrm>
          <a:prstGeom prst="straightConnector1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8D8D1C8-0E68-37A2-6DA6-1389869A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1663768"/>
            <a:ext cx="1167563" cy="116756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21477E-C450-8FF7-7713-5432F080CAFC}"/>
              </a:ext>
            </a:extLst>
          </p:cNvPr>
          <p:cNvCxnSpPr>
            <a:cxnSpLocks/>
          </p:cNvCxnSpPr>
          <p:nvPr/>
        </p:nvCxnSpPr>
        <p:spPr>
          <a:xfrm>
            <a:off x="8721005" y="4006233"/>
            <a:ext cx="851620" cy="0"/>
          </a:xfrm>
          <a:prstGeom prst="straightConnector1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26AB64-31DE-8CB8-C420-E9255B06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3419334"/>
            <a:ext cx="1167563" cy="11675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375332-D69E-8D31-6E2C-CEF81DD4D4C1}"/>
              </a:ext>
            </a:extLst>
          </p:cNvPr>
          <p:cNvCxnSpPr>
            <a:cxnSpLocks/>
          </p:cNvCxnSpPr>
          <p:nvPr/>
        </p:nvCxnSpPr>
        <p:spPr>
          <a:xfrm>
            <a:off x="8721005" y="5872897"/>
            <a:ext cx="851620" cy="0"/>
          </a:xfrm>
          <a:prstGeom prst="straightConnector1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AF95F30-19A2-527C-F9CA-1BE6525C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5285998"/>
            <a:ext cx="1167563" cy="11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9" grpId="0" animBg="1"/>
      <p:bldP spid="10" grpId="0" animBg="1"/>
      <p:bldP spid="12" grpId="0"/>
      <p:bldP spid="13" grpId="0" animBg="1"/>
      <p:bldP spid="14" grpId="0" animBg="1"/>
      <p:bldP spid="16" grpId="0"/>
      <p:bldP spid="17" grpId="0" animBg="1"/>
      <p:bldP spid="20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2BD98-A4E8-B120-3F3D-03FC0C1D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E756D0-3B62-0258-564E-970CFF0865A2}"/>
              </a:ext>
            </a:extLst>
          </p:cNvPr>
          <p:cNvSpPr/>
          <p:nvPr/>
        </p:nvSpPr>
        <p:spPr>
          <a:xfrm>
            <a:off x="1707502" y="3750906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6E64D-5512-EA53-35D1-A7C215DA6EB1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3BFC4CB-E5C3-0CCD-AA90-84822089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367F054F-60A4-70AD-FED8-D3116411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026882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09BDE257-0DE9-86F0-6E47-712B7959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026882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38A70D91-4188-8591-CB56-D5172397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026882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E879FF2-1B03-6E17-EED2-DFFBA63A0C21}"/>
              </a:ext>
            </a:extLst>
          </p:cNvPr>
          <p:cNvSpPr/>
          <p:nvPr/>
        </p:nvSpPr>
        <p:spPr>
          <a:xfrm>
            <a:off x="3172408" y="400283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68FDD1-A5D9-A8EC-4B88-67206DD07099}"/>
              </a:ext>
            </a:extLst>
          </p:cNvPr>
          <p:cNvSpPr/>
          <p:nvPr/>
        </p:nvSpPr>
        <p:spPr>
          <a:xfrm>
            <a:off x="5258901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D54BF8-2571-2790-93D8-5ADDF51CF9AD}"/>
              </a:ext>
            </a:extLst>
          </p:cNvPr>
          <p:cNvSpPr/>
          <p:nvPr/>
        </p:nvSpPr>
        <p:spPr>
          <a:xfrm>
            <a:off x="4215654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66A6A9-1F5C-1DAA-9D5C-4E95B8937FE5}"/>
              </a:ext>
            </a:extLst>
          </p:cNvPr>
          <p:cNvSpPr/>
          <p:nvPr/>
        </p:nvSpPr>
        <p:spPr>
          <a:xfrm>
            <a:off x="6302148" y="4002830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86B87A-4152-FD13-F5F0-8ED54C2086FA}"/>
              </a:ext>
            </a:extLst>
          </p:cNvPr>
          <p:cNvSpPr/>
          <p:nvPr/>
        </p:nvSpPr>
        <p:spPr>
          <a:xfrm>
            <a:off x="8388640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31FAEE-A5A1-8091-B594-0685CD129E42}"/>
              </a:ext>
            </a:extLst>
          </p:cNvPr>
          <p:cNvSpPr/>
          <p:nvPr/>
        </p:nvSpPr>
        <p:spPr>
          <a:xfrm>
            <a:off x="7345394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4AAE8-D71E-CF6B-DF53-91958375D581}"/>
              </a:ext>
            </a:extLst>
          </p:cNvPr>
          <p:cNvSpPr txBox="1"/>
          <p:nvPr/>
        </p:nvSpPr>
        <p:spPr>
          <a:xfrm>
            <a:off x="10216070" y="3911052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1AF282-1969-2C79-A37D-0C94ED5D3D2F}"/>
              </a:ext>
            </a:extLst>
          </p:cNvPr>
          <p:cNvSpPr/>
          <p:nvPr/>
        </p:nvSpPr>
        <p:spPr>
          <a:xfrm>
            <a:off x="1707502" y="2346647"/>
            <a:ext cx="8388220" cy="905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E560AA-0773-767E-68F6-49681CFB4289}"/>
              </a:ext>
            </a:extLst>
          </p:cNvPr>
          <p:cNvSpPr txBox="1"/>
          <p:nvPr/>
        </p:nvSpPr>
        <p:spPr>
          <a:xfrm>
            <a:off x="10277437" y="2506793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6B2E20-93AD-5CE7-C06B-7F9A1399B3EE}"/>
              </a:ext>
            </a:extLst>
          </p:cNvPr>
          <p:cNvSpPr txBox="1"/>
          <p:nvPr/>
        </p:nvSpPr>
        <p:spPr>
          <a:xfrm>
            <a:off x="9341526" y="5178769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55DFCF-708C-9136-DE9E-FFC31E6DEE3A}"/>
              </a:ext>
            </a:extLst>
          </p:cNvPr>
          <p:cNvSpPr/>
          <p:nvPr/>
        </p:nvSpPr>
        <p:spPr>
          <a:xfrm>
            <a:off x="3172408" y="261466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9AC71B-AFF8-BC6E-84E7-12E3D2BC28DD}"/>
              </a:ext>
            </a:extLst>
          </p:cNvPr>
          <p:cNvSpPr/>
          <p:nvPr/>
        </p:nvSpPr>
        <p:spPr>
          <a:xfrm>
            <a:off x="5258901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F2C1A3-5112-7F67-49C5-92A29E5AFF18}"/>
              </a:ext>
            </a:extLst>
          </p:cNvPr>
          <p:cNvSpPr/>
          <p:nvPr/>
        </p:nvSpPr>
        <p:spPr>
          <a:xfrm>
            <a:off x="4215654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170A32-1179-F23C-9270-02CFE63ABD32}"/>
              </a:ext>
            </a:extLst>
          </p:cNvPr>
          <p:cNvSpPr/>
          <p:nvPr/>
        </p:nvSpPr>
        <p:spPr>
          <a:xfrm>
            <a:off x="6302148" y="2614662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C5FB66-A763-F256-D025-4D32B766FA46}"/>
              </a:ext>
            </a:extLst>
          </p:cNvPr>
          <p:cNvSpPr/>
          <p:nvPr/>
        </p:nvSpPr>
        <p:spPr>
          <a:xfrm>
            <a:off x="8388640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EF30A9-63ED-AFE5-599D-3BFA144D42AF}"/>
              </a:ext>
            </a:extLst>
          </p:cNvPr>
          <p:cNvSpPr/>
          <p:nvPr/>
        </p:nvSpPr>
        <p:spPr>
          <a:xfrm>
            <a:off x="7345394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7F7FEE2-0602-AEE7-395A-404A51F8377B}"/>
              </a:ext>
            </a:extLst>
          </p:cNvPr>
          <p:cNvSpPr/>
          <p:nvPr/>
        </p:nvSpPr>
        <p:spPr>
          <a:xfrm>
            <a:off x="6330141" y="3154525"/>
            <a:ext cx="317241" cy="71689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89C1F-6649-1B08-7886-90E281A4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C90103-C29E-3312-4751-B45BE88C962A}"/>
              </a:ext>
            </a:extLst>
          </p:cNvPr>
          <p:cNvSpPr/>
          <p:nvPr/>
        </p:nvSpPr>
        <p:spPr>
          <a:xfrm>
            <a:off x="1707502" y="3750906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106823-0362-D9C3-769A-0D36EDEE0100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DD3B28-90C6-C626-69A7-E8CFED15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5E2C6DBE-2798-6E7F-AADD-4D00195A2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026882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DBCCEAC5-4F86-BEFF-AB07-3E9F4426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026882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DC78475C-5891-4F8B-DE2C-386818E74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026882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FFF18C-1376-0E3B-0148-45CABB83CCB1}"/>
              </a:ext>
            </a:extLst>
          </p:cNvPr>
          <p:cNvSpPr/>
          <p:nvPr/>
        </p:nvSpPr>
        <p:spPr>
          <a:xfrm>
            <a:off x="3172408" y="400283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E77B-85BD-B85E-5F87-46D039360149}"/>
              </a:ext>
            </a:extLst>
          </p:cNvPr>
          <p:cNvSpPr/>
          <p:nvPr/>
        </p:nvSpPr>
        <p:spPr>
          <a:xfrm>
            <a:off x="5258901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19C63A-9598-3873-DCF4-A2D5FBFC5FB0}"/>
              </a:ext>
            </a:extLst>
          </p:cNvPr>
          <p:cNvSpPr/>
          <p:nvPr/>
        </p:nvSpPr>
        <p:spPr>
          <a:xfrm>
            <a:off x="4215654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CE087-9B9C-D2D3-DD38-8A02BCDC6DE1}"/>
              </a:ext>
            </a:extLst>
          </p:cNvPr>
          <p:cNvSpPr/>
          <p:nvPr/>
        </p:nvSpPr>
        <p:spPr>
          <a:xfrm>
            <a:off x="6302148" y="4002830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ECC325-24AA-D5FE-D864-B4D6E97F4DB7}"/>
              </a:ext>
            </a:extLst>
          </p:cNvPr>
          <p:cNvSpPr/>
          <p:nvPr/>
        </p:nvSpPr>
        <p:spPr>
          <a:xfrm>
            <a:off x="8388640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6A34A-FF66-B075-620E-F6DCC272D838}"/>
              </a:ext>
            </a:extLst>
          </p:cNvPr>
          <p:cNvSpPr/>
          <p:nvPr/>
        </p:nvSpPr>
        <p:spPr>
          <a:xfrm>
            <a:off x="7345394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0E30-FA5D-57F1-F90A-C8A131CD6D5D}"/>
              </a:ext>
            </a:extLst>
          </p:cNvPr>
          <p:cNvSpPr txBox="1"/>
          <p:nvPr/>
        </p:nvSpPr>
        <p:spPr>
          <a:xfrm>
            <a:off x="10216070" y="3911052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1E2253-7FCF-3FC3-E8AE-C697705BB677}"/>
              </a:ext>
            </a:extLst>
          </p:cNvPr>
          <p:cNvSpPr/>
          <p:nvPr/>
        </p:nvSpPr>
        <p:spPr>
          <a:xfrm>
            <a:off x="1707502" y="2346647"/>
            <a:ext cx="8388220" cy="905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E03600-2333-CCE1-0763-F942918020CF}"/>
              </a:ext>
            </a:extLst>
          </p:cNvPr>
          <p:cNvSpPr txBox="1"/>
          <p:nvPr/>
        </p:nvSpPr>
        <p:spPr>
          <a:xfrm>
            <a:off x="10277437" y="2506793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6FBEE7-1D0F-9FF2-808B-7E5730733026}"/>
              </a:ext>
            </a:extLst>
          </p:cNvPr>
          <p:cNvSpPr txBox="1"/>
          <p:nvPr/>
        </p:nvSpPr>
        <p:spPr>
          <a:xfrm>
            <a:off x="9341526" y="5178769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80F92A-76F9-E349-1D57-42619A8206D2}"/>
              </a:ext>
            </a:extLst>
          </p:cNvPr>
          <p:cNvSpPr/>
          <p:nvPr/>
        </p:nvSpPr>
        <p:spPr>
          <a:xfrm>
            <a:off x="3172408" y="261466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0328C2-F046-D76C-4155-75630F3D2658}"/>
              </a:ext>
            </a:extLst>
          </p:cNvPr>
          <p:cNvSpPr/>
          <p:nvPr/>
        </p:nvSpPr>
        <p:spPr>
          <a:xfrm>
            <a:off x="5258901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1D9633-60F9-B578-B31C-A9AC3D649C11}"/>
              </a:ext>
            </a:extLst>
          </p:cNvPr>
          <p:cNvSpPr/>
          <p:nvPr/>
        </p:nvSpPr>
        <p:spPr>
          <a:xfrm>
            <a:off x="4215654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3E7D2D-67B4-C2C2-AE7E-C7C15C43D5EB}"/>
              </a:ext>
            </a:extLst>
          </p:cNvPr>
          <p:cNvSpPr/>
          <p:nvPr/>
        </p:nvSpPr>
        <p:spPr>
          <a:xfrm>
            <a:off x="6302148" y="2614662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90619F-166F-3BB7-7ADC-12AD70CF5015}"/>
              </a:ext>
            </a:extLst>
          </p:cNvPr>
          <p:cNvSpPr/>
          <p:nvPr/>
        </p:nvSpPr>
        <p:spPr>
          <a:xfrm>
            <a:off x="8388640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86F27-080D-0A93-DF05-EB43A427E377}"/>
              </a:ext>
            </a:extLst>
          </p:cNvPr>
          <p:cNvSpPr/>
          <p:nvPr/>
        </p:nvSpPr>
        <p:spPr>
          <a:xfrm>
            <a:off x="7345394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25D7A2-D9C4-DE9E-4CA0-142CC6675159}"/>
              </a:ext>
            </a:extLst>
          </p:cNvPr>
          <p:cNvSpPr/>
          <p:nvPr/>
        </p:nvSpPr>
        <p:spPr>
          <a:xfrm>
            <a:off x="6330141" y="3154525"/>
            <a:ext cx="317241" cy="71689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9EE2A-8A38-9B38-3293-3C1F84B9F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184EBB-4033-14CB-3DA0-3D24AF5F39F6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7680C8-EA54-0523-CD92-2328B387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24274-0F6C-FBB7-C12D-D619463775DB}"/>
              </a:ext>
            </a:extLst>
          </p:cNvPr>
          <p:cNvSpPr txBox="1"/>
          <p:nvPr/>
        </p:nvSpPr>
        <p:spPr>
          <a:xfrm>
            <a:off x="1632470" y="2384060"/>
            <a:ext cx="8927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standard Java (platform) thread is always associated with a single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 while the thread is running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IT DOES NOT MATTER IF THE THREAD IS BLOCKED, THE UNDRLYING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OS THREAD IS ASSIGNED TO THAT THREAD !!!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disadvantage of standard (platform) threads and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not scalable</a:t>
            </a:r>
          </a:p>
        </p:txBody>
      </p:sp>
    </p:spTree>
    <p:extLst>
      <p:ext uri="{BB962C8B-B14F-4D97-AF65-F5344CB8AC3E}">
        <p14:creationId xmlns:p14="http://schemas.microsoft.com/office/powerpoint/2010/main" val="35316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DCB0A-C1E9-5DF1-55FD-E86C19D5F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42D30B-1573-7EAB-F4F9-CF1913FE3BC4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2E79E-1947-AAE7-EEAE-FC958C99E614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C934EA-A7E3-CB37-26FB-79A421AD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AEFF08B2-484E-0CEF-B25A-70EB45B4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F5428878-3684-04E2-971E-9E004238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54EAC23D-3ED4-C70F-4EFD-C3D29BD1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D4F454-BB14-64DD-D3DE-66B2059CDE0E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2FEB75-9C74-8D3C-6814-A4F16473E220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A8E10B-8AB5-EF45-F6A6-7DA9B7962347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1055D0-CFF3-D470-B045-651C3B1E613A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78022-17AC-02FA-224C-3F2A04A78942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06F83D-8264-89BA-D305-0FC553E2D230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6AB81-89F1-3CDF-E64F-6EE375CCC26E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785224-6DBE-7EC5-1516-549068888957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8ED6D4-4B7E-C8C7-E840-C111A44047A1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2905EC-29A8-95E9-3CA9-062D22AEEF96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2FF61E-55F6-2809-761A-3028CA4DE255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46F3630-3F7B-762B-BFAD-91942555E6BC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D2AD6A-8E61-9ED5-28CA-033166117F9A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2FC12F-8543-D430-CC0A-974A227C8180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BA671E-E6A2-3591-94BC-0459A7B5F589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B2B15C-A381-C97A-E3B6-EBCF25180F46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46FC3-3BED-DC1F-48CA-DE923278A4FD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F9CD31D-CCFC-1E43-E7F3-9BC203247FC1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B29864-7610-53DA-04A9-BBCAE7EAB8F2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75427-D408-B587-EAC3-01F7E56C760A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8206-CD02-574E-E5B2-B213D6BA76CB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85256-D612-7A80-5932-24444A5365CB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46F818-732C-679C-C679-A17C35622787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56DA21-60FC-CA37-3761-D267C892A42E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BA5D5D-CABA-0E85-8302-E562353F9BA5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B4BC6-7198-B366-0883-B5B91E94C61F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F34D2C-A26E-14A0-AAFB-245AADFC7931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4BE36D-DC1F-B22B-5925-7AF47D0B81B9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88C087-07BE-8E54-84C7-DC17DC9A8E63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6174E4-7FDE-FCCD-ECE8-94891752F24E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3C704-2194-8A44-EAD0-E77A0D40D6F3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</p:spTree>
    <p:extLst>
      <p:ext uri="{BB962C8B-B14F-4D97-AF65-F5344CB8AC3E}">
        <p14:creationId xmlns:p14="http://schemas.microsoft.com/office/powerpoint/2010/main" val="321958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074F-6404-9113-E70F-6AE226BA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4F1F8-185E-E2EA-275B-02399EA081E8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F54CBE-2334-1975-EFB0-6E608A1986F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67F5B87-5224-DCEF-204F-554D5606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1FF7B1A8-4264-01EB-5598-F1F56FE0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72C3BEDA-2FA0-5CDD-4C14-A1C3045B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DF0ACD0-E272-14C8-20D6-DDFAAD22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53770B-640D-9430-2AF4-0263BADC9B69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7E9ED8-8159-2D6C-5B45-209CE6430C04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60F33-8A9C-AF28-7910-21098F44C7D1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800A80-1D35-2BBE-5548-8CED63A70A0B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2848AE-A789-51DE-2567-2F94C29C4F5E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191E5A-F2F1-92AE-A774-48E4E552219E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A4AC7-6245-4C2F-AD58-D24FD37E0A6E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270EE3-8761-E23F-11BE-DADCB3DE8AEB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5515A-D9AD-2C55-764B-7473B27F5080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A6E05A-0C51-1EEF-2528-58550968BC24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48489-1AAE-2DD4-5231-55AD84DC4929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53A5CF-948C-35D0-111F-F9F2EA614FD7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0B245C-EA0D-E123-A040-3281297CF7FD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81B49-A9A2-969D-9CF7-A4C303C9799A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84D905-8012-7E96-B9B6-8F57D26EBCDD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A49157-B3AE-E958-2B83-94220FE31766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60BE6C-D0FD-9F2D-F924-A7DA6EBAD153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EA63E2-23FC-4689-3429-5996A5E2778D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1CDC82-F584-0C56-9778-914D0C767326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E46C7B-0E6E-30BC-350B-FBC6830737A7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EE4557-6D32-53B5-D6DE-2C46FBC2FAE4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BAE0F5-1722-AABF-6698-DA01E01C8EF5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BB055D-E3B8-7505-047D-2392AA9F78A5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F62D20-4387-8D44-768E-8B6DBE94FF7C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5E1031-F00F-FA7D-2854-505FD7C2E77B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834181-E7BC-706A-0C17-C5CA10D392D0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1E216-EB04-9170-96CB-C406AAAF1924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4B147E-AC44-E463-C788-8F92410DC073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7C9531-ED8B-3F73-9338-6DA8DF03B10F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58EAC6-B82A-20D1-28EB-ACFE43D46791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436F8-0B78-7E02-5D10-623BDD715C03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</p:spTree>
    <p:extLst>
      <p:ext uri="{BB962C8B-B14F-4D97-AF65-F5344CB8AC3E}">
        <p14:creationId xmlns:p14="http://schemas.microsoft.com/office/powerpoint/2010/main" val="134570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8CB2-E42A-B885-3E8D-D73C51A4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695E73-FC35-618E-9648-1CBFFB7446A0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EF3F4-DA6C-D547-F139-D560971879A1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F36D004-6E44-6DBB-3DB1-82611E3C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35D0502B-2CEF-6EB2-39C2-3B0E13B7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98DB80DC-5CCB-A9B0-7108-AAC9BE70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144A1A9-DA89-957F-FC1E-B8355B5D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6EFA4E-C551-C675-CDBB-9AFDF688C9D7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2F7D2F-C22E-705F-7D58-25344E3BA3BB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DA2B6F-65AE-A9A9-089C-39F715FFC307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64E5F-C653-2F51-F10D-521CFB3AD83C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53CC5-3F0B-E2B9-06A3-FFEB44BE7360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F19631-9A2E-41FD-DE05-662C7D3DAE0F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46D02-60D6-C577-CB0F-CFE418887BB1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E595B4-4F7E-5EC7-E40A-30FB501FB0EE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7EDC7-4300-7078-3F19-6F5E2A6DD56C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37AB1-6580-4F2D-FA94-C0650404F132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FA31A-E2E4-CA4A-95D8-CACB58C6C7DA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C2915E-6DFB-2618-F0ED-FADC80540047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6227F2-D8E6-23F4-D1A0-D0C3C55D3E4F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38AE52-20A2-2A4E-72DA-B269A2AF86F3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BEAE31-7168-A292-8B35-BCCD0154D479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EA0AAB0-74FE-12FC-25E6-843C09DB17DB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D0B13C-E2E3-B2AE-7A54-788CEEB75BE1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AFAFEE0-7EBC-A8B3-8F57-015B322FB251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45B2B9-9C11-753C-8AA9-7F83A3A3E5D5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2F904E-3062-80EA-AAE0-DCF3C9852BF1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025ACF-A27D-034E-CB09-03B2B0551C8A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9B4E7C-D5EA-4CD5-A75E-6AABB074ABCB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0B859-8C84-B685-F298-8DE44D75DD8A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EEC36A-BE47-61DE-E576-3A1FC2D2FBB0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BC387-34DA-2415-F9EE-D6746EE0BB94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64F46F-E209-7D79-5DAB-D299B5B6551D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2E2ADC-528D-1B48-83F4-21A9D6744D5A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BF55C5-0342-2E55-4734-7C0D2C90FA43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C0728B-3BA1-E2AE-3773-BB0E8ECF2481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076838-4A33-D84D-2ED5-40C6B5D99A0E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4CB13-5896-8E11-1B48-DB3D3BA9F31A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DA30F74-984A-1E14-7C04-AF53202A780C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F6EE-1B79-BED5-9B54-F54D236B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771F77-943F-E3C7-989D-621C0E8DF8A6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20CF3-257A-AB4D-6DD0-68B84D49175B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1ECE30-E17C-F081-CE73-9CF4B5B8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A9B90499-CADA-86A4-17ED-826658E3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1D6FA47C-25DA-065B-4CD2-FFF45698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FFBB7697-DEC0-00E2-2094-A5DAC7F2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96F1AC-AF8E-0B4D-95B3-D6F0A6BB6516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5F1514-158E-C7A4-B75E-F967B2D925AB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6CE15-15F1-F968-2052-8527E9ACE1EA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1A6383-6D29-0EB1-6F50-81964A739F07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B5D528-A00F-4F64-0E53-174BAB9180CF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ABC3F9-549A-7DC2-4496-D1E5DA2A5178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A0237-37AC-42E8-E326-75873F5B6A6A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6AB76-3D0F-08ED-77D1-65B2C92BCBFD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F275CF-2DAB-1F1E-5D2B-8FB7F5EAFA70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9432AE-88FA-7280-1C79-9DE6ADE0C057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F12767-87BF-FDB8-EDE5-827AB5D7D031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9D29AB-4A58-CA37-B9F6-0F2EB337E665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9DE7D6-A21B-A7D1-FD60-39321A7F59E7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E1A2A1-0F86-92C0-78FF-6C1D628FC9A1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3E8C9-0640-94C1-A276-122E8A8CD0BA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9560B3-EA94-3063-3991-1026454A1EED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D74C0D-E21B-8A70-76AB-1F0D39762E5F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14CB53F-8F37-DE10-5348-961E1B016DBC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59AA7A-AA9E-E7D0-CD94-4627B0835978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89D7CD-D3D5-16EB-AC0D-C9722A296889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0C9E34-BE71-B072-2E94-76208235C8ED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74DA8D-7C2E-7B1A-041A-EA489D439B23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CDF277-5774-2E13-9573-EA441F3F20CB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E4EADC-6D2B-807A-161C-A34C60390057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E4E8EA-4B21-97EA-A1E3-37417A52A6EC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D314C0-C047-B50D-89CB-7DBBD0FE2CAE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F49B06-7926-E5B4-9E11-D3009460BBDD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6A0273-5CD2-AB65-07A4-F874406B3D67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D54711-CE79-D9CE-F967-F86985197885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495B80-8A52-0F9B-51E8-08D414586389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C8F81-777E-838B-1057-C2C8BA9F9C80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424269-2B6B-9039-51DB-B8BD6E3B0519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44B3244-5145-68E2-E5C8-359953A98A33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1ACB8-8AE7-C630-DC2D-0A2687EA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B2B846-8050-99B6-8CC0-8B02DD173BCB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85AB73-0742-DF55-5B76-E2774606322D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6AC90-2FA6-903A-99A4-408C40BD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D27BC21A-BD71-E950-7564-72B8DD6AB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83C845A0-9241-097F-6518-CF70671A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84B22A59-8866-1ADF-69C0-17711B3D2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554B8BB-778D-C3FA-1822-0ED8C4E822CF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7C8DD-E9DD-8155-D076-019840D519D1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A4304F-AA35-AB00-7F92-A773C79FB47C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AF2927-7F0D-5CDA-7DF0-E8A4A05244BB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4DE159-1ACD-41C9-7B0F-C50720B27D71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7F1DB0-40E3-7908-B17F-2570236A99F8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C49B0-B6D8-70C6-E950-3D642D443AEB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7434B1-076A-4E88-72EC-8CCA449C487B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665D5-2BD5-23DE-F511-0BD14DAE1DAF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696D5B-70A8-F294-4C14-757474D521D3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5B97D5-3BEB-7545-E27E-937CE8B23AC3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E1F6C8-8E27-0491-2795-287ADE1C546B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6AF4F8-4621-3D63-452C-653C70CFDC2D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1F245-E957-6982-8517-3E0D6F26ACE5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4B6F52-BA38-A0ED-5D96-8E2C96FF1553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C86434-BE07-EFDB-E103-132ACB719439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EE153D-88A9-69FB-04F9-211F99A165FF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B8176C5-067C-5876-0168-96A45FABF66C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94ADE7-F296-D6CD-9CF9-FF3652C30266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19D92-A815-0D2F-8BF9-4692A7E05C93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2B5D6F-B01A-A840-42E8-AE26CC860378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56E929-F15C-B9E3-26BF-02C1E09346C2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73DC6E-2083-3789-B6C1-4436A3F23568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5D6B69-2E00-1DAE-B133-603017BD1CA8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40D52-29BB-F15B-9B98-F1590139FC7C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4B40A3-FC2E-7EB2-BFA0-804296F550E3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CA1613-0540-0A08-ED4C-C6C2AEF6540C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C1DA24-C578-7434-D4B4-74BD802B820E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4180C-9141-5D82-CFD5-6903A426C1D1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3D29E4-FAF8-6CCD-7C31-3104F2DD0F14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29CEA-A8AB-F99D-D84B-C437CD5684B2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623AA47-3714-2F87-22F5-57209F1144CD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5C3D08C-CDB2-8878-3C2A-D7B8CEBFB32F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8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F7543-C9D6-72FB-3707-6EF03EE5A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AF07F-C346-6F89-B17F-C314A1D6060F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37E186-AFF6-8D52-C1D5-C346F3A3C01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E97C82-A69E-D58A-E2DB-3B5B12D4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9DF0B6B8-D42A-E86F-E246-7A210C43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BCF9130E-A8F1-9877-5B3E-C73C84FB6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3D05149D-6EEE-35A1-1BDC-5A5ACA20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978DD8-A732-FD88-2BB9-3F793D11BF10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F6FA5E-3D62-A6AC-DD59-7A8E225EF40E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D7F3A2-C942-DDC5-CC0C-94B4533CDE3B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E8A77-3C1D-65E6-E773-2D60E7B50CD6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4D4764-9D43-A820-5882-C0137A7117A6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CB759D-6A5A-5E05-1CB6-848BBCF0798F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9AE14-AF57-547F-245A-725ED5B7FE90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989987-A8A5-7E8F-D665-8F204CDAA196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73D0B-2383-8595-B214-A862D80C838E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58213D-35FB-86ED-65E2-4DDAA05D962D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3F474E-1C8F-A54D-E78D-ECDAB4A0DF4D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2DCEF5-A58B-D3D8-9A86-D296ABCBFFAE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02B95E-442D-999B-2BE5-4D49B02647D0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DCEE3C-9E47-A799-C621-9A36E7AADBAA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E2EF8A8-2525-40F3-6DB7-3DE72AF4DFB1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27E4FC-87ED-1826-3D0C-5E0E68DF06D4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BE5FCD-AAB7-F0CE-19BB-A40B9A4BC0DC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B28B95-D758-3B5C-5EC2-A974A68C8FA4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F0D61-E11A-CF25-D21C-7BE282182729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838B33-C770-7F82-D724-594EF8B5DB32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65D882-357B-211B-6540-4D57140F20DD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7EAD2-DD62-7420-65CD-502B60F0F139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3A8193-B1A0-F4F3-1E2E-154AAA36A515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4CE538-4757-6D6D-7B7B-5679D721302D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F46AA0-F03C-8C54-A38B-1FDEA1E41310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63B6A0-BD3F-DFB7-5D28-BB26280781A3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FC5F7-C107-50F7-13D6-890BA2BC1354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1B1E35-ADB0-FE1C-9983-892D5E35FCA4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CED91-9B44-99E7-ED95-C20DA2E377D4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6D8354-4477-6414-8DDA-C0AAB09E5B47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EAC2D1-2721-7B12-5875-75031F3CC7C9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BCD6ECC-3455-50C8-D857-FD3B71654C0A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2D55019-5EB5-9736-D20A-219050BAFE80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8113B91-D949-9D43-BDE8-25E5B1F77E74}"/>
              </a:ext>
            </a:extLst>
          </p:cNvPr>
          <p:cNvSpPr/>
          <p:nvPr/>
        </p:nvSpPr>
        <p:spPr>
          <a:xfrm>
            <a:off x="688639" y="958482"/>
            <a:ext cx="6439992" cy="905069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when the virtual thread is blocked then JVM saves the state on the heap memory and the platform thread (carrier) executes another virtual thread that is available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31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1DCCF-205D-7A90-BE26-66A3DBE76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FBBB31-532A-B864-5D11-2860E21209BA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312B7-E90A-AAA9-C6B0-28F20DB4D711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6834A5-A948-7297-3F5C-265020C0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20AE998D-A98F-EB5E-5339-09B355E22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DF4DE9BD-B04F-6D6C-6DC0-C96B08F5D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A8A9FD1D-86E5-C12E-3FC2-74C283089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4EB101-E655-EE13-F3E1-188578B0CCC7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3120E-E8D7-AF8A-58A7-C29AD11A7A3A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37CD6-1953-7B6E-EE06-FBD18525E6CA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DEE732-DAA0-C2F0-B59B-FB68DD417F31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9F074D-1BB8-9517-A8FE-72071C1D89A1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260CFF-A388-823E-023C-846D011402FF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F012A-0EFF-764B-6B92-601119F04C58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E26EF4-824F-6693-7D38-6046DC46E57E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3F913-952A-5BD1-A134-4DE72CA1B39C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F9E53E-6199-6E2E-EC7E-7B9E2B0C660B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D46222-527E-A90F-DED4-33D431D26E69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1AA866-5529-7DE3-C0A6-07CCB13B1220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92DB35-8323-ACBF-6AC5-B0551502B6F1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78A39F-1E40-0E54-9DE0-43D471E29BFB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F53153-A1AD-EC22-021C-E0F2F4C37A26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545F85-7091-DFBA-E137-FAC7A7E84386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074FD-F7EB-C21B-9A46-EA6E6EF8FDCC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49A193-C1CB-7484-BC53-2C5037C21237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AABBFE-2D7D-DD36-BE6A-0B5A2AC06A56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2088F7-2DCC-ABF1-2BCA-BE42C28E55E6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7C4BDB-2980-BD3F-FFCC-8D54F5BC912C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DC2EA3-81FF-558C-DFE8-FD44248ECA18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10C347-E4A9-0C39-48FD-142B2C579E24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D98805-0207-3B61-E7CF-2C628BC06DAC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847AEA-5D61-2F39-E2D6-8228A2CB1D39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64C0EA-3D70-12D4-08AA-67D44997C0D4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98048E-EB5A-4A17-A926-EC8876B29963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1285A8-9C6E-1445-6F4D-0CF2D53E8EA3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59A413-F16B-CED7-11AA-449A2B75B277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A7D8AF-DF24-44A6-5E5F-08A3E5415613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BC2FA-42B3-9A83-76DA-8D44AE94FB5D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35F1EE-D292-725B-B531-259E832B0A2C}"/>
              </a:ext>
            </a:extLst>
          </p:cNvPr>
          <p:cNvSpPr/>
          <p:nvPr/>
        </p:nvSpPr>
        <p:spPr>
          <a:xfrm rot="2977937">
            <a:off x="3659401" y="2457044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9B213BB-8199-6CE4-4FD7-0D543CFF3539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 animBg="1"/>
      <p:bldP spid="21" grpId="0" animBg="1"/>
      <p:bldP spid="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6CB81D-FE85-AE4F-2E0F-65E1AFA287EA}"/>
              </a:ext>
            </a:extLst>
          </p:cNvPr>
          <p:cNvSpPr/>
          <p:nvPr/>
        </p:nvSpPr>
        <p:spPr>
          <a:xfrm>
            <a:off x="2368110" y="3161567"/>
            <a:ext cx="1706050" cy="17060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B411149C-D7AC-703A-1F75-FA745A2B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8756" y="3298433"/>
            <a:ext cx="830964" cy="830964"/>
          </a:xfrm>
          <a:prstGeom prst="rect">
            <a:avLst/>
          </a:prstGeom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2E23C98-D79D-C9D2-219E-1978E415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484" y="3768605"/>
            <a:ext cx="830964" cy="830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4DFBE-49A2-7567-DA8D-B74BFD9B9920}"/>
              </a:ext>
            </a:extLst>
          </p:cNvPr>
          <p:cNvSpPr txBox="1"/>
          <p:nvPr/>
        </p:nvSpPr>
        <p:spPr>
          <a:xfrm>
            <a:off x="835810" y="252003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#1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0A25C-D711-6FCF-6A9E-0DD99E86B130}"/>
              </a:ext>
            </a:extLst>
          </p:cNvPr>
          <p:cNvSpPr/>
          <p:nvPr/>
        </p:nvSpPr>
        <p:spPr>
          <a:xfrm>
            <a:off x="6574350" y="180953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A7784D80-9F6F-E630-4153-6EB866595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6530" y="1951455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4404E1E7-C1D1-D0CE-C101-5A6A4F4CF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0258" y="2421627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230D36-6018-52EA-3121-D785181DAD8B}"/>
              </a:ext>
            </a:extLst>
          </p:cNvPr>
          <p:cNvSpPr txBox="1"/>
          <p:nvPr/>
        </p:nvSpPr>
        <p:spPr>
          <a:xfrm>
            <a:off x="8374530" y="1352387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893D99-A589-565B-C8C8-A75E05911CC6}"/>
              </a:ext>
            </a:extLst>
          </p:cNvPr>
          <p:cNvSpPr/>
          <p:nvPr/>
        </p:nvSpPr>
        <p:spPr>
          <a:xfrm>
            <a:off x="5726674" y="4654708"/>
            <a:ext cx="1706050" cy="17060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EA73A9BF-582D-D75C-FE53-22395CE55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320" y="4791574"/>
            <a:ext cx="830964" cy="830964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0CF50630-D26C-A1CD-85F7-497BD7B32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1048" y="5261746"/>
            <a:ext cx="830964" cy="830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2318BD-B343-942D-7433-E2A120888A2B}"/>
              </a:ext>
            </a:extLst>
          </p:cNvPr>
          <p:cNvSpPr txBox="1"/>
          <p:nvPr/>
        </p:nvSpPr>
        <p:spPr>
          <a:xfrm>
            <a:off x="7603370" y="443362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#3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45EC0-AEED-3DDE-4A47-FC8DA575ED31}"/>
              </a:ext>
            </a:extLst>
          </p:cNvPr>
          <p:cNvCxnSpPr/>
          <p:nvPr/>
        </p:nvCxnSpPr>
        <p:spPr>
          <a:xfrm flipV="1">
            <a:off x="4488595" y="2994385"/>
            <a:ext cx="1610360" cy="42445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E2C7C7-6A4D-C7D0-218A-EAD71926B872}"/>
              </a:ext>
            </a:extLst>
          </p:cNvPr>
          <p:cNvCxnSpPr>
            <a:cxnSpLocks/>
          </p:cNvCxnSpPr>
          <p:nvPr/>
        </p:nvCxnSpPr>
        <p:spPr>
          <a:xfrm>
            <a:off x="4359804" y="4624228"/>
            <a:ext cx="1006815" cy="40366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525B60-0D8A-CBE7-0A30-60057F216AAC}"/>
              </a:ext>
            </a:extLst>
          </p:cNvPr>
          <p:cNvCxnSpPr>
            <a:cxnSpLocks/>
          </p:cNvCxnSpPr>
          <p:nvPr/>
        </p:nvCxnSpPr>
        <p:spPr>
          <a:xfrm flipV="1">
            <a:off x="6848130" y="3679570"/>
            <a:ext cx="271956" cy="793677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3E2283-C1A7-E239-C7EE-1C64A51EB94E}"/>
              </a:ext>
            </a:extLst>
          </p:cNvPr>
          <p:cNvSpPr txBox="1"/>
          <p:nvPr/>
        </p:nvSpPr>
        <p:spPr>
          <a:xfrm>
            <a:off x="4811500" y="2692962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77292-AE08-407A-0A02-BF629CF5B4AE}"/>
              </a:ext>
            </a:extLst>
          </p:cNvPr>
          <p:cNvSpPr txBox="1"/>
          <p:nvPr/>
        </p:nvSpPr>
        <p:spPr>
          <a:xfrm>
            <a:off x="4855443" y="4351446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58E5D2-9D15-4FE1-E72C-A8FE1C72EE91}"/>
              </a:ext>
            </a:extLst>
          </p:cNvPr>
          <p:cNvSpPr txBox="1"/>
          <p:nvPr/>
        </p:nvSpPr>
        <p:spPr>
          <a:xfrm>
            <a:off x="5999074" y="3799554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4" grpId="0" animBg="1"/>
      <p:bldP spid="27" grpId="0"/>
      <p:bldP spid="28" grpId="0" animBg="1"/>
      <p:bldP spid="31" grpId="0"/>
      <p:bldP spid="39" grpId="0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4E4ED-E0BB-7815-347A-91F0D85D0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2957513-E132-4D15-4B31-556794C07172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82B74E0-2D0F-16D5-22D1-02EF9B4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C94D5-CC62-ACCA-96DA-5B9E2CC22E2F}"/>
              </a:ext>
            </a:extLst>
          </p:cNvPr>
          <p:cNvSpPr txBox="1"/>
          <p:nvPr/>
        </p:nvSpPr>
        <p:spPr>
          <a:xfrm>
            <a:off x="1477419" y="2315636"/>
            <a:ext cx="9237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virtual thread may be associated with multiple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 at differen times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THE VIRTUAL THREAD IS BLOCKED (I/O OPERATIONS) THEN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UNDERLYING PLATFORM THREAD IS RELEASED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advantage of virtual threads and it is possible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it all happens within the JVM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need for OS related operations and to block OS threads)</a:t>
            </a:r>
          </a:p>
        </p:txBody>
      </p:sp>
    </p:spTree>
    <p:extLst>
      <p:ext uri="{BB962C8B-B14F-4D97-AF65-F5344CB8AC3E}">
        <p14:creationId xmlns:p14="http://schemas.microsoft.com/office/powerpoint/2010/main" val="34713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DE3C-BABD-8681-50ED-366E3939B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261928D-1CC5-60F0-7E3B-2BC22AAF2B49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D86E43-0A9E-A1FE-D7C7-033CA115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2A8D5-F32E-C8D4-854C-58BB2E942BC6}"/>
              </a:ext>
            </a:extLst>
          </p:cNvPr>
          <p:cNvSpPr txBox="1"/>
          <p:nvPr/>
        </p:nvSpPr>
        <p:spPr>
          <a:xfrm>
            <a:off x="2701509" y="2127753"/>
            <a:ext cx="7402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 are so lightweight that there is no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to 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reuse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them (no pooling required)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0DB6513A-6A7B-47C2-D9D2-3EA36C2D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208605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7771F-DFBA-1E6A-2716-B6C7B414A901}"/>
              </a:ext>
            </a:extLst>
          </p:cNvPr>
          <p:cNvSpPr txBox="1"/>
          <p:nvPr/>
        </p:nvSpPr>
        <p:spPr>
          <a:xfrm>
            <a:off x="2701509" y="3551981"/>
            <a:ext cx="7669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 are cheap to block – no OS thread is blocked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 the hood because the JVM reuses the carrier thread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D939959-CC0B-BB47-CBAC-5EC11DA8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51028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BCB00-55E7-E97E-7888-E677477A3299}"/>
              </a:ext>
            </a:extLst>
          </p:cNvPr>
          <p:cNvSpPr txBox="1"/>
          <p:nvPr/>
        </p:nvSpPr>
        <p:spPr>
          <a:xfrm>
            <a:off x="2701509" y="4976209"/>
            <a:ext cx="79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very limired resources (such as memory) because it is used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limited operations (single HTTP request etc.)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1E3AAE4-E3AC-2653-4868-9D55E899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4929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095B-6114-3130-A74F-DF226EDAB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7CAAC6-E2C3-D8D4-7912-BE0F5F3662C9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E08AF-FAC6-6A93-EA7E-13A6F55B52DD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30B970-C853-2831-5998-5FDC9283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 Pinning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39983E6C-359A-B172-7E3E-24985F9E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F1CCCEFB-C71A-2C5C-4E75-E0A039C76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3C6D38C4-20D7-24CD-AC93-A1A58DD9F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859349-507C-B740-B642-175BD6A4B1A0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77A76-8A76-FB80-A1CF-000DB14AAA26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3B4AD8-FC78-8DE6-D1AE-3B0F23811A57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54749-C6FC-6F8A-1A25-E47ABC063185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392904-B5EF-A8A2-A709-7D838D7C16B5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4CCDE1-0B45-F8F4-7641-4637D286F939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52F80-B6C2-27DD-9FDC-264AB7A3E5B8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51C661-2B16-0A0D-22EF-CE3EEED9BFE1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2FBA37-42BA-CDB3-C744-83BB9D8FDD89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850E22-7BC8-2FBC-FFBC-59EA94CF8A49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792D38-53C3-46A3-78C2-287078CD0590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FC7B1-36CC-E902-14F3-AA2CD4DCAF53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380505-D3BE-5739-FAC2-EB86A9BE785D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F37289-F177-90F0-568B-09B13EB209F5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EB19D7-0B62-48C0-42F3-33521F1C18D2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451A20-0065-B886-807B-5A964B01B8B4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F4DAF-1FC2-54AF-C128-C9871A326161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A2CED2-D122-99BE-A1C5-4F3F1DBFD655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47656B-BF16-C583-92C1-145AE9D790F9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0B65D7-FA12-8EA4-4BD7-890171436AE7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63DA9D-07FB-8B62-6097-81A4FCD7680A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B91F81-D4DD-3C67-37FE-BEADC1A0DB5D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543C14-DAC2-BBA3-EAD0-238B5A9EFAF6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3441CC-8988-AFFE-A67F-43CC70C1141B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C9D3F7-54A7-73F3-7220-3FF51E893728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2EEF23-7AA3-72B1-7386-2D390E2923BA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7EF7B-DA07-3D06-56D2-5EAD879CA402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7BEA78-1C4F-98D4-57B3-6EF955D417DD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EA476-1D68-B97D-6B7C-5740A4A15709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D5E0F4-5A7C-BC02-95EE-BA66732C9D28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D9F3A7-3CBD-C4B1-9C63-8DD49C0D1E11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3202FA2-E012-554F-C7C6-69DC46A66D32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2B4085-98D3-FB3C-98EA-9265F468A31A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140C887-7445-9E56-A8B7-160F9B024304}"/>
              </a:ext>
            </a:extLst>
          </p:cNvPr>
          <p:cNvSpPr/>
          <p:nvPr/>
        </p:nvSpPr>
        <p:spPr>
          <a:xfrm>
            <a:off x="688639" y="958482"/>
            <a:ext cx="6439992" cy="905069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the virtual thread can unmount from it’s carrier – esentially the JVM assigns another virtual thread to the platform thread (carrier)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45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96DE-A399-2184-149D-D6E31D51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84BB1-D07A-6B31-E37B-AEA3C3C190E4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1D1D2-34ED-65FE-499C-59DB4FF64C9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8F6F0A-7389-6347-82E6-D56A816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 Pinning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EFFB1A25-D47E-2939-DCFF-C778B160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1AD55C56-1186-FB9A-F6FF-33F94F645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2E87C1FA-AA08-60E8-CF37-CB06F97E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9D57F8-BD75-1D10-57E1-0AED7FD08C26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887FA1-78AB-5E44-6A98-CAC8E7ED313B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A0EC21-1FCE-90C8-A031-1001125013EF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2E74AE-7A8F-D689-8649-B6C0280EBD3F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684B1-81C2-FCBA-A70F-C8A21A4364EE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165671-6E4C-0704-C021-36F080D8A958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1193D-C21E-9987-1FB6-70ABE2FB68E1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74F7EC-20C8-21A6-BFC7-C8C003144E2D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E1C6C-534C-9E43-964E-51EB72C7DA4C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9851-C8C1-840D-68B6-A6973410C4E0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14ABAE-357F-CA50-645D-3F51A452887A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C89FF3-3587-F9D6-85AC-6792EC325990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6E5664-00CB-A4BE-D60A-DA56E17FA03C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32F2B8-C473-0B95-221C-C1D4676B63ED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D382156-2053-8039-C2A1-B6479C673231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1FE531-B8A9-38A1-A4BB-78F07192FD40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F11E52-6071-2733-106B-CDAC084499F3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78EF57-88F3-EABA-531C-2C512E1FBEFF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370716-5247-0219-1A46-31964DD4DA89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76C94C-0662-3A48-BEA0-5857BD91639E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826F48-931C-DB6D-229C-BF31F5A85AE6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F42FD5-0B06-DF1C-530D-E6427332FADE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80B3B9-ED6A-C3D0-A948-1030C041B797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32ADC0-BACE-6DEC-9430-61E7B8949B82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14A69A-8F6B-EB4D-65DC-2E5CBC758E86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0CF9-9782-E747-B36B-E093F6682FEF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B0CBF0-AEBD-8CB3-61E3-8210A772A555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A04B31-273C-C18F-CF1A-863E687CECF6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BE2126-E718-75EF-5DF6-650798B2E197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627598-DA41-A6E2-D97F-B1AF687A10B9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FAA8F1-0F06-A202-2E31-204E7D35C9E4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5370E07-86B5-D679-A897-1D8F2BE1584B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94DA125-0D15-EB86-211F-144ECB26DD56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400AE32-8F1B-5C68-149B-3C33DB83D82E}"/>
              </a:ext>
            </a:extLst>
          </p:cNvPr>
          <p:cNvSpPr/>
          <p:nvPr/>
        </p:nvSpPr>
        <p:spPr>
          <a:xfrm>
            <a:off x="1280023" y="684103"/>
            <a:ext cx="6439992" cy="153306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/>
              <a:t>but sometimes the virtual thread can not be unmounted from the carrier thread: it is „pinned” to its carrier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/>
              <a:t>when the virtual thread run code in a </a:t>
            </a:r>
            <a:r>
              <a:rPr lang="hu-HU" b="1" dirty="0"/>
              <a:t>synchronized</a:t>
            </a:r>
            <a:r>
              <a:rPr lang="hu-HU" dirty="0"/>
              <a:t> block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/>
              <a:t>when virtual thread runs a native (or foreign)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46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CD55-E3D8-38A6-C683-01A3FA6B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73682A-5353-250D-6332-46DF990534F8}"/>
              </a:ext>
            </a:extLst>
          </p:cNvPr>
          <p:cNvSpPr/>
          <p:nvPr/>
        </p:nvSpPr>
        <p:spPr>
          <a:xfrm>
            <a:off x="1707502" y="4030827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64A8A-1DD8-2452-5B56-20A09C1E867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15C06-0BAC-DBF0-4199-7CBCCDC4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 Pinning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D15B2665-3727-35A2-72A0-B874C510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306803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3184C8BB-D127-F307-9A40-F30041937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473" y="5306803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AD3EAFE5-32A9-05CF-7854-E6ED15090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306803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EF5283-DF07-611D-5A67-7BA5FFB18153}"/>
              </a:ext>
            </a:extLst>
          </p:cNvPr>
          <p:cNvSpPr/>
          <p:nvPr/>
        </p:nvSpPr>
        <p:spPr>
          <a:xfrm>
            <a:off x="3172408" y="4282753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420D8A-D14A-0508-1FC6-AA05E348BCF9}"/>
              </a:ext>
            </a:extLst>
          </p:cNvPr>
          <p:cNvSpPr/>
          <p:nvPr/>
        </p:nvSpPr>
        <p:spPr>
          <a:xfrm>
            <a:off x="5258901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AA677F-AED3-CC77-9745-654326297859}"/>
              </a:ext>
            </a:extLst>
          </p:cNvPr>
          <p:cNvSpPr/>
          <p:nvPr/>
        </p:nvSpPr>
        <p:spPr>
          <a:xfrm>
            <a:off x="4215654" y="428275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68D058-BCE3-8F21-D25A-8B0FA209FB4E}"/>
              </a:ext>
            </a:extLst>
          </p:cNvPr>
          <p:cNvSpPr/>
          <p:nvPr/>
        </p:nvSpPr>
        <p:spPr>
          <a:xfrm>
            <a:off x="6302148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219603-E247-2D72-5495-4FB36F3E55D0}"/>
              </a:ext>
            </a:extLst>
          </p:cNvPr>
          <p:cNvSpPr/>
          <p:nvPr/>
        </p:nvSpPr>
        <p:spPr>
          <a:xfrm>
            <a:off x="8388640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7407B4-5EBF-10AB-C093-9340E81FB262}"/>
              </a:ext>
            </a:extLst>
          </p:cNvPr>
          <p:cNvSpPr/>
          <p:nvPr/>
        </p:nvSpPr>
        <p:spPr>
          <a:xfrm>
            <a:off x="7345394" y="428275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6F720-0678-E36D-F9D5-CE17C8CAF30C}"/>
              </a:ext>
            </a:extLst>
          </p:cNvPr>
          <p:cNvSpPr txBox="1"/>
          <p:nvPr/>
        </p:nvSpPr>
        <p:spPr>
          <a:xfrm>
            <a:off x="10216070" y="4190973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249D31-5712-A8F7-5EB7-5E9188EDE025}"/>
              </a:ext>
            </a:extLst>
          </p:cNvPr>
          <p:cNvSpPr/>
          <p:nvPr/>
        </p:nvSpPr>
        <p:spPr>
          <a:xfrm>
            <a:off x="1707502" y="1776730"/>
            <a:ext cx="8388220" cy="1754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AE460-9A91-E935-5A23-659205D5126A}"/>
              </a:ext>
            </a:extLst>
          </p:cNvPr>
          <p:cNvSpPr txBox="1"/>
          <p:nvPr/>
        </p:nvSpPr>
        <p:spPr>
          <a:xfrm>
            <a:off x="10195221" y="2807468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66A82-5823-F4B4-4B25-7109C20E9367}"/>
              </a:ext>
            </a:extLst>
          </p:cNvPr>
          <p:cNvSpPr txBox="1"/>
          <p:nvPr/>
        </p:nvSpPr>
        <p:spPr>
          <a:xfrm>
            <a:off x="9341526" y="5458690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AC4A6C-2610-72B9-1C8B-29D200E03313}"/>
              </a:ext>
            </a:extLst>
          </p:cNvPr>
          <p:cNvSpPr/>
          <p:nvPr/>
        </p:nvSpPr>
        <p:spPr>
          <a:xfrm>
            <a:off x="3172408" y="2894585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425520-5FB9-5670-6865-F897176871D8}"/>
              </a:ext>
            </a:extLst>
          </p:cNvPr>
          <p:cNvSpPr/>
          <p:nvPr/>
        </p:nvSpPr>
        <p:spPr>
          <a:xfrm>
            <a:off x="5258901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935C64-BD93-7493-7DE9-BE622CBAE6EB}"/>
              </a:ext>
            </a:extLst>
          </p:cNvPr>
          <p:cNvSpPr/>
          <p:nvPr/>
        </p:nvSpPr>
        <p:spPr>
          <a:xfrm>
            <a:off x="4215654" y="289458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600227-1143-0587-126A-AE3663FDAE1D}"/>
              </a:ext>
            </a:extLst>
          </p:cNvPr>
          <p:cNvSpPr/>
          <p:nvPr/>
        </p:nvSpPr>
        <p:spPr>
          <a:xfrm>
            <a:off x="6302148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83F86A-9295-0DA9-0182-79E2C0C276A2}"/>
              </a:ext>
            </a:extLst>
          </p:cNvPr>
          <p:cNvSpPr/>
          <p:nvPr/>
        </p:nvSpPr>
        <p:spPr>
          <a:xfrm>
            <a:off x="8388640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B9C5A9-CF17-CF63-61B7-8E5AC2DE6D65}"/>
              </a:ext>
            </a:extLst>
          </p:cNvPr>
          <p:cNvSpPr/>
          <p:nvPr/>
        </p:nvSpPr>
        <p:spPr>
          <a:xfrm>
            <a:off x="7345394" y="289458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BAC722-E26F-8F02-41B3-26F12FB2E34F}"/>
              </a:ext>
            </a:extLst>
          </p:cNvPr>
          <p:cNvCxnSpPr>
            <a:cxnSpLocks/>
          </p:cNvCxnSpPr>
          <p:nvPr/>
        </p:nvCxnSpPr>
        <p:spPr>
          <a:xfrm flipV="1">
            <a:off x="2099390" y="2633327"/>
            <a:ext cx="7576457" cy="39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A6F2AFB-0396-4A88-525C-95A79BB40C85}"/>
              </a:ext>
            </a:extLst>
          </p:cNvPr>
          <p:cNvSpPr/>
          <p:nvPr/>
        </p:nvSpPr>
        <p:spPr>
          <a:xfrm>
            <a:off x="294847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655271-F681-7648-F393-35EC5901429D}"/>
              </a:ext>
            </a:extLst>
          </p:cNvPr>
          <p:cNvSpPr/>
          <p:nvPr/>
        </p:nvSpPr>
        <p:spPr>
          <a:xfrm>
            <a:off x="404770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6D2CD2-33FF-EA82-E34D-750AA24D71FA}"/>
              </a:ext>
            </a:extLst>
          </p:cNvPr>
          <p:cNvSpPr/>
          <p:nvPr/>
        </p:nvSpPr>
        <p:spPr>
          <a:xfrm>
            <a:off x="349808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D77B4F-B2B5-814D-556D-D7F368E2353E}"/>
              </a:ext>
            </a:extLst>
          </p:cNvPr>
          <p:cNvSpPr/>
          <p:nvPr/>
        </p:nvSpPr>
        <p:spPr>
          <a:xfrm>
            <a:off x="2398858" y="2053887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241154-4DA3-C14D-F68B-B5EDED915BEF}"/>
              </a:ext>
            </a:extLst>
          </p:cNvPr>
          <p:cNvSpPr/>
          <p:nvPr/>
        </p:nvSpPr>
        <p:spPr>
          <a:xfrm>
            <a:off x="514693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5224AA-A555-1713-241B-B4946C7E2D9F}"/>
              </a:ext>
            </a:extLst>
          </p:cNvPr>
          <p:cNvSpPr/>
          <p:nvPr/>
        </p:nvSpPr>
        <p:spPr>
          <a:xfrm>
            <a:off x="6246163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8220DA-FFCE-95A2-949B-12062C12D357}"/>
              </a:ext>
            </a:extLst>
          </p:cNvPr>
          <p:cNvSpPr/>
          <p:nvPr/>
        </p:nvSpPr>
        <p:spPr>
          <a:xfrm>
            <a:off x="569654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A52757-6691-08C1-F55A-7893B032671D}"/>
              </a:ext>
            </a:extLst>
          </p:cNvPr>
          <p:cNvSpPr/>
          <p:nvPr/>
        </p:nvSpPr>
        <p:spPr>
          <a:xfrm>
            <a:off x="4597318" y="2053886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3B8BA3-A0E2-9390-8FA6-4A04E582290F}"/>
              </a:ext>
            </a:extLst>
          </p:cNvPr>
          <p:cNvSpPr/>
          <p:nvPr/>
        </p:nvSpPr>
        <p:spPr>
          <a:xfrm>
            <a:off x="733342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DBF766-A4F5-AC37-5014-442417225AF8}"/>
              </a:ext>
            </a:extLst>
          </p:cNvPr>
          <p:cNvSpPr/>
          <p:nvPr/>
        </p:nvSpPr>
        <p:spPr>
          <a:xfrm>
            <a:off x="8432654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B6F8A1-6B64-D337-AC24-CC984389A817}"/>
              </a:ext>
            </a:extLst>
          </p:cNvPr>
          <p:cNvSpPr/>
          <p:nvPr/>
        </p:nvSpPr>
        <p:spPr>
          <a:xfrm>
            <a:off x="788303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09706C-5040-62D9-E77B-364832DAF81E}"/>
              </a:ext>
            </a:extLst>
          </p:cNvPr>
          <p:cNvSpPr/>
          <p:nvPr/>
        </p:nvSpPr>
        <p:spPr>
          <a:xfrm>
            <a:off x="6783809" y="2044553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CA5720-BEFB-1E82-BF43-DA766E34F01F}"/>
              </a:ext>
            </a:extLst>
          </p:cNvPr>
          <p:cNvSpPr/>
          <p:nvPr/>
        </p:nvSpPr>
        <p:spPr>
          <a:xfrm>
            <a:off x="8982269" y="2044552"/>
            <a:ext cx="410547" cy="4105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6B695-D629-4665-D808-55DB272CF64A}"/>
              </a:ext>
            </a:extLst>
          </p:cNvPr>
          <p:cNvSpPr txBox="1"/>
          <p:nvPr/>
        </p:nvSpPr>
        <p:spPr>
          <a:xfrm>
            <a:off x="10331035" y="1957437"/>
            <a:ext cx="14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345BF17-67D3-0276-061F-037A18776BC9}"/>
              </a:ext>
            </a:extLst>
          </p:cNvPr>
          <p:cNvSpPr/>
          <p:nvPr/>
        </p:nvSpPr>
        <p:spPr>
          <a:xfrm rot="18640484">
            <a:off x="2847325" y="2427165"/>
            <a:ext cx="317241" cy="508468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D38339B-87BA-4BB0-DFAC-80AC1C732DC8}"/>
              </a:ext>
            </a:extLst>
          </p:cNvPr>
          <p:cNvSpPr/>
          <p:nvPr/>
        </p:nvSpPr>
        <p:spPr>
          <a:xfrm>
            <a:off x="3219060" y="3436852"/>
            <a:ext cx="317241" cy="70412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ADA02B8-3C9D-3BCF-F3FB-BD688A4DEFAA}"/>
              </a:ext>
            </a:extLst>
          </p:cNvPr>
          <p:cNvSpPr/>
          <p:nvPr/>
        </p:nvSpPr>
        <p:spPr>
          <a:xfrm>
            <a:off x="1280023" y="684103"/>
            <a:ext cx="6439992" cy="153306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/>
              <a:t>but sometimes the virtual thread can not be unmounted from the carrier thread: it is „pinned” to its carrier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/>
              <a:t>when the virtual thread run code in a </a:t>
            </a:r>
            <a:r>
              <a:rPr lang="hu-HU" b="1" dirty="0"/>
              <a:t>synchronized</a:t>
            </a:r>
            <a:r>
              <a:rPr lang="hu-HU" dirty="0"/>
              <a:t> block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/>
              <a:t>when virtual thread runs a native (or foreign)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4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14A6C-ED3A-15E7-DBFA-E308EE109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DEEE63-CF79-A60D-9FEF-972CD1C27159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97C50A9-7155-D8BB-3924-801AF264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 Pinning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1B9A1E3-F6B6-166B-F0AA-0179BC2A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164" y="1842892"/>
            <a:ext cx="5268861" cy="17468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54493E-159F-34DE-AD86-201FC50C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64" y="4318393"/>
            <a:ext cx="5268862" cy="16721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AFFE12E-09C4-D7E0-F6CD-232140753DD7}"/>
              </a:ext>
            </a:extLst>
          </p:cNvPr>
          <p:cNvSpPr txBox="1"/>
          <p:nvPr/>
        </p:nvSpPr>
        <p:spPr>
          <a:xfrm>
            <a:off x="1124300" y="2254659"/>
            <a:ext cx="274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synchronized block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method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advisable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using virtual threads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124A3-62BD-0EF2-C654-FBF3DD578150}"/>
              </a:ext>
            </a:extLst>
          </p:cNvPr>
          <p:cNvSpPr txBox="1"/>
          <p:nvPr/>
        </p:nvSpPr>
        <p:spPr>
          <a:xfrm>
            <a:off x="928766" y="4831304"/>
            <a:ext cx="313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Lock is a better approach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to pin virtual threads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7257E-9B9E-173B-22ED-E3CF54FC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5E843E-FD00-9852-C1F5-1312E3BB631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BEA47A-AE21-A402-5CFE-A35DF924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37105-23D4-C3FD-64FB-384B3E1FA581}"/>
              </a:ext>
            </a:extLst>
          </p:cNvPr>
          <p:cNvSpPr txBox="1"/>
          <p:nvPr/>
        </p:nvSpPr>
        <p:spPr>
          <a:xfrm>
            <a:off x="2572207" y="2852301"/>
            <a:ext cx="3624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handled by OS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 scheduled by JVM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D4932-F7D9-7CB1-F03E-0B23882B2CF1}"/>
              </a:ext>
            </a:extLst>
          </p:cNvPr>
          <p:cNvSpPr/>
          <p:nvPr/>
        </p:nvSpPr>
        <p:spPr>
          <a:xfrm>
            <a:off x="9805282" y="2695053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702D0C4-FDD7-BDE8-A601-33A9F947683D}"/>
              </a:ext>
            </a:extLst>
          </p:cNvPr>
          <p:cNvSpPr/>
          <p:nvPr/>
        </p:nvSpPr>
        <p:spPr>
          <a:xfrm rot="10800000">
            <a:off x="9734472" y="5669092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DBED434-FEF3-9C77-9B35-D00E9499AB39}"/>
              </a:ext>
            </a:extLst>
          </p:cNvPr>
          <p:cNvSpPr/>
          <p:nvPr/>
        </p:nvSpPr>
        <p:spPr>
          <a:xfrm>
            <a:off x="9638534" y="2441629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76B8A5-49FF-B048-25D1-918015240F92}"/>
              </a:ext>
            </a:extLst>
          </p:cNvPr>
          <p:cNvSpPr/>
          <p:nvPr/>
        </p:nvSpPr>
        <p:spPr>
          <a:xfrm>
            <a:off x="6608449" y="4974493"/>
            <a:ext cx="75630" cy="19426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3B7C88-EE43-5FBB-7332-E29911F50154}"/>
              </a:ext>
            </a:extLst>
          </p:cNvPr>
          <p:cNvSpPr/>
          <p:nvPr/>
        </p:nvSpPr>
        <p:spPr>
          <a:xfrm>
            <a:off x="9805282" y="2999920"/>
            <a:ext cx="75630" cy="412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B7172C-366B-9122-4CA2-DDDA58DBF117}"/>
              </a:ext>
            </a:extLst>
          </p:cNvPr>
          <p:cNvSpPr/>
          <p:nvPr/>
        </p:nvSpPr>
        <p:spPr>
          <a:xfrm>
            <a:off x="9805946" y="5355257"/>
            <a:ext cx="75630" cy="2063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D663CC3-7C30-8BCD-0AE5-3AD2344316E6}"/>
              </a:ext>
            </a:extLst>
          </p:cNvPr>
          <p:cNvSpPr/>
          <p:nvPr/>
        </p:nvSpPr>
        <p:spPr>
          <a:xfrm>
            <a:off x="10030406" y="3481268"/>
            <a:ext cx="263660" cy="1802768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8E20E-5D18-0FBF-FB7F-F6B39E665EAB}"/>
              </a:ext>
            </a:extLst>
          </p:cNvPr>
          <p:cNvSpPr txBox="1"/>
          <p:nvPr/>
        </p:nvSpPr>
        <p:spPr>
          <a:xfrm>
            <a:off x="10395055" y="3967153"/>
            <a:ext cx="1390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operations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thread</a:t>
            </a:r>
            <a:endParaRPr lang="en-GB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F96A4-9BAF-F07F-9069-6E77CB70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957387"/>
            <a:ext cx="88773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12CF1-060D-EDCE-9B13-87090AA3AF0F}"/>
              </a:ext>
            </a:extLst>
          </p:cNvPr>
          <p:cNvCxnSpPr>
            <a:cxnSpLocks/>
          </p:cNvCxnSpPr>
          <p:nvPr/>
        </p:nvCxnSpPr>
        <p:spPr>
          <a:xfrm>
            <a:off x="2104073" y="3328640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Futures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A4FF7-8DFF-6143-2622-75BCA31C04DF}"/>
              </a:ext>
            </a:extLst>
          </p:cNvPr>
          <p:cNvSpPr/>
          <p:nvPr/>
        </p:nvSpPr>
        <p:spPr>
          <a:xfrm>
            <a:off x="2028443" y="2481990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B8B7CEE-B7C5-08A9-1699-872D3131603D}"/>
              </a:ext>
            </a:extLst>
          </p:cNvPr>
          <p:cNvSpPr/>
          <p:nvPr/>
        </p:nvSpPr>
        <p:spPr>
          <a:xfrm rot="10800000">
            <a:off x="1957633" y="5456029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7FEB759-F439-6AAC-3929-B27962895683}"/>
              </a:ext>
            </a:extLst>
          </p:cNvPr>
          <p:cNvSpPr/>
          <p:nvPr/>
        </p:nvSpPr>
        <p:spPr>
          <a:xfrm>
            <a:off x="1861695" y="2228566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2C4D9-293A-EEC8-FBD8-0EB450096A15}"/>
              </a:ext>
            </a:extLst>
          </p:cNvPr>
          <p:cNvSpPr txBox="1"/>
          <p:nvPr/>
        </p:nvSpPr>
        <p:spPr>
          <a:xfrm>
            <a:off x="1703446" y="1529547"/>
            <a:ext cx="73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9E8751-53D4-6D4B-C4E0-3DD013023617}"/>
              </a:ext>
            </a:extLst>
          </p:cNvPr>
          <p:cNvSpPr/>
          <p:nvPr/>
        </p:nvSpPr>
        <p:spPr>
          <a:xfrm>
            <a:off x="1976554" y="323209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7FDD3-3EC0-0812-514B-B4CF9D071C14}"/>
              </a:ext>
            </a:extLst>
          </p:cNvPr>
          <p:cNvSpPr txBox="1"/>
          <p:nvPr/>
        </p:nvSpPr>
        <p:spPr>
          <a:xfrm>
            <a:off x="2557078" y="2842284"/>
            <a:ext cx="3435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Future&lt;String&gt; res = service.submit(...);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9C0270-6499-4AD2-40E8-4E5F00E805EA}"/>
              </a:ext>
            </a:extLst>
          </p:cNvPr>
          <p:cNvSpPr/>
          <p:nvPr/>
        </p:nvSpPr>
        <p:spPr>
          <a:xfrm>
            <a:off x="6667130" y="3045663"/>
            <a:ext cx="2814221" cy="232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65FA9-B908-3ED6-9227-E0B224B6B0B1}"/>
              </a:ext>
            </a:extLst>
          </p:cNvPr>
          <p:cNvSpPr txBox="1"/>
          <p:nvPr/>
        </p:nvSpPr>
        <p:spPr>
          <a:xfrm>
            <a:off x="7374016" y="3149974"/>
            <a:ext cx="140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POOL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C6DE906-A72E-BCBC-7A9C-5CEFEB803F7A}"/>
              </a:ext>
            </a:extLst>
          </p:cNvPr>
          <p:cNvSpPr/>
          <p:nvPr/>
        </p:nvSpPr>
        <p:spPr>
          <a:xfrm>
            <a:off x="8131944" y="3584303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487CF16-A4FB-BF25-71D2-CD3D8904CB12}"/>
              </a:ext>
            </a:extLst>
          </p:cNvPr>
          <p:cNvSpPr/>
          <p:nvPr/>
        </p:nvSpPr>
        <p:spPr>
          <a:xfrm rot="10800000">
            <a:off x="7328515" y="3575082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2EF4A-48FD-F658-2984-B0BDF2A7C981}"/>
              </a:ext>
            </a:extLst>
          </p:cNvPr>
          <p:cNvSpPr txBox="1"/>
          <p:nvPr/>
        </p:nvSpPr>
        <p:spPr>
          <a:xfrm>
            <a:off x="7258627" y="4663361"/>
            <a:ext cx="174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tasks </a:t>
            </a:r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</a:p>
          <a:p>
            <a:pPr algn="ctr"/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threads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BF91D0-EAE8-9C0F-9F52-F4E1ED76AE90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2169643" y="5044072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6EA1F2A-22E0-CA2D-4719-8076191DF01F}"/>
              </a:ext>
            </a:extLst>
          </p:cNvPr>
          <p:cNvSpPr/>
          <p:nvPr/>
        </p:nvSpPr>
        <p:spPr>
          <a:xfrm>
            <a:off x="1976554" y="4947527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EF0CD8-8723-0FA7-2EEF-C9E4C04E68AA}"/>
              </a:ext>
            </a:extLst>
          </p:cNvPr>
          <p:cNvSpPr txBox="1"/>
          <p:nvPr/>
        </p:nvSpPr>
        <p:spPr>
          <a:xfrm>
            <a:off x="3126571" y="4573443"/>
            <a:ext cx="251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object gets the 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579CB5-D673-D736-D44A-AE442C0667E1}"/>
              </a:ext>
            </a:extLst>
          </p:cNvPr>
          <p:cNvSpPr txBox="1"/>
          <p:nvPr/>
        </p:nvSpPr>
        <p:spPr>
          <a:xfrm>
            <a:off x="2460950" y="5240335"/>
            <a:ext cx="38493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rgbClr val="FF9999"/>
                </a:solidFill>
              </a:rPr>
              <a:t>PROBLEM: IT DOES NOT NOTIFY </a:t>
            </a:r>
            <a:br>
              <a:rPr lang="hu-HU" sz="1600" b="1" i="1" dirty="0">
                <a:solidFill>
                  <a:srgbClr val="FF9999"/>
                </a:solidFill>
              </a:rPr>
            </a:br>
            <a:r>
              <a:rPr lang="hu-HU" sz="1600" b="1" i="1" dirty="0">
                <a:solidFill>
                  <a:srgbClr val="FF9999"/>
                </a:solidFill>
              </a:rPr>
              <a:t>WHEN IT IS READY !!!</a:t>
            </a: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not chain opertions and combine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results (as with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CancellableFutures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5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9" grpId="0"/>
      <p:bldP spid="2" grpId="0" animBg="1"/>
      <p:bldP spid="6" grpId="0"/>
      <p:bldP spid="8" grpId="0" animBg="1"/>
      <p:bldP spid="9" grpId="0"/>
      <p:bldP spid="12" grpId="0" animBg="1"/>
      <p:bldP spid="15" grpId="0" animBg="1"/>
      <p:bldP spid="16" grpId="0"/>
      <p:bldP spid="22" grpId="0" animBg="1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DC1C3-0D36-2380-AC25-AE121717B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514C3A-7B67-9C4F-26F8-564B5B719C53}"/>
              </a:ext>
            </a:extLst>
          </p:cNvPr>
          <p:cNvCxnSpPr>
            <a:cxnSpLocks/>
          </p:cNvCxnSpPr>
          <p:nvPr/>
        </p:nvCxnSpPr>
        <p:spPr>
          <a:xfrm>
            <a:off x="2104073" y="3328640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B1299-7C13-7AE5-F72E-3C8E2DFD1F8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07356D-9E3C-76FB-BEB0-5A77D5E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Futures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ED5C3-90AC-959E-108A-B774DF5B3548}"/>
              </a:ext>
            </a:extLst>
          </p:cNvPr>
          <p:cNvSpPr/>
          <p:nvPr/>
        </p:nvSpPr>
        <p:spPr>
          <a:xfrm>
            <a:off x="2028443" y="2481990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022550C-CD4C-C123-69FC-85719EB2C17E}"/>
              </a:ext>
            </a:extLst>
          </p:cNvPr>
          <p:cNvSpPr/>
          <p:nvPr/>
        </p:nvSpPr>
        <p:spPr>
          <a:xfrm rot="10800000">
            <a:off x="1957633" y="5456029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E84DD1F-D7B1-37C0-EDE0-E2E35BDAA024}"/>
              </a:ext>
            </a:extLst>
          </p:cNvPr>
          <p:cNvSpPr/>
          <p:nvPr/>
        </p:nvSpPr>
        <p:spPr>
          <a:xfrm>
            <a:off x="1861695" y="2228566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02D4C-90B8-ABDF-DB3D-0A1A9D071030}"/>
              </a:ext>
            </a:extLst>
          </p:cNvPr>
          <p:cNvSpPr txBox="1"/>
          <p:nvPr/>
        </p:nvSpPr>
        <p:spPr>
          <a:xfrm>
            <a:off x="1703446" y="1529547"/>
            <a:ext cx="73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36572C-F1A0-C193-0196-81E7BC571533}"/>
              </a:ext>
            </a:extLst>
          </p:cNvPr>
          <p:cNvSpPr/>
          <p:nvPr/>
        </p:nvSpPr>
        <p:spPr>
          <a:xfrm>
            <a:off x="1976554" y="323209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3F67E-43A1-5947-048C-169435550AA0}"/>
              </a:ext>
            </a:extLst>
          </p:cNvPr>
          <p:cNvSpPr txBox="1"/>
          <p:nvPr/>
        </p:nvSpPr>
        <p:spPr>
          <a:xfrm>
            <a:off x="2557078" y="2842284"/>
            <a:ext cx="3435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Future&lt;String&gt; res = service.submit(...);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528A82-7174-48ED-9598-238EDFC6D543}"/>
              </a:ext>
            </a:extLst>
          </p:cNvPr>
          <p:cNvSpPr/>
          <p:nvPr/>
        </p:nvSpPr>
        <p:spPr>
          <a:xfrm>
            <a:off x="6667130" y="3045663"/>
            <a:ext cx="2814221" cy="232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4A59A-B496-9CF3-477C-8DB4C1594F8B}"/>
              </a:ext>
            </a:extLst>
          </p:cNvPr>
          <p:cNvSpPr txBox="1"/>
          <p:nvPr/>
        </p:nvSpPr>
        <p:spPr>
          <a:xfrm>
            <a:off x="7374016" y="3149974"/>
            <a:ext cx="140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POOL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4A41C8C-1892-BD94-C724-C6F21606C134}"/>
              </a:ext>
            </a:extLst>
          </p:cNvPr>
          <p:cNvSpPr/>
          <p:nvPr/>
        </p:nvSpPr>
        <p:spPr>
          <a:xfrm>
            <a:off x="8131944" y="3584303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338F9186-15CE-F295-49CE-16EE82ECFE6D}"/>
              </a:ext>
            </a:extLst>
          </p:cNvPr>
          <p:cNvSpPr/>
          <p:nvPr/>
        </p:nvSpPr>
        <p:spPr>
          <a:xfrm rot="10800000">
            <a:off x="7328515" y="3575082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A89B-B3EF-F06E-9FF4-5FC441DDA9A5}"/>
              </a:ext>
            </a:extLst>
          </p:cNvPr>
          <p:cNvSpPr txBox="1"/>
          <p:nvPr/>
        </p:nvSpPr>
        <p:spPr>
          <a:xfrm>
            <a:off x="7258627" y="4663361"/>
            <a:ext cx="174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tasks </a:t>
            </a:r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</a:p>
          <a:p>
            <a:pPr algn="ctr"/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threads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ECCDF-3386-94BA-3DC2-1FDED9D7A8EA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2169643" y="5061826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72C1F1-95A5-970D-F367-EC087A125F91}"/>
              </a:ext>
            </a:extLst>
          </p:cNvPr>
          <p:cNvSpPr txBox="1"/>
          <p:nvPr/>
        </p:nvSpPr>
        <p:spPr>
          <a:xfrm>
            <a:off x="2980089" y="4626727"/>
            <a:ext cx="251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object gets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56DEF-AB06-B6CC-930B-890C676CF25F}"/>
              </a:ext>
            </a:extLst>
          </p:cNvPr>
          <p:cNvSpPr txBox="1"/>
          <p:nvPr/>
        </p:nvSpPr>
        <p:spPr>
          <a:xfrm>
            <a:off x="917531" y="4092044"/>
            <a:ext cx="93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res.get();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5C7C6-7974-B9A4-B9DB-6A0465DBE7D5}"/>
              </a:ext>
            </a:extLst>
          </p:cNvPr>
          <p:cNvSpPr/>
          <p:nvPr/>
        </p:nvSpPr>
        <p:spPr>
          <a:xfrm>
            <a:off x="2025587" y="4274820"/>
            <a:ext cx="75630" cy="764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276000-99C3-0D13-F7C9-04F32CF08C6B}"/>
              </a:ext>
            </a:extLst>
          </p:cNvPr>
          <p:cNvSpPr/>
          <p:nvPr/>
        </p:nvSpPr>
        <p:spPr>
          <a:xfrm>
            <a:off x="1976554" y="4965281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3EFF53-EB76-27F2-E420-0B311EA8478B}"/>
              </a:ext>
            </a:extLst>
          </p:cNvPr>
          <p:cNvSpPr/>
          <p:nvPr/>
        </p:nvSpPr>
        <p:spPr>
          <a:xfrm>
            <a:off x="1969713" y="4164777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4EADB-F32C-DFBA-6242-8DE85CFAC0A5}"/>
              </a:ext>
            </a:extLst>
          </p:cNvPr>
          <p:cNvSpPr txBox="1"/>
          <p:nvPr/>
        </p:nvSpPr>
        <p:spPr>
          <a:xfrm>
            <a:off x="2355313" y="5212714"/>
            <a:ext cx="3634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rgbClr val="FF9999"/>
                </a:solidFill>
              </a:rPr>
              <a:t>PROBLEM</a:t>
            </a:r>
            <a:r>
              <a:rPr lang="hu-HU" sz="1600" i="1" dirty="0">
                <a:solidFill>
                  <a:srgbClr val="FF9999"/>
                </a:solidFill>
              </a:rPr>
              <a:t>: the get() method call</a:t>
            </a:r>
          </a:p>
          <a:p>
            <a:pPr algn="ctr"/>
            <a:r>
              <a:rPr lang="hu-HU" sz="1600" i="1" dirty="0">
                <a:solidFill>
                  <a:srgbClr val="FF9999"/>
                </a:solidFill>
              </a:rPr>
              <a:t>blocks the main thread which is (was) not</a:t>
            </a:r>
          </a:p>
          <a:p>
            <a:pPr algn="ctr"/>
            <a:r>
              <a:rPr lang="hu-HU" sz="1600" i="1" dirty="0">
                <a:solidFill>
                  <a:srgbClr val="FF9999"/>
                </a:solidFill>
              </a:rPr>
              <a:t>a good approach !!!</a:t>
            </a:r>
          </a:p>
        </p:txBody>
      </p:sp>
    </p:spTree>
    <p:extLst>
      <p:ext uri="{BB962C8B-B14F-4D97-AF65-F5344CB8AC3E}">
        <p14:creationId xmlns:p14="http://schemas.microsoft.com/office/powerpoint/2010/main" val="6645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9" grpId="0"/>
      <p:bldP spid="2" grpId="0" animBg="1"/>
      <p:bldP spid="6" grpId="0"/>
      <p:bldP spid="8" grpId="0" animBg="1"/>
      <p:bldP spid="9" grpId="0"/>
      <p:bldP spid="12" grpId="0" animBg="1"/>
      <p:bldP spid="15" grpId="0" animBg="1"/>
      <p:bldP spid="16" grpId="0"/>
      <p:bldP spid="30" grpId="0"/>
      <p:bldP spid="4" grpId="0"/>
      <p:bldP spid="7" grpId="0" animBg="1"/>
      <p:bldP spid="22" grpId="0" animBg="1"/>
      <p:bldP spid="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DC1C3-0D36-2380-AC25-AE121717B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514C3A-7B67-9C4F-26F8-564B5B719C53}"/>
              </a:ext>
            </a:extLst>
          </p:cNvPr>
          <p:cNvCxnSpPr>
            <a:cxnSpLocks/>
          </p:cNvCxnSpPr>
          <p:nvPr/>
        </p:nvCxnSpPr>
        <p:spPr>
          <a:xfrm>
            <a:off x="2104073" y="3328640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B1299-7C13-7AE5-F72E-3C8E2DFD1F8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07356D-9E3C-76FB-BEB0-5A77D5E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CompletableFutures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ED5C3-90AC-959E-108A-B774DF5B3548}"/>
              </a:ext>
            </a:extLst>
          </p:cNvPr>
          <p:cNvSpPr/>
          <p:nvPr/>
        </p:nvSpPr>
        <p:spPr>
          <a:xfrm>
            <a:off x="2028443" y="2481990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022550C-CD4C-C123-69FC-85719EB2C17E}"/>
              </a:ext>
            </a:extLst>
          </p:cNvPr>
          <p:cNvSpPr/>
          <p:nvPr/>
        </p:nvSpPr>
        <p:spPr>
          <a:xfrm rot="10800000">
            <a:off x="1957633" y="5456029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E84DD1F-D7B1-37C0-EDE0-E2E35BDAA024}"/>
              </a:ext>
            </a:extLst>
          </p:cNvPr>
          <p:cNvSpPr/>
          <p:nvPr/>
        </p:nvSpPr>
        <p:spPr>
          <a:xfrm>
            <a:off x="1861695" y="2228566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02D4C-90B8-ABDF-DB3D-0A1A9D071030}"/>
              </a:ext>
            </a:extLst>
          </p:cNvPr>
          <p:cNvSpPr txBox="1"/>
          <p:nvPr/>
        </p:nvSpPr>
        <p:spPr>
          <a:xfrm>
            <a:off x="1703446" y="1529547"/>
            <a:ext cx="73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36572C-F1A0-C193-0196-81E7BC571533}"/>
              </a:ext>
            </a:extLst>
          </p:cNvPr>
          <p:cNvSpPr/>
          <p:nvPr/>
        </p:nvSpPr>
        <p:spPr>
          <a:xfrm>
            <a:off x="1976554" y="323209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3F67E-43A1-5947-048C-169435550AA0}"/>
              </a:ext>
            </a:extLst>
          </p:cNvPr>
          <p:cNvSpPr txBox="1"/>
          <p:nvPr/>
        </p:nvSpPr>
        <p:spPr>
          <a:xfrm>
            <a:off x="2557078" y="2842284"/>
            <a:ext cx="3435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Future&lt;String&gt; res = service.submit(...);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528A82-7174-48ED-9598-238EDFC6D543}"/>
              </a:ext>
            </a:extLst>
          </p:cNvPr>
          <p:cNvSpPr/>
          <p:nvPr/>
        </p:nvSpPr>
        <p:spPr>
          <a:xfrm>
            <a:off x="6667130" y="3045663"/>
            <a:ext cx="2814221" cy="232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4A59A-B496-9CF3-477C-8DB4C1594F8B}"/>
              </a:ext>
            </a:extLst>
          </p:cNvPr>
          <p:cNvSpPr txBox="1"/>
          <p:nvPr/>
        </p:nvSpPr>
        <p:spPr>
          <a:xfrm>
            <a:off x="7374016" y="3149974"/>
            <a:ext cx="140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POOL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4A41C8C-1892-BD94-C724-C6F21606C134}"/>
              </a:ext>
            </a:extLst>
          </p:cNvPr>
          <p:cNvSpPr/>
          <p:nvPr/>
        </p:nvSpPr>
        <p:spPr>
          <a:xfrm>
            <a:off x="8131944" y="3584303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338F9186-15CE-F295-49CE-16EE82ECFE6D}"/>
              </a:ext>
            </a:extLst>
          </p:cNvPr>
          <p:cNvSpPr/>
          <p:nvPr/>
        </p:nvSpPr>
        <p:spPr>
          <a:xfrm rot="10800000">
            <a:off x="7328515" y="3575082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A89B-B3EF-F06E-9FF4-5FC441DDA9A5}"/>
              </a:ext>
            </a:extLst>
          </p:cNvPr>
          <p:cNvSpPr txBox="1"/>
          <p:nvPr/>
        </p:nvSpPr>
        <p:spPr>
          <a:xfrm>
            <a:off x="7258627" y="4663361"/>
            <a:ext cx="174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tasks </a:t>
            </a:r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</a:p>
          <a:p>
            <a:pPr algn="ctr"/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threads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ECCDF-3386-94BA-3DC2-1FDED9D7A8EA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2169643" y="5061826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72C1F1-95A5-970D-F367-EC087A125F91}"/>
              </a:ext>
            </a:extLst>
          </p:cNvPr>
          <p:cNvSpPr txBox="1"/>
          <p:nvPr/>
        </p:nvSpPr>
        <p:spPr>
          <a:xfrm>
            <a:off x="2980089" y="4626727"/>
            <a:ext cx="251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object gets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56DEF-AB06-B6CC-930B-890C676CF25F}"/>
              </a:ext>
            </a:extLst>
          </p:cNvPr>
          <p:cNvSpPr txBox="1"/>
          <p:nvPr/>
        </p:nvSpPr>
        <p:spPr>
          <a:xfrm>
            <a:off x="917531" y="4092044"/>
            <a:ext cx="93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res.get();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5C7C6-7974-B9A4-B9DB-6A0465DBE7D5}"/>
              </a:ext>
            </a:extLst>
          </p:cNvPr>
          <p:cNvSpPr/>
          <p:nvPr/>
        </p:nvSpPr>
        <p:spPr>
          <a:xfrm>
            <a:off x="2025587" y="4274820"/>
            <a:ext cx="75630" cy="764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276000-99C3-0D13-F7C9-04F32CF08C6B}"/>
              </a:ext>
            </a:extLst>
          </p:cNvPr>
          <p:cNvSpPr/>
          <p:nvPr/>
        </p:nvSpPr>
        <p:spPr>
          <a:xfrm>
            <a:off x="1976554" y="4965281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3EFF53-EB76-27F2-E420-0B311EA8478B}"/>
              </a:ext>
            </a:extLst>
          </p:cNvPr>
          <p:cNvSpPr/>
          <p:nvPr/>
        </p:nvSpPr>
        <p:spPr>
          <a:xfrm>
            <a:off x="1969713" y="4164777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4EADB-F32C-DFBA-6242-8DE85CFAC0A5}"/>
              </a:ext>
            </a:extLst>
          </p:cNvPr>
          <p:cNvSpPr txBox="1"/>
          <p:nvPr/>
        </p:nvSpPr>
        <p:spPr>
          <a:xfrm>
            <a:off x="2355313" y="5212714"/>
            <a:ext cx="3634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rgbClr val="FF9999"/>
                </a:solidFill>
              </a:rPr>
              <a:t>PROBLEM</a:t>
            </a:r>
            <a:r>
              <a:rPr lang="hu-HU" sz="1600" i="1" dirty="0">
                <a:solidFill>
                  <a:srgbClr val="FF9999"/>
                </a:solidFill>
              </a:rPr>
              <a:t>: the get() method call</a:t>
            </a:r>
          </a:p>
          <a:p>
            <a:pPr algn="ctr"/>
            <a:r>
              <a:rPr lang="hu-HU" sz="1600" i="1" dirty="0">
                <a:solidFill>
                  <a:srgbClr val="FF9999"/>
                </a:solidFill>
              </a:rPr>
              <a:t>blocks the main thread which is (was) not</a:t>
            </a:r>
          </a:p>
          <a:p>
            <a:pPr algn="ctr"/>
            <a:r>
              <a:rPr lang="hu-HU" sz="1600" i="1" dirty="0">
                <a:solidFill>
                  <a:srgbClr val="FF9999"/>
                </a:solidFill>
              </a:rPr>
              <a:t>a good approach !!!</a:t>
            </a:r>
          </a:p>
        </p:txBody>
      </p:sp>
    </p:spTree>
    <p:extLst>
      <p:ext uri="{BB962C8B-B14F-4D97-AF65-F5344CB8AC3E}">
        <p14:creationId xmlns:p14="http://schemas.microsoft.com/office/powerpoint/2010/main" val="21382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9" grpId="0"/>
      <p:bldP spid="2" grpId="0" animBg="1"/>
      <p:bldP spid="6" grpId="0"/>
      <p:bldP spid="8" grpId="0" animBg="1"/>
      <p:bldP spid="9" grpId="0"/>
      <p:bldP spid="12" grpId="0" animBg="1"/>
      <p:bldP spid="15" grpId="0" animBg="1"/>
      <p:bldP spid="16" grpId="0"/>
      <p:bldP spid="30" grpId="0"/>
      <p:bldP spid="4" grpId="0"/>
      <p:bldP spid="7" grpId="0" animBg="1"/>
      <p:bldP spid="22" grpId="0" animBg="1"/>
      <p:bldP spid="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511E0-47FD-36FD-3C34-52A2EB05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AD1BBF-EBD7-27FB-E8A2-250406DA6EC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71CF204-30F9-AC74-244C-857C962D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C82272-6DE8-DA9E-3E9D-752788852B17}"/>
              </a:ext>
            </a:extLst>
          </p:cNvPr>
          <p:cNvSpPr/>
          <p:nvPr/>
        </p:nvSpPr>
        <p:spPr>
          <a:xfrm>
            <a:off x="2368110" y="3161567"/>
            <a:ext cx="1706050" cy="17060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20D7F0CE-1745-FD6F-DE73-AE4A6B0BE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8756" y="3298433"/>
            <a:ext cx="830964" cy="830964"/>
          </a:xfrm>
          <a:prstGeom prst="rect">
            <a:avLst/>
          </a:prstGeom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1A0A352F-DF4B-9128-5E7E-C33E04332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484" y="3768605"/>
            <a:ext cx="830964" cy="830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D34273-ABFD-63E6-2DD1-08D7B67D6072}"/>
              </a:ext>
            </a:extLst>
          </p:cNvPr>
          <p:cNvSpPr txBox="1"/>
          <p:nvPr/>
        </p:nvSpPr>
        <p:spPr>
          <a:xfrm>
            <a:off x="835810" y="252003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C14D94-6F01-EDD1-8A23-575E36C50E79}"/>
              </a:ext>
            </a:extLst>
          </p:cNvPr>
          <p:cNvSpPr/>
          <p:nvPr/>
        </p:nvSpPr>
        <p:spPr>
          <a:xfrm>
            <a:off x="6574350" y="180953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DCE57808-CB50-9D6C-469F-70AAEFBE6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6530" y="1951455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FE9216CC-C6A7-BE9F-74CE-6DDAB81B0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0258" y="2421627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4FE289-830F-C2CC-D25F-42F80A09ED60}"/>
              </a:ext>
            </a:extLst>
          </p:cNvPr>
          <p:cNvSpPr txBox="1"/>
          <p:nvPr/>
        </p:nvSpPr>
        <p:spPr>
          <a:xfrm>
            <a:off x="8374532" y="1352387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KEY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4AABA6-B412-EEE1-C948-4C461A1E28F1}"/>
              </a:ext>
            </a:extLst>
          </p:cNvPr>
          <p:cNvSpPr/>
          <p:nvPr/>
        </p:nvSpPr>
        <p:spPr>
          <a:xfrm>
            <a:off x="5726674" y="4654708"/>
            <a:ext cx="1706050" cy="17060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6F22156D-C42D-73AF-F549-E4D6DF392B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320" y="4791574"/>
            <a:ext cx="830964" cy="830964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2B68EDD7-3367-F2FF-03D3-9648AA1C3B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1048" y="5261746"/>
            <a:ext cx="830964" cy="830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74D4D3-C5AD-E7FE-F86E-2B0145394C8E}"/>
              </a:ext>
            </a:extLst>
          </p:cNvPr>
          <p:cNvSpPr txBox="1"/>
          <p:nvPr/>
        </p:nvSpPr>
        <p:spPr>
          <a:xfrm>
            <a:off x="7603370" y="443362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VEHICLE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213092-F148-BC72-4D64-C28989897669}"/>
              </a:ext>
            </a:extLst>
          </p:cNvPr>
          <p:cNvCxnSpPr/>
          <p:nvPr/>
        </p:nvCxnSpPr>
        <p:spPr>
          <a:xfrm flipV="1">
            <a:off x="4488595" y="2994385"/>
            <a:ext cx="1610360" cy="42445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0A1E3-E4DF-8C4F-B8D1-CF0DFC9D7B2C}"/>
              </a:ext>
            </a:extLst>
          </p:cNvPr>
          <p:cNvCxnSpPr>
            <a:cxnSpLocks/>
          </p:cNvCxnSpPr>
          <p:nvPr/>
        </p:nvCxnSpPr>
        <p:spPr>
          <a:xfrm>
            <a:off x="4359804" y="4624228"/>
            <a:ext cx="1006815" cy="40366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4C4E72-FAF0-5025-EE16-5783A40528C1}"/>
              </a:ext>
            </a:extLst>
          </p:cNvPr>
          <p:cNvCxnSpPr>
            <a:cxnSpLocks/>
          </p:cNvCxnSpPr>
          <p:nvPr/>
        </p:nvCxnSpPr>
        <p:spPr>
          <a:xfrm flipV="1">
            <a:off x="6848130" y="3679570"/>
            <a:ext cx="271956" cy="793677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6A3F29-B42E-BC06-30B4-43C9E3A571EE}"/>
              </a:ext>
            </a:extLst>
          </p:cNvPr>
          <p:cNvSpPr txBox="1"/>
          <p:nvPr/>
        </p:nvSpPr>
        <p:spPr>
          <a:xfrm>
            <a:off x="4811500" y="2692962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6CEA39-E0E7-FF88-C6B5-3A73075C30F3}"/>
              </a:ext>
            </a:extLst>
          </p:cNvPr>
          <p:cNvSpPr txBox="1"/>
          <p:nvPr/>
        </p:nvSpPr>
        <p:spPr>
          <a:xfrm>
            <a:off x="4855443" y="4351446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B2B62-8363-3654-2573-86D737B4B26A}"/>
              </a:ext>
            </a:extLst>
          </p:cNvPr>
          <p:cNvSpPr txBox="1"/>
          <p:nvPr/>
        </p:nvSpPr>
        <p:spPr>
          <a:xfrm>
            <a:off x="5999074" y="3799554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90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DC1C3-0D36-2380-AC25-AE121717B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26B1299-7C13-7AE5-F72E-3C8E2DFD1F8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07356D-9E3C-76FB-BEB0-5A77D5E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CompletableFutures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AFC08-BDB8-9A82-E229-86D9472E18A4}"/>
              </a:ext>
            </a:extLst>
          </p:cNvPr>
          <p:cNvSpPr txBox="1"/>
          <p:nvPr/>
        </p:nvSpPr>
        <p:spPr>
          <a:xfrm>
            <a:off x="2840749" y="1859340"/>
            <a:ext cx="6510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C000"/>
                </a:solidFill>
              </a:rPr>
              <a:t>Future</a:t>
            </a:r>
          </a:p>
          <a:p>
            <a:pPr algn="ctr"/>
            <a:endParaRPr lang="hu-HU" sz="24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synchronous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blocking programming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get() method blocks the main thread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03007-31D9-AA23-0BC3-48434C4CCA6D}"/>
              </a:ext>
            </a:extLst>
          </p:cNvPr>
          <p:cNvSpPr txBox="1"/>
          <p:nvPr/>
        </p:nvSpPr>
        <p:spPr>
          <a:xfrm>
            <a:off x="2140493" y="4107538"/>
            <a:ext cx="7911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C000"/>
                </a:solidFill>
              </a:rPr>
              <a:t>CompletableFuture</a:t>
            </a:r>
          </a:p>
          <a:p>
            <a:pPr algn="ctr"/>
            <a:endParaRPr lang="hu-HU" sz="24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asynchronous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non-blocking programming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there is no get() methods that block the main thread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callbacks implemented instead </a:t>
            </a:r>
          </a:p>
        </p:txBody>
      </p:sp>
    </p:spTree>
    <p:extLst>
      <p:ext uri="{BB962C8B-B14F-4D97-AF65-F5344CB8AC3E}">
        <p14:creationId xmlns:p14="http://schemas.microsoft.com/office/powerpoint/2010/main" val="20868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12CF1-060D-EDCE-9B13-87090AA3AF0F}"/>
              </a:ext>
            </a:extLst>
          </p:cNvPr>
          <p:cNvCxnSpPr>
            <a:cxnSpLocks/>
          </p:cNvCxnSpPr>
          <p:nvPr/>
        </p:nvCxnSpPr>
        <p:spPr>
          <a:xfrm>
            <a:off x="2104073" y="3328640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CompletableFutures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A4FF7-8DFF-6143-2622-75BCA31C04DF}"/>
              </a:ext>
            </a:extLst>
          </p:cNvPr>
          <p:cNvSpPr/>
          <p:nvPr/>
        </p:nvSpPr>
        <p:spPr>
          <a:xfrm>
            <a:off x="2028443" y="2481990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B8B7CEE-B7C5-08A9-1699-872D3131603D}"/>
              </a:ext>
            </a:extLst>
          </p:cNvPr>
          <p:cNvSpPr/>
          <p:nvPr/>
        </p:nvSpPr>
        <p:spPr>
          <a:xfrm rot="10800000">
            <a:off x="1957633" y="5456029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7FEB759-F439-6AAC-3929-B27962895683}"/>
              </a:ext>
            </a:extLst>
          </p:cNvPr>
          <p:cNvSpPr/>
          <p:nvPr/>
        </p:nvSpPr>
        <p:spPr>
          <a:xfrm>
            <a:off x="1861695" y="2228566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2C4D9-293A-EEC8-FBD8-0EB450096A15}"/>
              </a:ext>
            </a:extLst>
          </p:cNvPr>
          <p:cNvSpPr txBox="1"/>
          <p:nvPr/>
        </p:nvSpPr>
        <p:spPr>
          <a:xfrm>
            <a:off x="1703446" y="1529547"/>
            <a:ext cx="73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9E8751-53D4-6D4B-C4E0-3DD013023617}"/>
              </a:ext>
            </a:extLst>
          </p:cNvPr>
          <p:cNvSpPr/>
          <p:nvPr/>
        </p:nvSpPr>
        <p:spPr>
          <a:xfrm>
            <a:off x="1976554" y="323209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7FDD3-3EC0-0812-514B-B4CF9D071C14}"/>
              </a:ext>
            </a:extLst>
          </p:cNvPr>
          <p:cNvSpPr txBox="1"/>
          <p:nvPr/>
        </p:nvSpPr>
        <p:spPr>
          <a:xfrm>
            <a:off x="2637365" y="2842284"/>
            <a:ext cx="3274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CompletableFuture.supplyAsync(...);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9C0270-6499-4AD2-40E8-4E5F00E805EA}"/>
              </a:ext>
            </a:extLst>
          </p:cNvPr>
          <p:cNvSpPr/>
          <p:nvPr/>
        </p:nvSpPr>
        <p:spPr>
          <a:xfrm>
            <a:off x="6667130" y="3045663"/>
            <a:ext cx="2814221" cy="232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65FA9-B908-3ED6-9227-E0B224B6B0B1}"/>
              </a:ext>
            </a:extLst>
          </p:cNvPr>
          <p:cNvSpPr txBox="1"/>
          <p:nvPr/>
        </p:nvSpPr>
        <p:spPr>
          <a:xfrm>
            <a:off x="7374016" y="3149974"/>
            <a:ext cx="140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POOL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C6DE906-A72E-BCBC-7A9C-5CEFEB803F7A}"/>
              </a:ext>
            </a:extLst>
          </p:cNvPr>
          <p:cNvSpPr/>
          <p:nvPr/>
        </p:nvSpPr>
        <p:spPr>
          <a:xfrm>
            <a:off x="8131944" y="3584303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487CF16-A4FB-BF25-71D2-CD3D8904CB12}"/>
              </a:ext>
            </a:extLst>
          </p:cNvPr>
          <p:cNvSpPr/>
          <p:nvPr/>
        </p:nvSpPr>
        <p:spPr>
          <a:xfrm rot="10800000">
            <a:off x="7328515" y="3575082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2EF4A-48FD-F658-2984-B0BDF2A7C981}"/>
              </a:ext>
            </a:extLst>
          </p:cNvPr>
          <p:cNvSpPr txBox="1"/>
          <p:nvPr/>
        </p:nvSpPr>
        <p:spPr>
          <a:xfrm>
            <a:off x="7258627" y="4663361"/>
            <a:ext cx="174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tasks </a:t>
            </a:r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</a:p>
          <a:p>
            <a:pPr algn="ctr"/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threads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BF91D0-EAE8-9C0F-9F52-F4E1ED76AE90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2169643" y="5044072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6EA1F2A-22E0-CA2D-4719-8076191DF01F}"/>
              </a:ext>
            </a:extLst>
          </p:cNvPr>
          <p:cNvSpPr/>
          <p:nvPr/>
        </p:nvSpPr>
        <p:spPr>
          <a:xfrm>
            <a:off x="1976554" y="4947527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EF0CD8-8723-0FA7-2EEF-C9E4C04E68AA}"/>
              </a:ext>
            </a:extLst>
          </p:cNvPr>
          <p:cNvSpPr txBox="1"/>
          <p:nvPr/>
        </p:nvSpPr>
        <p:spPr>
          <a:xfrm>
            <a:off x="3026586" y="4361166"/>
            <a:ext cx="2718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callback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mechanism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under the hood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579CB5-D673-D736-D44A-AE442C0667E1}"/>
              </a:ext>
            </a:extLst>
          </p:cNvPr>
          <p:cNvSpPr txBox="1"/>
          <p:nvPr/>
        </p:nvSpPr>
        <p:spPr>
          <a:xfrm>
            <a:off x="2373491" y="5240335"/>
            <a:ext cx="4024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ADVANTAGE: IT NOTIFIES THE MAIN THREAD </a:t>
            </a:r>
            <a:br>
              <a:rPr lang="hu-HU" sz="1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1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IT IS READY !!!</a:t>
            </a: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chain opertions and combine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results without blocking the main thread</a:t>
            </a:r>
          </a:p>
        </p:txBody>
      </p:sp>
    </p:spTree>
    <p:extLst>
      <p:ext uri="{BB962C8B-B14F-4D97-AF65-F5344CB8AC3E}">
        <p14:creationId xmlns:p14="http://schemas.microsoft.com/office/powerpoint/2010/main" val="32032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9" grpId="0"/>
      <p:bldP spid="2" grpId="0" animBg="1"/>
      <p:bldP spid="6" grpId="0"/>
      <p:bldP spid="8" grpId="0" animBg="1"/>
      <p:bldP spid="9" grpId="0"/>
      <p:bldP spid="12" grpId="0" animBg="1"/>
      <p:bldP spid="15" grpId="0" animBg="1"/>
      <p:bldP spid="16" grpId="0"/>
      <p:bldP spid="22" grpId="0" animBg="1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12CF1-060D-EDCE-9B13-87090AA3AF0F}"/>
              </a:ext>
            </a:extLst>
          </p:cNvPr>
          <p:cNvCxnSpPr>
            <a:cxnSpLocks/>
          </p:cNvCxnSpPr>
          <p:nvPr/>
        </p:nvCxnSpPr>
        <p:spPr>
          <a:xfrm>
            <a:off x="2104073" y="3328640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CompletableFutures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A4FF7-8DFF-6143-2622-75BCA31C04DF}"/>
              </a:ext>
            </a:extLst>
          </p:cNvPr>
          <p:cNvSpPr/>
          <p:nvPr/>
        </p:nvSpPr>
        <p:spPr>
          <a:xfrm>
            <a:off x="2028443" y="2481990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B8B7CEE-B7C5-08A9-1699-872D3131603D}"/>
              </a:ext>
            </a:extLst>
          </p:cNvPr>
          <p:cNvSpPr/>
          <p:nvPr/>
        </p:nvSpPr>
        <p:spPr>
          <a:xfrm rot="10800000">
            <a:off x="1957633" y="5456029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7FEB759-F439-6AAC-3929-B27962895683}"/>
              </a:ext>
            </a:extLst>
          </p:cNvPr>
          <p:cNvSpPr/>
          <p:nvPr/>
        </p:nvSpPr>
        <p:spPr>
          <a:xfrm>
            <a:off x="1861695" y="2228566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2C4D9-293A-EEC8-FBD8-0EB450096A15}"/>
              </a:ext>
            </a:extLst>
          </p:cNvPr>
          <p:cNvSpPr txBox="1"/>
          <p:nvPr/>
        </p:nvSpPr>
        <p:spPr>
          <a:xfrm>
            <a:off x="1703446" y="1529547"/>
            <a:ext cx="73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9E8751-53D4-6D4B-C4E0-3DD013023617}"/>
              </a:ext>
            </a:extLst>
          </p:cNvPr>
          <p:cNvSpPr/>
          <p:nvPr/>
        </p:nvSpPr>
        <p:spPr>
          <a:xfrm>
            <a:off x="1976554" y="323209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7FDD3-3EC0-0812-514B-B4CF9D071C14}"/>
              </a:ext>
            </a:extLst>
          </p:cNvPr>
          <p:cNvSpPr txBox="1"/>
          <p:nvPr/>
        </p:nvSpPr>
        <p:spPr>
          <a:xfrm>
            <a:off x="2637365" y="2842284"/>
            <a:ext cx="3274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CompletableFuture.supplyAsync(...);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9C0270-6499-4AD2-40E8-4E5F00E805EA}"/>
              </a:ext>
            </a:extLst>
          </p:cNvPr>
          <p:cNvSpPr/>
          <p:nvPr/>
        </p:nvSpPr>
        <p:spPr>
          <a:xfrm>
            <a:off x="6667130" y="3045663"/>
            <a:ext cx="2814221" cy="232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65FA9-B908-3ED6-9227-E0B224B6B0B1}"/>
              </a:ext>
            </a:extLst>
          </p:cNvPr>
          <p:cNvSpPr txBox="1"/>
          <p:nvPr/>
        </p:nvSpPr>
        <p:spPr>
          <a:xfrm>
            <a:off x="7374016" y="3149974"/>
            <a:ext cx="140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POOL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C6DE906-A72E-BCBC-7A9C-5CEFEB803F7A}"/>
              </a:ext>
            </a:extLst>
          </p:cNvPr>
          <p:cNvSpPr/>
          <p:nvPr/>
        </p:nvSpPr>
        <p:spPr>
          <a:xfrm>
            <a:off x="8131944" y="3584303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487CF16-A4FB-BF25-71D2-CD3D8904CB12}"/>
              </a:ext>
            </a:extLst>
          </p:cNvPr>
          <p:cNvSpPr/>
          <p:nvPr/>
        </p:nvSpPr>
        <p:spPr>
          <a:xfrm rot="10800000">
            <a:off x="7328515" y="3575082"/>
            <a:ext cx="630314" cy="96766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2EF4A-48FD-F658-2984-B0BDF2A7C981}"/>
              </a:ext>
            </a:extLst>
          </p:cNvPr>
          <p:cNvSpPr txBox="1"/>
          <p:nvPr/>
        </p:nvSpPr>
        <p:spPr>
          <a:xfrm>
            <a:off x="7258627" y="4663361"/>
            <a:ext cx="174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tasks </a:t>
            </a:r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</a:p>
          <a:p>
            <a:pPr algn="ctr"/>
            <a:r>
              <a:rPr lang="hu-H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threads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BF91D0-EAE8-9C0F-9F52-F4E1ED76AE90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2169643" y="5044072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6EA1F2A-22E0-CA2D-4719-8076191DF01F}"/>
              </a:ext>
            </a:extLst>
          </p:cNvPr>
          <p:cNvSpPr/>
          <p:nvPr/>
        </p:nvSpPr>
        <p:spPr>
          <a:xfrm>
            <a:off x="1976554" y="4947527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EF0CD8-8723-0FA7-2EEF-C9E4C04E68AA}"/>
              </a:ext>
            </a:extLst>
          </p:cNvPr>
          <p:cNvSpPr txBox="1"/>
          <p:nvPr/>
        </p:nvSpPr>
        <p:spPr>
          <a:xfrm>
            <a:off x="3026586" y="4361166"/>
            <a:ext cx="2718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callback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mechanism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under the hood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1760A-E1CE-2307-300F-698C13E4FAD7}"/>
              </a:ext>
            </a:extLst>
          </p:cNvPr>
          <p:cNvSpPr txBox="1"/>
          <p:nvPr/>
        </p:nvSpPr>
        <p:spPr>
          <a:xfrm>
            <a:off x="-2526654" y="5268328"/>
            <a:ext cx="138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ADVANTAGE: CompletableFuture</a:t>
            </a:r>
          </a:p>
          <a:p>
            <a:pPr algn="ctr"/>
            <a:r>
              <a:rPr lang="hu-HU" sz="1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handles exceptions</a:t>
            </a: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Future does not provide a built-in mechanism for handling exceptionsand exceptions are caught during the get() method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while CompletableFuture deals with exceptions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chain of asynchronous tasks</a:t>
            </a:r>
          </a:p>
        </p:txBody>
      </p:sp>
    </p:spTree>
    <p:extLst>
      <p:ext uri="{BB962C8B-B14F-4D97-AF65-F5344CB8AC3E}">
        <p14:creationId xmlns:p14="http://schemas.microsoft.com/office/powerpoint/2010/main" val="9066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9FBE06D-A733-273F-C393-1C290D7C4379}"/>
              </a:ext>
            </a:extLst>
          </p:cNvPr>
          <p:cNvSpPr/>
          <p:nvPr/>
        </p:nvSpPr>
        <p:spPr>
          <a:xfrm>
            <a:off x="659366" y="4495802"/>
            <a:ext cx="4074898" cy="2266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Structured Concurrency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FD97A-C9FA-DB25-1E1A-9F3DD6BF8390}"/>
              </a:ext>
            </a:extLst>
          </p:cNvPr>
          <p:cNvSpPr txBox="1"/>
          <p:nvPr/>
        </p:nvSpPr>
        <p:spPr>
          <a:xfrm>
            <a:off x="659366" y="3373266"/>
            <a:ext cx="4074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synchronous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blocking programming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Future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not good because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threads gets blocked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6546F6-D512-FF37-919B-2E0BF75B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1255512"/>
            <a:ext cx="2574712" cy="199190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EC8BA-8465-9DB6-A3C1-834EE9DD308C}"/>
              </a:ext>
            </a:extLst>
          </p:cNvPr>
          <p:cNvCxnSpPr/>
          <p:nvPr/>
        </p:nvCxnSpPr>
        <p:spPr>
          <a:xfrm>
            <a:off x="5416226" y="2934089"/>
            <a:ext cx="1147665" cy="0"/>
          </a:xfrm>
          <a:prstGeom prst="straightConnector1">
            <a:avLst/>
          </a:prstGeom>
          <a:ln w="155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9A971F-5F22-84CF-9E5D-A06F56335AD8}"/>
              </a:ext>
            </a:extLst>
          </p:cNvPr>
          <p:cNvSpPr txBox="1"/>
          <p:nvPr/>
        </p:nvSpPr>
        <p:spPr>
          <a:xfrm>
            <a:off x="7162245" y="2146934"/>
            <a:ext cx="463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asynchronous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non-blocking programming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better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CompletableFutures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87AAFD-065D-BB8D-C53F-FAB98738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733" y="3166760"/>
            <a:ext cx="4335765" cy="1153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A7C49E-2874-DFC9-3688-E86BADDC6B0D}"/>
              </a:ext>
            </a:extLst>
          </p:cNvPr>
          <p:cNvCxnSpPr>
            <a:cxnSpLocks/>
          </p:cNvCxnSpPr>
          <p:nvPr/>
        </p:nvCxnSpPr>
        <p:spPr>
          <a:xfrm flipH="1">
            <a:off x="5383299" y="5642199"/>
            <a:ext cx="1226716" cy="0"/>
          </a:xfrm>
          <a:prstGeom prst="straightConnector1">
            <a:avLst/>
          </a:prstGeom>
          <a:ln w="155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836443-800E-30A7-B901-F7022E5BCBDE}"/>
              </a:ext>
            </a:extLst>
          </p:cNvPr>
          <p:cNvSpPr txBox="1"/>
          <p:nvPr/>
        </p:nvSpPr>
        <p:spPr>
          <a:xfrm>
            <a:off x="7533980" y="4678280"/>
            <a:ext cx="388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9999"/>
                </a:solidFill>
              </a:rPr>
              <a:t>PROBLEM: the submitted tasks may be</a:t>
            </a: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running indefinitely in asynch manner</a:t>
            </a:r>
          </a:p>
          <a:p>
            <a:pPr algn="ctr"/>
            <a:endParaRPr lang="hu-HU" b="1" i="1" dirty="0">
              <a:solidFill>
                <a:srgbClr val="FF9999"/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+ hard to debug and maintain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BEC2A1-16FD-78D3-85B0-E1E28CB74336}"/>
              </a:ext>
            </a:extLst>
          </p:cNvPr>
          <p:cNvSpPr txBox="1"/>
          <p:nvPr/>
        </p:nvSpPr>
        <p:spPr>
          <a:xfrm>
            <a:off x="835055" y="4626650"/>
            <a:ext cx="37235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STRUCTURED CONCURRENCY</a:t>
            </a:r>
          </a:p>
          <a:p>
            <a:pPr algn="ctr"/>
            <a:endParaRPr lang="hu-HU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defined blocks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wait for all threads to finish execution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BLOCKED THREADS ARE NO LONGER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PROBLEM WITH VIRTUAL THREADS</a:t>
            </a:r>
          </a:p>
        </p:txBody>
      </p:sp>
    </p:spTree>
    <p:extLst>
      <p:ext uri="{BB962C8B-B14F-4D97-AF65-F5344CB8AC3E}">
        <p14:creationId xmlns:p14="http://schemas.microsoft.com/office/powerpoint/2010/main" val="40596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23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8" y="-80679"/>
            <a:ext cx="11547097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Structured and Unstructured Concurrency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9A4A59-3BE7-7A55-EC39-E702BB1D13E0}"/>
              </a:ext>
            </a:extLst>
          </p:cNvPr>
          <p:cNvCxnSpPr>
            <a:cxnSpLocks/>
          </p:cNvCxnSpPr>
          <p:nvPr/>
        </p:nvCxnSpPr>
        <p:spPr>
          <a:xfrm>
            <a:off x="2104073" y="3608560"/>
            <a:ext cx="176000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D7F29E-6D9E-EB92-8039-F22180E1C6A1}"/>
              </a:ext>
            </a:extLst>
          </p:cNvPr>
          <p:cNvSpPr/>
          <p:nvPr/>
        </p:nvSpPr>
        <p:spPr>
          <a:xfrm>
            <a:off x="2028443" y="2761910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6617DB-F501-2712-144B-0C704A5C71E5}"/>
              </a:ext>
            </a:extLst>
          </p:cNvPr>
          <p:cNvSpPr/>
          <p:nvPr/>
        </p:nvSpPr>
        <p:spPr>
          <a:xfrm rot="10800000">
            <a:off x="1957633" y="5735949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A03EC25-373B-602D-223E-1B9F0ED5904A}"/>
              </a:ext>
            </a:extLst>
          </p:cNvPr>
          <p:cNvSpPr/>
          <p:nvPr/>
        </p:nvSpPr>
        <p:spPr>
          <a:xfrm>
            <a:off x="1861695" y="2508486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1F7B6-FF21-660D-A184-024D14E47241}"/>
              </a:ext>
            </a:extLst>
          </p:cNvPr>
          <p:cNvSpPr txBox="1"/>
          <p:nvPr/>
        </p:nvSpPr>
        <p:spPr>
          <a:xfrm>
            <a:off x="1703446" y="1809467"/>
            <a:ext cx="73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575C3D-F321-3489-1649-81FA50145BE3}"/>
              </a:ext>
            </a:extLst>
          </p:cNvPr>
          <p:cNvSpPr/>
          <p:nvPr/>
        </p:nvSpPr>
        <p:spPr>
          <a:xfrm>
            <a:off x="1976554" y="351201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99FCF-29B8-2D4A-D6DB-31EB9BBA779F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2169643" y="5323991"/>
            <a:ext cx="1694434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623F91C-36EC-DDCE-B2DB-25B9C3EE8FFA}"/>
              </a:ext>
            </a:extLst>
          </p:cNvPr>
          <p:cNvSpPr/>
          <p:nvPr/>
        </p:nvSpPr>
        <p:spPr>
          <a:xfrm>
            <a:off x="1976554" y="5227447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86F76-95AC-D30F-58B1-1EA2BA12A8F6}"/>
              </a:ext>
            </a:extLst>
          </p:cNvPr>
          <p:cNvSpPr/>
          <p:nvPr/>
        </p:nvSpPr>
        <p:spPr>
          <a:xfrm>
            <a:off x="3978341" y="3681331"/>
            <a:ext cx="86107" cy="1516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09C4170-00DC-82B2-87FD-372713998500}"/>
              </a:ext>
            </a:extLst>
          </p:cNvPr>
          <p:cNvSpPr/>
          <p:nvPr/>
        </p:nvSpPr>
        <p:spPr>
          <a:xfrm rot="10800000">
            <a:off x="3907532" y="4837208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823EB90-FF5B-645E-755C-A49691A338CC}"/>
              </a:ext>
            </a:extLst>
          </p:cNvPr>
          <p:cNvSpPr/>
          <p:nvPr/>
        </p:nvSpPr>
        <p:spPr>
          <a:xfrm>
            <a:off x="3888222" y="3479975"/>
            <a:ext cx="274432" cy="274432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BD9E19-A3C2-F45E-96F0-D70A0C599262}"/>
              </a:ext>
            </a:extLst>
          </p:cNvPr>
          <p:cNvCxnSpPr>
            <a:cxnSpLocks/>
          </p:cNvCxnSpPr>
          <p:nvPr/>
        </p:nvCxnSpPr>
        <p:spPr>
          <a:xfrm>
            <a:off x="4067654" y="3937302"/>
            <a:ext cx="176000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88FADE-EACF-ABD1-7DF7-D1F604AAF94B}"/>
              </a:ext>
            </a:extLst>
          </p:cNvPr>
          <p:cNvSpPr/>
          <p:nvPr/>
        </p:nvSpPr>
        <p:spPr>
          <a:xfrm>
            <a:off x="3940135" y="3840758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F88548-38D0-AE69-D27C-661CCCE2D9BA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4133224" y="4649836"/>
            <a:ext cx="1694434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CBF517B-B7A4-AD59-2501-12BFA5A808F8}"/>
              </a:ext>
            </a:extLst>
          </p:cNvPr>
          <p:cNvSpPr/>
          <p:nvPr/>
        </p:nvSpPr>
        <p:spPr>
          <a:xfrm>
            <a:off x="3940135" y="4553292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8C538-21EE-2204-F761-F189D99BF6EE}"/>
              </a:ext>
            </a:extLst>
          </p:cNvPr>
          <p:cNvSpPr/>
          <p:nvPr/>
        </p:nvSpPr>
        <p:spPr>
          <a:xfrm>
            <a:off x="5941922" y="4010074"/>
            <a:ext cx="86108" cy="474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F622983-DD9B-1FB6-6F61-58A27F4FAB68}"/>
              </a:ext>
            </a:extLst>
          </p:cNvPr>
          <p:cNvSpPr/>
          <p:nvPr/>
        </p:nvSpPr>
        <p:spPr>
          <a:xfrm rot="10800000">
            <a:off x="5871113" y="4383123"/>
            <a:ext cx="224887" cy="27443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D2CFEE1-D1A7-873A-F9B5-4FFFEFF2978A}"/>
              </a:ext>
            </a:extLst>
          </p:cNvPr>
          <p:cNvSpPr/>
          <p:nvPr/>
        </p:nvSpPr>
        <p:spPr>
          <a:xfrm>
            <a:off x="5851803" y="3798886"/>
            <a:ext cx="274432" cy="274432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0FA7B3-5EFA-64B4-951E-444AFA1277F9}"/>
              </a:ext>
            </a:extLst>
          </p:cNvPr>
          <p:cNvSpPr txBox="1"/>
          <p:nvPr/>
        </p:nvSpPr>
        <p:spPr>
          <a:xfrm>
            <a:off x="2560648" y="3034505"/>
            <a:ext cx="909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7BEA11-720F-0F68-DB9A-D6CF1560BF80}"/>
              </a:ext>
            </a:extLst>
          </p:cNvPr>
          <p:cNvSpPr txBox="1"/>
          <p:nvPr/>
        </p:nvSpPr>
        <p:spPr>
          <a:xfrm>
            <a:off x="4525476" y="3353228"/>
            <a:ext cx="909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2EADA-84B1-2DB2-9C58-247646A16A54}"/>
              </a:ext>
            </a:extLst>
          </p:cNvPr>
          <p:cNvSpPr txBox="1"/>
          <p:nvPr/>
        </p:nvSpPr>
        <p:spPr>
          <a:xfrm>
            <a:off x="6655275" y="2553692"/>
            <a:ext cx="45316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unstructured concurrency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there are a arge number of threads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that are hard to track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THIS IS THE CASE WITH ASYNCHRONOUS</a:t>
            </a:r>
            <a:br>
              <a:rPr lang="hu-HU" b="1" i="1" dirty="0">
                <a:solidFill>
                  <a:srgbClr val="FF9999"/>
                </a:solidFill>
              </a:rPr>
            </a:br>
            <a:r>
              <a:rPr lang="hu-HU" b="1" i="1" dirty="0">
                <a:solidFill>
                  <a:srgbClr val="FF9999"/>
                </a:solidFill>
              </a:rPr>
              <a:t>NON-BLOCKING APPROACH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straight-forward error handling is usually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present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orphaned threads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 occur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parent-child relationships are not defined !!!</a:t>
            </a:r>
          </a:p>
        </p:txBody>
      </p:sp>
    </p:spTree>
    <p:extLst>
      <p:ext uri="{BB962C8B-B14F-4D97-AF65-F5344CB8AC3E}">
        <p14:creationId xmlns:p14="http://schemas.microsoft.com/office/powerpoint/2010/main" val="9895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2" grpId="0"/>
      <p:bldP spid="23" grpId="0" animBg="1"/>
      <p:bldP spid="26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78EBA-92BC-EA63-773F-4EC7C996C521}"/>
              </a:ext>
            </a:extLst>
          </p:cNvPr>
          <p:cNvCxnSpPr/>
          <p:nvPr/>
        </p:nvCxnSpPr>
        <p:spPr>
          <a:xfrm>
            <a:off x="1290346" y="4813100"/>
            <a:ext cx="35242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23343D-5341-DC7A-AC28-4D1A5B48BAA3}"/>
              </a:ext>
            </a:extLst>
          </p:cNvPr>
          <p:cNvSpPr/>
          <p:nvPr/>
        </p:nvSpPr>
        <p:spPr>
          <a:xfrm>
            <a:off x="499771" y="2538910"/>
            <a:ext cx="5210175" cy="3308695"/>
          </a:xfrm>
          <a:prstGeom prst="round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8" y="-80679"/>
            <a:ext cx="11547097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Structured and Unstructured Concurrency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37869-587A-10BE-CBA8-ED964CE37427}"/>
              </a:ext>
            </a:extLst>
          </p:cNvPr>
          <p:cNvSpPr/>
          <p:nvPr/>
        </p:nvSpPr>
        <p:spPr>
          <a:xfrm>
            <a:off x="3062566" y="2179329"/>
            <a:ext cx="75630" cy="3947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41C98A0-1E9D-FA46-A3C8-726F76913CB3}"/>
              </a:ext>
            </a:extLst>
          </p:cNvPr>
          <p:cNvSpPr/>
          <p:nvPr/>
        </p:nvSpPr>
        <p:spPr>
          <a:xfrm rot="10800000">
            <a:off x="2991756" y="6124918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B5482AB-B272-75FF-4293-85FC5FA8877E}"/>
              </a:ext>
            </a:extLst>
          </p:cNvPr>
          <p:cNvSpPr/>
          <p:nvPr/>
        </p:nvSpPr>
        <p:spPr>
          <a:xfrm>
            <a:off x="2895818" y="1925905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B8DE5-D390-B942-45E9-CEBAF838086D}"/>
              </a:ext>
            </a:extLst>
          </p:cNvPr>
          <p:cNvSpPr/>
          <p:nvPr/>
        </p:nvSpPr>
        <p:spPr>
          <a:xfrm>
            <a:off x="3010677" y="2434135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349DD3-B88B-3DA9-FA0E-84B13F99BEA1}"/>
              </a:ext>
            </a:extLst>
          </p:cNvPr>
          <p:cNvSpPr/>
          <p:nvPr/>
        </p:nvSpPr>
        <p:spPr>
          <a:xfrm>
            <a:off x="3010677" y="574976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F80954-5FC3-295D-351A-2893AB6A4CB4}"/>
              </a:ext>
            </a:extLst>
          </p:cNvPr>
          <p:cNvSpPr/>
          <p:nvPr/>
        </p:nvSpPr>
        <p:spPr>
          <a:xfrm>
            <a:off x="3010677" y="4715261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C282E3-74EF-218C-35AF-E0C65BBE9DEB}"/>
              </a:ext>
            </a:extLst>
          </p:cNvPr>
          <p:cNvCxnSpPr/>
          <p:nvPr/>
        </p:nvCxnSpPr>
        <p:spPr>
          <a:xfrm>
            <a:off x="1229630" y="3451025"/>
            <a:ext cx="35242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6C046C-5A5B-DB04-0712-06F493139EA1}"/>
              </a:ext>
            </a:extLst>
          </p:cNvPr>
          <p:cNvSpPr/>
          <p:nvPr/>
        </p:nvSpPr>
        <p:spPr>
          <a:xfrm>
            <a:off x="1613771" y="3788121"/>
            <a:ext cx="75630" cy="67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DD32CA3-EC1B-29DA-08E9-460A5A0BAF7A}"/>
              </a:ext>
            </a:extLst>
          </p:cNvPr>
          <p:cNvSpPr/>
          <p:nvPr/>
        </p:nvSpPr>
        <p:spPr>
          <a:xfrm rot="10800000">
            <a:off x="1542962" y="4365358"/>
            <a:ext cx="224887" cy="27443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50708C8-3901-F167-E89F-F513B7433FA2}"/>
              </a:ext>
            </a:extLst>
          </p:cNvPr>
          <p:cNvSpPr/>
          <p:nvPr/>
        </p:nvSpPr>
        <p:spPr>
          <a:xfrm>
            <a:off x="1518572" y="3666821"/>
            <a:ext cx="274432" cy="27443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51E7C5-EA74-1B4F-BE40-DC3923E96408}"/>
              </a:ext>
            </a:extLst>
          </p:cNvPr>
          <p:cNvSpPr/>
          <p:nvPr/>
        </p:nvSpPr>
        <p:spPr>
          <a:xfrm>
            <a:off x="2461035" y="3782557"/>
            <a:ext cx="75630" cy="67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E764C1F-0392-A741-65AC-593372762793}"/>
              </a:ext>
            </a:extLst>
          </p:cNvPr>
          <p:cNvSpPr/>
          <p:nvPr/>
        </p:nvSpPr>
        <p:spPr>
          <a:xfrm rot="10800000">
            <a:off x="2390226" y="4359794"/>
            <a:ext cx="224887" cy="27443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8F483FA-7B8A-2853-6BD7-6544C4A88099}"/>
              </a:ext>
            </a:extLst>
          </p:cNvPr>
          <p:cNvSpPr/>
          <p:nvPr/>
        </p:nvSpPr>
        <p:spPr>
          <a:xfrm>
            <a:off x="2365836" y="3661257"/>
            <a:ext cx="274432" cy="27443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087BB5-62E4-D7DE-4E78-6A55667A023F}"/>
              </a:ext>
            </a:extLst>
          </p:cNvPr>
          <p:cNvSpPr/>
          <p:nvPr/>
        </p:nvSpPr>
        <p:spPr>
          <a:xfrm>
            <a:off x="3568127" y="3778320"/>
            <a:ext cx="75630" cy="67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95D929D-AAED-A981-6A88-DF9A0800F47E}"/>
              </a:ext>
            </a:extLst>
          </p:cNvPr>
          <p:cNvSpPr/>
          <p:nvPr/>
        </p:nvSpPr>
        <p:spPr>
          <a:xfrm rot="10800000">
            <a:off x="3497318" y="4355557"/>
            <a:ext cx="224887" cy="27443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A254D002-5F5D-A9DF-774B-0F4175DAFEE2}"/>
              </a:ext>
            </a:extLst>
          </p:cNvPr>
          <p:cNvSpPr/>
          <p:nvPr/>
        </p:nvSpPr>
        <p:spPr>
          <a:xfrm>
            <a:off x="3472928" y="3657020"/>
            <a:ext cx="274432" cy="27443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FFF7D9-0B99-19CE-4766-45EF9B63F2FB}"/>
              </a:ext>
            </a:extLst>
          </p:cNvPr>
          <p:cNvSpPr/>
          <p:nvPr/>
        </p:nvSpPr>
        <p:spPr>
          <a:xfrm>
            <a:off x="4415391" y="3772756"/>
            <a:ext cx="75630" cy="67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2867A0-E495-DB81-4469-C169C3745AD7}"/>
              </a:ext>
            </a:extLst>
          </p:cNvPr>
          <p:cNvSpPr/>
          <p:nvPr/>
        </p:nvSpPr>
        <p:spPr>
          <a:xfrm rot="10800000">
            <a:off x="4344582" y="4349993"/>
            <a:ext cx="224887" cy="27443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CBAB4BC4-7CF5-4253-0769-D0B63CC1B0D1}"/>
              </a:ext>
            </a:extLst>
          </p:cNvPr>
          <p:cNvSpPr/>
          <p:nvPr/>
        </p:nvSpPr>
        <p:spPr>
          <a:xfrm>
            <a:off x="4320192" y="3651456"/>
            <a:ext cx="274432" cy="27443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26F48A-4251-7F6E-7376-92BF4758783C}"/>
              </a:ext>
            </a:extLst>
          </p:cNvPr>
          <p:cNvSpPr txBox="1"/>
          <p:nvPr/>
        </p:nvSpPr>
        <p:spPr>
          <a:xfrm>
            <a:off x="2364173" y="1553664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 thread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784A95-9AD2-4CBC-79AA-F331C2A47122}"/>
              </a:ext>
            </a:extLst>
          </p:cNvPr>
          <p:cNvSpPr txBox="1"/>
          <p:nvPr/>
        </p:nvSpPr>
        <p:spPr>
          <a:xfrm>
            <a:off x="3343757" y="2101963"/>
            <a:ext cx="120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scope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35CA50-05E1-3EA1-2069-A3EB0F7ED6CC}"/>
              </a:ext>
            </a:extLst>
          </p:cNvPr>
          <p:cNvSpPr txBox="1"/>
          <p:nvPr/>
        </p:nvSpPr>
        <p:spPr>
          <a:xfrm>
            <a:off x="3255655" y="4880716"/>
            <a:ext cx="106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 point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C72170-D646-3BE6-135F-44B02CAC3943}"/>
              </a:ext>
            </a:extLst>
          </p:cNvPr>
          <p:cNvSpPr txBox="1"/>
          <p:nvPr/>
        </p:nvSpPr>
        <p:spPr>
          <a:xfrm>
            <a:off x="3304453" y="5902378"/>
            <a:ext cx="106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 point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75DFB8-0140-8187-2911-357424DE8C09}"/>
              </a:ext>
            </a:extLst>
          </p:cNvPr>
          <p:cNvSpPr txBox="1"/>
          <p:nvPr/>
        </p:nvSpPr>
        <p:spPr>
          <a:xfrm>
            <a:off x="4676147" y="3831726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BE40C8-C5CE-C59B-BA21-4B09133F4AD2}"/>
              </a:ext>
            </a:extLst>
          </p:cNvPr>
          <p:cNvSpPr txBox="1"/>
          <p:nvPr/>
        </p:nvSpPr>
        <p:spPr>
          <a:xfrm>
            <a:off x="6538722" y="2286629"/>
            <a:ext cx="4899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MAIN ADVANTAGE OF STRUCTURED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PROGRAMMING IS THAT PARENT-CHILD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RELATIONSHIPS ARE WELL-DEFINED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StructuredTaskScope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Subtask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classes can handle these parent-child relationships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D8ADE0-269F-D5F0-3942-98CC3BB80AD2}"/>
              </a:ext>
            </a:extLst>
          </p:cNvPr>
          <p:cNvSpPr txBox="1"/>
          <p:nvPr/>
        </p:nvSpPr>
        <p:spPr>
          <a:xfrm>
            <a:off x="6851074" y="4165474"/>
            <a:ext cx="706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wait for all the threads to finish 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execution before shutdown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8C7C36-F8DF-5335-8A8E-EA005E7CA250}"/>
              </a:ext>
            </a:extLst>
          </p:cNvPr>
          <p:cNvSpPr txBox="1"/>
          <p:nvPr/>
        </p:nvSpPr>
        <p:spPr>
          <a:xfrm>
            <a:off x="6851075" y="4936324"/>
            <a:ext cx="706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shutdown when a given child thread fails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4BF207-8675-D8E8-E38E-67B95F96057E}"/>
              </a:ext>
            </a:extLst>
          </p:cNvPr>
          <p:cNvSpPr txBox="1"/>
          <p:nvPr/>
        </p:nvSpPr>
        <p:spPr>
          <a:xfrm>
            <a:off x="6851074" y="5430175"/>
            <a:ext cx="706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shutdown when first child thread succeeds</a:t>
            </a:r>
          </a:p>
        </p:txBody>
      </p:sp>
    </p:spTree>
    <p:extLst>
      <p:ext uri="{BB962C8B-B14F-4D97-AF65-F5344CB8AC3E}">
        <p14:creationId xmlns:p14="http://schemas.microsoft.com/office/powerpoint/2010/main" val="34574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8" y="-80679"/>
            <a:ext cx="11547097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Scaling Applications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3E36F-1C53-E0D3-E3B0-24E59F45EEF3}"/>
              </a:ext>
            </a:extLst>
          </p:cNvPr>
          <p:cNvSpPr txBox="1"/>
          <p:nvPr/>
        </p:nvSpPr>
        <p:spPr>
          <a:xfrm>
            <a:off x="914134" y="1985687"/>
            <a:ext cx="4596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scale applications we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approaches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VERTICAL / HORIZONTAL SCALING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FE8436-28B4-EBCE-E270-62628503C98B}"/>
              </a:ext>
            </a:extLst>
          </p:cNvPr>
          <p:cNvCxnSpPr/>
          <p:nvPr/>
        </p:nvCxnSpPr>
        <p:spPr>
          <a:xfrm>
            <a:off x="5948662" y="2783618"/>
            <a:ext cx="1147665" cy="0"/>
          </a:xfrm>
          <a:prstGeom prst="straightConnector1">
            <a:avLst/>
          </a:prstGeom>
          <a:ln w="155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85F7D9-734F-7721-BF53-97B6EA24EC48}"/>
              </a:ext>
            </a:extLst>
          </p:cNvPr>
          <p:cNvSpPr txBox="1"/>
          <p:nvPr/>
        </p:nvSpPr>
        <p:spPr>
          <a:xfrm>
            <a:off x="7534148" y="1985687"/>
            <a:ext cx="399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done quite effectively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cloud providers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7019FE-85AB-606F-684C-F7296B8E4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00" y="3106994"/>
            <a:ext cx="2230945" cy="6440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7E6DB6-D619-ABE3-0886-ACD437EE8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9" y="3317719"/>
            <a:ext cx="1160388" cy="69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2314C-4007-8B3B-E9F1-2BE9995FD5BD}"/>
              </a:ext>
            </a:extLst>
          </p:cNvPr>
          <p:cNvSpPr txBox="1"/>
          <p:nvPr/>
        </p:nvSpPr>
        <p:spPr>
          <a:xfrm>
            <a:off x="6847726" y="4513536"/>
            <a:ext cx="50405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9999"/>
                </a:solidFill>
              </a:rPr>
              <a:t>PROBLEM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providers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getting more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expensive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run more instances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82987C-CBB9-22BE-001D-A01B6C1863E2}"/>
              </a:ext>
            </a:extLst>
          </p:cNvPr>
          <p:cNvSpPr/>
          <p:nvPr/>
        </p:nvSpPr>
        <p:spPr>
          <a:xfrm>
            <a:off x="1122353" y="4185580"/>
            <a:ext cx="4074898" cy="2266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B5A3D5-6CB3-07EC-01DF-E3FDED0FAF35}"/>
              </a:ext>
            </a:extLst>
          </p:cNvPr>
          <p:cNvCxnSpPr>
            <a:cxnSpLocks/>
          </p:cNvCxnSpPr>
          <p:nvPr/>
        </p:nvCxnSpPr>
        <p:spPr>
          <a:xfrm flipH="1">
            <a:off x="5846286" y="5331977"/>
            <a:ext cx="1226716" cy="0"/>
          </a:xfrm>
          <a:prstGeom prst="straightConnector1">
            <a:avLst/>
          </a:prstGeom>
          <a:ln w="155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2D9012-AB31-3D2C-EA3E-D02FD2A38AF2}"/>
              </a:ext>
            </a:extLst>
          </p:cNvPr>
          <p:cNvSpPr txBox="1"/>
          <p:nvPr/>
        </p:nvSpPr>
        <p:spPr>
          <a:xfrm>
            <a:off x="1505759" y="4432178"/>
            <a:ext cx="3308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STRUCTURED CONCURRENCY</a:t>
            </a:r>
          </a:p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VIRTUAL THREADS</a:t>
            </a:r>
          </a:p>
          <a:p>
            <a:pPr algn="ctr"/>
            <a:endParaRPr lang="hu-HU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use virtual threads instead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platform threads then we can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10-100x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more request</a:t>
            </a:r>
          </a:p>
        </p:txBody>
      </p:sp>
    </p:spTree>
    <p:extLst>
      <p:ext uri="{BB962C8B-B14F-4D97-AF65-F5344CB8AC3E}">
        <p14:creationId xmlns:p14="http://schemas.microsoft.com/office/powerpoint/2010/main" val="17372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20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8" y="-80679"/>
            <a:ext cx="11547097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Continuation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873E6A-3680-26A5-EECF-496D4F2BFE2E}"/>
              </a:ext>
            </a:extLst>
          </p:cNvPr>
          <p:cNvCxnSpPr>
            <a:cxnSpLocks/>
          </p:cNvCxnSpPr>
          <p:nvPr/>
        </p:nvCxnSpPr>
        <p:spPr>
          <a:xfrm>
            <a:off x="2439739" y="3189744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B56CD2A-2476-F5C0-D23C-D640886A7ED0}"/>
              </a:ext>
            </a:extLst>
          </p:cNvPr>
          <p:cNvSpPr/>
          <p:nvPr/>
        </p:nvSpPr>
        <p:spPr>
          <a:xfrm>
            <a:off x="2312220" y="3093200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F3F480-D877-F194-0B8B-AB3505261469}"/>
              </a:ext>
            </a:extLst>
          </p:cNvPr>
          <p:cNvSpPr/>
          <p:nvPr/>
        </p:nvSpPr>
        <p:spPr>
          <a:xfrm>
            <a:off x="7002796" y="2906767"/>
            <a:ext cx="2814221" cy="232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071C4-7BD9-14A7-AAAF-9026889999E6}"/>
              </a:ext>
            </a:extLst>
          </p:cNvPr>
          <p:cNvSpPr txBox="1"/>
          <p:nvPr/>
        </p:nvSpPr>
        <p:spPr>
          <a:xfrm>
            <a:off x="7276358" y="2458355"/>
            <a:ext cx="226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SUBROUTINE /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EE0B76-EEB6-17FF-A6DB-286B99E7668B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2505309" y="4922930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3053A6-67F9-9080-3022-F2250C027AF8}"/>
              </a:ext>
            </a:extLst>
          </p:cNvPr>
          <p:cNvSpPr txBox="1"/>
          <p:nvPr/>
        </p:nvSpPr>
        <p:spPr>
          <a:xfrm>
            <a:off x="2909780" y="4518311"/>
            <a:ext cx="3330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subroutine returns some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F9660-078A-2A68-C46E-CA492E1929C1}"/>
              </a:ext>
            </a:extLst>
          </p:cNvPr>
          <p:cNvSpPr txBox="1"/>
          <p:nvPr/>
        </p:nvSpPr>
        <p:spPr>
          <a:xfrm>
            <a:off x="3719423" y="2777832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subroutine call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30B67F-2B7E-297E-6DAB-90408ABC0253}"/>
              </a:ext>
            </a:extLst>
          </p:cNvPr>
          <p:cNvSpPr/>
          <p:nvPr/>
        </p:nvSpPr>
        <p:spPr>
          <a:xfrm>
            <a:off x="2312220" y="4826385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3" grpId="0"/>
      <p:bldP spid="15" grpId="0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75DA-6E97-6F39-3DB9-2068EB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8307B5-F289-E3BD-6CD2-82A242C2175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F5A62F-BD8B-EDA6-E81A-6BC3F29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8" y="-80679"/>
            <a:ext cx="11547097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Continuation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873E6A-3680-26A5-EECF-496D4F2BFE2E}"/>
              </a:ext>
            </a:extLst>
          </p:cNvPr>
          <p:cNvCxnSpPr>
            <a:cxnSpLocks/>
          </p:cNvCxnSpPr>
          <p:nvPr/>
        </p:nvCxnSpPr>
        <p:spPr>
          <a:xfrm>
            <a:off x="2439739" y="2969819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B56CD2A-2476-F5C0-D23C-D640886A7ED0}"/>
              </a:ext>
            </a:extLst>
          </p:cNvPr>
          <p:cNvSpPr/>
          <p:nvPr/>
        </p:nvSpPr>
        <p:spPr>
          <a:xfrm>
            <a:off x="2312220" y="2873275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F3F480-D877-F194-0B8B-AB3505261469}"/>
              </a:ext>
            </a:extLst>
          </p:cNvPr>
          <p:cNvSpPr/>
          <p:nvPr/>
        </p:nvSpPr>
        <p:spPr>
          <a:xfrm>
            <a:off x="7002796" y="2686841"/>
            <a:ext cx="2814221" cy="315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071C4-7BD9-14A7-AAAF-9026889999E6}"/>
              </a:ext>
            </a:extLst>
          </p:cNvPr>
          <p:cNvSpPr txBox="1"/>
          <p:nvPr/>
        </p:nvSpPr>
        <p:spPr>
          <a:xfrm>
            <a:off x="7785504" y="2342603"/>
            <a:ext cx="1248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COROUTINE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EE0B76-EEB6-17FF-A6DB-286B99E7668B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2505309" y="3672860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3053A6-67F9-9080-3022-F2250C027AF8}"/>
              </a:ext>
            </a:extLst>
          </p:cNvPr>
          <p:cNvSpPr txBox="1"/>
          <p:nvPr/>
        </p:nvSpPr>
        <p:spPr>
          <a:xfrm>
            <a:off x="3558452" y="3268241"/>
            <a:ext cx="203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coroutine returns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F9660-078A-2A68-C46E-CA492E1929C1}"/>
              </a:ext>
            </a:extLst>
          </p:cNvPr>
          <p:cNvSpPr txBox="1"/>
          <p:nvPr/>
        </p:nvSpPr>
        <p:spPr>
          <a:xfrm>
            <a:off x="3499268" y="2557907"/>
            <a:ext cx="21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coroutine run() call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30B67F-2B7E-297E-6DAB-90408ABC0253}"/>
              </a:ext>
            </a:extLst>
          </p:cNvPr>
          <p:cNvSpPr/>
          <p:nvPr/>
        </p:nvSpPr>
        <p:spPr>
          <a:xfrm>
            <a:off x="2312220" y="3576315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2F960-4099-3A7A-B2AB-B45DE7243593}"/>
              </a:ext>
            </a:extLst>
          </p:cNvPr>
          <p:cNvSpPr txBox="1"/>
          <p:nvPr/>
        </p:nvSpPr>
        <p:spPr>
          <a:xfrm>
            <a:off x="7995368" y="3399410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D4FEA2-8075-A127-B3F1-5DFA8B008D34}"/>
              </a:ext>
            </a:extLst>
          </p:cNvPr>
          <p:cNvCxnSpPr>
            <a:cxnSpLocks/>
          </p:cNvCxnSpPr>
          <p:nvPr/>
        </p:nvCxnSpPr>
        <p:spPr>
          <a:xfrm>
            <a:off x="2439739" y="4279894"/>
            <a:ext cx="427009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F4D4C7-ECB4-F2C2-0CAF-B00417B803E4}"/>
              </a:ext>
            </a:extLst>
          </p:cNvPr>
          <p:cNvSpPr/>
          <p:nvPr/>
        </p:nvSpPr>
        <p:spPr>
          <a:xfrm>
            <a:off x="2312220" y="4183350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232B-D2A3-B5F0-886A-743AD69BFEFD}"/>
              </a:ext>
            </a:extLst>
          </p:cNvPr>
          <p:cNvSpPr txBox="1"/>
          <p:nvPr/>
        </p:nvSpPr>
        <p:spPr>
          <a:xfrm>
            <a:off x="3177866" y="3867982"/>
            <a:ext cx="27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coroutine run() call again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985256-A021-C380-9016-51E43B418157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2508618" y="5285581"/>
            <a:ext cx="420452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5AB4469-F174-C564-45B8-6AD44635EEC1}"/>
              </a:ext>
            </a:extLst>
          </p:cNvPr>
          <p:cNvSpPr/>
          <p:nvPr/>
        </p:nvSpPr>
        <p:spPr>
          <a:xfrm>
            <a:off x="2315529" y="5189036"/>
            <a:ext cx="193089" cy="1930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9E44F-8BD3-3819-662C-CBAC4CC1A622}"/>
              </a:ext>
            </a:extLst>
          </p:cNvPr>
          <p:cNvSpPr txBox="1"/>
          <p:nvPr/>
        </p:nvSpPr>
        <p:spPr>
          <a:xfrm>
            <a:off x="7998677" y="5012131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BBF5F-CF6C-8B88-B69F-B9555564EF8C}"/>
              </a:ext>
            </a:extLst>
          </p:cNvPr>
          <p:cNvSpPr txBox="1"/>
          <p:nvPr/>
        </p:nvSpPr>
        <p:spPr>
          <a:xfrm>
            <a:off x="3587306" y="4873668"/>
            <a:ext cx="197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coroutine returns</a:t>
            </a:r>
          </a:p>
        </p:txBody>
      </p:sp>
    </p:spTree>
    <p:extLst>
      <p:ext uri="{BB962C8B-B14F-4D97-AF65-F5344CB8AC3E}">
        <p14:creationId xmlns:p14="http://schemas.microsoft.com/office/powerpoint/2010/main" val="30792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3" grpId="0"/>
      <p:bldP spid="15" grpId="0"/>
      <p:bldP spid="24" grpId="0" animBg="1"/>
      <p:bldP spid="2" grpId="0"/>
      <p:bldP spid="8" grpId="0" animBg="1"/>
      <p:bldP spid="9" grpId="0"/>
      <p:bldP spid="12" grpId="0" animBg="1"/>
      <p:bldP spid="14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DE3C-BABD-8681-50ED-366E3939B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261928D-1CC5-60F0-7E3B-2BC22AAF2B49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D86E43-0A9E-A1FE-D7C7-033CA115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Continuation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2A8D5-F32E-C8D4-854C-58BB2E942BC6}"/>
              </a:ext>
            </a:extLst>
          </p:cNvPr>
          <p:cNvSpPr txBox="1"/>
          <p:nvPr/>
        </p:nvSpPr>
        <p:spPr>
          <a:xfrm>
            <a:off x="2701509" y="1495130"/>
            <a:ext cx="8435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coroutines may have multiple entry points: whenever we call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run()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can return to the previous state (where we left off)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0DB6513A-6A7B-47C2-D9D2-3EA36C2D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45342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7771F-DFBA-1E6A-2716-B6C7B414A901}"/>
              </a:ext>
            </a:extLst>
          </p:cNvPr>
          <p:cNvSpPr txBox="1"/>
          <p:nvPr/>
        </p:nvSpPr>
        <p:spPr>
          <a:xfrm>
            <a:off x="2701509" y="2919358"/>
            <a:ext cx="7575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couroutine we can „freeze” the running of the actual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with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yield()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method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D939959-CC0B-BB47-CBAC-5EC11DA8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28776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BCB00-55E7-E97E-7888-E677477A3299}"/>
              </a:ext>
            </a:extLst>
          </p:cNvPr>
          <p:cNvSpPr txBox="1"/>
          <p:nvPr/>
        </p:nvSpPr>
        <p:spPr>
          <a:xfrm>
            <a:off x="2701509" y="4343586"/>
            <a:ext cx="8189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have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the stack frames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local variables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previous coroutine calls) on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1E3AAE4-E3AC-2653-4868-9D55E899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429672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ECBE1-97C1-21AA-6D40-770533470D7D}"/>
              </a:ext>
            </a:extLst>
          </p:cNvPr>
          <p:cNvSpPr txBox="1"/>
          <p:nvPr/>
        </p:nvSpPr>
        <p:spPr>
          <a:xfrm>
            <a:off x="2701509" y="5603083"/>
            <a:ext cx="8017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object that keep the stack and code pointer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stack can be recreated when the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run()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called again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C19A7D3-BC48-C47D-1426-E5E823FF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55613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ABCF8-E8F5-58E3-7177-9E7EFF291BB5}"/>
              </a:ext>
            </a:extLst>
          </p:cNvPr>
          <p:cNvSpPr txBox="1"/>
          <p:nvPr/>
        </p:nvSpPr>
        <p:spPr>
          <a:xfrm>
            <a:off x="908788" y="2458615"/>
            <a:ext cx="69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modern applications have to communicate a lot with other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with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08454-8ADB-BBDB-6B89-E80217B2E435}"/>
              </a:ext>
            </a:extLst>
          </p:cNvPr>
          <p:cNvSpPr txBox="1"/>
          <p:nvPr/>
        </p:nvSpPr>
        <p:spPr>
          <a:xfrm>
            <a:off x="908788" y="3445222"/>
            <a:ext cx="705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operations (I/O operations) are usually quite slow – the actual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has to wait a 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18380-3070-93CC-3AA8-FF35F31AC09D}"/>
              </a:ext>
            </a:extLst>
          </p:cNvPr>
          <p:cNvSpPr txBox="1"/>
          <p:nvPr/>
        </p:nvSpPr>
        <p:spPr>
          <a:xfrm>
            <a:off x="908788" y="4431829"/>
            <a:ext cx="69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i="1" u="sng" dirty="0">
                <a:solidFill>
                  <a:srgbClr val="FF9999"/>
                </a:solidFill>
              </a:rPr>
              <a:t>CONCLUSION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we use threads then these threads will be waiting for other operations to finish</a:t>
            </a:r>
          </a:p>
        </p:txBody>
      </p:sp>
      <p:pic>
        <p:nvPicPr>
          <p:cNvPr id="11" name="Graphic 10" descr="Processor">
            <a:extLst>
              <a:ext uri="{FF2B5EF4-FFF2-40B4-BE49-F238E27FC236}">
                <a16:creationId xmlns:a16="http://schemas.microsoft.com/office/drawing/2014/main" id="{E43BE6A0-0EA2-BC08-5011-74FE182B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975" y="2973520"/>
            <a:ext cx="1909225" cy="19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CF7C6-5630-4F33-D37E-872E6103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FE4BE1-EB17-42A2-C262-0CBCFC06CA99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931141C-257D-32A7-1C7A-AF93086F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4E175D-C9C8-0693-211E-48E34D2D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4" y="2600873"/>
            <a:ext cx="8044988" cy="2981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EF3F5-396B-38C9-BAE9-84D41EA3589B}"/>
              </a:ext>
            </a:extLst>
          </p:cNvPr>
          <p:cNvSpPr txBox="1"/>
          <p:nvPr/>
        </p:nvSpPr>
        <p:spPr>
          <a:xfrm>
            <a:off x="9256365" y="1626232"/>
            <a:ext cx="117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CCE49-7BA4-66DF-F0A7-E0B02A0E94D1}"/>
              </a:ext>
            </a:extLst>
          </p:cNvPr>
          <p:cNvSpPr/>
          <p:nvPr/>
        </p:nvSpPr>
        <p:spPr>
          <a:xfrm>
            <a:off x="9805282" y="2695053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82D3B33-4094-7FF7-685C-46592A038E19}"/>
              </a:ext>
            </a:extLst>
          </p:cNvPr>
          <p:cNvSpPr/>
          <p:nvPr/>
        </p:nvSpPr>
        <p:spPr>
          <a:xfrm rot="10800000">
            <a:off x="9734472" y="5669092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8E9B342-C6F1-ADCB-506F-3C90131482ED}"/>
              </a:ext>
            </a:extLst>
          </p:cNvPr>
          <p:cNvSpPr/>
          <p:nvPr/>
        </p:nvSpPr>
        <p:spPr>
          <a:xfrm>
            <a:off x="9638534" y="2441629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EFBC7F-8258-4A3C-67AD-40332A79EF7F}"/>
              </a:ext>
            </a:extLst>
          </p:cNvPr>
          <p:cNvSpPr/>
          <p:nvPr/>
        </p:nvSpPr>
        <p:spPr>
          <a:xfrm>
            <a:off x="9805282" y="3412568"/>
            <a:ext cx="75630" cy="19426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B554-4A08-21A7-6311-8C531B7DD5D6}"/>
              </a:ext>
            </a:extLst>
          </p:cNvPr>
          <p:cNvSpPr/>
          <p:nvPr/>
        </p:nvSpPr>
        <p:spPr>
          <a:xfrm>
            <a:off x="9805282" y="2999920"/>
            <a:ext cx="75630" cy="412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6BF88-3646-CA96-88BC-6741BFFDD025}"/>
              </a:ext>
            </a:extLst>
          </p:cNvPr>
          <p:cNvSpPr/>
          <p:nvPr/>
        </p:nvSpPr>
        <p:spPr>
          <a:xfrm>
            <a:off x="9805946" y="5355257"/>
            <a:ext cx="75630" cy="2063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F8C580E-D2DF-FF4F-1DE3-47AE4E56937A}"/>
              </a:ext>
            </a:extLst>
          </p:cNvPr>
          <p:cNvSpPr/>
          <p:nvPr/>
        </p:nvSpPr>
        <p:spPr>
          <a:xfrm>
            <a:off x="10030406" y="3481268"/>
            <a:ext cx="263660" cy="1802768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5913BA-D85B-8D55-717E-AE3C16A24207}"/>
              </a:ext>
            </a:extLst>
          </p:cNvPr>
          <p:cNvSpPr txBox="1"/>
          <p:nvPr/>
        </p:nvSpPr>
        <p:spPr>
          <a:xfrm>
            <a:off x="10395055" y="3967153"/>
            <a:ext cx="1390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operations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thread</a:t>
            </a:r>
            <a:endParaRPr lang="en-GB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2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C8A32-BE9E-F1C8-CEEB-F6089F93C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FF52E7A-161D-2B86-8CE8-101E9AF996A4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0D00B2C-F9D6-1806-E72A-C7307267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Virtual Threads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9CA464-E41A-B57F-E686-2D94FCB0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4" y="2600873"/>
            <a:ext cx="8044988" cy="2981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50C86-0E36-5197-5F72-89FDBCEB0B0A}"/>
              </a:ext>
            </a:extLst>
          </p:cNvPr>
          <p:cNvSpPr txBox="1"/>
          <p:nvPr/>
        </p:nvSpPr>
        <p:spPr>
          <a:xfrm>
            <a:off x="9375661" y="1626232"/>
            <a:ext cx="934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C871-F448-3323-8B08-F32DA89AFD7F}"/>
              </a:ext>
            </a:extLst>
          </p:cNvPr>
          <p:cNvSpPr/>
          <p:nvPr/>
        </p:nvSpPr>
        <p:spPr>
          <a:xfrm>
            <a:off x="9805282" y="2695053"/>
            <a:ext cx="75630" cy="3079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A5F2B6-75BF-763B-55F6-A588C290AAAD}"/>
              </a:ext>
            </a:extLst>
          </p:cNvPr>
          <p:cNvSpPr/>
          <p:nvPr/>
        </p:nvSpPr>
        <p:spPr>
          <a:xfrm rot="10800000">
            <a:off x="9734472" y="5669092"/>
            <a:ext cx="230932" cy="5534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79EA6BD-FB93-DE6F-D1A0-089F3DC55E6C}"/>
              </a:ext>
            </a:extLst>
          </p:cNvPr>
          <p:cNvSpPr/>
          <p:nvPr/>
        </p:nvSpPr>
        <p:spPr>
          <a:xfrm>
            <a:off x="9638534" y="2441629"/>
            <a:ext cx="412648" cy="41264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9BE87C-4E91-1717-799A-04310829D570}"/>
              </a:ext>
            </a:extLst>
          </p:cNvPr>
          <p:cNvSpPr/>
          <p:nvPr/>
        </p:nvSpPr>
        <p:spPr>
          <a:xfrm>
            <a:off x="9805282" y="3412568"/>
            <a:ext cx="75630" cy="19426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83C1B2-1292-29A4-406A-0068511CF9C4}"/>
              </a:ext>
            </a:extLst>
          </p:cNvPr>
          <p:cNvSpPr/>
          <p:nvPr/>
        </p:nvSpPr>
        <p:spPr>
          <a:xfrm>
            <a:off x="9805282" y="2999920"/>
            <a:ext cx="75630" cy="412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EA428-751B-E8A0-A7BE-E300A3DAA539}"/>
              </a:ext>
            </a:extLst>
          </p:cNvPr>
          <p:cNvSpPr/>
          <p:nvPr/>
        </p:nvSpPr>
        <p:spPr>
          <a:xfrm>
            <a:off x="9805946" y="5355257"/>
            <a:ext cx="75630" cy="2063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25A4C7-5401-B8E6-D6C0-9EBC35CF14A2}"/>
              </a:ext>
            </a:extLst>
          </p:cNvPr>
          <p:cNvSpPr/>
          <p:nvPr/>
        </p:nvSpPr>
        <p:spPr>
          <a:xfrm>
            <a:off x="11165692" y="2796701"/>
            <a:ext cx="45719" cy="70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B6C602E-1F6A-0F97-39FE-356D4E033092}"/>
              </a:ext>
            </a:extLst>
          </p:cNvPr>
          <p:cNvSpPr/>
          <p:nvPr/>
        </p:nvSpPr>
        <p:spPr>
          <a:xfrm rot="10800000">
            <a:off x="11138501" y="3502653"/>
            <a:ext cx="100099" cy="128677"/>
          </a:xfrm>
          <a:prstGeom prst="triangle">
            <a:avLst>
              <a:gd name="adj" fmla="val 511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754ECE90-95F4-9421-964D-E412E884C9F6}"/>
              </a:ext>
            </a:extLst>
          </p:cNvPr>
          <p:cNvSpPr/>
          <p:nvPr/>
        </p:nvSpPr>
        <p:spPr>
          <a:xfrm>
            <a:off x="11055388" y="2664325"/>
            <a:ext cx="266735" cy="26673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47CFE-B767-67C9-E133-19CAB11733D6}"/>
              </a:ext>
            </a:extLst>
          </p:cNvPr>
          <p:cNvSpPr/>
          <p:nvPr/>
        </p:nvSpPr>
        <p:spPr>
          <a:xfrm>
            <a:off x="11165692" y="3000471"/>
            <a:ext cx="45719" cy="412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73258-016B-4A77-89C6-FBFF1B008FB7}"/>
              </a:ext>
            </a:extLst>
          </p:cNvPr>
          <p:cNvSpPr/>
          <p:nvPr/>
        </p:nvSpPr>
        <p:spPr>
          <a:xfrm>
            <a:off x="11165692" y="5164434"/>
            <a:ext cx="45719" cy="50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EF374B5-0218-05E2-A10C-A29BA79E616B}"/>
              </a:ext>
            </a:extLst>
          </p:cNvPr>
          <p:cNvSpPr/>
          <p:nvPr/>
        </p:nvSpPr>
        <p:spPr>
          <a:xfrm rot="10800000">
            <a:off x="11138500" y="5668837"/>
            <a:ext cx="100099" cy="128677"/>
          </a:xfrm>
          <a:prstGeom prst="triangle">
            <a:avLst>
              <a:gd name="adj" fmla="val 511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7FF1F15-5068-F1AF-D0B9-292A2D30AF24}"/>
              </a:ext>
            </a:extLst>
          </p:cNvPr>
          <p:cNvSpPr/>
          <p:nvPr/>
        </p:nvSpPr>
        <p:spPr>
          <a:xfrm>
            <a:off x="11055388" y="5032058"/>
            <a:ext cx="266735" cy="26673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5DF1C-1D6E-D67A-3344-E763AF4E288D}"/>
              </a:ext>
            </a:extLst>
          </p:cNvPr>
          <p:cNvSpPr/>
          <p:nvPr/>
        </p:nvSpPr>
        <p:spPr>
          <a:xfrm>
            <a:off x="11165692" y="5347348"/>
            <a:ext cx="45719" cy="2063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76665-90AE-B1DA-8A62-CE9E1722DF2A}"/>
              </a:ext>
            </a:extLst>
          </p:cNvPr>
          <p:cNvSpPr txBox="1"/>
          <p:nvPr/>
        </p:nvSpPr>
        <p:spPr>
          <a:xfrm>
            <a:off x="10641099" y="1478649"/>
            <a:ext cx="1115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(carrier)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20" grpId="0" animBg="1"/>
      <p:bldP spid="21" grpId="0" animBg="1"/>
      <p:bldP spid="24" grpId="0" animBg="1"/>
      <p:bldP spid="25" grpId="0" animBg="1"/>
      <p:bldP spid="27" grpId="0" animBg="1"/>
      <p:bldP spid="2" grpId="0" animBg="1"/>
      <p:bldP spid="3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C101-E9D2-F782-00FE-3E3452697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59B3EC-B439-A76F-AABF-B1F74C2B034C}"/>
              </a:ext>
            </a:extLst>
          </p:cNvPr>
          <p:cNvSpPr/>
          <p:nvPr/>
        </p:nvSpPr>
        <p:spPr>
          <a:xfrm>
            <a:off x="1707502" y="3750906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F7455-3549-402F-AE25-EF7D091ACE22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15FB03-02B8-29E2-FB6D-B5D366E0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23B4FF5F-8311-63CE-2858-9FDD2A22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026882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F46F97CA-CB58-E458-2836-BF3CA377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026882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1673A0E-8D6E-BCC0-8F6F-90C515BE0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026882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19B4B9-CE20-A121-5DD7-A03B5A8FB7F8}"/>
              </a:ext>
            </a:extLst>
          </p:cNvPr>
          <p:cNvSpPr/>
          <p:nvPr/>
        </p:nvSpPr>
        <p:spPr>
          <a:xfrm>
            <a:off x="3172408" y="4002832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7D9023-484B-5DD1-EF4F-16009BF8E111}"/>
              </a:ext>
            </a:extLst>
          </p:cNvPr>
          <p:cNvSpPr/>
          <p:nvPr/>
        </p:nvSpPr>
        <p:spPr>
          <a:xfrm>
            <a:off x="5258901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E7D9F4-B752-403D-C58F-74E18F221930}"/>
              </a:ext>
            </a:extLst>
          </p:cNvPr>
          <p:cNvSpPr/>
          <p:nvPr/>
        </p:nvSpPr>
        <p:spPr>
          <a:xfrm>
            <a:off x="4215654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B677C3-DFFE-BC23-2503-C877B1A594A1}"/>
              </a:ext>
            </a:extLst>
          </p:cNvPr>
          <p:cNvSpPr/>
          <p:nvPr/>
        </p:nvSpPr>
        <p:spPr>
          <a:xfrm>
            <a:off x="6302148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196408-9610-CD43-1C44-2939972C336A}"/>
              </a:ext>
            </a:extLst>
          </p:cNvPr>
          <p:cNvSpPr/>
          <p:nvPr/>
        </p:nvSpPr>
        <p:spPr>
          <a:xfrm>
            <a:off x="8388640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75B62-4F2D-AF10-D97A-FD0A60297FF4}"/>
              </a:ext>
            </a:extLst>
          </p:cNvPr>
          <p:cNvSpPr/>
          <p:nvPr/>
        </p:nvSpPr>
        <p:spPr>
          <a:xfrm>
            <a:off x="7345394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687C4-9053-5B65-2C2C-88E94560B875}"/>
              </a:ext>
            </a:extLst>
          </p:cNvPr>
          <p:cNvSpPr txBox="1"/>
          <p:nvPr/>
        </p:nvSpPr>
        <p:spPr>
          <a:xfrm>
            <a:off x="10216070" y="3911052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118BFD-F754-E0AD-D43E-6C83628C010A}"/>
              </a:ext>
            </a:extLst>
          </p:cNvPr>
          <p:cNvSpPr/>
          <p:nvPr/>
        </p:nvSpPr>
        <p:spPr>
          <a:xfrm>
            <a:off x="1707502" y="2346647"/>
            <a:ext cx="8388220" cy="905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6C957-1890-9821-2464-0DF28ECC0F2E}"/>
              </a:ext>
            </a:extLst>
          </p:cNvPr>
          <p:cNvSpPr txBox="1"/>
          <p:nvPr/>
        </p:nvSpPr>
        <p:spPr>
          <a:xfrm>
            <a:off x="10277437" y="2506793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AE9338-BFEE-31EE-14BF-E783D7A56F5B}"/>
              </a:ext>
            </a:extLst>
          </p:cNvPr>
          <p:cNvSpPr txBox="1"/>
          <p:nvPr/>
        </p:nvSpPr>
        <p:spPr>
          <a:xfrm>
            <a:off x="9341526" y="5178769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89F376-7B38-11F2-FC10-127F90F6FA82}"/>
              </a:ext>
            </a:extLst>
          </p:cNvPr>
          <p:cNvSpPr/>
          <p:nvPr/>
        </p:nvSpPr>
        <p:spPr>
          <a:xfrm>
            <a:off x="3172408" y="2614664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ED37C3-6831-2D37-35B9-4FCA06A46203}"/>
              </a:ext>
            </a:extLst>
          </p:cNvPr>
          <p:cNvSpPr/>
          <p:nvPr/>
        </p:nvSpPr>
        <p:spPr>
          <a:xfrm>
            <a:off x="5258901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415A9D-A418-6997-8629-EC261CF5A288}"/>
              </a:ext>
            </a:extLst>
          </p:cNvPr>
          <p:cNvSpPr/>
          <p:nvPr/>
        </p:nvSpPr>
        <p:spPr>
          <a:xfrm>
            <a:off x="4215654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7FBE11-1EA2-67C1-CD17-A56A317DEFC3}"/>
              </a:ext>
            </a:extLst>
          </p:cNvPr>
          <p:cNvSpPr/>
          <p:nvPr/>
        </p:nvSpPr>
        <p:spPr>
          <a:xfrm>
            <a:off x="6302148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9E06F3-F8E2-A51C-ABBA-7ED9F82A5745}"/>
              </a:ext>
            </a:extLst>
          </p:cNvPr>
          <p:cNvSpPr/>
          <p:nvPr/>
        </p:nvSpPr>
        <p:spPr>
          <a:xfrm>
            <a:off x="8388640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B58ADDA-8A84-1394-CE8E-1AA5C8D65D33}"/>
              </a:ext>
            </a:extLst>
          </p:cNvPr>
          <p:cNvSpPr/>
          <p:nvPr/>
        </p:nvSpPr>
        <p:spPr>
          <a:xfrm>
            <a:off x="7345394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9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E588B-C6E9-5B2A-16D4-BD4BAAFD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D0F160-A0D2-6622-DED7-D23D1BF3BE7E}"/>
              </a:ext>
            </a:extLst>
          </p:cNvPr>
          <p:cNvSpPr/>
          <p:nvPr/>
        </p:nvSpPr>
        <p:spPr>
          <a:xfrm>
            <a:off x="1707502" y="3750906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7A86F9-2EEE-204D-AB55-93D1A66D875C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77202C8-89DE-9844-C892-8D2EFC4B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CEEF459F-958C-C777-C472-539B232B4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026882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6BD03089-87DB-5C28-4348-31513C89D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026882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0DE6A03A-1962-BFED-9C0B-DAD63F35D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8" y="5026882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1618C4-E68E-486B-B8BC-C0B3D1A241C6}"/>
              </a:ext>
            </a:extLst>
          </p:cNvPr>
          <p:cNvSpPr/>
          <p:nvPr/>
        </p:nvSpPr>
        <p:spPr>
          <a:xfrm>
            <a:off x="3172408" y="4002832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5FB483-0BC5-EE3D-BEAB-6C35AAC9B1D7}"/>
              </a:ext>
            </a:extLst>
          </p:cNvPr>
          <p:cNvSpPr/>
          <p:nvPr/>
        </p:nvSpPr>
        <p:spPr>
          <a:xfrm>
            <a:off x="5258901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430298-4B51-6F0B-60AD-7ACBD3B014DB}"/>
              </a:ext>
            </a:extLst>
          </p:cNvPr>
          <p:cNvSpPr/>
          <p:nvPr/>
        </p:nvSpPr>
        <p:spPr>
          <a:xfrm>
            <a:off x="4215654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BA18E-D698-6535-9DEF-EBEF010486F7}"/>
              </a:ext>
            </a:extLst>
          </p:cNvPr>
          <p:cNvSpPr/>
          <p:nvPr/>
        </p:nvSpPr>
        <p:spPr>
          <a:xfrm>
            <a:off x="6302148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C06ECC-7FB5-80CA-6543-7314D20EC776}"/>
              </a:ext>
            </a:extLst>
          </p:cNvPr>
          <p:cNvSpPr/>
          <p:nvPr/>
        </p:nvSpPr>
        <p:spPr>
          <a:xfrm>
            <a:off x="8388640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E2B01E-46DE-B772-473E-C797A6CF6D4A}"/>
              </a:ext>
            </a:extLst>
          </p:cNvPr>
          <p:cNvSpPr/>
          <p:nvPr/>
        </p:nvSpPr>
        <p:spPr>
          <a:xfrm>
            <a:off x="7345394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B328C-95E8-4C20-A82A-1BD567FAC67D}"/>
              </a:ext>
            </a:extLst>
          </p:cNvPr>
          <p:cNvSpPr txBox="1"/>
          <p:nvPr/>
        </p:nvSpPr>
        <p:spPr>
          <a:xfrm>
            <a:off x="10216070" y="3911052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20D634-C319-4E29-71F5-FE61F609F9E3}"/>
              </a:ext>
            </a:extLst>
          </p:cNvPr>
          <p:cNvSpPr/>
          <p:nvPr/>
        </p:nvSpPr>
        <p:spPr>
          <a:xfrm>
            <a:off x="1707502" y="2346647"/>
            <a:ext cx="8388220" cy="905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5688BE-3621-45BE-FD72-90AC713D4805}"/>
              </a:ext>
            </a:extLst>
          </p:cNvPr>
          <p:cNvSpPr txBox="1"/>
          <p:nvPr/>
        </p:nvSpPr>
        <p:spPr>
          <a:xfrm>
            <a:off x="10277437" y="2506793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286A00-6B64-2C20-5F88-075B6A16A033}"/>
              </a:ext>
            </a:extLst>
          </p:cNvPr>
          <p:cNvSpPr txBox="1"/>
          <p:nvPr/>
        </p:nvSpPr>
        <p:spPr>
          <a:xfrm>
            <a:off x="9341526" y="5178769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E0F5D7-4010-F5AB-8C38-968C1DB94785}"/>
              </a:ext>
            </a:extLst>
          </p:cNvPr>
          <p:cNvSpPr/>
          <p:nvPr/>
        </p:nvSpPr>
        <p:spPr>
          <a:xfrm>
            <a:off x="3172408" y="2614664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BCC05D0-04F3-0799-3D88-430DCF1AE052}"/>
              </a:ext>
            </a:extLst>
          </p:cNvPr>
          <p:cNvSpPr/>
          <p:nvPr/>
        </p:nvSpPr>
        <p:spPr>
          <a:xfrm>
            <a:off x="5258901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A23999-E8F0-FBF6-AF3D-B49AE39E37CA}"/>
              </a:ext>
            </a:extLst>
          </p:cNvPr>
          <p:cNvSpPr/>
          <p:nvPr/>
        </p:nvSpPr>
        <p:spPr>
          <a:xfrm>
            <a:off x="4215654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057B2C-F16C-9649-F428-2FDE08AE5573}"/>
              </a:ext>
            </a:extLst>
          </p:cNvPr>
          <p:cNvSpPr/>
          <p:nvPr/>
        </p:nvSpPr>
        <p:spPr>
          <a:xfrm>
            <a:off x="6302148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BB5B3E-BC46-FF1C-CCCD-DA875C5B8511}"/>
              </a:ext>
            </a:extLst>
          </p:cNvPr>
          <p:cNvSpPr/>
          <p:nvPr/>
        </p:nvSpPr>
        <p:spPr>
          <a:xfrm>
            <a:off x="8388640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AB1069-37E2-7ED0-E82D-41E765031858}"/>
              </a:ext>
            </a:extLst>
          </p:cNvPr>
          <p:cNvSpPr/>
          <p:nvPr/>
        </p:nvSpPr>
        <p:spPr>
          <a:xfrm>
            <a:off x="7345394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80BA4F-E340-D5F0-E1A5-0DC4E3D04991}"/>
              </a:ext>
            </a:extLst>
          </p:cNvPr>
          <p:cNvSpPr/>
          <p:nvPr/>
        </p:nvSpPr>
        <p:spPr>
          <a:xfrm>
            <a:off x="3207946" y="3153750"/>
            <a:ext cx="317241" cy="71689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0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3A1D6-3DF1-8D5E-0CC3-CBAB079F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4DE354-607C-5C0B-423D-1864B91BBFAA}"/>
              </a:ext>
            </a:extLst>
          </p:cNvPr>
          <p:cNvSpPr/>
          <p:nvPr/>
        </p:nvSpPr>
        <p:spPr>
          <a:xfrm>
            <a:off x="1707502" y="3750906"/>
            <a:ext cx="8388220" cy="9050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9E39B-83DB-A7E9-51D8-538374D9ECA9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B929E1-7CB9-76E2-CBE5-A686D3B3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Standard (Platform) Thread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Graphic 1" descr="Processor">
            <a:extLst>
              <a:ext uri="{FF2B5EF4-FFF2-40B4-BE49-F238E27FC236}">
                <a16:creationId xmlns:a16="http://schemas.microsoft.com/office/drawing/2014/main" id="{5ED86886-0237-FB16-97D1-89301935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3" y="5026882"/>
            <a:ext cx="1134772" cy="1134772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1933AD3A-27FD-338A-0099-9A3A3D61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473" y="5026882"/>
            <a:ext cx="1134772" cy="1134772"/>
          </a:xfrm>
          <a:prstGeom prst="rect">
            <a:avLst/>
          </a:prstGeom>
        </p:spPr>
      </p:pic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99E03411-2F0E-4FC8-3C88-9FE43A712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3968" y="5026882"/>
            <a:ext cx="1134772" cy="1134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2AD14A-B897-D52F-F2E8-554E07E7D4C4}"/>
              </a:ext>
            </a:extLst>
          </p:cNvPr>
          <p:cNvSpPr/>
          <p:nvPr/>
        </p:nvSpPr>
        <p:spPr>
          <a:xfrm>
            <a:off x="3172408" y="4002832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F701E8-0147-40C6-5EBA-355FA289A1C7}"/>
              </a:ext>
            </a:extLst>
          </p:cNvPr>
          <p:cNvSpPr/>
          <p:nvPr/>
        </p:nvSpPr>
        <p:spPr>
          <a:xfrm>
            <a:off x="5258901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B30E5F-F2C8-98EE-FC07-4DAA81CAD54A}"/>
              </a:ext>
            </a:extLst>
          </p:cNvPr>
          <p:cNvSpPr/>
          <p:nvPr/>
        </p:nvSpPr>
        <p:spPr>
          <a:xfrm>
            <a:off x="4215654" y="4002831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0F5A8-217E-BF13-4FEC-90F6B1F74BC3}"/>
              </a:ext>
            </a:extLst>
          </p:cNvPr>
          <p:cNvSpPr/>
          <p:nvPr/>
        </p:nvSpPr>
        <p:spPr>
          <a:xfrm>
            <a:off x="6302148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C1E9D5-9D60-09D6-4919-A3E57FE4D5F1}"/>
              </a:ext>
            </a:extLst>
          </p:cNvPr>
          <p:cNvSpPr/>
          <p:nvPr/>
        </p:nvSpPr>
        <p:spPr>
          <a:xfrm>
            <a:off x="8388640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EAED9-5D5D-81F6-7A1A-7C6B3FD2D2B7}"/>
              </a:ext>
            </a:extLst>
          </p:cNvPr>
          <p:cNvSpPr/>
          <p:nvPr/>
        </p:nvSpPr>
        <p:spPr>
          <a:xfrm>
            <a:off x="7345394" y="4002830"/>
            <a:ext cx="410547" cy="4105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0A8AB-504E-B1DF-AE8D-5133090AC53F}"/>
              </a:ext>
            </a:extLst>
          </p:cNvPr>
          <p:cNvSpPr txBox="1"/>
          <p:nvPr/>
        </p:nvSpPr>
        <p:spPr>
          <a:xfrm>
            <a:off x="10216070" y="3911052"/>
            <a:ext cx="17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threads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B25C9-6858-8253-4669-E9D33FBE101B}"/>
              </a:ext>
            </a:extLst>
          </p:cNvPr>
          <p:cNvSpPr/>
          <p:nvPr/>
        </p:nvSpPr>
        <p:spPr>
          <a:xfrm>
            <a:off x="1707502" y="2346647"/>
            <a:ext cx="8388220" cy="905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6A296-15BD-919C-9ACD-9F38F1EF60D7}"/>
              </a:ext>
            </a:extLst>
          </p:cNvPr>
          <p:cNvSpPr txBox="1"/>
          <p:nvPr/>
        </p:nvSpPr>
        <p:spPr>
          <a:xfrm>
            <a:off x="10277437" y="2506793"/>
            <a:ext cx="163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related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threads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3D6C38-907C-6F95-5F26-4FD6493A6ED2}"/>
              </a:ext>
            </a:extLst>
          </p:cNvPr>
          <p:cNvSpPr txBox="1"/>
          <p:nvPr/>
        </p:nvSpPr>
        <p:spPr>
          <a:xfrm>
            <a:off x="9341526" y="5178769"/>
            <a:ext cx="1707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CPUs or CPU cores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2328AB-3E07-FC42-229D-5A88F22CED50}"/>
              </a:ext>
            </a:extLst>
          </p:cNvPr>
          <p:cNvSpPr/>
          <p:nvPr/>
        </p:nvSpPr>
        <p:spPr>
          <a:xfrm>
            <a:off x="3172408" y="2614664"/>
            <a:ext cx="410547" cy="410547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FFC277-1EE8-0AD8-9683-94384AF13E33}"/>
              </a:ext>
            </a:extLst>
          </p:cNvPr>
          <p:cNvSpPr/>
          <p:nvPr/>
        </p:nvSpPr>
        <p:spPr>
          <a:xfrm>
            <a:off x="5258901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F58F8D-1380-34FE-68DC-67C370649BA2}"/>
              </a:ext>
            </a:extLst>
          </p:cNvPr>
          <p:cNvSpPr/>
          <p:nvPr/>
        </p:nvSpPr>
        <p:spPr>
          <a:xfrm>
            <a:off x="4215654" y="2614663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78BE14-21E5-F40D-2435-CDECA0C8B0CF}"/>
              </a:ext>
            </a:extLst>
          </p:cNvPr>
          <p:cNvSpPr/>
          <p:nvPr/>
        </p:nvSpPr>
        <p:spPr>
          <a:xfrm>
            <a:off x="6302148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968CB9-42C1-2323-2761-F76A0D2A8DC1}"/>
              </a:ext>
            </a:extLst>
          </p:cNvPr>
          <p:cNvSpPr/>
          <p:nvPr/>
        </p:nvSpPr>
        <p:spPr>
          <a:xfrm>
            <a:off x="8388640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80EF7F-1F09-0CA8-D7E4-23148BD62BFA}"/>
              </a:ext>
            </a:extLst>
          </p:cNvPr>
          <p:cNvSpPr/>
          <p:nvPr/>
        </p:nvSpPr>
        <p:spPr>
          <a:xfrm>
            <a:off x="7345394" y="2614662"/>
            <a:ext cx="410547" cy="4105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1CF25C6-2A04-F9A7-39BC-22D153E3B27C}"/>
              </a:ext>
            </a:extLst>
          </p:cNvPr>
          <p:cNvSpPr/>
          <p:nvPr/>
        </p:nvSpPr>
        <p:spPr>
          <a:xfrm>
            <a:off x="3207946" y="3153750"/>
            <a:ext cx="317241" cy="716892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145895</TotalTime>
  <Words>1559</Words>
  <Application>Microsoft Office PowerPoint</Application>
  <PresentationFormat>Widescreen</PresentationFormat>
  <Paragraphs>405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Orbitron</vt:lpstr>
      <vt:lpstr>Wingdings</vt:lpstr>
      <vt:lpstr>Office Theme</vt:lpstr>
      <vt:lpstr>Microservice Architecture</vt:lpstr>
      <vt:lpstr>Microservice Architecture</vt:lpstr>
      <vt:lpstr>Microservice Architecture</vt:lpstr>
      <vt:lpstr>Virtual Threads</vt:lpstr>
      <vt:lpstr>Standard (Platform) Threads</vt:lpstr>
      <vt:lpstr>Virtual Threads</vt:lpstr>
      <vt:lpstr>Standard (Platform) Thread</vt:lpstr>
      <vt:lpstr>Standard (Platform) Thread</vt:lpstr>
      <vt:lpstr>Standard (Platform) Thread</vt:lpstr>
      <vt:lpstr>Standard (Platform) Thread</vt:lpstr>
      <vt:lpstr>Standard (Platform) Thread</vt:lpstr>
      <vt:lpstr>Standard (Platform) Thread</vt:lpstr>
      <vt:lpstr>Virtual Thread</vt:lpstr>
      <vt:lpstr>Virtual Thread</vt:lpstr>
      <vt:lpstr>Virtual Thread</vt:lpstr>
      <vt:lpstr>Virtual Thread</vt:lpstr>
      <vt:lpstr>Virtual Thread</vt:lpstr>
      <vt:lpstr>Virtual Thread</vt:lpstr>
      <vt:lpstr>Virtual Thread</vt:lpstr>
      <vt:lpstr>Virtual Thread</vt:lpstr>
      <vt:lpstr>Virtual Thread</vt:lpstr>
      <vt:lpstr>Virtual Thread Pinning</vt:lpstr>
      <vt:lpstr>Virtual Thread Pinning</vt:lpstr>
      <vt:lpstr>Virtual Thread Pinning</vt:lpstr>
      <vt:lpstr>Virtual Thread Pinning</vt:lpstr>
      <vt:lpstr>Virtual Threads</vt:lpstr>
      <vt:lpstr>Futures</vt:lpstr>
      <vt:lpstr>Futures</vt:lpstr>
      <vt:lpstr>CompletableFutures</vt:lpstr>
      <vt:lpstr>CompletableFutures</vt:lpstr>
      <vt:lpstr>CompletableFutures</vt:lpstr>
      <vt:lpstr>CompletableFutures</vt:lpstr>
      <vt:lpstr>Structured Concurrency</vt:lpstr>
      <vt:lpstr>Structured and Unstructured Concurrency</vt:lpstr>
      <vt:lpstr>Structured and Unstructured Concurrency</vt:lpstr>
      <vt:lpstr>Scaling Applications</vt:lpstr>
      <vt:lpstr>Continuation</vt:lpstr>
      <vt:lpstr>Continuation</vt:lpstr>
      <vt:lpstr>Continuation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1063</cp:revision>
  <dcterms:created xsi:type="dcterms:W3CDTF">2019-01-16T12:03:26Z</dcterms:created>
  <dcterms:modified xsi:type="dcterms:W3CDTF">2024-03-13T18:36:46Z</dcterms:modified>
</cp:coreProperties>
</file>