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1010" r:id="rId3"/>
    <p:sldId id="1011" r:id="rId4"/>
    <p:sldId id="1012" r:id="rId5"/>
    <p:sldId id="1013" r:id="rId6"/>
    <p:sldId id="1014" r:id="rId7"/>
    <p:sldId id="1015" r:id="rId8"/>
    <p:sldId id="1016" r:id="rId9"/>
    <p:sldId id="1017" r:id="rId10"/>
    <p:sldId id="1024" r:id="rId11"/>
    <p:sldId id="1018" r:id="rId12"/>
    <p:sldId id="1019" r:id="rId13"/>
    <p:sldId id="1020" r:id="rId14"/>
    <p:sldId id="1021" r:id="rId15"/>
    <p:sldId id="1022" r:id="rId16"/>
    <p:sldId id="1023" r:id="rId17"/>
    <p:sldId id="1025" r:id="rId18"/>
    <p:sldId id="1026" r:id="rId19"/>
    <p:sldId id="1027" r:id="rId20"/>
    <p:sldId id="1028" r:id="rId21"/>
    <p:sldId id="1029" r:id="rId22"/>
    <p:sldId id="1030" r:id="rId23"/>
    <p:sldId id="1031" r:id="rId24"/>
    <p:sldId id="1032" r:id="rId25"/>
    <p:sldId id="1033" r:id="rId26"/>
    <p:sldId id="1034" r:id="rId27"/>
    <p:sldId id="1035" r:id="rId28"/>
    <p:sldId id="1036" r:id="rId29"/>
    <p:sldId id="1037" r:id="rId30"/>
    <p:sldId id="1038" r:id="rId31"/>
    <p:sldId id="1039" r:id="rId32"/>
    <p:sldId id="1041" r:id="rId33"/>
    <p:sldId id="1042" r:id="rId34"/>
    <p:sldId id="1043" r:id="rId35"/>
    <p:sldId id="1044" r:id="rId36"/>
    <p:sldId id="1045" r:id="rId37"/>
    <p:sldId id="1046" r:id="rId38"/>
    <p:sldId id="1047" r:id="rId39"/>
    <p:sldId id="1048" r:id="rId40"/>
    <p:sldId id="1049" r:id="rId41"/>
    <p:sldId id="1050" r:id="rId42"/>
    <p:sldId id="1051" r:id="rId43"/>
    <p:sldId id="1052" r:id="rId44"/>
    <p:sldId id="1053" r:id="rId45"/>
    <p:sldId id="1054" r:id="rId46"/>
    <p:sldId id="1055" r:id="rId47"/>
    <p:sldId id="1056" r:id="rId48"/>
    <p:sldId id="1057" r:id="rId49"/>
    <p:sldId id="1058" r:id="rId50"/>
    <p:sldId id="1059" r:id="rId51"/>
    <p:sldId id="1060" r:id="rId52"/>
    <p:sldId id="1062" r:id="rId53"/>
    <p:sldId id="1063" r:id="rId54"/>
    <p:sldId id="1064" r:id="rId55"/>
    <p:sldId id="1065" r:id="rId56"/>
    <p:sldId id="1066" r:id="rId57"/>
    <p:sldId id="1067" r:id="rId58"/>
    <p:sldId id="1068" r:id="rId59"/>
    <p:sldId id="1069" r:id="rId60"/>
    <p:sldId id="1070" r:id="rId61"/>
    <p:sldId id="1071" r:id="rId62"/>
    <p:sldId id="1072" r:id="rId63"/>
    <p:sldId id="1073" r:id="rId64"/>
    <p:sldId id="1074" r:id="rId65"/>
    <p:sldId id="1075" r:id="rId66"/>
    <p:sldId id="1076" r:id="rId67"/>
    <p:sldId id="1077" r:id="rId68"/>
    <p:sldId id="1083" r:id="rId69"/>
    <p:sldId id="1079" r:id="rId70"/>
    <p:sldId id="1080" r:id="rId71"/>
    <p:sldId id="1081" r:id="rId72"/>
    <p:sldId id="1082" r:id="rId73"/>
    <p:sldId id="1084" r:id="rId74"/>
    <p:sldId id="1085" r:id="rId75"/>
    <p:sldId id="1086" r:id="rId76"/>
    <p:sldId id="1087" r:id="rId77"/>
    <p:sldId id="1088" r:id="rId78"/>
    <p:sldId id="1109" r:id="rId79"/>
    <p:sldId id="1110" r:id="rId80"/>
    <p:sldId id="1108" r:id="rId81"/>
    <p:sldId id="1089" r:id="rId82"/>
    <p:sldId id="1091" r:id="rId83"/>
    <p:sldId id="1090" r:id="rId84"/>
    <p:sldId id="1092" r:id="rId85"/>
    <p:sldId id="1093" r:id="rId86"/>
    <p:sldId id="1094" r:id="rId87"/>
    <p:sldId id="1095" r:id="rId88"/>
    <p:sldId id="1096" r:id="rId89"/>
    <p:sldId id="1099" r:id="rId90"/>
    <p:sldId id="1097" r:id="rId91"/>
    <p:sldId id="1098" r:id="rId92"/>
    <p:sldId id="1100" r:id="rId93"/>
    <p:sldId id="1102" r:id="rId94"/>
    <p:sldId id="1103" r:id="rId95"/>
    <p:sldId id="1104" r:id="rId96"/>
    <p:sldId id="1105" r:id="rId97"/>
    <p:sldId id="1106" r:id="rId98"/>
    <p:sldId id="1107" r:id="rId99"/>
    <p:sldId id="1116" r:id="rId100"/>
    <p:sldId id="1117" r:id="rId101"/>
    <p:sldId id="1113" r:id="rId102"/>
    <p:sldId id="1114" r:id="rId103"/>
    <p:sldId id="1115" r:id="rId10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7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5EB2FC"/>
    <a:srgbClr val="EC3A3B"/>
    <a:srgbClr val="69E781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2022. 10. 09.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EA7384-0ABC-F060-4FC1-492357C1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877060"/>
            <a:ext cx="1551940" cy="1551940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630C7A-9A7E-6031-9A34-72F941EDF413}"/>
              </a:ext>
            </a:extLst>
          </p:cNvPr>
          <p:cNvSpPr txBox="1"/>
          <p:nvPr/>
        </p:nvSpPr>
        <p:spPr>
          <a:xfrm>
            <a:off x="2138320" y="2237531"/>
            <a:ext cx="4157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 name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Balazs Holczer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Budapest, Hungary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</p:spTree>
    <p:extLst>
      <p:ext uri="{BB962C8B-B14F-4D97-AF65-F5344CB8AC3E}">
        <p14:creationId xmlns:p14="http://schemas.microsoft.com/office/powerpoint/2010/main" val="40923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8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561774" y="369565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74A214-0C0B-58FB-F094-9BA657A491E0}"/>
              </a:ext>
            </a:extLst>
          </p:cNvPr>
          <p:cNvSpPr/>
          <p:nvPr/>
        </p:nvSpPr>
        <p:spPr>
          <a:xfrm>
            <a:off x="2238966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F9FAFD-C63D-9AF5-4D14-D7A85B9548FA}"/>
              </a:ext>
            </a:extLst>
          </p:cNvPr>
          <p:cNvSpPr/>
          <p:nvPr/>
        </p:nvSpPr>
        <p:spPr>
          <a:xfrm>
            <a:off x="2793203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DCE4CC-EE4F-BE43-EDCA-04AE19511B81}"/>
              </a:ext>
            </a:extLst>
          </p:cNvPr>
          <p:cNvSpPr/>
          <p:nvPr/>
        </p:nvSpPr>
        <p:spPr>
          <a:xfrm>
            <a:off x="3347440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F8FC40-AF59-DA7C-F696-2E7CB037166D}"/>
              </a:ext>
            </a:extLst>
          </p:cNvPr>
          <p:cNvSpPr/>
          <p:nvPr/>
        </p:nvSpPr>
        <p:spPr>
          <a:xfrm>
            <a:off x="3901677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3A5620-134A-3DE7-3E69-0B4B3FEC9BB7}"/>
              </a:ext>
            </a:extLst>
          </p:cNvPr>
          <p:cNvSpPr/>
          <p:nvPr/>
        </p:nvSpPr>
        <p:spPr>
          <a:xfrm>
            <a:off x="4464250" y="37093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82E467-EFE2-BBA2-A905-F7ECCFA6FCB7}"/>
              </a:ext>
            </a:extLst>
          </p:cNvPr>
          <p:cNvSpPr/>
          <p:nvPr/>
        </p:nvSpPr>
        <p:spPr>
          <a:xfrm>
            <a:off x="5032966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837C49F-49AD-D3F6-793F-67A114EC3CE5}"/>
              </a:ext>
            </a:extLst>
          </p:cNvPr>
          <p:cNvSpPr/>
          <p:nvPr/>
        </p:nvSpPr>
        <p:spPr>
          <a:xfrm>
            <a:off x="5587203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F126D3-4FC2-DF24-1DEF-4ECF7B59458A}"/>
              </a:ext>
            </a:extLst>
          </p:cNvPr>
          <p:cNvSpPr/>
          <p:nvPr/>
        </p:nvSpPr>
        <p:spPr>
          <a:xfrm>
            <a:off x="6141440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D6D99A-BA68-F688-01D7-1DB4A3559FAD}"/>
              </a:ext>
            </a:extLst>
          </p:cNvPr>
          <p:cNvSpPr/>
          <p:nvPr/>
        </p:nvSpPr>
        <p:spPr>
          <a:xfrm>
            <a:off x="6695677" y="370559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D8E5DC-2A9E-EE38-DA88-95B2CF0D7C90}"/>
              </a:ext>
            </a:extLst>
          </p:cNvPr>
          <p:cNvSpPr/>
          <p:nvPr/>
        </p:nvSpPr>
        <p:spPr>
          <a:xfrm>
            <a:off x="7258250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56671-E671-AB8F-D00C-8FED45D71C21}"/>
              </a:ext>
            </a:extLst>
          </p:cNvPr>
          <p:cNvSpPr txBox="1"/>
          <p:nvPr/>
        </p:nvSpPr>
        <p:spPr>
          <a:xfrm>
            <a:off x="403148" y="318656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561774" y="369565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561774" y="478900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74A214-0C0B-58FB-F094-9BA657A491E0}"/>
              </a:ext>
            </a:extLst>
          </p:cNvPr>
          <p:cNvSpPr/>
          <p:nvPr/>
        </p:nvSpPr>
        <p:spPr>
          <a:xfrm>
            <a:off x="2238966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F9FAFD-C63D-9AF5-4D14-D7A85B9548FA}"/>
              </a:ext>
            </a:extLst>
          </p:cNvPr>
          <p:cNvSpPr/>
          <p:nvPr/>
        </p:nvSpPr>
        <p:spPr>
          <a:xfrm>
            <a:off x="2793203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DCE4CC-EE4F-BE43-EDCA-04AE19511B81}"/>
              </a:ext>
            </a:extLst>
          </p:cNvPr>
          <p:cNvSpPr/>
          <p:nvPr/>
        </p:nvSpPr>
        <p:spPr>
          <a:xfrm>
            <a:off x="3347440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F8FC40-AF59-DA7C-F696-2E7CB037166D}"/>
              </a:ext>
            </a:extLst>
          </p:cNvPr>
          <p:cNvSpPr/>
          <p:nvPr/>
        </p:nvSpPr>
        <p:spPr>
          <a:xfrm>
            <a:off x="3901677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3A5620-134A-3DE7-3E69-0B4B3FEC9BB7}"/>
              </a:ext>
            </a:extLst>
          </p:cNvPr>
          <p:cNvSpPr/>
          <p:nvPr/>
        </p:nvSpPr>
        <p:spPr>
          <a:xfrm>
            <a:off x="4464250" y="37093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82E467-EFE2-BBA2-A905-F7ECCFA6FCB7}"/>
              </a:ext>
            </a:extLst>
          </p:cNvPr>
          <p:cNvSpPr/>
          <p:nvPr/>
        </p:nvSpPr>
        <p:spPr>
          <a:xfrm>
            <a:off x="5032966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837C49F-49AD-D3F6-793F-67A114EC3CE5}"/>
              </a:ext>
            </a:extLst>
          </p:cNvPr>
          <p:cNvSpPr/>
          <p:nvPr/>
        </p:nvSpPr>
        <p:spPr>
          <a:xfrm>
            <a:off x="5587203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F126D3-4FC2-DF24-1DEF-4ECF7B59458A}"/>
              </a:ext>
            </a:extLst>
          </p:cNvPr>
          <p:cNvSpPr/>
          <p:nvPr/>
        </p:nvSpPr>
        <p:spPr>
          <a:xfrm>
            <a:off x="6141440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D6D99A-BA68-F688-01D7-1DB4A3559FAD}"/>
              </a:ext>
            </a:extLst>
          </p:cNvPr>
          <p:cNvSpPr/>
          <p:nvPr/>
        </p:nvSpPr>
        <p:spPr>
          <a:xfrm>
            <a:off x="6695677" y="370559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D8E5DC-2A9E-EE38-DA88-95B2CF0D7C90}"/>
              </a:ext>
            </a:extLst>
          </p:cNvPr>
          <p:cNvSpPr/>
          <p:nvPr/>
        </p:nvSpPr>
        <p:spPr>
          <a:xfrm>
            <a:off x="7258250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9F461D8-6CC0-2971-055B-3FC586E82FF3}"/>
              </a:ext>
            </a:extLst>
          </p:cNvPr>
          <p:cNvSpPr/>
          <p:nvPr/>
        </p:nvSpPr>
        <p:spPr>
          <a:xfrm>
            <a:off x="2269328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BC9671-AFB9-7048-20A1-C300C0177702}"/>
              </a:ext>
            </a:extLst>
          </p:cNvPr>
          <p:cNvSpPr/>
          <p:nvPr/>
        </p:nvSpPr>
        <p:spPr>
          <a:xfrm>
            <a:off x="2823565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62780ED-CEC5-EB18-4B9C-700A1D2B3C5A}"/>
              </a:ext>
            </a:extLst>
          </p:cNvPr>
          <p:cNvSpPr/>
          <p:nvPr/>
        </p:nvSpPr>
        <p:spPr>
          <a:xfrm>
            <a:off x="3377802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6C1D85-F91E-8DB2-7577-808CDA425F73}"/>
              </a:ext>
            </a:extLst>
          </p:cNvPr>
          <p:cNvSpPr/>
          <p:nvPr/>
        </p:nvSpPr>
        <p:spPr>
          <a:xfrm>
            <a:off x="4494612" y="478096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0559352-FABA-817E-8E64-A152D3C1CF09}"/>
              </a:ext>
            </a:extLst>
          </p:cNvPr>
          <p:cNvSpPr/>
          <p:nvPr/>
        </p:nvSpPr>
        <p:spPr>
          <a:xfrm>
            <a:off x="5063328" y="477718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56671-E671-AB8F-D00C-8FED45D71C21}"/>
              </a:ext>
            </a:extLst>
          </p:cNvPr>
          <p:cNvSpPr txBox="1"/>
          <p:nvPr/>
        </p:nvSpPr>
        <p:spPr>
          <a:xfrm>
            <a:off x="403148" y="318656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B497C5-BEFB-4F07-1A53-A70ACA300D5A}"/>
              </a:ext>
            </a:extLst>
          </p:cNvPr>
          <p:cNvSpPr txBox="1"/>
          <p:nvPr/>
        </p:nvSpPr>
        <p:spPr>
          <a:xfrm>
            <a:off x="442644" y="4286096"/>
            <a:ext cx="127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7" grpId="0" animBg="1"/>
      <p:bldP spid="68" grpId="0" animBg="1"/>
      <p:bldP spid="69" grpId="0" animBg="1"/>
      <p:bldP spid="71" grpId="0" animBg="1"/>
      <p:bldP spid="72" grpId="0" animBg="1"/>
      <p:bldP spid="8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561774" y="369565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561774" y="478900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A7A6A-DF83-C104-AC92-C676BFB1150B}"/>
              </a:ext>
            </a:extLst>
          </p:cNvPr>
          <p:cNvSpPr txBox="1"/>
          <p:nvPr/>
        </p:nvSpPr>
        <p:spPr>
          <a:xfrm>
            <a:off x="8561774" y="5812786"/>
            <a:ext cx="168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74A214-0C0B-58FB-F094-9BA657A491E0}"/>
              </a:ext>
            </a:extLst>
          </p:cNvPr>
          <p:cNvSpPr/>
          <p:nvPr/>
        </p:nvSpPr>
        <p:spPr>
          <a:xfrm>
            <a:off x="2238966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F9FAFD-C63D-9AF5-4D14-D7A85B9548FA}"/>
              </a:ext>
            </a:extLst>
          </p:cNvPr>
          <p:cNvSpPr/>
          <p:nvPr/>
        </p:nvSpPr>
        <p:spPr>
          <a:xfrm>
            <a:off x="2793203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DCE4CC-EE4F-BE43-EDCA-04AE19511B81}"/>
              </a:ext>
            </a:extLst>
          </p:cNvPr>
          <p:cNvSpPr/>
          <p:nvPr/>
        </p:nvSpPr>
        <p:spPr>
          <a:xfrm>
            <a:off x="3347440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F8FC40-AF59-DA7C-F696-2E7CB037166D}"/>
              </a:ext>
            </a:extLst>
          </p:cNvPr>
          <p:cNvSpPr/>
          <p:nvPr/>
        </p:nvSpPr>
        <p:spPr>
          <a:xfrm>
            <a:off x="3901677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3A5620-134A-3DE7-3E69-0B4B3FEC9BB7}"/>
              </a:ext>
            </a:extLst>
          </p:cNvPr>
          <p:cNvSpPr/>
          <p:nvPr/>
        </p:nvSpPr>
        <p:spPr>
          <a:xfrm>
            <a:off x="4464250" y="37093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82E467-EFE2-BBA2-A905-F7ECCFA6FCB7}"/>
              </a:ext>
            </a:extLst>
          </p:cNvPr>
          <p:cNvSpPr/>
          <p:nvPr/>
        </p:nvSpPr>
        <p:spPr>
          <a:xfrm>
            <a:off x="5032966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837C49F-49AD-D3F6-793F-67A114EC3CE5}"/>
              </a:ext>
            </a:extLst>
          </p:cNvPr>
          <p:cNvSpPr/>
          <p:nvPr/>
        </p:nvSpPr>
        <p:spPr>
          <a:xfrm>
            <a:off x="5587203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F126D3-4FC2-DF24-1DEF-4ECF7B59458A}"/>
              </a:ext>
            </a:extLst>
          </p:cNvPr>
          <p:cNvSpPr/>
          <p:nvPr/>
        </p:nvSpPr>
        <p:spPr>
          <a:xfrm>
            <a:off x="6141440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D6D99A-BA68-F688-01D7-1DB4A3559FAD}"/>
              </a:ext>
            </a:extLst>
          </p:cNvPr>
          <p:cNvSpPr/>
          <p:nvPr/>
        </p:nvSpPr>
        <p:spPr>
          <a:xfrm>
            <a:off x="6695677" y="370559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D8E5DC-2A9E-EE38-DA88-95B2CF0D7C90}"/>
              </a:ext>
            </a:extLst>
          </p:cNvPr>
          <p:cNvSpPr/>
          <p:nvPr/>
        </p:nvSpPr>
        <p:spPr>
          <a:xfrm>
            <a:off x="7258250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9F461D8-6CC0-2971-055B-3FC586E82FF3}"/>
              </a:ext>
            </a:extLst>
          </p:cNvPr>
          <p:cNvSpPr/>
          <p:nvPr/>
        </p:nvSpPr>
        <p:spPr>
          <a:xfrm>
            <a:off x="2269328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BC9671-AFB9-7048-20A1-C300C0177702}"/>
              </a:ext>
            </a:extLst>
          </p:cNvPr>
          <p:cNvSpPr/>
          <p:nvPr/>
        </p:nvSpPr>
        <p:spPr>
          <a:xfrm>
            <a:off x="2823565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62780ED-CEC5-EB18-4B9C-700A1D2B3C5A}"/>
              </a:ext>
            </a:extLst>
          </p:cNvPr>
          <p:cNvSpPr/>
          <p:nvPr/>
        </p:nvSpPr>
        <p:spPr>
          <a:xfrm>
            <a:off x="3377802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6C1D85-F91E-8DB2-7577-808CDA425F73}"/>
              </a:ext>
            </a:extLst>
          </p:cNvPr>
          <p:cNvSpPr/>
          <p:nvPr/>
        </p:nvSpPr>
        <p:spPr>
          <a:xfrm>
            <a:off x="4494612" y="478096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0559352-FABA-817E-8E64-A152D3C1CF09}"/>
              </a:ext>
            </a:extLst>
          </p:cNvPr>
          <p:cNvSpPr/>
          <p:nvPr/>
        </p:nvSpPr>
        <p:spPr>
          <a:xfrm>
            <a:off x="5063328" y="477718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5CE68C-E58F-221D-7E45-709BE352AD79}"/>
              </a:ext>
            </a:extLst>
          </p:cNvPr>
          <p:cNvSpPr/>
          <p:nvPr/>
        </p:nvSpPr>
        <p:spPr>
          <a:xfrm>
            <a:off x="3434317" y="5686077"/>
            <a:ext cx="2926080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3AE73E5-E6C9-A976-37E3-CACF6BDFC572}"/>
              </a:ext>
            </a:extLst>
          </p:cNvPr>
          <p:cNvSpPr/>
          <p:nvPr/>
        </p:nvSpPr>
        <p:spPr>
          <a:xfrm>
            <a:off x="3529944" y="578959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DF0D565-3558-AA86-F1DB-0E91118FBE08}"/>
              </a:ext>
            </a:extLst>
          </p:cNvPr>
          <p:cNvSpPr/>
          <p:nvPr/>
        </p:nvSpPr>
        <p:spPr>
          <a:xfrm>
            <a:off x="4084181" y="578959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8A20131-191C-0E43-72F3-90FE33AD7912}"/>
              </a:ext>
            </a:extLst>
          </p:cNvPr>
          <p:cNvSpPr/>
          <p:nvPr/>
        </p:nvSpPr>
        <p:spPr>
          <a:xfrm>
            <a:off x="4638418" y="578959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254226-F39B-C304-3EEF-F77AAB2E356F}"/>
              </a:ext>
            </a:extLst>
          </p:cNvPr>
          <p:cNvSpPr/>
          <p:nvPr/>
        </p:nvSpPr>
        <p:spPr>
          <a:xfrm>
            <a:off x="5196428" y="579148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6B2C261-7E50-1494-E85F-BD0F86395CA3}"/>
              </a:ext>
            </a:extLst>
          </p:cNvPr>
          <p:cNvSpPr/>
          <p:nvPr/>
        </p:nvSpPr>
        <p:spPr>
          <a:xfrm>
            <a:off x="5765144" y="578770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56671-E671-AB8F-D00C-8FED45D71C21}"/>
              </a:ext>
            </a:extLst>
          </p:cNvPr>
          <p:cNvSpPr txBox="1"/>
          <p:nvPr/>
        </p:nvSpPr>
        <p:spPr>
          <a:xfrm>
            <a:off x="403148" y="318656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B497C5-BEFB-4F07-1A53-A70ACA300D5A}"/>
              </a:ext>
            </a:extLst>
          </p:cNvPr>
          <p:cNvSpPr txBox="1"/>
          <p:nvPr/>
        </p:nvSpPr>
        <p:spPr>
          <a:xfrm>
            <a:off x="442644" y="4286096"/>
            <a:ext cx="127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B966FB-E171-4B91-55D7-1D25853396D3}"/>
              </a:ext>
            </a:extLst>
          </p:cNvPr>
          <p:cNvSpPr txBox="1"/>
          <p:nvPr/>
        </p:nvSpPr>
        <p:spPr>
          <a:xfrm>
            <a:off x="495093" y="5317848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A8B3-CFBD-02EC-36A9-110EDF8EFBDF}"/>
              </a:ext>
            </a:extLst>
          </p:cNvPr>
          <p:cNvSpPr/>
          <p:nvPr/>
        </p:nvSpPr>
        <p:spPr>
          <a:xfrm>
            <a:off x="1797728" y="3215196"/>
            <a:ext cx="1837678" cy="67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A772538-CD3A-3436-4154-980DE10BF30D}"/>
              </a:ext>
            </a:extLst>
          </p:cNvPr>
          <p:cNvCxnSpPr>
            <a:stCxn id="3" idx="3"/>
          </p:cNvCxnSpPr>
          <p:nvPr/>
        </p:nvCxnSpPr>
        <p:spPr>
          <a:xfrm>
            <a:off x="2716567" y="24857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</p:spTree>
    <p:extLst>
      <p:ext uri="{BB962C8B-B14F-4D97-AF65-F5344CB8AC3E}">
        <p14:creationId xmlns:p14="http://schemas.microsoft.com/office/powerpoint/2010/main" val="33925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A8B3-CFBD-02EC-36A9-110EDF8EFBDF}"/>
              </a:ext>
            </a:extLst>
          </p:cNvPr>
          <p:cNvSpPr/>
          <p:nvPr/>
        </p:nvSpPr>
        <p:spPr>
          <a:xfrm>
            <a:off x="1797728" y="3215196"/>
            <a:ext cx="1837678" cy="67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08A4DC-13E1-8B5D-0F4D-877C91302FAB}"/>
              </a:ext>
            </a:extLst>
          </p:cNvPr>
          <p:cNvSpPr/>
          <p:nvPr/>
        </p:nvSpPr>
        <p:spPr>
          <a:xfrm>
            <a:off x="2716567" y="4281996"/>
            <a:ext cx="1837678" cy="674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A772538-CD3A-3436-4154-980DE10BF30D}"/>
              </a:ext>
            </a:extLst>
          </p:cNvPr>
          <p:cNvCxnSpPr>
            <a:stCxn id="3" idx="3"/>
          </p:cNvCxnSpPr>
          <p:nvPr/>
        </p:nvCxnSpPr>
        <p:spPr>
          <a:xfrm>
            <a:off x="2716567" y="24857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75EEBE-8BD2-0A1F-BE61-6AA7BB40D5BA}"/>
              </a:ext>
            </a:extLst>
          </p:cNvPr>
          <p:cNvCxnSpPr/>
          <p:nvPr/>
        </p:nvCxnSpPr>
        <p:spPr>
          <a:xfrm>
            <a:off x="3635406" y="35525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</p:spTree>
    <p:extLst>
      <p:ext uri="{BB962C8B-B14F-4D97-AF65-F5344CB8AC3E}">
        <p14:creationId xmlns:p14="http://schemas.microsoft.com/office/powerpoint/2010/main" val="38815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A8B3-CFBD-02EC-36A9-110EDF8EFBDF}"/>
              </a:ext>
            </a:extLst>
          </p:cNvPr>
          <p:cNvSpPr/>
          <p:nvPr/>
        </p:nvSpPr>
        <p:spPr>
          <a:xfrm>
            <a:off x="1797728" y="3215196"/>
            <a:ext cx="1837678" cy="67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08A4DC-13E1-8B5D-0F4D-877C91302FAB}"/>
              </a:ext>
            </a:extLst>
          </p:cNvPr>
          <p:cNvSpPr/>
          <p:nvPr/>
        </p:nvSpPr>
        <p:spPr>
          <a:xfrm>
            <a:off x="2716567" y="4281996"/>
            <a:ext cx="1837678" cy="674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A11384-3E99-32A3-1A5F-D7FB08A50F8B}"/>
              </a:ext>
            </a:extLst>
          </p:cNvPr>
          <p:cNvSpPr/>
          <p:nvPr/>
        </p:nvSpPr>
        <p:spPr>
          <a:xfrm>
            <a:off x="3635406" y="5348796"/>
            <a:ext cx="1837678" cy="6747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A772538-CD3A-3436-4154-980DE10BF30D}"/>
              </a:ext>
            </a:extLst>
          </p:cNvPr>
          <p:cNvCxnSpPr>
            <a:stCxn id="3" idx="3"/>
          </p:cNvCxnSpPr>
          <p:nvPr/>
        </p:nvCxnSpPr>
        <p:spPr>
          <a:xfrm>
            <a:off x="2716567" y="24857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75EEBE-8BD2-0A1F-BE61-6AA7BB40D5BA}"/>
              </a:ext>
            </a:extLst>
          </p:cNvPr>
          <p:cNvCxnSpPr/>
          <p:nvPr/>
        </p:nvCxnSpPr>
        <p:spPr>
          <a:xfrm>
            <a:off x="3635406" y="35525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2B1832-0728-5B80-9469-CA598467AD1B}"/>
              </a:ext>
            </a:extLst>
          </p:cNvPr>
          <p:cNvCxnSpPr/>
          <p:nvPr/>
        </p:nvCxnSpPr>
        <p:spPr>
          <a:xfrm>
            <a:off x="4554245" y="46193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</p:spTree>
    <p:extLst>
      <p:ext uri="{BB962C8B-B14F-4D97-AF65-F5344CB8AC3E}">
        <p14:creationId xmlns:p14="http://schemas.microsoft.com/office/powerpoint/2010/main" val="1083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A8B3-CFBD-02EC-36A9-110EDF8EFBDF}"/>
              </a:ext>
            </a:extLst>
          </p:cNvPr>
          <p:cNvSpPr/>
          <p:nvPr/>
        </p:nvSpPr>
        <p:spPr>
          <a:xfrm>
            <a:off x="1797728" y="3215196"/>
            <a:ext cx="1837678" cy="67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08A4DC-13E1-8B5D-0F4D-877C91302FAB}"/>
              </a:ext>
            </a:extLst>
          </p:cNvPr>
          <p:cNvSpPr/>
          <p:nvPr/>
        </p:nvSpPr>
        <p:spPr>
          <a:xfrm>
            <a:off x="2716567" y="4281996"/>
            <a:ext cx="1837678" cy="674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A11384-3E99-32A3-1A5F-D7FB08A50F8B}"/>
              </a:ext>
            </a:extLst>
          </p:cNvPr>
          <p:cNvSpPr/>
          <p:nvPr/>
        </p:nvSpPr>
        <p:spPr>
          <a:xfrm>
            <a:off x="3635406" y="5348796"/>
            <a:ext cx="1837678" cy="6747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A772538-CD3A-3436-4154-980DE10BF30D}"/>
              </a:ext>
            </a:extLst>
          </p:cNvPr>
          <p:cNvCxnSpPr>
            <a:stCxn id="3" idx="3"/>
          </p:cNvCxnSpPr>
          <p:nvPr/>
        </p:nvCxnSpPr>
        <p:spPr>
          <a:xfrm>
            <a:off x="2716567" y="24857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75EEBE-8BD2-0A1F-BE61-6AA7BB40D5BA}"/>
              </a:ext>
            </a:extLst>
          </p:cNvPr>
          <p:cNvCxnSpPr/>
          <p:nvPr/>
        </p:nvCxnSpPr>
        <p:spPr>
          <a:xfrm>
            <a:off x="3635406" y="35525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2B1832-0728-5B80-9469-CA598467AD1B}"/>
              </a:ext>
            </a:extLst>
          </p:cNvPr>
          <p:cNvCxnSpPr/>
          <p:nvPr/>
        </p:nvCxnSpPr>
        <p:spPr>
          <a:xfrm>
            <a:off x="4554245" y="46193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0FD9A3-4D18-E09A-C04D-AC980A464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2" t="23617" r="39272" b="51889"/>
          <a:stretch/>
        </p:blipFill>
        <p:spPr>
          <a:xfrm>
            <a:off x="5964313" y="3116250"/>
            <a:ext cx="4429959" cy="16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A8B3-CFBD-02EC-36A9-110EDF8EFBDF}"/>
              </a:ext>
            </a:extLst>
          </p:cNvPr>
          <p:cNvSpPr/>
          <p:nvPr/>
        </p:nvSpPr>
        <p:spPr>
          <a:xfrm>
            <a:off x="1797728" y="3215196"/>
            <a:ext cx="1837678" cy="67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08A4DC-13E1-8B5D-0F4D-877C91302FAB}"/>
              </a:ext>
            </a:extLst>
          </p:cNvPr>
          <p:cNvSpPr/>
          <p:nvPr/>
        </p:nvSpPr>
        <p:spPr>
          <a:xfrm>
            <a:off x="2716567" y="4281996"/>
            <a:ext cx="1837678" cy="674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A11384-3E99-32A3-1A5F-D7FB08A50F8B}"/>
              </a:ext>
            </a:extLst>
          </p:cNvPr>
          <p:cNvSpPr/>
          <p:nvPr/>
        </p:nvSpPr>
        <p:spPr>
          <a:xfrm>
            <a:off x="3635406" y="5348796"/>
            <a:ext cx="1837678" cy="6747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A772538-CD3A-3436-4154-980DE10BF30D}"/>
              </a:ext>
            </a:extLst>
          </p:cNvPr>
          <p:cNvCxnSpPr>
            <a:stCxn id="3" idx="3"/>
          </p:cNvCxnSpPr>
          <p:nvPr/>
        </p:nvCxnSpPr>
        <p:spPr>
          <a:xfrm>
            <a:off x="2716567" y="24857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75EEBE-8BD2-0A1F-BE61-6AA7BB40D5BA}"/>
              </a:ext>
            </a:extLst>
          </p:cNvPr>
          <p:cNvCxnSpPr/>
          <p:nvPr/>
        </p:nvCxnSpPr>
        <p:spPr>
          <a:xfrm>
            <a:off x="3635406" y="35525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2B1832-0728-5B80-9469-CA598467AD1B}"/>
              </a:ext>
            </a:extLst>
          </p:cNvPr>
          <p:cNvCxnSpPr/>
          <p:nvPr/>
        </p:nvCxnSpPr>
        <p:spPr>
          <a:xfrm>
            <a:off x="4554245" y="46193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0FD9A3-4D18-E09A-C04D-AC980A464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2" t="23617" r="39272" b="51889"/>
          <a:stretch/>
        </p:blipFill>
        <p:spPr>
          <a:xfrm>
            <a:off x="5964313" y="3116250"/>
            <a:ext cx="4429959" cy="1602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D3CAD-8B37-88E4-8F84-64EB2C6FA0E4}"/>
              </a:ext>
            </a:extLst>
          </p:cNvPr>
          <p:cNvSpPr txBox="1"/>
          <p:nvPr/>
        </p:nvSpPr>
        <p:spPr>
          <a:xfrm>
            <a:off x="6070600" y="4855150"/>
            <a:ext cx="5610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single-threaded application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operations are executed one after the other</a:t>
            </a:r>
          </a:p>
        </p:txBody>
      </p:sp>
    </p:spTree>
    <p:extLst>
      <p:ext uri="{BB962C8B-B14F-4D97-AF65-F5344CB8AC3E}">
        <p14:creationId xmlns:p14="http://schemas.microsoft.com/office/powerpoint/2010/main" val="210798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819A2D-6508-8C1E-777C-1238A684879C}"/>
              </a:ext>
            </a:extLst>
          </p:cNvPr>
          <p:cNvSpPr/>
          <p:nvPr/>
        </p:nvSpPr>
        <p:spPr>
          <a:xfrm>
            <a:off x="878889" y="2148396"/>
            <a:ext cx="1837678" cy="67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A8B3-CFBD-02EC-36A9-110EDF8EFBDF}"/>
              </a:ext>
            </a:extLst>
          </p:cNvPr>
          <p:cNvSpPr/>
          <p:nvPr/>
        </p:nvSpPr>
        <p:spPr>
          <a:xfrm>
            <a:off x="1797728" y="3215196"/>
            <a:ext cx="1837678" cy="67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08A4DC-13E1-8B5D-0F4D-877C91302FAB}"/>
              </a:ext>
            </a:extLst>
          </p:cNvPr>
          <p:cNvSpPr/>
          <p:nvPr/>
        </p:nvSpPr>
        <p:spPr>
          <a:xfrm>
            <a:off x="2716567" y="4281996"/>
            <a:ext cx="1837678" cy="674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A11384-3E99-32A3-1A5F-D7FB08A50F8B}"/>
              </a:ext>
            </a:extLst>
          </p:cNvPr>
          <p:cNvSpPr/>
          <p:nvPr/>
        </p:nvSpPr>
        <p:spPr>
          <a:xfrm>
            <a:off x="3635406" y="5348796"/>
            <a:ext cx="1837678" cy="6747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operation #4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A772538-CD3A-3436-4154-980DE10BF30D}"/>
              </a:ext>
            </a:extLst>
          </p:cNvPr>
          <p:cNvCxnSpPr>
            <a:stCxn id="3" idx="3"/>
          </p:cNvCxnSpPr>
          <p:nvPr/>
        </p:nvCxnSpPr>
        <p:spPr>
          <a:xfrm>
            <a:off x="2716567" y="24857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75EEBE-8BD2-0A1F-BE61-6AA7BB40D5BA}"/>
              </a:ext>
            </a:extLst>
          </p:cNvPr>
          <p:cNvCxnSpPr/>
          <p:nvPr/>
        </p:nvCxnSpPr>
        <p:spPr>
          <a:xfrm>
            <a:off x="3635406" y="35525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2B1832-0728-5B80-9469-CA598467AD1B}"/>
              </a:ext>
            </a:extLst>
          </p:cNvPr>
          <p:cNvCxnSpPr/>
          <p:nvPr/>
        </p:nvCxnSpPr>
        <p:spPr>
          <a:xfrm>
            <a:off x="4554245" y="4619348"/>
            <a:ext cx="443883" cy="72944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0FD9A3-4D18-E09A-C04D-AC980A464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2" t="23617" r="39272" b="51889"/>
          <a:stretch/>
        </p:blipFill>
        <p:spPr>
          <a:xfrm>
            <a:off x="5964313" y="3113923"/>
            <a:ext cx="4429959" cy="1602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D3CAD-8B37-88E4-8F84-64EB2C6FA0E4}"/>
              </a:ext>
            </a:extLst>
          </p:cNvPr>
          <p:cNvSpPr txBox="1"/>
          <p:nvPr/>
        </p:nvSpPr>
        <p:spPr>
          <a:xfrm>
            <a:off x="6070600" y="4855150"/>
            <a:ext cx="5610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single-threaded application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operations are executed one after the other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6E210-370A-CCCD-3FC5-164A4E5B9A37}"/>
              </a:ext>
            </a:extLst>
          </p:cNvPr>
          <p:cNvSpPr txBox="1"/>
          <p:nvPr/>
        </p:nvSpPr>
        <p:spPr>
          <a:xfrm>
            <a:off x="5921882" y="5794432"/>
            <a:ext cx="5908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TIME CONSUMING OPERATIONS MAY FREEZE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THE ENTIRE APPLICATION !!!</a:t>
            </a:r>
            <a:endParaRPr lang="hu-HU" sz="2400" b="1" i="1" dirty="0">
              <a:solidFill>
                <a:srgbClr val="FF9999"/>
              </a:solidFill>
              <a:sym typeface="Wingdings" panose="05000000000000000000" pitchFamily="2" charset="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A74364-717C-C87B-19A6-0C78EAB95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27" y="3581081"/>
            <a:ext cx="333864" cy="3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1396725" y="1561366"/>
            <a:ext cx="9347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crucial reason 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separate mutliple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(time-consuming) tasks- tasks that might be subject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interference by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execution of other tasks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13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1396725" y="1561366"/>
            <a:ext cx="9347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crucial reason 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separate mutliple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(time-consuming) tasks- tasks that might be subject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interference by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execution of other tasks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4856261"/>
            <a:ext cx="1502186" cy="1502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9D70C-77E7-24EE-2803-D64CB8F45500}"/>
              </a:ext>
            </a:extLst>
          </p:cNvPr>
          <p:cNvCxnSpPr>
            <a:cxnSpLocks/>
          </p:cNvCxnSpPr>
          <p:nvPr/>
        </p:nvCxnSpPr>
        <p:spPr>
          <a:xfrm flipV="1">
            <a:off x="2281561" y="4434571"/>
            <a:ext cx="1216242" cy="843379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7B3B8AD-C8AF-607F-9430-7E4EBC1F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42" y="3215316"/>
            <a:ext cx="1533427" cy="1533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E970B-A9D0-39E8-E367-ADAA58C00246}"/>
              </a:ext>
            </a:extLst>
          </p:cNvPr>
          <p:cNvSpPr txBox="1"/>
          <p:nvPr/>
        </p:nvSpPr>
        <p:spPr>
          <a:xfrm>
            <a:off x="2398553" y="5607354"/>
            <a:ext cx="982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computer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D274A-DA3D-6F11-5CD0-BDAE4EC1209A}"/>
              </a:ext>
            </a:extLst>
          </p:cNvPr>
          <p:cNvSpPr txBox="1"/>
          <p:nvPr/>
        </p:nvSpPr>
        <p:spPr>
          <a:xfrm>
            <a:off x="1789350" y="3203418"/>
            <a:ext cx="1933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communicating with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server via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HTTP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downloading data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5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1396725" y="1561366"/>
            <a:ext cx="9347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crucial reason 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separate mutliple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(time-consuming) tasks- tasks that might be subject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interference by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execution of other tasks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4856261"/>
            <a:ext cx="1502186" cy="1502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9D70C-77E7-24EE-2803-D64CB8F45500}"/>
              </a:ext>
            </a:extLst>
          </p:cNvPr>
          <p:cNvCxnSpPr>
            <a:cxnSpLocks/>
          </p:cNvCxnSpPr>
          <p:nvPr/>
        </p:nvCxnSpPr>
        <p:spPr>
          <a:xfrm flipV="1">
            <a:off x="2281561" y="4434571"/>
            <a:ext cx="1216242" cy="843379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7B3B8AD-C8AF-607F-9430-7E4EBC1F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42" y="3215316"/>
            <a:ext cx="1533427" cy="1533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E970B-A9D0-39E8-E367-ADAA58C00246}"/>
              </a:ext>
            </a:extLst>
          </p:cNvPr>
          <p:cNvSpPr txBox="1"/>
          <p:nvPr/>
        </p:nvSpPr>
        <p:spPr>
          <a:xfrm>
            <a:off x="2398553" y="5607354"/>
            <a:ext cx="982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computer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D274A-DA3D-6F11-5CD0-BDAE4EC1209A}"/>
              </a:ext>
            </a:extLst>
          </p:cNvPr>
          <p:cNvSpPr txBox="1"/>
          <p:nvPr/>
        </p:nvSpPr>
        <p:spPr>
          <a:xfrm>
            <a:off x="1789350" y="3203418"/>
            <a:ext cx="1933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communicating with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server via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HTTP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downloading data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5427912" y="3148100"/>
            <a:ext cx="5709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C000"/>
                </a:solidFill>
                <a:sym typeface="Wingdings" panose="05000000000000000000" pitchFamily="2" charset="2"/>
              </a:rPr>
              <a:t>EXAMPLE – STOCK MARKET APP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 downloads real-time data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from the web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constructs time-series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models (ARMA or ARIMA) based on the data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56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EA7384-0ABC-F060-4FC1-492357C1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877060"/>
            <a:ext cx="1551940" cy="1551940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630C7A-9A7E-6031-9A34-72F941EDF413}"/>
              </a:ext>
            </a:extLst>
          </p:cNvPr>
          <p:cNvSpPr txBox="1"/>
          <p:nvPr/>
        </p:nvSpPr>
        <p:spPr>
          <a:xfrm>
            <a:off x="2138320" y="2237531"/>
            <a:ext cx="4157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 name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Balazs Holczer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Budapest, Hungary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7BAE8-C98E-0795-7D8C-9C766F916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r="22174"/>
          <a:stretch/>
        </p:blipFill>
        <p:spPr>
          <a:xfrm>
            <a:off x="1819921" y="4257123"/>
            <a:ext cx="1612877" cy="1612877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A802A-1355-5D08-F887-5888E7B6BB74}"/>
              </a:ext>
            </a:extLst>
          </p:cNvPr>
          <p:cNvSpPr txBox="1"/>
          <p:nvPr/>
        </p:nvSpPr>
        <p:spPr>
          <a:xfrm>
            <a:off x="4495399" y="4094066"/>
            <a:ext cx="62097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I’m working as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engineer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multinational company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my main interest are algorithms, data structures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artificial intelligence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44A71-7F21-E57F-6D85-03B932FB14F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63439B-C47B-0446-B2D5-07E3D2E7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1396725" y="1561366"/>
            <a:ext cx="9347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crucial reason 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separate mutliple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(time-consuming) tasks- tasks that might be subject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interference by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execution of other tasks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4856261"/>
            <a:ext cx="1502186" cy="1502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9D70C-77E7-24EE-2803-D64CB8F45500}"/>
              </a:ext>
            </a:extLst>
          </p:cNvPr>
          <p:cNvCxnSpPr>
            <a:cxnSpLocks/>
          </p:cNvCxnSpPr>
          <p:nvPr/>
        </p:nvCxnSpPr>
        <p:spPr>
          <a:xfrm flipV="1">
            <a:off x="2281561" y="4434571"/>
            <a:ext cx="1216242" cy="843379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7B3B8AD-C8AF-607F-9430-7E4EBC1F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42" y="3215316"/>
            <a:ext cx="1533427" cy="1533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E970B-A9D0-39E8-E367-ADAA58C00246}"/>
              </a:ext>
            </a:extLst>
          </p:cNvPr>
          <p:cNvSpPr txBox="1"/>
          <p:nvPr/>
        </p:nvSpPr>
        <p:spPr>
          <a:xfrm>
            <a:off x="2398553" y="5607354"/>
            <a:ext cx="982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computer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D274A-DA3D-6F11-5CD0-BDAE4EC1209A}"/>
              </a:ext>
            </a:extLst>
          </p:cNvPr>
          <p:cNvSpPr txBox="1"/>
          <p:nvPr/>
        </p:nvSpPr>
        <p:spPr>
          <a:xfrm>
            <a:off x="1789350" y="3203418"/>
            <a:ext cx="1933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communicating with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server via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HTTP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downloading data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5427912" y="3148100"/>
            <a:ext cx="57091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C000"/>
                </a:solidFill>
                <a:sym typeface="Wingdings" panose="05000000000000000000" pitchFamily="2" charset="2"/>
              </a:rPr>
              <a:t>EXAMPLE – STOCK MARKET APP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 downloads real-time data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from the web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constructs time-series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models (ARMA or ARIMA) based on the data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u="sng" dirty="0">
                <a:solidFill>
                  <a:srgbClr val="FF9999"/>
                </a:solidFill>
                <a:sym typeface="Wingdings" panose="05000000000000000000" pitchFamily="2" charset="2"/>
              </a:rPr>
              <a:t>problem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it takes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2-3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mins to fetch the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huge dataset from Yahoo Finance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31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1396725" y="1561366"/>
            <a:ext cx="9347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crucial reason 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separate mutliple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(time-consuming) tasks- tasks that might be subject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interference by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execution of other tasks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4856261"/>
            <a:ext cx="1502186" cy="1502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9D70C-77E7-24EE-2803-D64CB8F45500}"/>
              </a:ext>
            </a:extLst>
          </p:cNvPr>
          <p:cNvCxnSpPr>
            <a:cxnSpLocks/>
          </p:cNvCxnSpPr>
          <p:nvPr/>
        </p:nvCxnSpPr>
        <p:spPr>
          <a:xfrm flipV="1">
            <a:off x="2281561" y="4434571"/>
            <a:ext cx="1216242" cy="843379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7B3B8AD-C8AF-607F-9430-7E4EBC1F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42" y="3215316"/>
            <a:ext cx="1533427" cy="1533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E970B-A9D0-39E8-E367-ADAA58C00246}"/>
              </a:ext>
            </a:extLst>
          </p:cNvPr>
          <p:cNvSpPr txBox="1"/>
          <p:nvPr/>
        </p:nvSpPr>
        <p:spPr>
          <a:xfrm>
            <a:off x="2398553" y="5607354"/>
            <a:ext cx="982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computer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D274A-DA3D-6F11-5CD0-BDAE4EC1209A}"/>
              </a:ext>
            </a:extLst>
          </p:cNvPr>
          <p:cNvSpPr txBox="1"/>
          <p:nvPr/>
        </p:nvSpPr>
        <p:spPr>
          <a:xfrm>
            <a:off x="1789350" y="3203418"/>
            <a:ext cx="1933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communicating with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server via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HTTP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downloading data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5427912" y="3148100"/>
            <a:ext cx="57091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C000"/>
                </a:solidFill>
                <a:sym typeface="Wingdings" panose="05000000000000000000" pitchFamily="2" charset="2"/>
              </a:rPr>
              <a:t>EXAMPLE – STOCK MARKET APP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 downloads real-time data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from the web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constructs time-series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models (ARMA or ARIMA) based on the data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u="sng" dirty="0">
                <a:solidFill>
                  <a:srgbClr val="FF9999"/>
                </a:solidFill>
                <a:sym typeface="Wingdings" panose="05000000000000000000" pitchFamily="2" charset="2"/>
              </a:rPr>
              <a:t>problem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it takes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2-3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mins to fetch the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huge dataset from Yahoo Finance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7972A-DA55-27DD-3D1E-BE1B47E0D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9" y="4581811"/>
            <a:ext cx="333864" cy="3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1396725" y="1561366"/>
            <a:ext cx="93477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crucial reason 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separate mutliple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(time-consuming) tasks- tasks that might be subject to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interference by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execution of other tasks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4856261"/>
            <a:ext cx="1502186" cy="1502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9D70C-77E7-24EE-2803-D64CB8F45500}"/>
              </a:ext>
            </a:extLst>
          </p:cNvPr>
          <p:cNvCxnSpPr>
            <a:cxnSpLocks/>
          </p:cNvCxnSpPr>
          <p:nvPr/>
        </p:nvCxnSpPr>
        <p:spPr>
          <a:xfrm flipV="1">
            <a:off x="2281561" y="4434571"/>
            <a:ext cx="1216242" cy="843379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7B3B8AD-C8AF-607F-9430-7E4EBC1F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42" y="3215316"/>
            <a:ext cx="1533427" cy="15334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E970B-A9D0-39E8-E367-ADAA58C00246}"/>
              </a:ext>
            </a:extLst>
          </p:cNvPr>
          <p:cNvSpPr txBox="1"/>
          <p:nvPr/>
        </p:nvSpPr>
        <p:spPr>
          <a:xfrm>
            <a:off x="2398553" y="5607354"/>
            <a:ext cx="982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computer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D274A-DA3D-6F11-5CD0-BDAE4EC1209A}"/>
              </a:ext>
            </a:extLst>
          </p:cNvPr>
          <p:cNvSpPr txBox="1"/>
          <p:nvPr/>
        </p:nvSpPr>
        <p:spPr>
          <a:xfrm>
            <a:off x="1789350" y="3203418"/>
            <a:ext cx="1933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communicating with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server via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HTTP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downloading data</a:t>
            </a:r>
          </a:p>
          <a:p>
            <a:pPr algn="ctr"/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5399411" y="3148100"/>
            <a:ext cx="57661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rgbClr val="FFC000"/>
                </a:solidFill>
                <a:sym typeface="Wingdings" panose="05000000000000000000" pitchFamily="2" charset="2"/>
              </a:rPr>
              <a:t>EXAMPLE – STOCK MARKET APP</a:t>
            </a:r>
          </a:p>
          <a:p>
            <a:pPr algn="ctr"/>
            <a:endParaRPr lang="hu-HU" sz="2400" b="1" i="1" u="sng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 downloads real-time data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from the web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constructs time-series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models (ARMA or ARIMA) based on the data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solution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we can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multithreading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distinct thread for this time-consuming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operation and the application will not freeze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842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1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CA323-7CB2-1839-D0D5-460CDB327408}"/>
              </a:ext>
            </a:extLst>
          </p:cNvPr>
          <p:cNvSpPr/>
          <p:nvPr/>
        </p:nvSpPr>
        <p:spPr>
          <a:xfrm>
            <a:off x="6711517" y="4478801"/>
            <a:ext cx="2015231" cy="381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CA323-7CB2-1839-D0D5-460CDB327408}"/>
              </a:ext>
            </a:extLst>
          </p:cNvPr>
          <p:cNvSpPr/>
          <p:nvPr/>
        </p:nvSpPr>
        <p:spPr>
          <a:xfrm>
            <a:off x="6711517" y="4478801"/>
            <a:ext cx="2015231" cy="381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F3AF1-DE09-EFB4-64D3-7AF5973976A0}"/>
              </a:ext>
            </a:extLst>
          </p:cNvPr>
          <p:cNvSpPr/>
          <p:nvPr/>
        </p:nvSpPr>
        <p:spPr>
          <a:xfrm>
            <a:off x="6711516" y="4878296"/>
            <a:ext cx="2015231" cy="381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CA323-7CB2-1839-D0D5-460CDB327408}"/>
              </a:ext>
            </a:extLst>
          </p:cNvPr>
          <p:cNvSpPr/>
          <p:nvPr/>
        </p:nvSpPr>
        <p:spPr>
          <a:xfrm>
            <a:off x="6711517" y="4478801"/>
            <a:ext cx="2015231" cy="381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F3AF1-DE09-EFB4-64D3-7AF5973976A0}"/>
              </a:ext>
            </a:extLst>
          </p:cNvPr>
          <p:cNvSpPr/>
          <p:nvPr/>
        </p:nvSpPr>
        <p:spPr>
          <a:xfrm>
            <a:off x="6711516" y="4878296"/>
            <a:ext cx="2015231" cy="381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CCF730-0851-9B50-7400-CF2D5E2E6BF7}"/>
              </a:ext>
            </a:extLst>
          </p:cNvPr>
          <p:cNvSpPr/>
          <p:nvPr/>
        </p:nvSpPr>
        <p:spPr>
          <a:xfrm>
            <a:off x="6711516" y="5277791"/>
            <a:ext cx="2015231" cy="3817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2264085" y="1561366"/>
            <a:ext cx="76638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„Multithreading is the ability of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execute multiple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concurrently”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17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2264085" y="1561366"/>
            <a:ext cx="76638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„Multithreading is the ability of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execute multiple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concurrently”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E75607-B7E8-0900-D85A-8DEAAEFAFC12}"/>
              </a:ext>
            </a:extLst>
          </p:cNvPr>
          <p:cNvSpPr/>
          <p:nvPr/>
        </p:nvSpPr>
        <p:spPr>
          <a:xfrm>
            <a:off x="3010146" y="2840853"/>
            <a:ext cx="6171706" cy="803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Both threads and processes are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 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sequences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execution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716122" y="1380350"/>
            <a:ext cx="8104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56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357;p30">
            <a:extLst>
              <a:ext uri="{FF2B5EF4-FFF2-40B4-BE49-F238E27FC236}">
                <a16:creationId xmlns:a16="http://schemas.microsoft.com/office/drawing/2014/main" id="{AEFAF5B5-A793-2269-4109-9F4EEC458ACF}"/>
              </a:ext>
            </a:extLst>
          </p:cNvPr>
          <p:cNvSpPr/>
          <p:nvPr/>
        </p:nvSpPr>
        <p:spPr>
          <a:xfrm>
            <a:off x="1285660" y="4632974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57;p30">
            <a:extLst>
              <a:ext uri="{FF2B5EF4-FFF2-40B4-BE49-F238E27FC236}">
                <a16:creationId xmlns:a16="http://schemas.microsoft.com/office/drawing/2014/main" id="{5C7706E6-A85B-557F-73A9-05D96E462A0A}"/>
              </a:ext>
            </a:extLst>
          </p:cNvPr>
          <p:cNvSpPr/>
          <p:nvPr/>
        </p:nvSpPr>
        <p:spPr>
          <a:xfrm>
            <a:off x="10208439" y="4630237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1306;p30">
            <a:extLst>
              <a:ext uri="{FF2B5EF4-FFF2-40B4-BE49-F238E27FC236}">
                <a16:creationId xmlns:a16="http://schemas.microsoft.com/office/drawing/2014/main" id="{6138A986-7D4D-F48E-A7AA-8EC6CCDBD096}"/>
              </a:ext>
            </a:extLst>
          </p:cNvPr>
          <p:cNvCxnSpPr>
            <a:cxnSpLocks/>
          </p:cNvCxnSpPr>
          <p:nvPr/>
        </p:nvCxnSpPr>
        <p:spPr>
          <a:xfrm>
            <a:off x="1337125" y="4727305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307;p30">
            <a:extLst>
              <a:ext uri="{FF2B5EF4-FFF2-40B4-BE49-F238E27FC236}">
                <a16:creationId xmlns:a16="http://schemas.microsoft.com/office/drawing/2014/main" id="{726BC40F-6311-9724-9171-E29FBF8BE9CE}"/>
              </a:ext>
            </a:extLst>
          </p:cNvPr>
          <p:cNvCxnSpPr>
            <a:cxnSpLocks/>
          </p:cNvCxnSpPr>
          <p:nvPr/>
        </p:nvCxnSpPr>
        <p:spPr>
          <a:xfrm flipV="1">
            <a:off x="34595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08;p30">
            <a:extLst>
              <a:ext uri="{FF2B5EF4-FFF2-40B4-BE49-F238E27FC236}">
                <a16:creationId xmlns:a16="http://schemas.microsoft.com/office/drawing/2014/main" id="{E29F5412-A448-053E-8C4D-84F62E0E9573}"/>
              </a:ext>
            </a:extLst>
          </p:cNvPr>
          <p:cNvCxnSpPr>
            <a:cxnSpLocks/>
          </p:cNvCxnSpPr>
          <p:nvPr/>
        </p:nvCxnSpPr>
        <p:spPr>
          <a:xfrm flipH="1" flipV="1">
            <a:off x="46430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309;p30">
            <a:extLst>
              <a:ext uri="{FF2B5EF4-FFF2-40B4-BE49-F238E27FC236}">
                <a16:creationId xmlns:a16="http://schemas.microsoft.com/office/drawing/2014/main" id="{CA0C40CF-4726-944F-BAAA-EB124FDB325B}"/>
              </a:ext>
            </a:extLst>
          </p:cNvPr>
          <p:cNvCxnSpPr>
            <a:cxnSpLocks/>
          </p:cNvCxnSpPr>
          <p:nvPr/>
        </p:nvCxnSpPr>
        <p:spPr>
          <a:xfrm flipV="1">
            <a:off x="58373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310;p30">
            <a:extLst>
              <a:ext uri="{FF2B5EF4-FFF2-40B4-BE49-F238E27FC236}">
                <a16:creationId xmlns:a16="http://schemas.microsoft.com/office/drawing/2014/main" id="{6C82486A-648A-2D5D-0B73-4D1C29FD314A}"/>
              </a:ext>
            </a:extLst>
          </p:cNvPr>
          <p:cNvCxnSpPr>
            <a:cxnSpLocks/>
          </p:cNvCxnSpPr>
          <p:nvPr/>
        </p:nvCxnSpPr>
        <p:spPr>
          <a:xfrm flipH="1" flipV="1">
            <a:off x="70208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311;p30">
            <a:extLst>
              <a:ext uri="{FF2B5EF4-FFF2-40B4-BE49-F238E27FC236}">
                <a16:creationId xmlns:a16="http://schemas.microsoft.com/office/drawing/2014/main" id="{57E56CFA-B992-E0EE-C771-C210ED6C2EBA}"/>
              </a:ext>
            </a:extLst>
          </p:cNvPr>
          <p:cNvCxnSpPr>
            <a:cxnSpLocks/>
          </p:cNvCxnSpPr>
          <p:nvPr/>
        </p:nvCxnSpPr>
        <p:spPr>
          <a:xfrm>
            <a:off x="8203090" y="4727730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312;p30">
            <a:extLst>
              <a:ext uri="{FF2B5EF4-FFF2-40B4-BE49-F238E27FC236}">
                <a16:creationId xmlns:a16="http://schemas.microsoft.com/office/drawing/2014/main" id="{7CBE50BD-1DFA-044B-103E-4ED94A8761FB}"/>
              </a:ext>
            </a:extLst>
          </p:cNvPr>
          <p:cNvGrpSpPr/>
          <p:nvPr/>
        </p:nvGrpSpPr>
        <p:grpSpPr>
          <a:xfrm>
            <a:off x="2615034" y="1586730"/>
            <a:ext cx="1722507" cy="3282053"/>
            <a:chOff x="1589653" y="1181939"/>
            <a:chExt cx="1209359" cy="2304304"/>
          </a:xfrm>
        </p:grpSpPr>
        <p:sp>
          <p:nvSpPr>
            <p:cNvPr id="13" name="Google Shape;1313;p30">
              <a:extLst>
                <a:ext uri="{FF2B5EF4-FFF2-40B4-BE49-F238E27FC236}">
                  <a16:creationId xmlns:a16="http://schemas.microsoft.com/office/drawing/2014/main" id="{9035F13A-CB97-3A88-62D6-454DB5143234}"/>
                </a:ext>
              </a:extLst>
            </p:cNvPr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4;p30">
              <a:extLst>
                <a:ext uri="{FF2B5EF4-FFF2-40B4-BE49-F238E27FC236}">
                  <a16:creationId xmlns:a16="http://schemas.microsoft.com/office/drawing/2014/main" id="{4F6393FF-9D6C-077F-F3C6-E006A7FD1334}"/>
                </a:ext>
              </a:extLst>
            </p:cNvPr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5;p30">
              <a:extLst>
                <a:ext uri="{FF2B5EF4-FFF2-40B4-BE49-F238E27FC236}">
                  <a16:creationId xmlns:a16="http://schemas.microsoft.com/office/drawing/2014/main" id="{4F4DA9F1-1430-AE75-6106-6D4F45F20DB2}"/>
                </a:ext>
              </a:extLst>
            </p:cNvPr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Threads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316;p30">
              <a:extLst>
                <a:ext uri="{FF2B5EF4-FFF2-40B4-BE49-F238E27FC236}">
                  <a16:creationId xmlns:a16="http://schemas.microsoft.com/office/drawing/2014/main" id="{F9A20938-FADF-BFA9-B4E5-D842ABB75206}"/>
                </a:ext>
              </a:extLst>
            </p:cNvPr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7;p30">
              <a:extLst>
                <a:ext uri="{FF2B5EF4-FFF2-40B4-BE49-F238E27FC236}">
                  <a16:creationId xmlns:a16="http://schemas.microsoft.com/office/drawing/2014/main" id="{959FC109-6341-A340-31B7-587342B2C4A1}"/>
                </a:ext>
              </a:extLst>
            </p:cNvPr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8;p30">
              <a:extLst>
                <a:ext uri="{FF2B5EF4-FFF2-40B4-BE49-F238E27FC236}">
                  <a16:creationId xmlns:a16="http://schemas.microsoft.com/office/drawing/2014/main" id="{BA9FAF01-F5B0-6F70-B59D-960E6F71A467}"/>
                </a:ext>
              </a:extLst>
            </p:cNvPr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9;p30">
              <a:extLst>
                <a:ext uri="{FF2B5EF4-FFF2-40B4-BE49-F238E27FC236}">
                  <a16:creationId xmlns:a16="http://schemas.microsoft.com/office/drawing/2014/main" id="{3F270223-671C-ADB9-557D-8BC4A11AD734}"/>
                </a:ext>
              </a:extLst>
            </p:cNvPr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0;p30">
              <a:extLst>
                <a:ext uri="{FF2B5EF4-FFF2-40B4-BE49-F238E27FC236}">
                  <a16:creationId xmlns:a16="http://schemas.microsoft.com/office/drawing/2014/main" id="{55564E38-FAA6-3E31-B5D2-CA4D655ECD8A}"/>
                </a:ext>
              </a:extLst>
            </p:cNvPr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threads and </a:t>
              </a: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synchronization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fundamentals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87DC5B8-9E50-D8EE-CB47-5727D247A15E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ED00AA7-03FC-B007-9B3F-CFBF41BB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022912" y="1380350"/>
            <a:ext cx="11582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when you open a software (Paint, Excel etc.)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web browser – these are distinct processes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operating system (OS) assigns distinct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registers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every single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06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022912" y="1380350"/>
            <a:ext cx="11582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when you open a software (Paint, Excel etc.)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web browser – these are distinct processes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operating system (OS) assigns distinct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registers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every single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EF4DB-6A37-AA49-F6DA-F10359F53A2A}"/>
              </a:ext>
            </a:extLst>
          </p:cNvPr>
          <p:cNvSpPr/>
          <p:nvPr/>
        </p:nvSpPr>
        <p:spPr>
          <a:xfrm>
            <a:off x="3927361" y="4319050"/>
            <a:ext cx="2911876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C8EE3-FC0F-C3B4-2767-808F88B7FB4E}"/>
              </a:ext>
            </a:extLst>
          </p:cNvPr>
          <p:cNvSpPr txBox="1"/>
          <p:nvPr/>
        </p:nvSpPr>
        <p:spPr>
          <a:xfrm>
            <a:off x="4862803" y="4377347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022912" y="1380350"/>
            <a:ext cx="11582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when you open a software (Paint, Excel etc.)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web browser – these are distinct processes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operating system (OS) assigns distinct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registers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every single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EF4DB-6A37-AA49-F6DA-F10359F53A2A}"/>
              </a:ext>
            </a:extLst>
          </p:cNvPr>
          <p:cNvSpPr/>
          <p:nvPr/>
        </p:nvSpPr>
        <p:spPr>
          <a:xfrm>
            <a:off x="3927361" y="4319050"/>
            <a:ext cx="2911876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C8EE3-FC0F-C3B4-2767-808F88B7FB4E}"/>
              </a:ext>
            </a:extLst>
          </p:cNvPr>
          <p:cNvSpPr txBox="1"/>
          <p:nvPr/>
        </p:nvSpPr>
        <p:spPr>
          <a:xfrm>
            <a:off x="4862803" y="4377347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49FCF-B3B3-5039-2777-41CE57640C3F}"/>
              </a:ext>
            </a:extLst>
          </p:cNvPr>
          <p:cNvSpPr/>
          <p:nvPr/>
        </p:nvSpPr>
        <p:spPr>
          <a:xfrm>
            <a:off x="4160635" y="4817087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REGISTERS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00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022912" y="1380350"/>
            <a:ext cx="11582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when you open a software (Paint, Excel etc.)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web browser – these are distinct processes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operating system (OS) assigns distinct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registers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every single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EF4DB-6A37-AA49-F6DA-F10359F53A2A}"/>
              </a:ext>
            </a:extLst>
          </p:cNvPr>
          <p:cNvSpPr/>
          <p:nvPr/>
        </p:nvSpPr>
        <p:spPr>
          <a:xfrm>
            <a:off x="3927361" y="4319050"/>
            <a:ext cx="2911876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C8EE3-FC0F-C3B4-2767-808F88B7FB4E}"/>
              </a:ext>
            </a:extLst>
          </p:cNvPr>
          <p:cNvSpPr txBox="1"/>
          <p:nvPr/>
        </p:nvSpPr>
        <p:spPr>
          <a:xfrm>
            <a:off x="4862803" y="4377347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49FCF-B3B3-5039-2777-41CE57640C3F}"/>
              </a:ext>
            </a:extLst>
          </p:cNvPr>
          <p:cNvSpPr/>
          <p:nvPr/>
        </p:nvSpPr>
        <p:spPr>
          <a:xfrm>
            <a:off x="4160635" y="4817087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REGISTERS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4C6F3-1D5E-01AC-0E24-FDA7A1F239F9}"/>
              </a:ext>
            </a:extLst>
          </p:cNvPr>
          <p:cNvSpPr/>
          <p:nvPr/>
        </p:nvSpPr>
        <p:spPr>
          <a:xfrm>
            <a:off x="4160635" y="5393628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MEMORY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2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022912" y="1380350"/>
            <a:ext cx="11582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when you open a software (Paint, Excel etc.)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web browser – these are distinct processes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operating system (OS) assigns distinct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registers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every single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EF4DB-6A37-AA49-F6DA-F10359F53A2A}"/>
              </a:ext>
            </a:extLst>
          </p:cNvPr>
          <p:cNvSpPr/>
          <p:nvPr/>
        </p:nvSpPr>
        <p:spPr>
          <a:xfrm>
            <a:off x="3927361" y="4319050"/>
            <a:ext cx="2911876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C8EE3-FC0F-C3B4-2767-808F88B7FB4E}"/>
              </a:ext>
            </a:extLst>
          </p:cNvPr>
          <p:cNvSpPr txBox="1"/>
          <p:nvPr/>
        </p:nvSpPr>
        <p:spPr>
          <a:xfrm>
            <a:off x="4862803" y="4377347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49FCF-B3B3-5039-2777-41CE57640C3F}"/>
              </a:ext>
            </a:extLst>
          </p:cNvPr>
          <p:cNvSpPr/>
          <p:nvPr/>
        </p:nvSpPr>
        <p:spPr>
          <a:xfrm>
            <a:off x="4160635" y="4817087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REGISTERS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28D3CF-B302-0BA0-75DF-C9852956A1F2}"/>
              </a:ext>
            </a:extLst>
          </p:cNvPr>
          <p:cNvSpPr/>
          <p:nvPr/>
        </p:nvSpPr>
        <p:spPr>
          <a:xfrm>
            <a:off x="4160635" y="5393628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MEMORY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E5AC35-2158-28A8-255C-2B5A03DD1451}"/>
              </a:ext>
            </a:extLst>
          </p:cNvPr>
          <p:cNvSpPr/>
          <p:nvPr/>
        </p:nvSpPr>
        <p:spPr>
          <a:xfrm>
            <a:off x="4160635" y="5974989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MEMORY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5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022912" y="1380350"/>
            <a:ext cx="11582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1.) PROCESSES: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process is an instance of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 execution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when you open a software (Paint, Excel etc.)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web browser – these are distinct processes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operating system (OS) assigns distinct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registers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stack memory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every single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EF4DB-6A37-AA49-F6DA-F10359F53A2A}"/>
              </a:ext>
            </a:extLst>
          </p:cNvPr>
          <p:cNvSpPr/>
          <p:nvPr/>
        </p:nvSpPr>
        <p:spPr>
          <a:xfrm>
            <a:off x="3927361" y="4319050"/>
            <a:ext cx="2911876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C8EE3-FC0F-C3B4-2767-808F88B7FB4E}"/>
              </a:ext>
            </a:extLst>
          </p:cNvPr>
          <p:cNvSpPr txBox="1"/>
          <p:nvPr/>
        </p:nvSpPr>
        <p:spPr>
          <a:xfrm>
            <a:off x="4862803" y="4377347"/>
            <a:ext cx="104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49FCF-B3B3-5039-2777-41CE57640C3F}"/>
              </a:ext>
            </a:extLst>
          </p:cNvPr>
          <p:cNvSpPr/>
          <p:nvPr/>
        </p:nvSpPr>
        <p:spPr>
          <a:xfrm>
            <a:off x="4160635" y="4817087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REGISTERS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28D3CF-B302-0BA0-75DF-C9852956A1F2}"/>
              </a:ext>
            </a:extLst>
          </p:cNvPr>
          <p:cNvSpPr/>
          <p:nvPr/>
        </p:nvSpPr>
        <p:spPr>
          <a:xfrm>
            <a:off x="4160635" y="5393628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MEMORY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E5AC35-2158-28A8-255C-2B5A03DD1451}"/>
              </a:ext>
            </a:extLst>
          </p:cNvPr>
          <p:cNvSpPr/>
          <p:nvPr/>
        </p:nvSpPr>
        <p:spPr>
          <a:xfrm>
            <a:off x="4160635" y="5974989"/>
            <a:ext cx="2445326" cy="521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HEAP MEMORY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28B0A-9F74-6860-7607-4A3DA92ACD19}"/>
              </a:ext>
            </a:extLst>
          </p:cNvPr>
          <p:cNvSpPr txBox="1"/>
          <p:nvPr/>
        </p:nvSpPr>
        <p:spPr>
          <a:xfrm>
            <a:off x="1410076" y="5062150"/>
            <a:ext cx="1968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create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processes with the </a:t>
            </a:r>
          </a:p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ProcessBuilder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5217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517467" y="1380350"/>
            <a:ext cx="12571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2.) THREADS: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thread is essentially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light-weight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unit of execution within a given process,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a single process may contain several threads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each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in a process shares the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resources and this is why </a:t>
            </a:r>
          </a:p>
          <a:p>
            <a:pPr lvl="6"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programmers have to deal with concurrent programming 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55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597366" y="1380350"/>
            <a:ext cx="12571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2.) THREADS: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thread is essentially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light-weight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unit of execution within a given process,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a single process may contain several threads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each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in a process shares the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resources and this is why </a:t>
            </a:r>
          </a:p>
          <a:p>
            <a:pPr lvl="6"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programmers have to deal with concurrent programming 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47B3C3-AFD5-9E8E-7C31-DB5C36053A4C}"/>
              </a:ext>
            </a:extLst>
          </p:cNvPr>
          <p:cNvSpPr/>
          <p:nvPr/>
        </p:nvSpPr>
        <p:spPr>
          <a:xfrm>
            <a:off x="3793960" y="4265786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5019-F2D0-7423-75B5-2378BE8CC459}"/>
              </a:ext>
            </a:extLst>
          </p:cNvPr>
          <p:cNvSpPr txBox="1"/>
          <p:nvPr/>
        </p:nvSpPr>
        <p:spPr>
          <a:xfrm>
            <a:off x="4352666" y="4341019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17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597366" y="1380350"/>
            <a:ext cx="12571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2.) THREADS: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thread is essentially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light-weight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unit of execution within a given process,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a single process may contain several threads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each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in a process shares the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resources and this is why </a:t>
            </a:r>
          </a:p>
          <a:p>
            <a:pPr lvl="6"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programmers have to deal with concurrent programming 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73E38-7C51-A50D-1F58-9A475E229953}"/>
              </a:ext>
            </a:extLst>
          </p:cNvPr>
          <p:cNvSpPr/>
          <p:nvPr/>
        </p:nvSpPr>
        <p:spPr>
          <a:xfrm>
            <a:off x="3793960" y="4265786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17E2E-7CB1-44C7-C0C0-01959B906417}"/>
              </a:ext>
            </a:extLst>
          </p:cNvPr>
          <p:cNvSpPr txBox="1"/>
          <p:nvPr/>
        </p:nvSpPr>
        <p:spPr>
          <a:xfrm>
            <a:off x="4352666" y="4341019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C10091-CF6F-B4AB-7F97-448E59B54DAC}"/>
              </a:ext>
            </a:extLst>
          </p:cNvPr>
          <p:cNvSpPr/>
          <p:nvPr/>
        </p:nvSpPr>
        <p:spPr>
          <a:xfrm>
            <a:off x="4882213" y="506338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52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597366" y="1380350"/>
            <a:ext cx="12571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2.) THREADS: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thread is essentially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light-weight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unit of execution within a given process,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a single process may contain several threads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each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in a process shares the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resources and this is why </a:t>
            </a:r>
          </a:p>
          <a:p>
            <a:pPr lvl="6"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programmers have to deal with concurrent programming 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73E38-7C51-A50D-1F58-9A475E229953}"/>
              </a:ext>
            </a:extLst>
          </p:cNvPr>
          <p:cNvSpPr/>
          <p:nvPr/>
        </p:nvSpPr>
        <p:spPr>
          <a:xfrm>
            <a:off x="3793960" y="4265786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17E2E-7CB1-44C7-C0C0-01959B906417}"/>
              </a:ext>
            </a:extLst>
          </p:cNvPr>
          <p:cNvSpPr txBox="1"/>
          <p:nvPr/>
        </p:nvSpPr>
        <p:spPr>
          <a:xfrm>
            <a:off x="4352666" y="4341019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C10091-CF6F-B4AB-7F97-448E59B54DAC}"/>
              </a:ext>
            </a:extLst>
          </p:cNvPr>
          <p:cNvSpPr/>
          <p:nvPr/>
        </p:nvSpPr>
        <p:spPr>
          <a:xfrm>
            <a:off x="4882213" y="506338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780AA8-0311-1927-BC85-B17D788C6D11}"/>
              </a:ext>
            </a:extLst>
          </p:cNvPr>
          <p:cNvSpPr/>
          <p:nvPr/>
        </p:nvSpPr>
        <p:spPr>
          <a:xfrm>
            <a:off x="4882213" y="5529237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357;p30">
            <a:extLst>
              <a:ext uri="{FF2B5EF4-FFF2-40B4-BE49-F238E27FC236}">
                <a16:creationId xmlns:a16="http://schemas.microsoft.com/office/drawing/2014/main" id="{AEFAF5B5-A793-2269-4109-9F4EEC458ACF}"/>
              </a:ext>
            </a:extLst>
          </p:cNvPr>
          <p:cNvSpPr/>
          <p:nvPr/>
        </p:nvSpPr>
        <p:spPr>
          <a:xfrm>
            <a:off x="1285660" y="4632974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57;p30">
            <a:extLst>
              <a:ext uri="{FF2B5EF4-FFF2-40B4-BE49-F238E27FC236}">
                <a16:creationId xmlns:a16="http://schemas.microsoft.com/office/drawing/2014/main" id="{5C7706E6-A85B-557F-73A9-05D96E462A0A}"/>
              </a:ext>
            </a:extLst>
          </p:cNvPr>
          <p:cNvSpPr/>
          <p:nvPr/>
        </p:nvSpPr>
        <p:spPr>
          <a:xfrm>
            <a:off x="10208439" y="4630237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1306;p30">
            <a:extLst>
              <a:ext uri="{FF2B5EF4-FFF2-40B4-BE49-F238E27FC236}">
                <a16:creationId xmlns:a16="http://schemas.microsoft.com/office/drawing/2014/main" id="{6138A986-7D4D-F48E-A7AA-8EC6CCDBD096}"/>
              </a:ext>
            </a:extLst>
          </p:cNvPr>
          <p:cNvCxnSpPr>
            <a:cxnSpLocks/>
          </p:cNvCxnSpPr>
          <p:nvPr/>
        </p:nvCxnSpPr>
        <p:spPr>
          <a:xfrm>
            <a:off x="1337125" y="4727305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307;p30">
            <a:extLst>
              <a:ext uri="{FF2B5EF4-FFF2-40B4-BE49-F238E27FC236}">
                <a16:creationId xmlns:a16="http://schemas.microsoft.com/office/drawing/2014/main" id="{726BC40F-6311-9724-9171-E29FBF8BE9CE}"/>
              </a:ext>
            </a:extLst>
          </p:cNvPr>
          <p:cNvCxnSpPr>
            <a:cxnSpLocks/>
          </p:cNvCxnSpPr>
          <p:nvPr/>
        </p:nvCxnSpPr>
        <p:spPr>
          <a:xfrm flipV="1">
            <a:off x="34595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08;p30">
            <a:extLst>
              <a:ext uri="{FF2B5EF4-FFF2-40B4-BE49-F238E27FC236}">
                <a16:creationId xmlns:a16="http://schemas.microsoft.com/office/drawing/2014/main" id="{E29F5412-A448-053E-8C4D-84F62E0E9573}"/>
              </a:ext>
            </a:extLst>
          </p:cNvPr>
          <p:cNvCxnSpPr>
            <a:cxnSpLocks/>
          </p:cNvCxnSpPr>
          <p:nvPr/>
        </p:nvCxnSpPr>
        <p:spPr>
          <a:xfrm flipH="1" flipV="1">
            <a:off x="46430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309;p30">
            <a:extLst>
              <a:ext uri="{FF2B5EF4-FFF2-40B4-BE49-F238E27FC236}">
                <a16:creationId xmlns:a16="http://schemas.microsoft.com/office/drawing/2014/main" id="{CA0C40CF-4726-944F-BAAA-EB124FDB325B}"/>
              </a:ext>
            </a:extLst>
          </p:cNvPr>
          <p:cNvCxnSpPr>
            <a:cxnSpLocks/>
          </p:cNvCxnSpPr>
          <p:nvPr/>
        </p:nvCxnSpPr>
        <p:spPr>
          <a:xfrm flipV="1">
            <a:off x="58373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310;p30">
            <a:extLst>
              <a:ext uri="{FF2B5EF4-FFF2-40B4-BE49-F238E27FC236}">
                <a16:creationId xmlns:a16="http://schemas.microsoft.com/office/drawing/2014/main" id="{6C82486A-648A-2D5D-0B73-4D1C29FD314A}"/>
              </a:ext>
            </a:extLst>
          </p:cNvPr>
          <p:cNvCxnSpPr>
            <a:cxnSpLocks/>
          </p:cNvCxnSpPr>
          <p:nvPr/>
        </p:nvCxnSpPr>
        <p:spPr>
          <a:xfrm flipH="1" flipV="1">
            <a:off x="70208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311;p30">
            <a:extLst>
              <a:ext uri="{FF2B5EF4-FFF2-40B4-BE49-F238E27FC236}">
                <a16:creationId xmlns:a16="http://schemas.microsoft.com/office/drawing/2014/main" id="{57E56CFA-B992-E0EE-C771-C210ED6C2EBA}"/>
              </a:ext>
            </a:extLst>
          </p:cNvPr>
          <p:cNvCxnSpPr>
            <a:cxnSpLocks/>
          </p:cNvCxnSpPr>
          <p:nvPr/>
        </p:nvCxnSpPr>
        <p:spPr>
          <a:xfrm>
            <a:off x="8203090" y="4727730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312;p30">
            <a:extLst>
              <a:ext uri="{FF2B5EF4-FFF2-40B4-BE49-F238E27FC236}">
                <a16:creationId xmlns:a16="http://schemas.microsoft.com/office/drawing/2014/main" id="{7CBE50BD-1DFA-044B-103E-4ED94A8761FB}"/>
              </a:ext>
            </a:extLst>
          </p:cNvPr>
          <p:cNvGrpSpPr/>
          <p:nvPr/>
        </p:nvGrpSpPr>
        <p:grpSpPr>
          <a:xfrm>
            <a:off x="2615034" y="1586730"/>
            <a:ext cx="1722507" cy="3282053"/>
            <a:chOff x="1589653" y="1181939"/>
            <a:chExt cx="1209359" cy="2304304"/>
          </a:xfrm>
        </p:grpSpPr>
        <p:sp>
          <p:nvSpPr>
            <p:cNvPr id="13" name="Google Shape;1313;p30">
              <a:extLst>
                <a:ext uri="{FF2B5EF4-FFF2-40B4-BE49-F238E27FC236}">
                  <a16:creationId xmlns:a16="http://schemas.microsoft.com/office/drawing/2014/main" id="{9035F13A-CB97-3A88-62D6-454DB5143234}"/>
                </a:ext>
              </a:extLst>
            </p:cNvPr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4;p30">
              <a:extLst>
                <a:ext uri="{FF2B5EF4-FFF2-40B4-BE49-F238E27FC236}">
                  <a16:creationId xmlns:a16="http://schemas.microsoft.com/office/drawing/2014/main" id="{4F6393FF-9D6C-077F-F3C6-E006A7FD1334}"/>
                </a:ext>
              </a:extLst>
            </p:cNvPr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5;p30">
              <a:extLst>
                <a:ext uri="{FF2B5EF4-FFF2-40B4-BE49-F238E27FC236}">
                  <a16:creationId xmlns:a16="http://schemas.microsoft.com/office/drawing/2014/main" id="{4F4DA9F1-1430-AE75-6106-6D4F45F20DB2}"/>
                </a:ext>
              </a:extLst>
            </p:cNvPr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Threads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316;p30">
              <a:extLst>
                <a:ext uri="{FF2B5EF4-FFF2-40B4-BE49-F238E27FC236}">
                  <a16:creationId xmlns:a16="http://schemas.microsoft.com/office/drawing/2014/main" id="{F9A20938-FADF-BFA9-B4E5-D842ABB75206}"/>
                </a:ext>
              </a:extLst>
            </p:cNvPr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7;p30">
              <a:extLst>
                <a:ext uri="{FF2B5EF4-FFF2-40B4-BE49-F238E27FC236}">
                  <a16:creationId xmlns:a16="http://schemas.microsoft.com/office/drawing/2014/main" id="{959FC109-6341-A340-31B7-587342B2C4A1}"/>
                </a:ext>
              </a:extLst>
            </p:cNvPr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8;p30">
              <a:extLst>
                <a:ext uri="{FF2B5EF4-FFF2-40B4-BE49-F238E27FC236}">
                  <a16:creationId xmlns:a16="http://schemas.microsoft.com/office/drawing/2014/main" id="{BA9FAF01-F5B0-6F70-B59D-960E6F71A467}"/>
                </a:ext>
              </a:extLst>
            </p:cNvPr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9;p30">
              <a:extLst>
                <a:ext uri="{FF2B5EF4-FFF2-40B4-BE49-F238E27FC236}">
                  <a16:creationId xmlns:a16="http://schemas.microsoft.com/office/drawing/2014/main" id="{3F270223-671C-ADB9-557D-8BC4A11AD734}"/>
                </a:ext>
              </a:extLst>
            </p:cNvPr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0;p30">
              <a:extLst>
                <a:ext uri="{FF2B5EF4-FFF2-40B4-BE49-F238E27FC236}">
                  <a16:creationId xmlns:a16="http://schemas.microsoft.com/office/drawing/2014/main" id="{55564E38-FAA6-3E31-B5D2-CA4D655ECD8A}"/>
                </a:ext>
              </a:extLst>
            </p:cNvPr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threads and </a:t>
              </a: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synchronization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fundamentals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oogle Shape;1348;p30">
            <a:extLst>
              <a:ext uri="{FF2B5EF4-FFF2-40B4-BE49-F238E27FC236}">
                <a16:creationId xmlns:a16="http://schemas.microsoft.com/office/drawing/2014/main" id="{E815D5D6-300A-F024-CFAD-4C07CDAE2C4C}"/>
              </a:ext>
            </a:extLst>
          </p:cNvPr>
          <p:cNvGrpSpPr/>
          <p:nvPr/>
        </p:nvGrpSpPr>
        <p:grpSpPr>
          <a:xfrm>
            <a:off x="3788407" y="3357238"/>
            <a:ext cx="1722027" cy="3282013"/>
            <a:chOff x="2778656" y="2022404"/>
            <a:chExt cx="1209022" cy="2304276"/>
          </a:xfrm>
        </p:grpSpPr>
        <p:sp>
          <p:nvSpPr>
            <p:cNvPr id="50" name="Google Shape;1349;p30">
              <a:extLst>
                <a:ext uri="{FF2B5EF4-FFF2-40B4-BE49-F238E27FC236}">
                  <a16:creationId xmlns:a16="http://schemas.microsoft.com/office/drawing/2014/main" id="{15C38166-9150-4A5C-00B6-A2F219558A4E}"/>
                </a:ext>
              </a:extLst>
            </p:cNvPr>
            <p:cNvSpPr/>
            <p:nvPr/>
          </p:nvSpPr>
          <p:spPr>
            <a:xfrm>
              <a:off x="2867755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0;p30">
              <a:extLst>
                <a:ext uri="{FF2B5EF4-FFF2-40B4-BE49-F238E27FC236}">
                  <a16:creationId xmlns:a16="http://schemas.microsoft.com/office/drawing/2014/main" id="{AFAFF672-5E25-7225-C373-B2A8A2C67DD7}"/>
                </a:ext>
              </a:extLst>
            </p:cNvPr>
            <p:cNvSpPr/>
            <p:nvPr/>
          </p:nvSpPr>
          <p:spPr>
            <a:xfrm>
              <a:off x="2778656" y="3510751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Collections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" name="Google Shape;1351;p30">
              <a:extLst>
                <a:ext uri="{FF2B5EF4-FFF2-40B4-BE49-F238E27FC236}">
                  <a16:creationId xmlns:a16="http://schemas.microsoft.com/office/drawing/2014/main" id="{101A8A68-0A62-0479-ED39-DEB17660FF97}"/>
                </a:ext>
              </a:extLst>
            </p:cNvPr>
            <p:cNvSpPr/>
            <p:nvPr/>
          </p:nvSpPr>
          <p:spPr>
            <a:xfrm>
              <a:off x="3316251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2;p30">
              <a:extLst>
                <a:ext uri="{FF2B5EF4-FFF2-40B4-BE49-F238E27FC236}">
                  <a16:creationId xmlns:a16="http://schemas.microsoft.com/office/drawing/2014/main" id="{E87643A4-C2CB-27B6-AC11-16ECFDBCCAFA}"/>
                </a:ext>
              </a:extLst>
            </p:cNvPr>
            <p:cNvSpPr/>
            <p:nvPr/>
          </p:nvSpPr>
          <p:spPr>
            <a:xfrm>
              <a:off x="3114523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3;p30">
              <a:extLst>
                <a:ext uri="{FF2B5EF4-FFF2-40B4-BE49-F238E27FC236}">
                  <a16:creationId xmlns:a16="http://schemas.microsoft.com/office/drawing/2014/main" id="{E8276E96-0608-C55B-96AA-B7EAF2289B3D}"/>
                </a:ext>
              </a:extLst>
            </p:cNvPr>
            <p:cNvSpPr/>
            <p:nvPr/>
          </p:nvSpPr>
          <p:spPr>
            <a:xfrm>
              <a:off x="3177599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4;p30">
              <a:extLst>
                <a:ext uri="{FF2B5EF4-FFF2-40B4-BE49-F238E27FC236}">
                  <a16:creationId xmlns:a16="http://schemas.microsoft.com/office/drawing/2014/main" id="{4A189587-2DBF-E28B-618E-94AB8ACF9871}"/>
                </a:ext>
              </a:extLst>
            </p:cNvPr>
            <p:cNvSpPr/>
            <p:nvPr/>
          </p:nvSpPr>
          <p:spPr>
            <a:xfrm>
              <a:off x="3254857" y="3923192"/>
              <a:ext cx="256620" cy="256311"/>
            </a:xfrm>
            <a:custGeom>
              <a:avLst/>
              <a:gdLst/>
              <a:ahLst/>
              <a:cxnLst/>
              <a:rect l="l" t="t" r="r" b="b"/>
              <a:pathLst>
                <a:path w="9156" h="9145" extrusionOk="0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;p30">
              <a:extLst>
                <a:ext uri="{FF2B5EF4-FFF2-40B4-BE49-F238E27FC236}">
                  <a16:creationId xmlns:a16="http://schemas.microsoft.com/office/drawing/2014/main" id="{F74B5FC8-14FA-980F-C8B1-2B96F53C5D73}"/>
                </a:ext>
              </a:extLst>
            </p:cNvPr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synchronized collections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data structures 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101DB-888E-E867-E5FB-85D45387831D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812116-8A15-F82B-18CB-2156D754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-1597366" y="1380350"/>
            <a:ext cx="12571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  <a:sym typeface="Wingdings" panose="05000000000000000000" pitchFamily="2" charset="2"/>
              </a:rPr>
              <a:t>2.) THREADS: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thread is essentially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light-weight process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628900" lvl="5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unit of execution within a given process,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a single process may contain several threads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086100" lvl="6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each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in a process shares the memory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resources and this is why </a:t>
            </a:r>
          </a:p>
          <a:p>
            <a:pPr lvl="6"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programmers have to deal with concurrent programming 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73E38-7C51-A50D-1F58-9A475E229953}"/>
              </a:ext>
            </a:extLst>
          </p:cNvPr>
          <p:cNvSpPr/>
          <p:nvPr/>
        </p:nvSpPr>
        <p:spPr>
          <a:xfrm>
            <a:off x="3793960" y="4265786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17E2E-7CB1-44C7-C0C0-01959B906417}"/>
              </a:ext>
            </a:extLst>
          </p:cNvPr>
          <p:cNvSpPr txBox="1"/>
          <p:nvPr/>
        </p:nvSpPr>
        <p:spPr>
          <a:xfrm>
            <a:off x="4352666" y="4341019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C10091-CF6F-B4AB-7F97-448E59B54DAC}"/>
              </a:ext>
            </a:extLst>
          </p:cNvPr>
          <p:cNvSpPr/>
          <p:nvPr/>
        </p:nvSpPr>
        <p:spPr>
          <a:xfrm>
            <a:off x="4882213" y="506338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780AA8-0311-1927-BC85-B17D788C6D11}"/>
              </a:ext>
            </a:extLst>
          </p:cNvPr>
          <p:cNvSpPr/>
          <p:nvPr/>
        </p:nvSpPr>
        <p:spPr>
          <a:xfrm>
            <a:off x="4882213" y="5529237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054E85-25E3-3A37-5EEA-14D0162B74A8}"/>
              </a:ext>
            </a:extLst>
          </p:cNvPr>
          <p:cNvSpPr/>
          <p:nvPr/>
        </p:nvSpPr>
        <p:spPr>
          <a:xfrm>
            <a:off x="4882213" y="5995094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5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26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92061D-03AB-D0B3-F87F-808C5A14D25B}"/>
              </a:ext>
            </a:extLst>
          </p:cNvPr>
          <p:cNvSpPr/>
          <p:nvPr/>
        </p:nvSpPr>
        <p:spPr>
          <a:xfrm>
            <a:off x="3785082" y="2979435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A982-A4E9-38F6-4B96-65D0826E1D26}"/>
              </a:ext>
            </a:extLst>
          </p:cNvPr>
          <p:cNvSpPr txBox="1"/>
          <p:nvPr/>
        </p:nvSpPr>
        <p:spPr>
          <a:xfrm>
            <a:off x="4343788" y="305466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92061D-03AB-D0B3-F87F-808C5A14D25B}"/>
              </a:ext>
            </a:extLst>
          </p:cNvPr>
          <p:cNvSpPr/>
          <p:nvPr/>
        </p:nvSpPr>
        <p:spPr>
          <a:xfrm>
            <a:off x="3785082" y="2979435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A982-A4E9-38F6-4B96-65D0826E1D26}"/>
              </a:ext>
            </a:extLst>
          </p:cNvPr>
          <p:cNvSpPr txBox="1"/>
          <p:nvPr/>
        </p:nvSpPr>
        <p:spPr>
          <a:xfrm>
            <a:off x="4343788" y="305466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9B804-BC65-1A88-3DE5-8EE532E34A5D}"/>
              </a:ext>
            </a:extLst>
          </p:cNvPr>
          <p:cNvSpPr/>
          <p:nvPr/>
        </p:nvSpPr>
        <p:spPr>
          <a:xfrm>
            <a:off x="4873335" y="377702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92061D-03AB-D0B3-F87F-808C5A14D25B}"/>
              </a:ext>
            </a:extLst>
          </p:cNvPr>
          <p:cNvSpPr/>
          <p:nvPr/>
        </p:nvSpPr>
        <p:spPr>
          <a:xfrm>
            <a:off x="3785082" y="2979435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A982-A4E9-38F6-4B96-65D0826E1D26}"/>
              </a:ext>
            </a:extLst>
          </p:cNvPr>
          <p:cNvSpPr txBox="1"/>
          <p:nvPr/>
        </p:nvSpPr>
        <p:spPr>
          <a:xfrm>
            <a:off x="4343788" y="305466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9B804-BC65-1A88-3DE5-8EE532E34A5D}"/>
              </a:ext>
            </a:extLst>
          </p:cNvPr>
          <p:cNvSpPr/>
          <p:nvPr/>
        </p:nvSpPr>
        <p:spPr>
          <a:xfrm>
            <a:off x="4873335" y="377702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FA5D6-3A21-5BBD-B4EF-5A914A9413FB}"/>
              </a:ext>
            </a:extLst>
          </p:cNvPr>
          <p:cNvSpPr/>
          <p:nvPr/>
        </p:nvSpPr>
        <p:spPr>
          <a:xfrm>
            <a:off x="4873335" y="424288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92061D-03AB-D0B3-F87F-808C5A14D25B}"/>
              </a:ext>
            </a:extLst>
          </p:cNvPr>
          <p:cNvSpPr/>
          <p:nvPr/>
        </p:nvSpPr>
        <p:spPr>
          <a:xfrm>
            <a:off x="3785082" y="2979435"/>
            <a:ext cx="4621835" cy="23171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A982-A4E9-38F6-4B96-65D0826E1D26}"/>
              </a:ext>
            </a:extLst>
          </p:cNvPr>
          <p:cNvSpPr txBox="1"/>
          <p:nvPr/>
        </p:nvSpPr>
        <p:spPr>
          <a:xfrm>
            <a:off x="4343788" y="305466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9B804-BC65-1A88-3DE5-8EE532E34A5D}"/>
              </a:ext>
            </a:extLst>
          </p:cNvPr>
          <p:cNvSpPr/>
          <p:nvPr/>
        </p:nvSpPr>
        <p:spPr>
          <a:xfrm>
            <a:off x="4873335" y="377702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FA5D6-3A21-5BBD-B4EF-5A914A9413FB}"/>
              </a:ext>
            </a:extLst>
          </p:cNvPr>
          <p:cNvSpPr/>
          <p:nvPr/>
        </p:nvSpPr>
        <p:spPr>
          <a:xfrm>
            <a:off x="4873335" y="424288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AE37A-EACE-88D4-CE74-9762F4943E2F}"/>
              </a:ext>
            </a:extLst>
          </p:cNvPr>
          <p:cNvSpPr/>
          <p:nvPr/>
        </p:nvSpPr>
        <p:spPr>
          <a:xfrm>
            <a:off x="4873335" y="4708743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007BAC-7331-1B9E-AC04-0339AE0DE69C}"/>
              </a:ext>
            </a:extLst>
          </p:cNvPr>
          <p:cNvSpPr/>
          <p:nvPr/>
        </p:nvSpPr>
        <p:spPr>
          <a:xfrm>
            <a:off x="2847081" y="2941479"/>
            <a:ext cx="6497838" cy="12428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somehow the single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has to deal with all the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threads in the application – one approach is to use the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time-slicing algorithm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2418720" y="1561366"/>
            <a:ext cx="7354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threads)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our application (associated with a given process)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007BAC-7331-1B9E-AC04-0339AE0DE69C}"/>
              </a:ext>
            </a:extLst>
          </p:cNvPr>
          <p:cNvSpPr/>
          <p:nvPr/>
        </p:nvSpPr>
        <p:spPr>
          <a:xfrm>
            <a:off x="2847081" y="2941479"/>
            <a:ext cx="6497838" cy="12428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somehow the single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has to deal with all the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threads in the application – one approach is to use the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time-slicing algorithm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8B650-4DF5-8B1A-543B-AACE33649A52}"/>
              </a:ext>
            </a:extLst>
          </p:cNvPr>
          <p:cNvSpPr txBox="1"/>
          <p:nvPr/>
        </p:nvSpPr>
        <p:spPr>
          <a:xfrm>
            <a:off x="2438574" y="4900848"/>
            <a:ext cx="7314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PROCESSING TIME FOR A SINGLE PROCESSOR IS SHARED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AMONG MULTIPLE PROCESSES OR THREADS !!!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62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A37EC-4C95-322A-5B93-9BDBE52AD8D5}"/>
              </a:ext>
            </a:extLst>
          </p:cNvPr>
          <p:cNvSpPr/>
          <p:nvPr/>
        </p:nvSpPr>
        <p:spPr>
          <a:xfrm>
            <a:off x="754605" y="3000650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8A92-EBCF-91D0-ACF1-1C85CB0E294F}"/>
              </a:ext>
            </a:extLst>
          </p:cNvPr>
          <p:cNvSpPr/>
          <p:nvPr/>
        </p:nvSpPr>
        <p:spPr>
          <a:xfrm>
            <a:off x="1828805" y="3818875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7CB21-B119-BDFC-4167-CDD3A8E05D70}"/>
              </a:ext>
            </a:extLst>
          </p:cNvPr>
          <p:cNvSpPr/>
          <p:nvPr/>
        </p:nvSpPr>
        <p:spPr>
          <a:xfrm>
            <a:off x="2903005" y="3000649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0BE82-37FF-396F-51EC-BE663CFF9E48}"/>
              </a:ext>
            </a:extLst>
          </p:cNvPr>
          <p:cNvSpPr/>
          <p:nvPr/>
        </p:nvSpPr>
        <p:spPr>
          <a:xfrm>
            <a:off x="3977205" y="3818874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46F2F-8E9C-95C0-B429-57C6D4BCB5E0}"/>
              </a:ext>
            </a:extLst>
          </p:cNvPr>
          <p:cNvSpPr/>
          <p:nvPr/>
        </p:nvSpPr>
        <p:spPr>
          <a:xfrm>
            <a:off x="5051405" y="3000649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17208-C8DF-85C3-8E54-B30AAD6C97FD}"/>
              </a:ext>
            </a:extLst>
          </p:cNvPr>
          <p:cNvSpPr/>
          <p:nvPr/>
        </p:nvSpPr>
        <p:spPr>
          <a:xfrm>
            <a:off x="6125605" y="3818873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2EB94-93B9-EF7A-8E68-ABD8A914FFE5}"/>
              </a:ext>
            </a:extLst>
          </p:cNvPr>
          <p:cNvSpPr/>
          <p:nvPr/>
        </p:nvSpPr>
        <p:spPr>
          <a:xfrm>
            <a:off x="7199805" y="3000649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34C6-FAC7-9CF3-43F2-5F238E407C8E}"/>
              </a:ext>
            </a:extLst>
          </p:cNvPr>
          <p:cNvSpPr/>
          <p:nvPr/>
        </p:nvSpPr>
        <p:spPr>
          <a:xfrm>
            <a:off x="8274005" y="3818873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46608-6DB2-5B6C-3555-BA4B884A3B0B}"/>
              </a:ext>
            </a:extLst>
          </p:cNvPr>
          <p:cNvSpPr txBox="1"/>
          <p:nvPr/>
        </p:nvSpPr>
        <p:spPr>
          <a:xfrm>
            <a:off x="10058401" y="2962013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#1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BBFE2-D359-09DE-22A4-6BD5532BBA57}"/>
              </a:ext>
            </a:extLst>
          </p:cNvPr>
          <p:cNvSpPr txBox="1"/>
          <p:nvPr/>
        </p:nvSpPr>
        <p:spPr>
          <a:xfrm>
            <a:off x="10058401" y="3791332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#2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A37EC-4C95-322A-5B93-9BDBE52AD8D5}"/>
              </a:ext>
            </a:extLst>
          </p:cNvPr>
          <p:cNvSpPr/>
          <p:nvPr/>
        </p:nvSpPr>
        <p:spPr>
          <a:xfrm>
            <a:off x="754605" y="3000650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8A92-EBCF-91D0-ACF1-1C85CB0E294F}"/>
              </a:ext>
            </a:extLst>
          </p:cNvPr>
          <p:cNvSpPr/>
          <p:nvPr/>
        </p:nvSpPr>
        <p:spPr>
          <a:xfrm>
            <a:off x="1828805" y="3818875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7CB21-B119-BDFC-4167-CDD3A8E05D70}"/>
              </a:ext>
            </a:extLst>
          </p:cNvPr>
          <p:cNvSpPr/>
          <p:nvPr/>
        </p:nvSpPr>
        <p:spPr>
          <a:xfrm>
            <a:off x="2903005" y="3000649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0BE82-37FF-396F-51EC-BE663CFF9E48}"/>
              </a:ext>
            </a:extLst>
          </p:cNvPr>
          <p:cNvSpPr/>
          <p:nvPr/>
        </p:nvSpPr>
        <p:spPr>
          <a:xfrm>
            <a:off x="3977205" y="3818874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46F2F-8E9C-95C0-B429-57C6D4BCB5E0}"/>
              </a:ext>
            </a:extLst>
          </p:cNvPr>
          <p:cNvSpPr/>
          <p:nvPr/>
        </p:nvSpPr>
        <p:spPr>
          <a:xfrm>
            <a:off x="5051405" y="3000649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17208-C8DF-85C3-8E54-B30AAD6C97FD}"/>
              </a:ext>
            </a:extLst>
          </p:cNvPr>
          <p:cNvSpPr/>
          <p:nvPr/>
        </p:nvSpPr>
        <p:spPr>
          <a:xfrm>
            <a:off x="6125605" y="3818873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2EB94-93B9-EF7A-8E68-ABD8A914FFE5}"/>
              </a:ext>
            </a:extLst>
          </p:cNvPr>
          <p:cNvSpPr/>
          <p:nvPr/>
        </p:nvSpPr>
        <p:spPr>
          <a:xfrm>
            <a:off x="7199805" y="3000649"/>
            <a:ext cx="10742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34C6-FAC7-9CF3-43F2-5F238E407C8E}"/>
              </a:ext>
            </a:extLst>
          </p:cNvPr>
          <p:cNvSpPr/>
          <p:nvPr/>
        </p:nvSpPr>
        <p:spPr>
          <a:xfrm>
            <a:off x="8274005" y="3818873"/>
            <a:ext cx="10742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46608-6DB2-5B6C-3555-BA4B884A3B0B}"/>
              </a:ext>
            </a:extLst>
          </p:cNvPr>
          <p:cNvSpPr txBox="1"/>
          <p:nvPr/>
        </p:nvSpPr>
        <p:spPr>
          <a:xfrm>
            <a:off x="10058401" y="2962013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#1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BBFE2-D359-09DE-22A4-6BD5532BBA57}"/>
              </a:ext>
            </a:extLst>
          </p:cNvPr>
          <p:cNvSpPr txBox="1"/>
          <p:nvPr/>
        </p:nvSpPr>
        <p:spPr>
          <a:xfrm>
            <a:off x="10058401" y="3791332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#2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59AC5-0B1B-CD16-387C-1F1F93E53360}"/>
              </a:ext>
            </a:extLst>
          </p:cNvPr>
          <p:cNvSpPr txBox="1"/>
          <p:nvPr/>
        </p:nvSpPr>
        <p:spPr>
          <a:xfrm>
            <a:off x="2251456" y="4970397"/>
            <a:ext cx="7638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time-slicing algorithm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single processor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handles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#1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for a short amount of time and then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#2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so on...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8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357;p30">
            <a:extLst>
              <a:ext uri="{FF2B5EF4-FFF2-40B4-BE49-F238E27FC236}">
                <a16:creationId xmlns:a16="http://schemas.microsoft.com/office/drawing/2014/main" id="{AEFAF5B5-A793-2269-4109-9F4EEC458ACF}"/>
              </a:ext>
            </a:extLst>
          </p:cNvPr>
          <p:cNvSpPr/>
          <p:nvPr/>
        </p:nvSpPr>
        <p:spPr>
          <a:xfrm>
            <a:off x="1285660" y="4632974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57;p30">
            <a:extLst>
              <a:ext uri="{FF2B5EF4-FFF2-40B4-BE49-F238E27FC236}">
                <a16:creationId xmlns:a16="http://schemas.microsoft.com/office/drawing/2014/main" id="{5C7706E6-A85B-557F-73A9-05D96E462A0A}"/>
              </a:ext>
            </a:extLst>
          </p:cNvPr>
          <p:cNvSpPr/>
          <p:nvPr/>
        </p:nvSpPr>
        <p:spPr>
          <a:xfrm>
            <a:off x="10208439" y="4630237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1306;p30">
            <a:extLst>
              <a:ext uri="{FF2B5EF4-FFF2-40B4-BE49-F238E27FC236}">
                <a16:creationId xmlns:a16="http://schemas.microsoft.com/office/drawing/2014/main" id="{6138A986-7D4D-F48E-A7AA-8EC6CCDBD096}"/>
              </a:ext>
            </a:extLst>
          </p:cNvPr>
          <p:cNvCxnSpPr>
            <a:cxnSpLocks/>
          </p:cNvCxnSpPr>
          <p:nvPr/>
        </p:nvCxnSpPr>
        <p:spPr>
          <a:xfrm>
            <a:off x="1337125" y="4727305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307;p30">
            <a:extLst>
              <a:ext uri="{FF2B5EF4-FFF2-40B4-BE49-F238E27FC236}">
                <a16:creationId xmlns:a16="http://schemas.microsoft.com/office/drawing/2014/main" id="{726BC40F-6311-9724-9171-E29FBF8BE9CE}"/>
              </a:ext>
            </a:extLst>
          </p:cNvPr>
          <p:cNvCxnSpPr>
            <a:cxnSpLocks/>
          </p:cNvCxnSpPr>
          <p:nvPr/>
        </p:nvCxnSpPr>
        <p:spPr>
          <a:xfrm flipV="1">
            <a:off x="34595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08;p30">
            <a:extLst>
              <a:ext uri="{FF2B5EF4-FFF2-40B4-BE49-F238E27FC236}">
                <a16:creationId xmlns:a16="http://schemas.microsoft.com/office/drawing/2014/main" id="{E29F5412-A448-053E-8C4D-84F62E0E9573}"/>
              </a:ext>
            </a:extLst>
          </p:cNvPr>
          <p:cNvCxnSpPr>
            <a:cxnSpLocks/>
          </p:cNvCxnSpPr>
          <p:nvPr/>
        </p:nvCxnSpPr>
        <p:spPr>
          <a:xfrm flipH="1" flipV="1">
            <a:off x="46430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309;p30">
            <a:extLst>
              <a:ext uri="{FF2B5EF4-FFF2-40B4-BE49-F238E27FC236}">
                <a16:creationId xmlns:a16="http://schemas.microsoft.com/office/drawing/2014/main" id="{CA0C40CF-4726-944F-BAAA-EB124FDB325B}"/>
              </a:ext>
            </a:extLst>
          </p:cNvPr>
          <p:cNvCxnSpPr>
            <a:cxnSpLocks/>
          </p:cNvCxnSpPr>
          <p:nvPr/>
        </p:nvCxnSpPr>
        <p:spPr>
          <a:xfrm flipV="1">
            <a:off x="58373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310;p30">
            <a:extLst>
              <a:ext uri="{FF2B5EF4-FFF2-40B4-BE49-F238E27FC236}">
                <a16:creationId xmlns:a16="http://schemas.microsoft.com/office/drawing/2014/main" id="{6C82486A-648A-2D5D-0B73-4D1C29FD314A}"/>
              </a:ext>
            </a:extLst>
          </p:cNvPr>
          <p:cNvCxnSpPr>
            <a:cxnSpLocks/>
          </p:cNvCxnSpPr>
          <p:nvPr/>
        </p:nvCxnSpPr>
        <p:spPr>
          <a:xfrm flipH="1" flipV="1">
            <a:off x="70208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311;p30">
            <a:extLst>
              <a:ext uri="{FF2B5EF4-FFF2-40B4-BE49-F238E27FC236}">
                <a16:creationId xmlns:a16="http://schemas.microsoft.com/office/drawing/2014/main" id="{57E56CFA-B992-E0EE-C771-C210ED6C2EBA}"/>
              </a:ext>
            </a:extLst>
          </p:cNvPr>
          <p:cNvCxnSpPr>
            <a:cxnSpLocks/>
          </p:cNvCxnSpPr>
          <p:nvPr/>
        </p:nvCxnSpPr>
        <p:spPr>
          <a:xfrm>
            <a:off x="8203090" y="4727730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312;p30">
            <a:extLst>
              <a:ext uri="{FF2B5EF4-FFF2-40B4-BE49-F238E27FC236}">
                <a16:creationId xmlns:a16="http://schemas.microsoft.com/office/drawing/2014/main" id="{7CBE50BD-1DFA-044B-103E-4ED94A8761FB}"/>
              </a:ext>
            </a:extLst>
          </p:cNvPr>
          <p:cNvGrpSpPr/>
          <p:nvPr/>
        </p:nvGrpSpPr>
        <p:grpSpPr>
          <a:xfrm>
            <a:off x="2615034" y="1586730"/>
            <a:ext cx="1722507" cy="3282053"/>
            <a:chOff x="1589653" y="1181939"/>
            <a:chExt cx="1209359" cy="2304304"/>
          </a:xfrm>
        </p:grpSpPr>
        <p:sp>
          <p:nvSpPr>
            <p:cNvPr id="13" name="Google Shape;1313;p30">
              <a:extLst>
                <a:ext uri="{FF2B5EF4-FFF2-40B4-BE49-F238E27FC236}">
                  <a16:creationId xmlns:a16="http://schemas.microsoft.com/office/drawing/2014/main" id="{9035F13A-CB97-3A88-62D6-454DB5143234}"/>
                </a:ext>
              </a:extLst>
            </p:cNvPr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4;p30">
              <a:extLst>
                <a:ext uri="{FF2B5EF4-FFF2-40B4-BE49-F238E27FC236}">
                  <a16:creationId xmlns:a16="http://schemas.microsoft.com/office/drawing/2014/main" id="{4F6393FF-9D6C-077F-F3C6-E006A7FD1334}"/>
                </a:ext>
              </a:extLst>
            </p:cNvPr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5;p30">
              <a:extLst>
                <a:ext uri="{FF2B5EF4-FFF2-40B4-BE49-F238E27FC236}">
                  <a16:creationId xmlns:a16="http://schemas.microsoft.com/office/drawing/2014/main" id="{4F4DA9F1-1430-AE75-6106-6D4F45F20DB2}"/>
                </a:ext>
              </a:extLst>
            </p:cNvPr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Threads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316;p30">
              <a:extLst>
                <a:ext uri="{FF2B5EF4-FFF2-40B4-BE49-F238E27FC236}">
                  <a16:creationId xmlns:a16="http://schemas.microsoft.com/office/drawing/2014/main" id="{F9A20938-FADF-BFA9-B4E5-D842ABB75206}"/>
                </a:ext>
              </a:extLst>
            </p:cNvPr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7;p30">
              <a:extLst>
                <a:ext uri="{FF2B5EF4-FFF2-40B4-BE49-F238E27FC236}">
                  <a16:creationId xmlns:a16="http://schemas.microsoft.com/office/drawing/2014/main" id="{959FC109-6341-A340-31B7-587342B2C4A1}"/>
                </a:ext>
              </a:extLst>
            </p:cNvPr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8;p30">
              <a:extLst>
                <a:ext uri="{FF2B5EF4-FFF2-40B4-BE49-F238E27FC236}">
                  <a16:creationId xmlns:a16="http://schemas.microsoft.com/office/drawing/2014/main" id="{BA9FAF01-F5B0-6F70-B59D-960E6F71A467}"/>
                </a:ext>
              </a:extLst>
            </p:cNvPr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9;p30">
              <a:extLst>
                <a:ext uri="{FF2B5EF4-FFF2-40B4-BE49-F238E27FC236}">
                  <a16:creationId xmlns:a16="http://schemas.microsoft.com/office/drawing/2014/main" id="{3F270223-671C-ADB9-557D-8BC4A11AD734}"/>
                </a:ext>
              </a:extLst>
            </p:cNvPr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0;p30">
              <a:extLst>
                <a:ext uri="{FF2B5EF4-FFF2-40B4-BE49-F238E27FC236}">
                  <a16:creationId xmlns:a16="http://schemas.microsoft.com/office/drawing/2014/main" id="{55564E38-FAA6-3E31-B5D2-CA4D655ECD8A}"/>
                </a:ext>
              </a:extLst>
            </p:cNvPr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threads and </a:t>
              </a: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synchronization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fundamentals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1321;p30">
            <a:extLst>
              <a:ext uri="{FF2B5EF4-FFF2-40B4-BE49-F238E27FC236}">
                <a16:creationId xmlns:a16="http://schemas.microsoft.com/office/drawing/2014/main" id="{491910D5-4FBC-23A2-2CE9-236EB1C5AF25}"/>
              </a:ext>
            </a:extLst>
          </p:cNvPr>
          <p:cNvGrpSpPr/>
          <p:nvPr/>
        </p:nvGrpSpPr>
        <p:grpSpPr>
          <a:xfrm>
            <a:off x="4977073" y="1555470"/>
            <a:ext cx="1722507" cy="3282053"/>
            <a:chOff x="3967321" y="1181939"/>
            <a:chExt cx="1209359" cy="2304304"/>
          </a:xfrm>
        </p:grpSpPr>
        <p:sp>
          <p:nvSpPr>
            <p:cNvPr id="23" name="Google Shape;1322;p30">
              <a:extLst>
                <a:ext uri="{FF2B5EF4-FFF2-40B4-BE49-F238E27FC236}">
                  <a16:creationId xmlns:a16="http://schemas.microsoft.com/office/drawing/2014/main" id="{648A1192-EABD-4A6F-D694-138830484B99}"/>
                </a:ext>
              </a:extLst>
            </p:cNvPr>
            <p:cNvSpPr/>
            <p:nvPr/>
          </p:nvSpPr>
          <p:spPr>
            <a:xfrm>
              <a:off x="4056743" y="1480568"/>
              <a:ext cx="1030515" cy="2005676"/>
            </a:xfrm>
            <a:custGeom>
              <a:avLst/>
              <a:gdLst/>
              <a:ahLst/>
              <a:cxnLst/>
              <a:rect l="l" t="t" r="r" b="b"/>
              <a:pathLst>
                <a:path w="36768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3;p30">
              <a:extLst>
                <a:ext uri="{FF2B5EF4-FFF2-40B4-BE49-F238E27FC236}">
                  <a16:creationId xmlns:a16="http://schemas.microsoft.com/office/drawing/2014/main" id="{5A617318-4117-C4B4-A0E4-6F165C05A8EC}"/>
                </a:ext>
              </a:extLst>
            </p:cNvPr>
            <p:cNvSpPr/>
            <p:nvPr/>
          </p:nvSpPr>
          <p:spPr>
            <a:xfrm>
              <a:off x="3967321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Parallelization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324;p30">
              <a:extLst>
                <a:ext uri="{FF2B5EF4-FFF2-40B4-BE49-F238E27FC236}">
                  <a16:creationId xmlns:a16="http://schemas.microsoft.com/office/drawing/2014/main" id="{A2249E60-1963-4B68-57AF-636C60F0BE9B}"/>
                </a:ext>
              </a:extLst>
            </p:cNvPr>
            <p:cNvSpPr/>
            <p:nvPr/>
          </p:nvSpPr>
          <p:spPr>
            <a:xfrm>
              <a:off x="4505085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25;p30">
              <a:extLst>
                <a:ext uri="{FF2B5EF4-FFF2-40B4-BE49-F238E27FC236}">
                  <a16:creationId xmlns:a16="http://schemas.microsoft.com/office/drawing/2014/main" id="{BC47A8CB-9C29-6B85-6A65-14AEE784BF04}"/>
                </a:ext>
              </a:extLst>
            </p:cNvPr>
            <p:cNvSpPr/>
            <p:nvPr/>
          </p:nvSpPr>
          <p:spPr>
            <a:xfrm>
              <a:off x="4303357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6;p30">
              <a:extLst>
                <a:ext uri="{FF2B5EF4-FFF2-40B4-BE49-F238E27FC236}">
                  <a16:creationId xmlns:a16="http://schemas.microsoft.com/office/drawing/2014/main" id="{8FB15F6A-48C8-558A-22F9-93E9EB19E15D}"/>
                </a:ext>
              </a:extLst>
            </p:cNvPr>
            <p:cNvSpPr/>
            <p:nvPr/>
          </p:nvSpPr>
          <p:spPr>
            <a:xfrm>
              <a:off x="4366419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7;p30">
              <a:extLst>
                <a:ext uri="{FF2B5EF4-FFF2-40B4-BE49-F238E27FC236}">
                  <a16:creationId xmlns:a16="http://schemas.microsoft.com/office/drawing/2014/main" id="{1170CE3A-7AF1-40BA-40C2-2C49FC768B06}"/>
                </a:ext>
              </a:extLst>
            </p:cNvPr>
            <p:cNvSpPr/>
            <p:nvPr/>
          </p:nvSpPr>
          <p:spPr>
            <a:xfrm>
              <a:off x="4453192" y="1364139"/>
              <a:ext cx="237617" cy="169202"/>
            </a:xfrm>
            <a:custGeom>
              <a:avLst/>
              <a:gdLst/>
              <a:ahLst/>
              <a:cxnLst/>
              <a:rect l="l" t="t" r="r" b="b"/>
              <a:pathLst>
                <a:path w="8478" h="6037" extrusionOk="0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28;p30">
              <a:extLst>
                <a:ext uri="{FF2B5EF4-FFF2-40B4-BE49-F238E27FC236}">
                  <a16:creationId xmlns:a16="http://schemas.microsoft.com/office/drawing/2014/main" id="{B3FF3212-2555-7685-8482-9DE2611A2F92}"/>
                </a:ext>
              </a:extLst>
            </p:cNvPr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parallel algorithms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parallelization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(sorting etc.)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oogle Shape;1348;p30">
            <a:extLst>
              <a:ext uri="{FF2B5EF4-FFF2-40B4-BE49-F238E27FC236}">
                <a16:creationId xmlns:a16="http://schemas.microsoft.com/office/drawing/2014/main" id="{E815D5D6-300A-F024-CFAD-4C07CDAE2C4C}"/>
              </a:ext>
            </a:extLst>
          </p:cNvPr>
          <p:cNvGrpSpPr/>
          <p:nvPr/>
        </p:nvGrpSpPr>
        <p:grpSpPr>
          <a:xfrm>
            <a:off x="3788407" y="3357238"/>
            <a:ext cx="1722027" cy="3282013"/>
            <a:chOff x="2778656" y="2022404"/>
            <a:chExt cx="1209022" cy="2304276"/>
          </a:xfrm>
        </p:grpSpPr>
        <p:sp>
          <p:nvSpPr>
            <p:cNvPr id="50" name="Google Shape;1349;p30">
              <a:extLst>
                <a:ext uri="{FF2B5EF4-FFF2-40B4-BE49-F238E27FC236}">
                  <a16:creationId xmlns:a16="http://schemas.microsoft.com/office/drawing/2014/main" id="{15C38166-9150-4A5C-00B6-A2F219558A4E}"/>
                </a:ext>
              </a:extLst>
            </p:cNvPr>
            <p:cNvSpPr/>
            <p:nvPr/>
          </p:nvSpPr>
          <p:spPr>
            <a:xfrm>
              <a:off x="2867755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0;p30">
              <a:extLst>
                <a:ext uri="{FF2B5EF4-FFF2-40B4-BE49-F238E27FC236}">
                  <a16:creationId xmlns:a16="http://schemas.microsoft.com/office/drawing/2014/main" id="{AFAFF672-5E25-7225-C373-B2A8A2C67DD7}"/>
                </a:ext>
              </a:extLst>
            </p:cNvPr>
            <p:cNvSpPr/>
            <p:nvPr/>
          </p:nvSpPr>
          <p:spPr>
            <a:xfrm>
              <a:off x="2778656" y="3510751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Collections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" name="Google Shape;1351;p30">
              <a:extLst>
                <a:ext uri="{FF2B5EF4-FFF2-40B4-BE49-F238E27FC236}">
                  <a16:creationId xmlns:a16="http://schemas.microsoft.com/office/drawing/2014/main" id="{101A8A68-0A62-0479-ED39-DEB17660FF97}"/>
                </a:ext>
              </a:extLst>
            </p:cNvPr>
            <p:cNvSpPr/>
            <p:nvPr/>
          </p:nvSpPr>
          <p:spPr>
            <a:xfrm>
              <a:off x="3316251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2;p30">
              <a:extLst>
                <a:ext uri="{FF2B5EF4-FFF2-40B4-BE49-F238E27FC236}">
                  <a16:creationId xmlns:a16="http://schemas.microsoft.com/office/drawing/2014/main" id="{E87643A4-C2CB-27B6-AC11-16ECFDBCCAFA}"/>
                </a:ext>
              </a:extLst>
            </p:cNvPr>
            <p:cNvSpPr/>
            <p:nvPr/>
          </p:nvSpPr>
          <p:spPr>
            <a:xfrm>
              <a:off x="3114523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3;p30">
              <a:extLst>
                <a:ext uri="{FF2B5EF4-FFF2-40B4-BE49-F238E27FC236}">
                  <a16:creationId xmlns:a16="http://schemas.microsoft.com/office/drawing/2014/main" id="{E8276E96-0608-C55B-96AA-B7EAF2289B3D}"/>
                </a:ext>
              </a:extLst>
            </p:cNvPr>
            <p:cNvSpPr/>
            <p:nvPr/>
          </p:nvSpPr>
          <p:spPr>
            <a:xfrm>
              <a:off x="3177599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4;p30">
              <a:extLst>
                <a:ext uri="{FF2B5EF4-FFF2-40B4-BE49-F238E27FC236}">
                  <a16:creationId xmlns:a16="http://schemas.microsoft.com/office/drawing/2014/main" id="{4A189587-2DBF-E28B-618E-94AB8ACF9871}"/>
                </a:ext>
              </a:extLst>
            </p:cNvPr>
            <p:cNvSpPr/>
            <p:nvPr/>
          </p:nvSpPr>
          <p:spPr>
            <a:xfrm>
              <a:off x="3254857" y="3923192"/>
              <a:ext cx="256620" cy="256311"/>
            </a:xfrm>
            <a:custGeom>
              <a:avLst/>
              <a:gdLst/>
              <a:ahLst/>
              <a:cxnLst/>
              <a:rect l="l" t="t" r="r" b="b"/>
              <a:pathLst>
                <a:path w="9156" h="9145" extrusionOk="0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;p30">
              <a:extLst>
                <a:ext uri="{FF2B5EF4-FFF2-40B4-BE49-F238E27FC236}">
                  <a16:creationId xmlns:a16="http://schemas.microsoft.com/office/drawing/2014/main" id="{F74B5FC8-14FA-980F-C8B1-2B96F53C5D73}"/>
                </a:ext>
              </a:extLst>
            </p:cNvPr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synchronized collections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data structures 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219E4-F9C1-D9D8-A873-91CCB971CB0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6B2AB5-FB69-8240-72D6-565E00D6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5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Time-Slicing Algorithm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46608-6DB2-5B6C-3555-BA4B884A3B0B}"/>
              </a:ext>
            </a:extLst>
          </p:cNvPr>
          <p:cNvSpPr txBox="1"/>
          <p:nvPr/>
        </p:nvSpPr>
        <p:spPr>
          <a:xfrm>
            <a:off x="9561252" y="2953135"/>
            <a:ext cx="24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#1 (on CPU #1)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BBFE2-D359-09DE-22A4-6BD5532BBA57}"/>
              </a:ext>
            </a:extLst>
          </p:cNvPr>
          <p:cNvSpPr txBox="1"/>
          <p:nvPr/>
        </p:nvSpPr>
        <p:spPr>
          <a:xfrm>
            <a:off x="9561252" y="3800210"/>
            <a:ext cx="24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#2 (on CPU #2)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59AC5-0B1B-CD16-387C-1F1F93E53360}"/>
              </a:ext>
            </a:extLst>
          </p:cNvPr>
          <p:cNvSpPr txBox="1"/>
          <p:nvPr/>
        </p:nvSpPr>
        <p:spPr>
          <a:xfrm>
            <a:off x="1492637" y="4970397"/>
            <a:ext cx="915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WHEN THERE ARE MULTIPLE PROCESSORS (OR CORES) </a:t>
            </a: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THEN ALL THE THREADS CAN BE EXECUTED IN A PARALLEL MANNER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8A92-EBCF-91D0-ACF1-1C85CB0E294F}"/>
              </a:ext>
            </a:extLst>
          </p:cNvPr>
          <p:cNvSpPr/>
          <p:nvPr/>
        </p:nvSpPr>
        <p:spPr>
          <a:xfrm>
            <a:off x="754605" y="3818873"/>
            <a:ext cx="8593600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A37EC-4C95-322A-5B93-9BDBE52AD8D5}"/>
              </a:ext>
            </a:extLst>
          </p:cNvPr>
          <p:cNvSpPr/>
          <p:nvPr/>
        </p:nvSpPr>
        <p:spPr>
          <a:xfrm>
            <a:off x="754605" y="2965138"/>
            <a:ext cx="8593600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6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3239603" y="2051083"/>
            <a:ext cx="724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design more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responsive applications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do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operations concurrently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DAE4A4C5-8626-F3C1-30E6-54ADDD6F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566" y="2004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CA323-7CB2-1839-D0D5-460CDB327408}"/>
              </a:ext>
            </a:extLst>
          </p:cNvPr>
          <p:cNvSpPr/>
          <p:nvPr/>
        </p:nvSpPr>
        <p:spPr>
          <a:xfrm>
            <a:off x="6711517" y="4478801"/>
            <a:ext cx="2015231" cy="381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CA323-7CB2-1839-D0D5-460CDB327408}"/>
              </a:ext>
            </a:extLst>
          </p:cNvPr>
          <p:cNvSpPr/>
          <p:nvPr/>
        </p:nvSpPr>
        <p:spPr>
          <a:xfrm>
            <a:off x="6711517" y="4478801"/>
            <a:ext cx="2015231" cy="381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F3AF1-DE09-EFB4-64D3-7AF5973976A0}"/>
              </a:ext>
            </a:extLst>
          </p:cNvPr>
          <p:cNvSpPr/>
          <p:nvPr/>
        </p:nvSpPr>
        <p:spPr>
          <a:xfrm>
            <a:off x="6711516" y="4878296"/>
            <a:ext cx="2015231" cy="381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70E82-8A1D-0210-2868-FE4A301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76" y="1557628"/>
            <a:ext cx="1502186" cy="15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46277-9DC1-44FF-F3BA-2FAA9C254517}"/>
              </a:ext>
            </a:extLst>
          </p:cNvPr>
          <p:cNvSpPr txBox="1"/>
          <p:nvPr/>
        </p:nvSpPr>
        <p:spPr>
          <a:xfrm>
            <a:off x="1004376" y="3354802"/>
            <a:ext cx="528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let’s assume we have a large application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several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features: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download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images from the web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I/O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opeations: copying files etc.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heavy calculations (simulations)</a:t>
            </a:r>
          </a:p>
          <a:p>
            <a:pPr algn="ctr"/>
            <a:endParaRPr lang="hu-HU" sz="2400" b="1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u="sng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CA323-7CB2-1839-D0D5-460CDB327408}"/>
              </a:ext>
            </a:extLst>
          </p:cNvPr>
          <p:cNvSpPr/>
          <p:nvPr/>
        </p:nvSpPr>
        <p:spPr>
          <a:xfrm>
            <a:off x="6711517" y="4478801"/>
            <a:ext cx="2015231" cy="381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F3AF1-DE09-EFB4-64D3-7AF5973976A0}"/>
              </a:ext>
            </a:extLst>
          </p:cNvPr>
          <p:cNvSpPr/>
          <p:nvPr/>
        </p:nvSpPr>
        <p:spPr>
          <a:xfrm>
            <a:off x="6711516" y="4878296"/>
            <a:ext cx="2015231" cy="381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CCF730-0851-9B50-7400-CF2D5E2E6BF7}"/>
              </a:ext>
            </a:extLst>
          </p:cNvPr>
          <p:cNvSpPr/>
          <p:nvPr/>
        </p:nvSpPr>
        <p:spPr>
          <a:xfrm>
            <a:off x="6711516" y="5277791"/>
            <a:ext cx="2015231" cy="3817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A37EC-4C95-322A-5B93-9BDBE52AD8D5}"/>
              </a:ext>
            </a:extLst>
          </p:cNvPr>
          <p:cNvSpPr/>
          <p:nvPr/>
        </p:nvSpPr>
        <p:spPr>
          <a:xfrm>
            <a:off x="1269510" y="2991772"/>
            <a:ext cx="514888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8A92-EBCF-91D0-ACF1-1C85CB0E294F}"/>
              </a:ext>
            </a:extLst>
          </p:cNvPr>
          <p:cNvSpPr/>
          <p:nvPr/>
        </p:nvSpPr>
        <p:spPr>
          <a:xfrm>
            <a:off x="1784398" y="3796224"/>
            <a:ext cx="514888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7CB21-B119-BDFC-4167-CDD3A8E05D70}"/>
              </a:ext>
            </a:extLst>
          </p:cNvPr>
          <p:cNvSpPr/>
          <p:nvPr/>
        </p:nvSpPr>
        <p:spPr>
          <a:xfrm>
            <a:off x="2794947" y="2991772"/>
            <a:ext cx="514888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0BE82-37FF-396F-51EC-BE663CFF9E48}"/>
              </a:ext>
            </a:extLst>
          </p:cNvPr>
          <p:cNvSpPr/>
          <p:nvPr/>
        </p:nvSpPr>
        <p:spPr>
          <a:xfrm>
            <a:off x="3309835" y="3796224"/>
            <a:ext cx="514888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46F2F-8E9C-95C0-B429-57C6D4BCB5E0}"/>
              </a:ext>
            </a:extLst>
          </p:cNvPr>
          <p:cNvSpPr/>
          <p:nvPr/>
        </p:nvSpPr>
        <p:spPr>
          <a:xfrm>
            <a:off x="4320384" y="2991772"/>
            <a:ext cx="514888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17208-C8DF-85C3-8E54-B30AAD6C97FD}"/>
              </a:ext>
            </a:extLst>
          </p:cNvPr>
          <p:cNvSpPr/>
          <p:nvPr/>
        </p:nvSpPr>
        <p:spPr>
          <a:xfrm>
            <a:off x="4836787" y="3796223"/>
            <a:ext cx="514888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2EB94-93B9-EF7A-8E68-ABD8A914FFE5}"/>
              </a:ext>
            </a:extLst>
          </p:cNvPr>
          <p:cNvSpPr/>
          <p:nvPr/>
        </p:nvSpPr>
        <p:spPr>
          <a:xfrm>
            <a:off x="5845821" y="2991772"/>
            <a:ext cx="514888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34C6-FAC7-9CF3-43F2-5F238E407C8E}"/>
              </a:ext>
            </a:extLst>
          </p:cNvPr>
          <p:cNvSpPr/>
          <p:nvPr/>
        </p:nvSpPr>
        <p:spPr>
          <a:xfrm>
            <a:off x="6360709" y="3795023"/>
            <a:ext cx="514888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46608-6DB2-5B6C-3555-BA4B884A3B0B}"/>
              </a:ext>
            </a:extLst>
          </p:cNvPr>
          <p:cNvSpPr txBox="1"/>
          <p:nvPr/>
        </p:nvSpPr>
        <p:spPr>
          <a:xfrm>
            <a:off x="9814232" y="2978453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#1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BBFE2-D359-09DE-22A4-6BD5532BBA57}"/>
              </a:ext>
            </a:extLst>
          </p:cNvPr>
          <p:cNvSpPr txBox="1"/>
          <p:nvPr/>
        </p:nvSpPr>
        <p:spPr>
          <a:xfrm>
            <a:off x="9799433" y="3767298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#2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961BF-1709-9145-E79B-5AF015C0D064}"/>
              </a:ext>
            </a:extLst>
          </p:cNvPr>
          <p:cNvSpPr/>
          <p:nvPr/>
        </p:nvSpPr>
        <p:spPr>
          <a:xfrm>
            <a:off x="2299286" y="4600676"/>
            <a:ext cx="495661" cy="341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9F2BA-800B-DE8A-D217-CA481F088F0B}"/>
              </a:ext>
            </a:extLst>
          </p:cNvPr>
          <p:cNvSpPr/>
          <p:nvPr/>
        </p:nvSpPr>
        <p:spPr>
          <a:xfrm>
            <a:off x="3824723" y="4600675"/>
            <a:ext cx="495661" cy="341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DE60C1-F7E0-6805-0CE6-52D126361482}"/>
              </a:ext>
            </a:extLst>
          </p:cNvPr>
          <p:cNvSpPr/>
          <p:nvPr/>
        </p:nvSpPr>
        <p:spPr>
          <a:xfrm>
            <a:off x="5350160" y="4600674"/>
            <a:ext cx="495661" cy="341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59A29F-4351-BD64-AECB-BEC3BA9C341D}"/>
              </a:ext>
            </a:extLst>
          </p:cNvPr>
          <p:cNvSpPr/>
          <p:nvPr/>
        </p:nvSpPr>
        <p:spPr>
          <a:xfrm>
            <a:off x="6875597" y="4598274"/>
            <a:ext cx="495661" cy="341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7BD81F-1A46-8E61-BB43-3A115995C1FF}"/>
              </a:ext>
            </a:extLst>
          </p:cNvPr>
          <p:cNvSpPr/>
          <p:nvPr/>
        </p:nvSpPr>
        <p:spPr>
          <a:xfrm>
            <a:off x="7390485" y="2987331"/>
            <a:ext cx="514888" cy="341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74C39-3993-393A-2935-4E07C90981D6}"/>
              </a:ext>
            </a:extLst>
          </p:cNvPr>
          <p:cNvSpPr/>
          <p:nvPr/>
        </p:nvSpPr>
        <p:spPr>
          <a:xfrm>
            <a:off x="7905373" y="3790582"/>
            <a:ext cx="514888" cy="341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7F26B-F365-4336-02A4-C8DEB7ABE8E8}"/>
              </a:ext>
            </a:extLst>
          </p:cNvPr>
          <p:cNvSpPr/>
          <p:nvPr/>
        </p:nvSpPr>
        <p:spPr>
          <a:xfrm>
            <a:off x="8420261" y="4593833"/>
            <a:ext cx="495661" cy="341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4B02BD-8180-D282-DF6C-5D7B5BB66606}"/>
              </a:ext>
            </a:extLst>
          </p:cNvPr>
          <p:cNvSpPr txBox="1"/>
          <p:nvPr/>
        </p:nvSpPr>
        <p:spPr>
          <a:xfrm>
            <a:off x="9814232" y="4547265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#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94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3" grpId="0" animBg="1"/>
      <p:bldP spid="4" grpId="0" animBg="1"/>
      <p:bldP spid="8" grpId="0" animBg="1"/>
      <p:bldP spid="15" grpId="0" animBg="1"/>
      <p:bldP spid="16" grpId="0" animBg="1"/>
      <p:bldP spid="19" grpId="0" animBg="1"/>
      <p:bldP spid="20" grpId="0" animBg="1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3239603" y="2051083"/>
            <a:ext cx="724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design more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responsive applications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do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operations concurrently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DAE4A4C5-8626-F3C1-30E6-54ADDD6F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566" y="200477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9A095-4627-9725-8B64-88FA079D6D8E}"/>
              </a:ext>
            </a:extLst>
          </p:cNvPr>
          <p:cNvSpPr txBox="1"/>
          <p:nvPr/>
        </p:nvSpPr>
        <p:spPr>
          <a:xfrm>
            <a:off x="3118069" y="3507648"/>
            <a:ext cx="766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achieve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 resource utilization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(CPU utilization)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By default every Java application is single threaded. We can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utilize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CPU cores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with multiple threads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645FE8E-40C0-E078-5050-72923DA5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566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954A-6D3B-4126-E586-FB4C0CA14439}"/>
              </a:ext>
            </a:extLst>
          </p:cNvPr>
          <p:cNvSpPr txBox="1"/>
          <p:nvPr/>
        </p:nvSpPr>
        <p:spPr>
          <a:xfrm>
            <a:off x="3239603" y="2051083"/>
            <a:ext cx="724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design more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responsive applications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do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operations concurrently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DAE4A4C5-8626-F3C1-30E6-54ADDD6F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566" y="200477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9A095-4627-9725-8B64-88FA079D6D8E}"/>
              </a:ext>
            </a:extLst>
          </p:cNvPr>
          <p:cNvSpPr txBox="1"/>
          <p:nvPr/>
        </p:nvSpPr>
        <p:spPr>
          <a:xfrm>
            <a:off x="3118069" y="3507648"/>
            <a:ext cx="766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achieve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 resource utilization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(CPU utilization)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By default every Java application is single threaded. We can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utilize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CPU cores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with multiple threads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645FE8E-40C0-E078-5050-72923DA5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566" y="34290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FA915-1E6C-E10D-9424-89FCD436B4E1}"/>
              </a:ext>
            </a:extLst>
          </p:cNvPr>
          <p:cNvSpPr txBox="1"/>
          <p:nvPr/>
        </p:nvSpPr>
        <p:spPr>
          <a:xfrm>
            <a:off x="3118069" y="5163026"/>
            <a:ext cx="8207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performance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utilize multiple CPU cores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run the threads in parallel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BA29E75-20BA-3470-4F39-1E279B01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566" y="50843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Disa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dvantages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6E68C-A31C-B4D2-8C7D-70253413CB5B}"/>
              </a:ext>
            </a:extLst>
          </p:cNvPr>
          <p:cNvSpPr txBox="1"/>
          <p:nvPr/>
        </p:nvSpPr>
        <p:spPr>
          <a:xfrm>
            <a:off x="2656100" y="1561366"/>
            <a:ext cx="6879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and using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threads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not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always the best solution possible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MULTITHREADING HAS SEVERAL DISADVANTAGES !!!</a:t>
            </a:r>
          </a:p>
        </p:txBody>
      </p:sp>
    </p:spTree>
    <p:extLst>
      <p:ext uri="{BB962C8B-B14F-4D97-AF65-F5344CB8AC3E}">
        <p14:creationId xmlns:p14="http://schemas.microsoft.com/office/powerpoint/2010/main" val="13707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357;p30">
            <a:extLst>
              <a:ext uri="{FF2B5EF4-FFF2-40B4-BE49-F238E27FC236}">
                <a16:creationId xmlns:a16="http://schemas.microsoft.com/office/drawing/2014/main" id="{AEFAF5B5-A793-2269-4109-9F4EEC458ACF}"/>
              </a:ext>
            </a:extLst>
          </p:cNvPr>
          <p:cNvSpPr/>
          <p:nvPr/>
        </p:nvSpPr>
        <p:spPr>
          <a:xfrm>
            <a:off x="1285660" y="4632974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57;p30">
            <a:extLst>
              <a:ext uri="{FF2B5EF4-FFF2-40B4-BE49-F238E27FC236}">
                <a16:creationId xmlns:a16="http://schemas.microsoft.com/office/drawing/2014/main" id="{5C7706E6-A85B-557F-73A9-05D96E462A0A}"/>
              </a:ext>
            </a:extLst>
          </p:cNvPr>
          <p:cNvSpPr/>
          <p:nvPr/>
        </p:nvSpPr>
        <p:spPr>
          <a:xfrm>
            <a:off x="10208439" y="4630237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1306;p30">
            <a:extLst>
              <a:ext uri="{FF2B5EF4-FFF2-40B4-BE49-F238E27FC236}">
                <a16:creationId xmlns:a16="http://schemas.microsoft.com/office/drawing/2014/main" id="{6138A986-7D4D-F48E-A7AA-8EC6CCDBD096}"/>
              </a:ext>
            </a:extLst>
          </p:cNvPr>
          <p:cNvCxnSpPr>
            <a:cxnSpLocks/>
          </p:cNvCxnSpPr>
          <p:nvPr/>
        </p:nvCxnSpPr>
        <p:spPr>
          <a:xfrm>
            <a:off x="1337125" y="4727305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307;p30">
            <a:extLst>
              <a:ext uri="{FF2B5EF4-FFF2-40B4-BE49-F238E27FC236}">
                <a16:creationId xmlns:a16="http://schemas.microsoft.com/office/drawing/2014/main" id="{726BC40F-6311-9724-9171-E29FBF8BE9CE}"/>
              </a:ext>
            </a:extLst>
          </p:cNvPr>
          <p:cNvCxnSpPr>
            <a:cxnSpLocks/>
          </p:cNvCxnSpPr>
          <p:nvPr/>
        </p:nvCxnSpPr>
        <p:spPr>
          <a:xfrm flipV="1">
            <a:off x="34595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08;p30">
            <a:extLst>
              <a:ext uri="{FF2B5EF4-FFF2-40B4-BE49-F238E27FC236}">
                <a16:creationId xmlns:a16="http://schemas.microsoft.com/office/drawing/2014/main" id="{E29F5412-A448-053E-8C4D-84F62E0E9573}"/>
              </a:ext>
            </a:extLst>
          </p:cNvPr>
          <p:cNvCxnSpPr>
            <a:cxnSpLocks/>
          </p:cNvCxnSpPr>
          <p:nvPr/>
        </p:nvCxnSpPr>
        <p:spPr>
          <a:xfrm flipH="1" flipV="1">
            <a:off x="46430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309;p30">
            <a:extLst>
              <a:ext uri="{FF2B5EF4-FFF2-40B4-BE49-F238E27FC236}">
                <a16:creationId xmlns:a16="http://schemas.microsoft.com/office/drawing/2014/main" id="{CA0C40CF-4726-944F-BAAA-EB124FDB325B}"/>
              </a:ext>
            </a:extLst>
          </p:cNvPr>
          <p:cNvCxnSpPr>
            <a:cxnSpLocks/>
          </p:cNvCxnSpPr>
          <p:nvPr/>
        </p:nvCxnSpPr>
        <p:spPr>
          <a:xfrm flipV="1">
            <a:off x="58373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310;p30">
            <a:extLst>
              <a:ext uri="{FF2B5EF4-FFF2-40B4-BE49-F238E27FC236}">
                <a16:creationId xmlns:a16="http://schemas.microsoft.com/office/drawing/2014/main" id="{6C82486A-648A-2D5D-0B73-4D1C29FD314A}"/>
              </a:ext>
            </a:extLst>
          </p:cNvPr>
          <p:cNvCxnSpPr>
            <a:cxnSpLocks/>
          </p:cNvCxnSpPr>
          <p:nvPr/>
        </p:nvCxnSpPr>
        <p:spPr>
          <a:xfrm flipH="1" flipV="1">
            <a:off x="70208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311;p30">
            <a:extLst>
              <a:ext uri="{FF2B5EF4-FFF2-40B4-BE49-F238E27FC236}">
                <a16:creationId xmlns:a16="http://schemas.microsoft.com/office/drawing/2014/main" id="{57E56CFA-B992-E0EE-C771-C210ED6C2EBA}"/>
              </a:ext>
            </a:extLst>
          </p:cNvPr>
          <p:cNvCxnSpPr>
            <a:cxnSpLocks/>
          </p:cNvCxnSpPr>
          <p:nvPr/>
        </p:nvCxnSpPr>
        <p:spPr>
          <a:xfrm>
            <a:off x="8203090" y="4727730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312;p30">
            <a:extLst>
              <a:ext uri="{FF2B5EF4-FFF2-40B4-BE49-F238E27FC236}">
                <a16:creationId xmlns:a16="http://schemas.microsoft.com/office/drawing/2014/main" id="{7CBE50BD-1DFA-044B-103E-4ED94A8761FB}"/>
              </a:ext>
            </a:extLst>
          </p:cNvPr>
          <p:cNvGrpSpPr/>
          <p:nvPr/>
        </p:nvGrpSpPr>
        <p:grpSpPr>
          <a:xfrm>
            <a:off x="2615034" y="1586730"/>
            <a:ext cx="1722507" cy="3282053"/>
            <a:chOff x="1589653" y="1181939"/>
            <a:chExt cx="1209359" cy="2304304"/>
          </a:xfrm>
        </p:grpSpPr>
        <p:sp>
          <p:nvSpPr>
            <p:cNvPr id="13" name="Google Shape;1313;p30">
              <a:extLst>
                <a:ext uri="{FF2B5EF4-FFF2-40B4-BE49-F238E27FC236}">
                  <a16:creationId xmlns:a16="http://schemas.microsoft.com/office/drawing/2014/main" id="{9035F13A-CB97-3A88-62D6-454DB5143234}"/>
                </a:ext>
              </a:extLst>
            </p:cNvPr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4;p30">
              <a:extLst>
                <a:ext uri="{FF2B5EF4-FFF2-40B4-BE49-F238E27FC236}">
                  <a16:creationId xmlns:a16="http://schemas.microsoft.com/office/drawing/2014/main" id="{4F6393FF-9D6C-077F-F3C6-E006A7FD1334}"/>
                </a:ext>
              </a:extLst>
            </p:cNvPr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5;p30">
              <a:extLst>
                <a:ext uri="{FF2B5EF4-FFF2-40B4-BE49-F238E27FC236}">
                  <a16:creationId xmlns:a16="http://schemas.microsoft.com/office/drawing/2014/main" id="{4F4DA9F1-1430-AE75-6106-6D4F45F20DB2}"/>
                </a:ext>
              </a:extLst>
            </p:cNvPr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Threads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316;p30">
              <a:extLst>
                <a:ext uri="{FF2B5EF4-FFF2-40B4-BE49-F238E27FC236}">
                  <a16:creationId xmlns:a16="http://schemas.microsoft.com/office/drawing/2014/main" id="{F9A20938-FADF-BFA9-B4E5-D842ABB75206}"/>
                </a:ext>
              </a:extLst>
            </p:cNvPr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7;p30">
              <a:extLst>
                <a:ext uri="{FF2B5EF4-FFF2-40B4-BE49-F238E27FC236}">
                  <a16:creationId xmlns:a16="http://schemas.microsoft.com/office/drawing/2014/main" id="{959FC109-6341-A340-31B7-587342B2C4A1}"/>
                </a:ext>
              </a:extLst>
            </p:cNvPr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8;p30">
              <a:extLst>
                <a:ext uri="{FF2B5EF4-FFF2-40B4-BE49-F238E27FC236}">
                  <a16:creationId xmlns:a16="http://schemas.microsoft.com/office/drawing/2014/main" id="{BA9FAF01-F5B0-6F70-B59D-960E6F71A467}"/>
                </a:ext>
              </a:extLst>
            </p:cNvPr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9;p30">
              <a:extLst>
                <a:ext uri="{FF2B5EF4-FFF2-40B4-BE49-F238E27FC236}">
                  <a16:creationId xmlns:a16="http://schemas.microsoft.com/office/drawing/2014/main" id="{3F270223-671C-ADB9-557D-8BC4A11AD734}"/>
                </a:ext>
              </a:extLst>
            </p:cNvPr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0;p30">
              <a:extLst>
                <a:ext uri="{FF2B5EF4-FFF2-40B4-BE49-F238E27FC236}">
                  <a16:creationId xmlns:a16="http://schemas.microsoft.com/office/drawing/2014/main" id="{55564E38-FAA6-3E31-B5D2-CA4D655ECD8A}"/>
                </a:ext>
              </a:extLst>
            </p:cNvPr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threads and </a:t>
              </a: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synchronization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fundamentals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1321;p30">
            <a:extLst>
              <a:ext uri="{FF2B5EF4-FFF2-40B4-BE49-F238E27FC236}">
                <a16:creationId xmlns:a16="http://schemas.microsoft.com/office/drawing/2014/main" id="{491910D5-4FBC-23A2-2CE9-236EB1C5AF25}"/>
              </a:ext>
            </a:extLst>
          </p:cNvPr>
          <p:cNvGrpSpPr/>
          <p:nvPr/>
        </p:nvGrpSpPr>
        <p:grpSpPr>
          <a:xfrm>
            <a:off x="4977073" y="1555470"/>
            <a:ext cx="1722507" cy="3282053"/>
            <a:chOff x="3967321" y="1181939"/>
            <a:chExt cx="1209359" cy="2304304"/>
          </a:xfrm>
        </p:grpSpPr>
        <p:sp>
          <p:nvSpPr>
            <p:cNvPr id="23" name="Google Shape;1322;p30">
              <a:extLst>
                <a:ext uri="{FF2B5EF4-FFF2-40B4-BE49-F238E27FC236}">
                  <a16:creationId xmlns:a16="http://schemas.microsoft.com/office/drawing/2014/main" id="{648A1192-EABD-4A6F-D694-138830484B99}"/>
                </a:ext>
              </a:extLst>
            </p:cNvPr>
            <p:cNvSpPr/>
            <p:nvPr/>
          </p:nvSpPr>
          <p:spPr>
            <a:xfrm>
              <a:off x="4056743" y="1480568"/>
              <a:ext cx="1030515" cy="2005676"/>
            </a:xfrm>
            <a:custGeom>
              <a:avLst/>
              <a:gdLst/>
              <a:ahLst/>
              <a:cxnLst/>
              <a:rect l="l" t="t" r="r" b="b"/>
              <a:pathLst>
                <a:path w="36768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3;p30">
              <a:extLst>
                <a:ext uri="{FF2B5EF4-FFF2-40B4-BE49-F238E27FC236}">
                  <a16:creationId xmlns:a16="http://schemas.microsoft.com/office/drawing/2014/main" id="{5A617318-4117-C4B4-A0E4-6F165C05A8EC}"/>
                </a:ext>
              </a:extLst>
            </p:cNvPr>
            <p:cNvSpPr/>
            <p:nvPr/>
          </p:nvSpPr>
          <p:spPr>
            <a:xfrm>
              <a:off x="3967321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Parallelization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324;p30">
              <a:extLst>
                <a:ext uri="{FF2B5EF4-FFF2-40B4-BE49-F238E27FC236}">
                  <a16:creationId xmlns:a16="http://schemas.microsoft.com/office/drawing/2014/main" id="{A2249E60-1963-4B68-57AF-636C60F0BE9B}"/>
                </a:ext>
              </a:extLst>
            </p:cNvPr>
            <p:cNvSpPr/>
            <p:nvPr/>
          </p:nvSpPr>
          <p:spPr>
            <a:xfrm>
              <a:off x="4505085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25;p30">
              <a:extLst>
                <a:ext uri="{FF2B5EF4-FFF2-40B4-BE49-F238E27FC236}">
                  <a16:creationId xmlns:a16="http://schemas.microsoft.com/office/drawing/2014/main" id="{BC47A8CB-9C29-6B85-6A65-14AEE784BF04}"/>
                </a:ext>
              </a:extLst>
            </p:cNvPr>
            <p:cNvSpPr/>
            <p:nvPr/>
          </p:nvSpPr>
          <p:spPr>
            <a:xfrm>
              <a:off x="4303357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6;p30">
              <a:extLst>
                <a:ext uri="{FF2B5EF4-FFF2-40B4-BE49-F238E27FC236}">
                  <a16:creationId xmlns:a16="http://schemas.microsoft.com/office/drawing/2014/main" id="{8FB15F6A-48C8-558A-22F9-93E9EB19E15D}"/>
                </a:ext>
              </a:extLst>
            </p:cNvPr>
            <p:cNvSpPr/>
            <p:nvPr/>
          </p:nvSpPr>
          <p:spPr>
            <a:xfrm>
              <a:off x="4366419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7;p30">
              <a:extLst>
                <a:ext uri="{FF2B5EF4-FFF2-40B4-BE49-F238E27FC236}">
                  <a16:creationId xmlns:a16="http://schemas.microsoft.com/office/drawing/2014/main" id="{1170CE3A-7AF1-40BA-40C2-2C49FC768B06}"/>
                </a:ext>
              </a:extLst>
            </p:cNvPr>
            <p:cNvSpPr/>
            <p:nvPr/>
          </p:nvSpPr>
          <p:spPr>
            <a:xfrm>
              <a:off x="4453192" y="1364139"/>
              <a:ext cx="237617" cy="169202"/>
            </a:xfrm>
            <a:custGeom>
              <a:avLst/>
              <a:gdLst/>
              <a:ahLst/>
              <a:cxnLst/>
              <a:rect l="l" t="t" r="r" b="b"/>
              <a:pathLst>
                <a:path w="8478" h="6037" extrusionOk="0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28;p30">
              <a:extLst>
                <a:ext uri="{FF2B5EF4-FFF2-40B4-BE49-F238E27FC236}">
                  <a16:creationId xmlns:a16="http://schemas.microsoft.com/office/drawing/2014/main" id="{B3FF3212-2555-7685-8482-9DE2611A2F92}"/>
                </a:ext>
              </a:extLst>
            </p:cNvPr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parallel algorithms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parallelization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(sorting etc.)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" name="Google Shape;1340;p30">
            <a:extLst>
              <a:ext uri="{FF2B5EF4-FFF2-40B4-BE49-F238E27FC236}">
                <a16:creationId xmlns:a16="http://schemas.microsoft.com/office/drawing/2014/main" id="{EAEC6D24-F40C-ECE5-038C-0D5E01710D06}"/>
              </a:ext>
            </a:extLst>
          </p:cNvPr>
          <p:cNvGrpSpPr/>
          <p:nvPr/>
        </p:nvGrpSpPr>
        <p:grpSpPr>
          <a:xfrm>
            <a:off x="6151930" y="3357238"/>
            <a:ext cx="1722507" cy="3282014"/>
            <a:chOff x="5156323" y="2022404"/>
            <a:chExt cx="1209359" cy="2304277"/>
          </a:xfrm>
        </p:grpSpPr>
        <p:sp>
          <p:nvSpPr>
            <p:cNvPr id="42" name="Google Shape;1341;p30">
              <a:extLst>
                <a:ext uri="{FF2B5EF4-FFF2-40B4-BE49-F238E27FC236}">
                  <a16:creationId xmlns:a16="http://schemas.microsoft.com/office/drawing/2014/main" id="{3A84A6D2-6948-F209-CD88-4D51B2094DD2}"/>
                </a:ext>
              </a:extLst>
            </p:cNvPr>
            <p:cNvSpPr/>
            <p:nvPr/>
          </p:nvSpPr>
          <p:spPr>
            <a:xfrm>
              <a:off x="5245591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2;p30">
              <a:extLst>
                <a:ext uri="{FF2B5EF4-FFF2-40B4-BE49-F238E27FC236}">
                  <a16:creationId xmlns:a16="http://schemas.microsoft.com/office/drawing/2014/main" id="{464ED0B2-A1F4-794B-52FC-9113BF00DBCB}"/>
                </a:ext>
              </a:extLst>
            </p:cNvPr>
            <p:cNvSpPr/>
            <p:nvPr/>
          </p:nvSpPr>
          <p:spPr>
            <a:xfrm>
              <a:off x="5156323" y="3510751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Fork-Join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1343;p30">
              <a:extLst>
                <a:ext uri="{FF2B5EF4-FFF2-40B4-BE49-F238E27FC236}">
                  <a16:creationId xmlns:a16="http://schemas.microsoft.com/office/drawing/2014/main" id="{F6A04434-6BB5-4D26-E21D-CEE267FF056B}"/>
                </a:ext>
              </a:extLst>
            </p:cNvPr>
            <p:cNvSpPr/>
            <p:nvPr/>
          </p:nvSpPr>
          <p:spPr>
            <a:xfrm>
              <a:off x="5694087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4;p30">
              <a:extLst>
                <a:ext uri="{FF2B5EF4-FFF2-40B4-BE49-F238E27FC236}">
                  <a16:creationId xmlns:a16="http://schemas.microsoft.com/office/drawing/2014/main" id="{2278EB48-9C40-08A3-8C99-455457F75D5B}"/>
                </a:ext>
              </a:extLst>
            </p:cNvPr>
            <p:cNvSpPr/>
            <p:nvPr/>
          </p:nvSpPr>
          <p:spPr>
            <a:xfrm>
              <a:off x="5492359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45;p30">
              <a:extLst>
                <a:ext uri="{FF2B5EF4-FFF2-40B4-BE49-F238E27FC236}">
                  <a16:creationId xmlns:a16="http://schemas.microsoft.com/office/drawing/2014/main" id="{C2F7F2EB-93FC-6CCE-2D51-3EEE28634DB9}"/>
                </a:ext>
              </a:extLst>
            </p:cNvPr>
            <p:cNvSpPr/>
            <p:nvPr/>
          </p:nvSpPr>
          <p:spPr>
            <a:xfrm>
              <a:off x="5555435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46;p30">
              <a:extLst>
                <a:ext uri="{FF2B5EF4-FFF2-40B4-BE49-F238E27FC236}">
                  <a16:creationId xmlns:a16="http://schemas.microsoft.com/office/drawing/2014/main" id="{862B8776-5DD0-52E8-7A2E-00970823860E}"/>
                </a:ext>
              </a:extLst>
            </p:cNvPr>
            <p:cNvSpPr/>
            <p:nvPr/>
          </p:nvSpPr>
          <p:spPr>
            <a:xfrm>
              <a:off x="5670880" y="3945893"/>
              <a:ext cx="180245" cy="197566"/>
            </a:xfrm>
            <a:custGeom>
              <a:avLst/>
              <a:gdLst/>
              <a:ahLst/>
              <a:cxnLst/>
              <a:rect l="l" t="t" r="r" b="b"/>
              <a:pathLst>
                <a:path w="6431" h="7049" extrusionOk="0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47;p30">
              <a:extLst>
                <a:ext uri="{FF2B5EF4-FFF2-40B4-BE49-F238E27FC236}">
                  <a16:creationId xmlns:a16="http://schemas.microsoft.com/office/drawing/2014/main" id="{074F9422-B4E8-9A90-9ACC-923CB4224EF2}"/>
                </a:ext>
              </a:extLst>
            </p:cNvPr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basics of the Fork-Join framework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oogle Shape;1348;p30">
            <a:extLst>
              <a:ext uri="{FF2B5EF4-FFF2-40B4-BE49-F238E27FC236}">
                <a16:creationId xmlns:a16="http://schemas.microsoft.com/office/drawing/2014/main" id="{E815D5D6-300A-F024-CFAD-4C07CDAE2C4C}"/>
              </a:ext>
            </a:extLst>
          </p:cNvPr>
          <p:cNvGrpSpPr/>
          <p:nvPr/>
        </p:nvGrpSpPr>
        <p:grpSpPr>
          <a:xfrm>
            <a:off x="3788407" y="3357238"/>
            <a:ext cx="1722027" cy="3282013"/>
            <a:chOff x="2778656" y="2022404"/>
            <a:chExt cx="1209022" cy="2304276"/>
          </a:xfrm>
        </p:grpSpPr>
        <p:sp>
          <p:nvSpPr>
            <p:cNvPr id="50" name="Google Shape;1349;p30">
              <a:extLst>
                <a:ext uri="{FF2B5EF4-FFF2-40B4-BE49-F238E27FC236}">
                  <a16:creationId xmlns:a16="http://schemas.microsoft.com/office/drawing/2014/main" id="{15C38166-9150-4A5C-00B6-A2F219558A4E}"/>
                </a:ext>
              </a:extLst>
            </p:cNvPr>
            <p:cNvSpPr/>
            <p:nvPr/>
          </p:nvSpPr>
          <p:spPr>
            <a:xfrm>
              <a:off x="2867755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0;p30">
              <a:extLst>
                <a:ext uri="{FF2B5EF4-FFF2-40B4-BE49-F238E27FC236}">
                  <a16:creationId xmlns:a16="http://schemas.microsoft.com/office/drawing/2014/main" id="{AFAFF672-5E25-7225-C373-B2A8A2C67DD7}"/>
                </a:ext>
              </a:extLst>
            </p:cNvPr>
            <p:cNvSpPr/>
            <p:nvPr/>
          </p:nvSpPr>
          <p:spPr>
            <a:xfrm>
              <a:off x="2778656" y="3510751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Collections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" name="Google Shape;1351;p30">
              <a:extLst>
                <a:ext uri="{FF2B5EF4-FFF2-40B4-BE49-F238E27FC236}">
                  <a16:creationId xmlns:a16="http://schemas.microsoft.com/office/drawing/2014/main" id="{101A8A68-0A62-0479-ED39-DEB17660FF97}"/>
                </a:ext>
              </a:extLst>
            </p:cNvPr>
            <p:cNvSpPr/>
            <p:nvPr/>
          </p:nvSpPr>
          <p:spPr>
            <a:xfrm>
              <a:off x="3316251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2;p30">
              <a:extLst>
                <a:ext uri="{FF2B5EF4-FFF2-40B4-BE49-F238E27FC236}">
                  <a16:creationId xmlns:a16="http://schemas.microsoft.com/office/drawing/2014/main" id="{E87643A4-C2CB-27B6-AC11-16ECFDBCCAFA}"/>
                </a:ext>
              </a:extLst>
            </p:cNvPr>
            <p:cNvSpPr/>
            <p:nvPr/>
          </p:nvSpPr>
          <p:spPr>
            <a:xfrm>
              <a:off x="3114523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3;p30">
              <a:extLst>
                <a:ext uri="{FF2B5EF4-FFF2-40B4-BE49-F238E27FC236}">
                  <a16:creationId xmlns:a16="http://schemas.microsoft.com/office/drawing/2014/main" id="{E8276E96-0608-C55B-96AA-B7EAF2289B3D}"/>
                </a:ext>
              </a:extLst>
            </p:cNvPr>
            <p:cNvSpPr/>
            <p:nvPr/>
          </p:nvSpPr>
          <p:spPr>
            <a:xfrm>
              <a:off x="3177599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4;p30">
              <a:extLst>
                <a:ext uri="{FF2B5EF4-FFF2-40B4-BE49-F238E27FC236}">
                  <a16:creationId xmlns:a16="http://schemas.microsoft.com/office/drawing/2014/main" id="{4A189587-2DBF-E28B-618E-94AB8ACF9871}"/>
                </a:ext>
              </a:extLst>
            </p:cNvPr>
            <p:cNvSpPr/>
            <p:nvPr/>
          </p:nvSpPr>
          <p:spPr>
            <a:xfrm>
              <a:off x="3254857" y="3923192"/>
              <a:ext cx="256620" cy="256311"/>
            </a:xfrm>
            <a:custGeom>
              <a:avLst/>
              <a:gdLst/>
              <a:ahLst/>
              <a:cxnLst/>
              <a:rect l="l" t="t" r="r" b="b"/>
              <a:pathLst>
                <a:path w="9156" h="9145" extrusionOk="0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;p30">
              <a:extLst>
                <a:ext uri="{FF2B5EF4-FFF2-40B4-BE49-F238E27FC236}">
                  <a16:creationId xmlns:a16="http://schemas.microsoft.com/office/drawing/2014/main" id="{F74B5FC8-14FA-980F-C8B1-2B96F53C5D73}"/>
                </a:ext>
              </a:extLst>
            </p:cNvPr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synchronized collections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data structures 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BA464-24A0-6642-88EF-BE6C540DE44A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B5C74D-ADB9-937B-8709-F6329470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Disa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dvantages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71754-D4F8-6248-55DD-082D9612FFB7}"/>
              </a:ext>
            </a:extLst>
          </p:cNvPr>
          <p:cNvSpPr txBox="1"/>
          <p:nvPr/>
        </p:nvSpPr>
        <p:spPr>
          <a:xfrm>
            <a:off x="3062049" y="1922798"/>
            <a:ext cx="7710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are manipulating data that are located on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area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they belong to the same process – 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that straight-forward  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639A17EF-E463-BEDA-3722-51C5D0A9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12" y="2065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Disa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dvantages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71754-D4F8-6248-55DD-082D9612FFB7}"/>
              </a:ext>
            </a:extLst>
          </p:cNvPr>
          <p:cNvSpPr txBox="1"/>
          <p:nvPr/>
        </p:nvSpPr>
        <p:spPr>
          <a:xfrm>
            <a:off x="3062049" y="1922798"/>
            <a:ext cx="7710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are manipulating data that are located on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area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they belong to the same process – 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that straight-forward  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E330-2AFA-3C1D-340D-18758ED6DEAF}"/>
              </a:ext>
            </a:extLst>
          </p:cNvPr>
          <p:cNvSpPr txBox="1"/>
          <p:nvPr/>
        </p:nvSpPr>
        <p:spPr>
          <a:xfrm>
            <a:off x="2931637" y="3702959"/>
            <a:ext cx="758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easy to design and test multithreaded applications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639A17EF-E463-BEDA-3722-51C5D0A9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12" y="2065763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962D632C-8281-CED2-8581-F6A1CC46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134" y="3476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Disa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dvantages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71754-D4F8-6248-55DD-082D9612FFB7}"/>
              </a:ext>
            </a:extLst>
          </p:cNvPr>
          <p:cNvSpPr txBox="1"/>
          <p:nvPr/>
        </p:nvSpPr>
        <p:spPr>
          <a:xfrm>
            <a:off x="3062049" y="1922798"/>
            <a:ext cx="7710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are manipulating data that are located on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area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they belong to the same process – 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that straight-forward  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E330-2AFA-3C1D-340D-18758ED6DEAF}"/>
              </a:ext>
            </a:extLst>
          </p:cNvPr>
          <p:cNvSpPr txBox="1"/>
          <p:nvPr/>
        </p:nvSpPr>
        <p:spPr>
          <a:xfrm>
            <a:off x="2931637" y="3702959"/>
            <a:ext cx="758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that easy to design and test multithreaded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8E42D-622A-C4F9-96DC-89A25732AAFF}"/>
              </a:ext>
            </a:extLst>
          </p:cNvPr>
          <p:cNvSpPr txBox="1"/>
          <p:nvPr/>
        </p:nvSpPr>
        <p:spPr>
          <a:xfrm>
            <a:off x="2931637" y="4705827"/>
            <a:ext cx="8168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multiple theads is expensive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to save local data,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pointer etc. of the current thread and has to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the other thread as well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639A17EF-E463-BEDA-3722-51C5D0A9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12" y="2065763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962D632C-8281-CED2-8581-F6A1CC46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134" y="3476591"/>
            <a:ext cx="914400" cy="91440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9B2C1F0B-4063-ACCC-A002-7D856A790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12" y="48487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Disa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dvantages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D52877-D0F0-4352-C6D4-5C79B1A5F9D8}"/>
              </a:ext>
            </a:extLst>
          </p:cNvPr>
          <p:cNvCxnSpPr/>
          <p:nvPr/>
        </p:nvCxnSpPr>
        <p:spPr>
          <a:xfrm flipV="1">
            <a:off x="4820574" y="2183905"/>
            <a:ext cx="0" cy="221941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BBE12A-772F-3B13-DED3-ECD2D6D52661}"/>
              </a:ext>
            </a:extLst>
          </p:cNvPr>
          <p:cNvCxnSpPr>
            <a:cxnSpLocks/>
          </p:cNvCxnSpPr>
          <p:nvPr/>
        </p:nvCxnSpPr>
        <p:spPr>
          <a:xfrm>
            <a:off x="4579397" y="4173983"/>
            <a:ext cx="259967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B7B735-7871-3C8A-27FD-F00C8ABE1C58}"/>
              </a:ext>
            </a:extLst>
          </p:cNvPr>
          <p:cNvSpPr txBox="1"/>
          <p:nvPr/>
        </p:nvSpPr>
        <p:spPr>
          <a:xfrm>
            <a:off x="7261934" y="3989317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threads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07DF3-5E79-AB2C-09EE-8E5081B6FB62}"/>
              </a:ext>
            </a:extLst>
          </p:cNvPr>
          <p:cNvSpPr txBox="1"/>
          <p:nvPr/>
        </p:nvSpPr>
        <p:spPr>
          <a:xfrm>
            <a:off x="4110283" y="16936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CA0AE7-4AE0-6975-3202-F9D4576AA3DA}"/>
              </a:ext>
            </a:extLst>
          </p:cNvPr>
          <p:cNvSpPr/>
          <p:nvPr/>
        </p:nvSpPr>
        <p:spPr>
          <a:xfrm>
            <a:off x="5217848" y="2677753"/>
            <a:ext cx="1429305" cy="1231721"/>
          </a:xfrm>
          <a:custGeom>
            <a:avLst/>
            <a:gdLst>
              <a:gd name="connsiteX0" fmla="*/ 0 w 1429305"/>
              <a:gd name="connsiteY0" fmla="*/ 692458 h 1231721"/>
              <a:gd name="connsiteX1" fmla="*/ 532660 w 1429305"/>
              <a:gd name="connsiteY1" fmla="*/ 1207363 h 1231721"/>
              <a:gd name="connsiteX2" fmla="*/ 1429305 w 1429305"/>
              <a:gd name="connsiteY2" fmla="*/ 0 h 12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305" h="1231721">
                <a:moveTo>
                  <a:pt x="0" y="692458"/>
                </a:moveTo>
                <a:cubicBezTo>
                  <a:pt x="147221" y="1007615"/>
                  <a:pt x="294443" y="1322773"/>
                  <a:pt x="532660" y="1207363"/>
                </a:cubicBezTo>
                <a:cubicBezTo>
                  <a:pt x="770877" y="1091953"/>
                  <a:pt x="1100091" y="545976"/>
                  <a:pt x="1429305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3B1EB-EFE5-5B45-8A49-C657D76239FF}"/>
              </a:ext>
            </a:extLst>
          </p:cNvPr>
          <p:cNvSpPr txBox="1"/>
          <p:nvPr/>
        </p:nvSpPr>
        <p:spPr>
          <a:xfrm>
            <a:off x="2707893" y="4868718"/>
            <a:ext cx="67762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to switch between multiple threads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this is why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algorithm may become too slow with multiple threads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RULE OF THUMB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for small problems and applications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unnecessary to use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22985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Lifecycle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grpSp>
        <p:nvGrpSpPr>
          <p:cNvPr id="3" name="Google Shape;2306;p42">
            <a:extLst>
              <a:ext uri="{FF2B5EF4-FFF2-40B4-BE49-F238E27FC236}">
                <a16:creationId xmlns:a16="http://schemas.microsoft.com/office/drawing/2014/main" id="{AD427DE2-C0F2-ADFC-B9C9-E59E8AD9229D}"/>
              </a:ext>
            </a:extLst>
          </p:cNvPr>
          <p:cNvGrpSpPr/>
          <p:nvPr/>
        </p:nvGrpSpPr>
        <p:grpSpPr>
          <a:xfrm>
            <a:off x="1271099" y="1742109"/>
            <a:ext cx="2239246" cy="3841395"/>
            <a:chOff x="1336350" y="1531650"/>
            <a:chExt cx="1617475" cy="2774757"/>
          </a:xfrm>
        </p:grpSpPr>
        <p:sp>
          <p:nvSpPr>
            <p:cNvPr id="4" name="Google Shape;2307;p42">
              <a:extLst>
                <a:ext uri="{FF2B5EF4-FFF2-40B4-BE49-F238E27FC236}">
                  <a16:creationId xmlns:a16="http://schemas.microsoft.com/office/drawing/2014/main" id="{087CFA63-27CA-C61F-5AB5-CAEB049D4710}"/>
                </a:ext>
              </a:extLst>
            </p:cNvPr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2308;p42">
              <a:extLst>
                <a:ext uri="{FF2B5EF4-FFF2-40B4-BE49-F238E27FC236}">
                  <a16:creationId xmlns:a16="http://schemas.microsoft.com/office/drawing/2014/main" id="{24B6DEB4-B714-923C-DE1B-DFE0F84BE05F}"/>
                </a:ext>
              </a:extLst>
            </p:cNvPr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09;p42">
              <a:extLst>
                <a:ext uri="{FF2B5EF4-FFF2-40B4-BE49-F238E27FC236}">
                  <a16:creationId xmlns:a16="http://schemas.microsoft.com/office/drawing/2014/main" id="{09D76376-C00D-B8F2-9B52-8C0B4B58E828}"/>
                </a:ext>
              </a:extLst>
            </p:cNvPr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310;p42">
              <a:extLst>
                <a:ext uri="{FF2B5EF4-FFF2-40B4-BE49-F238E27FC236}">
                  <a16:creationId xmlns:a16="http://schemas.microsoft.com/office/drawing/2014/main" id="{8F750890-EF7E-39FF-3100-3588EE93E36F}"/>
                </a:ext>
              </a:extLst>
            </p:cNvPr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18" name="Google Shape;2311;p42">
                <a:extLst>
                  <a:ext uri="{FF2B5EF4-FFF2-40B4-BE49-F238E27FC236}">
                    <a16:creationId xmlns:a16="http://schemas.microsoft.com/office/drawing/2014/main" id="{722D8CEB-F60C-E88F-A533-A9252F53D542}"/>
                  </a:ext>
                </a:extLst>
              </p:cNvPr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12;p42">
                <a:extLst>
                  <a:ext uri="{FF2B5EF4-FFF2-40B4-BE49-F238E27FC236}">
                    <a16:creationId xmlns:a16="http://schemas.microsoft.com/office/drawing/2014/main" id="{67940254-4A14-A780-A16F-EE9AF9DA799F}"/>
                  </a:ext>
                </a:extLst>
              </p:cNvPr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13;p42">
                <a:extLst>
                  <a:ext uri="{FF2B5EF4-FFF2-40B4-BE49-F238E27FC236}">
                    <a16:creationId xmlns:a16="http://schemas.microsoft.com/office/drawing/2014/main" id="{A57A820A-AF25-2FA0-A21E-3B5C8FB4E96A}"/>
                  </a:ext>
                </a:extLst>
              </p:cNvPr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14;p42">
                <a:extLst>
                  <a:ext uri="{FF2B5EF4-FFF2-40B4-BE49-F238E27FC236}">
                    <a16:creationId xmlns:a16="http://schemas.microsoft.com/office/drawing/2014/main" id="{EEB5CC9F-BE4B-0A49-E3C2-569601AB5756}"/>
                  </a:ext>
                </a:extLst>
              </p:cNvPr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15;p42">
                <a:extLst>
                  <a:ext uri="{FF2B5EF4-FFF2-40B4-BE49-F238E27FC236}">
                    <a16:creationId xmlns:a16="http://schemas.microsoft.com/office/drawing/2014/main" id="{18B4663E-44DD-373C-8384-82F0F9F19518}"/>
                  </a:ext>
                </a:extLst>
              </p:cNvPr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16;p42">
                <a:extLst>
                  <a:ext uri="{FF2B5EF4-FFF2-40B4-BE49-F238E27FC236}">
                    <a16:creationId xmlns:a16="http://schemas.microsoft.com/office/drawing/2014/main" id="{48FEF48F-7CE1-6229-CD53-B8024F2A9185}"/>
                  </a:ext>
                </a:extLst>
              </p:cNvPr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17;p42">
                <a:extLst>
                  <a:ext uri="{FF2B5EF4-FFF2-40B4-BE49-F238E27FC236}">
                    <a16:creationId xmlns:a16="http://schemas.microsoft.com/office/drawing/2014/main" id="{8E2BA1FF-FB75-E676-515C-6939CD826715}"/>
                  </a:ext>
                </a:extLst>
              </p:cNvPr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18;p42">
                <a:extLst>
                  <a:ext uri="{FF2B5EF4-FFF2-40B4-BE49-F238E27FC236}">
                    <a16:creationId xmlns:a16="http://schemas.microsoft.com/office/drawing/2014/main" id="{EF9DD438-3AA6-B6BC-5AEC-739F27332A69}"/>
                  </a:ext>
                </a:extLst>
              </p:cNvPr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9;p42">
                <a:extLst>
                  <a:ext uri="{FF2B5EF4-FFF2-40B4-BE49-F238E27FC236}">
                    <a16:creationId xmlns:a16="http://schemas.microsoft.com/office/drawing/2014/main" id="{4B512E54-303C-2226-0601-301B3071CC25}"/>
                  </a:ext>
                </a:extLst>
              </p:cNvPr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2320;p42">
              <a:extLst>
                <a:ext uri="{FF2B5EF4-FFF2-40B4-BE49-F238E27FC236}">
                  <a16:creationId xmlns:a16="http://schemas.microsoft.com/office/drawing/2014/main" id="{1A7F373D-DCD4-3953-940B-C213725C2151}"/>
                </a:ext>
              </a:extLst>
            </p:cNvPr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1;p42">
              <a:extLst>
                <a:ext uri="{FF2B5EF4-FFF2-40B4-BE49-F238E27FC236}">
                  <a16:creationId xmlns:a16="http://schemas.microsoft.com/office/drawing/2014/main" id="{8C36A210-993F-B6A0-2296-705348F755C0}"/>
                </a:ext>
              </a:extLst>
            </p:cNvPr>
            <p:cNvSpPr txBox="1"/>
            <p:nvPr/>
          </p:nvSpPr>
          <p:spPr>
            <a:xfrm>
              <a:off x="1491950" y="354140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every thread is in the new state until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22;p42">
              <a:extLst>
                <a:ext uri="{FF2B5EF4-FFF2-40B4-BE49-F238E27FC236}">
                  <a16:creationId xmlns:a16="http://schemas.microsoft.com/office/drawing/2014/main" id="{CCB00DF6-D23D-FBB6-3574-11B67FF441BC}"/>
                </a:ext>
              </a:extLst>
            </p:cNvPr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54485FA-4848-9C85-D6D9-E83DB4000A02}"/>
              </a:ext>
            </a:extLst>
          </p:cNvPr>
          <p:cNvSpPr/>
          <p:nvPr/>
        </p:nvSpPr>
        <p:spPr>
          <a:xfrm>
            <a:off x="2055002" y="1997774"/>
            <a:ext cx="756938" cy="781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Graphic 93" descr="Lightbulb">
            <a:extLst>
              <a:ext uri="{FF2B5EF4-FFF2-40B4-BE49-F238E27FC236}">
                <a16:creationId xmlns:a16="http://schemas.microsoft.com/office/drawing/2014/main" id="{3908D6C1-8FD0-7F73-4201-AB46881C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415" y="2047384"/>
            <a:ext cx="718905" cy="7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Lifecycle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grpSp>
        <p:nvGrpSpPr>
          <p:cNvPr id="3" name="Google Shape;2306;p42">
            <a:extLst>
              <a:ext uri="{FF2B5EF4-FFF2-40B4-BE49-F238E27FC236}">
                <a16:creationId xmlns:a16="http://schemas.microsoft.com/office/drawing/2014/main" id="{AD427DE2-C0F2-ADFC-B9C9-E59E8AD9229D}"/>
              </a:ext>
            </a:extLst>
          </p:cNvPr>
          <p:cNvGrpSpPr/>
          <p:nvPr/>
        </p:nvGrpSpPr>
        <p:grpSpPr>
          <a:xfrm>
            <a:off x="1271099" y="1742109"/>
            <a:ext cx="2239246" cy="3841395"/>
            <a:chOff x="1336350" y="1531650"/>
            <a:chExt cx="1617475" cy="2774757"/>
          </a:xfrm>
        </p:grpSpPr>
        <p:sp>
          <p:nvSpPr>
            <p:cNvPr id="4" name="Google Shape;2307;p42">
              <a:extLst>
                <a:ext uri="{FF2B5EF4-FFF2-40B4-BE49-F238E27FC236}">
                  <a16:creationId xmlns:a16="http://schemas.microsoft.com/office/drawing/2014/main" id="{087CFA63-27CA-C61F-5AB5-CAEB049D4710}"/>
                </a:ext>
              </a:extLst>
            </p:cNvPr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2308;p42">
              <a:extLst>
                <a:ext uri="{FF2B5EF4-FFF2-40B4-BE49-F238E27FC236}">
                  <a16:creationId xmlns:a16="http://schemas.microsoft.com/office/drawing/2014/main" id="{24B6DEB4-B714-923C-DE1B-DFE0F84BE05F}"/>
                </a:ext>
              </a:extLst>
            </p:cNvPr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09;p42">
              <a:extLst>
                <a:ext uri="{FF2B5EF4-FFF2-40B4-BE49-F238E27FC236}">
                  <a16:creationId xmlns:a16="http://schemas.microsoft.com/office/drawing/2014/main" id="{09D76376-C00D-B8F2-9B52-8C0B4B58E828}"/>
                </a:ext>
              </a:extLst>
            </p:cNvPr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310;p42">
              <a:extLst>
                <a:ext uri="{FF2B5EF4-FFF2-40B4-BE49-F238E27FC236}">
                  <a16:creationId xmlns:a16="http://schemas.microsoft.com/office/drawing/2014/main" id="{8F750890-EF7E-39FF-3100-3588EE93E36F}"/>
                </a:ext>
              </a:extLst>
            </p:cNvPr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18" name="Google Shape;2311;p42">
                <a:extLst>
                  <a:ext uri="{FF2B5EF4-FFF2-40B4-BE49-F238E27FC236}">
                    <a16:creationId xmlns:a16="http://schemas.microsoft.com/office/drawing/2014/main" id="{722D8CEB-F60C-E88F-A533-A9252F53D542}"/>
                  </a:ext>
                </a:extLst>
              </p:cNvPr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12;p42">
                <a:extLst>
                  <a:ext uri="{FF2B5EF4-FFF2-40B4-BE49-F238E27FC236}">
                    <a16:creationId xmlns:a16="http://schemas.microsoft.com/office/drawing/2014/main" id="{67940254-4A14-A780-A16F-EE9AF9DA799F}"/>
                  </a:ext>
                </a:extLst>
              </p:cNvPr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13;p42">
                <a:extLst>
                  <a:ext uri="{FF2B5EF4-FFF2-40B4-BE49-F238E27FC236}">
                    <a16:creationId xmlns:a16="http://schemas.microsoft.com/office/drawing/2014/main" id="{A57A820A-AF25-2FA0-A21E-3B5C8FB4E96A}"/>
                  </a:ext>
                </a:extLst>
              </p:cNvPr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14;p42">
                <a:extLst>
                  <a:ext uri="{FF2B5EF4-FFF2-40B4-BE49-F238E27FC236}">
                    <a16:creationId xmlns:a16="http://schemas.microsoft.com/office/drawing/2014/main" id="{EEB5CC9F-BE4B-0A49-E3C2-569601AB5756}"/>
                  </a:ext>
                </a:extLst>
              </p:cNvPr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15;p42">
                <a:extLst>
                  <a:ext uri="{FF2B5EF4-FFF2-40B4-BE49-F238E27FC236}">
                    <a16:creationId xmlns:a16="http://schemas.microsoft.com/office/drawing/2014/main" id="{18B4663E-44DD-373C-8384-82F0F9F19518}"/>
                  </a:ext>
                </a:extLst>
              </p:cNvPr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16;p42">
                <a:extLst>
                  <a:ext uri="{FF2B5EF4-FFF2-40B4-BE49-F238E27FC236}">
                    <a16:creationId xmlns:a16="http://schemas.microsoft.com/office/drawing/2014/main" id="{48FEF48F-7CE1-6229-CD53-B8024F2A9185}"/>
                  </a:ext>
                </a:extLst>
              </p:cNvPr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17;p42">
                <a:extLst>
                  <a:ext uri="{FF2B5EF4-FFF2-40B4-BE49-F238E27FC236}">
                    <a16:creationId xmlns:a16="http://schemas.microsoft.com/office/drawing/2014/main" id="{8E2BA1FF-FB75-E676-515C-6939CD826715}"/>
                  </a:ext>
                </a:extLst>
              </p:cNvPr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18;p42">
                <a:extLst>
                  <a:ext uri="{FF2B5EF4-FFF2-40B4-BE49-F238E27FC236}">
                    <a16:creationId xmlns:a16="http://schemas.microsoft.com/office/drawing/2014/main" id="{EF9DD438-3AA6-B6BC-5AEC-739F27332A69}"/>
                  </a:ext>
                </a:extLst>
              </p:cNvPr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9;p42">
                <a:extLst>
                  <a:ext uri="{FF2B5EF4-FFF2-40B4-BE49-F238E27FC236}">
                    <a16:creationId xmlns:a16="http://schemas.microsoft.com/office/drawing/2014/main" id="{4B512E54-303C-2226-0601-301B3071CC25}"/>
                  </a:ext>
                </a:extLst>
              </p:cNvPr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2320;p42">
              <a:extLst>
                <a:ext uri="{FF2B5EF4-FFF2-40B4-BE49-F238E27FC236}">
                  <a16:creationId xmlns:a16="http://schemas.microsoft.com/office/drawing/2014/main" id="{1A7F373D-DCD4-3953-940B-C213725C2151}"/>
                </a:ext>
              </a:extLst>
            </p:cNvPr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1;p42">
              <a:extLst>
                <a:ext uri="{FF2B5EF4-FFF2-40B4-BE49-F238E27FC236}">
                  <a16:creationId xmlns:a16="http://schemas.microsoft.com/office/drawing/2014/main" id="{8C36A210-993F-B6A0-2296-705348F755C0}"/>
                </a:ext>
              </a:extLst>
            </p:cNvPr>
            <p:cNvSpPr txBox="1"/>
            <p:nvPr/>
          </p:nvSpPr>
          <p:spPr>
            <a:xfrm>
              <a:off x="1491950" y="354140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every thread is in the new state until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22;p42">
              <a:extLst>
                <a:ext uri="{FF2B5EF4-FFF2-40B4-BE49-F238E27FC236}">
                  <a16:creationId xmlns:a16="http://schemas.microsoft.com/office/drawing/2014/main" id="{CCB00DF6-D23D-FBB6-3574-11B67FF441BC}"/>
                </a:ext>
              </a:extLst>
            </p:cNvPr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" name="Google Shape;2323;p42">
            <a:extLst>
              <a:ext uri="{FF2B5EF4-FFF2-40B4-BE49-F238E27FC236}">
                <a16:creationId xmlns:a16="http://schemas.microsoft.com/office/drawing/2014/main" id="{09BCB166-9440-8F2C-F9DE-9A285EE9DB3F}"/>
              </a:ext>
            </a:extLst>
          </p:cNvPr>
          <p:cNvGrpSpPr/>
          <p:nvPr/>
        </p:nvGrpSpPr>
        <p:grpSpPr>
          <a:xfrm>
            <a:off x="3662988" y="1739100"/>
            <a:ext cx="2239281" cy="3831238"/>
            <a:chOff x="2954100" y="1531650"/>
            <a:chExt cx="1617500" cy="2767418"/>
          </a:xfrm>
        </p:grpSpPr>
        <p:sp>
          <p:nvSpPr>
            <p:cNvPr id="28" name="Google Shape;2324;p42">
              <a:extLst>
                <a:ext uri="{FF2B5EF4-FFF2-40B4-BE49-F238E27FC236}">
                  <a16:creationId xmlns:a16="http://schemas.microsoft.com/office/drawing/2014/main" id="{77C9C20B-87A1-6331-2475-7F396139454D}"/>
                </a:ext>
              </a:extLst>
            </p:cNvPr>
            <p:cNvSpPr/>
            <p:nvPr/>
          </p:nvSpPr>
          <p:spPr>
            <a:xfrm>
              <a:off x="2954100" y="2625225"/>
              <a:ext cx="1617500" cy="265550"/>
            </a:xfrm>
            <a:custGeom>
              <a:avLst/>
              <a:gdLst/>
              <a:ahLst/>
              <a:cxnLst/>
              <a:rect l="l" t="t" r="r" b="b"/>
              <a:pathLst>
                <a:path w="64700" h="10622" extrusionOk="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Active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2325;p42">
              <a:extLst>
                <a:ext uri="{FF2B5EF4-FFF2-40B4-BE49-F238E27FC236}">
                  <a16:creationId xmlns:a16="http://schemas.microsoft.com/office/drawing/2014/main" id="{2A137BBE-8B3B-F540-39D5-927D31110A4A}"/>
                </a:ext>
              </a:extLst>
            </p:cNvPr>
            <p:cNvSpPr/>
            <p:nvPr/>
          </p:nvSpPr>
          <p:spPr>
            <a:xfrm>
              <a:off x="32860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6;p42">
              <a:extLst>
                <a:ext uri="{FF2B5EF4-FFF2-40B4-BE49-F238E27FC236}">
                  <a16:creationId xmlns:a16="http://schemas.microsoft.com/office/drawing/2014/main" id="{A4E846FF-09D3-2289-75A0-157BD30C43AC}"/>
                </a:ext>
              </a:extLst>
            </p:cNvPr>
            <p:cNvSpPr/>
            <p:nvPr/>
          </p:nvSpPr>
          <p:spPr>
            <a:xfrm>
              <a:off x="3753300" y="2466575"/>
              <a:ext cx="19375" cy="236675"/>
            </a:xfrm>
            <a:custGeom>
              <a:avLst/>
              <a:gdLst/>
              <a:ahLst/>
              <a:cxnLst/>
              <a:rect l="l" t="t" r="r" b="b"/>
              <a:pathLst>
                <a:path w="775" h="9467" extrusionOk="0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327;p42">
              <a:extLst>
                <a:ext uri="{FF2B5EF4-FFF2-40B4-BE49-F238E27FC236}">
                  <a16:creationId xmlns:a16="http://schemas.microsoft.com/office/drawing/2014/main" id="{EEA5994E-DA78-2A4B-E8F6-9E7AC2D7D56A}"/>
                </a:ext>
              </a:extLst>
            </p:cNvPr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35" name="Google Shape;2328;p42">
                <a:extLst>
                  <a:ext uri="{FF2B5EF4-FFF2-40B4-BE49-F238E27FC236}">
                    <a16:creationId xmlns:a16="http://schemas.microsoft.com/office/drawing/2014/main" id="{247BF6F8-8DCF-2588-BBD2-2DC1A3852899}"/>
                  </a:ext>
                </a:extLst>
              </p:cNvPr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7574" extrusionOk="0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29;p42">
                <a:extLst>
                  <a:ext uri="{FF2B5EF4-FFF2-40B4-BE49-F238E27FC236}">
                    <a16:creationId xmlns:a16="http://schemas.microsoft.com/office/drawing/2014/main" id="{9A86D911-9836-DCDE-42D3-3F58926C5340}"/>
                  </a:ext>
                </a:extLst>
              </p:cNvPr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44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30;p42">
                <a:extLst>
                  <a:ext uri="{FF2B5EF4-FFF2-40B4-BE49-F238E27FC236}">
                    <a16:creationId xmlns:a16="http://schemas.microsoft.com/office/drawing/2014/main" id="{28520FE5-ACC3-5B3E-3F1A-E6526BD24E89}"/>
                  </a:ext>
                </a:extLst>
              </p:cNvPr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78" extrusionOk="0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31;p42">
                <a:extLst>
                  <a:ext uri="{FF2B5EF4-FFF2-40B4-BE49-F238E27FC236}">
                    <a16:creationId xmlns:a16="http://schemas.microsoft.com/office/drawing/2014/main" id="{EA9B940F-45B0-6505-38AA-5CAA30DADB6F}"/>
                  </a:ext>
                </a:extLst>
              </p:cNvPr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904" extrusionOk="0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332;p42">
                <a:extLst>
                  <a:ext uri="{FF2B5EF4-FFF2-40B4-BE49-F238E27FC236}">
                    <a16:creationId xmlns:a16="http://schemas.microsoft.com/office/drawing/2014/main" id="{E0756D5E-6624-2C42-57CC-D8D46AA97A8D}"/>
                  </a:ext>
                </a:extLst>
              </p:cNvPr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4" extrusionOk="0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33;p42">
                <a:extLst>
                  <a:ext uri="{FF2B5EF4-FFF2-40B4-BE49-F238E27FC236}">
                    <a16:creationId xmlns:a16="http://schemas.microsoft.com/office/drawing/2014/main" id="{BA90C342-6918-0E6B-0E2B-CEFC8D2B748D}"/>
                  </a:ext>
                </a:extLst>
              </p:cNvPr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7" extrusionOk="0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334;p42">
                <a:extLst>
                  <a:ext uri="{FF2B5EF4-FFF2-40B4-BE49-F238E27FC236}">
                    <a16:creationId xmlns:a16="http://schemas.microsoft.com/office/drawing/2014/main" id="{E60914B6-B87F-C3AC-72A5-32D1BF4641D8}"/>
                  </a:ext>
                </a:extLst>
              </p:cNvPr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8" extrusionOk="0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35;p42">
                <a:extLst>
                  <a:ext uri="{FF2B5EF4-FFF2-40B4-BE49-F238E27FC236}">
                    <a16:creationId xmlns:a16="http://schemas.microsoft.com/office/drawing/2014/main" id="{D8D5424A-7001-C11D-D28B-CE6EA8DCD898}"/>
                  </a:ext>
                </a:extLst>
              </p:cNvPr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79" extrusionOk="0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36;p42">
                <a:extLst>
                  <a:ext uri="{FF2B5EF4-FFF2-40B4-BE49-F238E27FC236}">
                    <a16:creationId xmlns:a16="http://schemas.microsoft.com/office/drawing/2014/main" id="{3491898A-9CEB-264C-D8E3-C11D63B8BDCD}"/>
                  </a:ext>
                </a:extLst>
              </p:cNvPr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6942" extrusionOk="0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2337;p42">
              <a:extLst>
                <a:ext uri="{FF2B5EF4-FFF2-40B4-BE49-F238E27FC236}">
                  <a16:creationId xmlns:a16="http://schemas.microsoft.com/office/drawing/2014/main" id="{FBACBF2F-DA98-B62A-475A-1F5F55318604}"/>
                </a:ext>
              </a:extLst>
            </p:cNvPr>
            <p:cNvSpPr/>
            <p:nvPr/>
          </p:nvSpPr>
          <p:spPr>
            <a:xfrm>
              <a:off x="3330050" y="1583475"/>
              <a:ext cx="900125" cy="856350"/>
            </a:xfrm>
            <a:custGeom>
              <a:avLst/>
              <a:gdLst/>
              <a:ahLst/>
              <a:cxnLst/>
              <a:rect l="l" t="t" r="r" b="b"/>
              <a:pathLst>
                <a:path w="36005" h="34254" extrusionOk="0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38;p42">
              <a:extLst>
                <a:ext uri="{FF2B5EF4-FFF2-40B4-BE49-F238E27FC236}">
                  <a16:creationId xmlns:a16="http://schemas.microsoft.com/office/drawing/2014/main" id="{0F067D0F-4468-EA31-9D85-DCD1D97A9B1C}"/>
                </a:ext>
              </a:extLst>
            </p:cNvPr>
            <p:cNvSpPr txBox="1"/>
            <p:nvPr/>
          </p:nvSpPr>
          <p:spPr>
            <a:xfrm>
              <a:off x="3085738" y="3534068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when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 on the given thread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there are two sub-states: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runnable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running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2339;p42">
              <a:extLst>
                <a:ext uri="{FF2B5EF4-FFF2-40B4-BE49-F238E27FC236}">
                  <a16:creationId xmlns:a16="http://schemas.microsoft.com/office/drawing/2014/main" id="{8540A0C7-CEBF-E397-BCDB-5624EC556F1B}"/>
                </a:ext>
              </a:extLst>
            </p:cNvPr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active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54485FA-4848-9C85-D6D9-E83DB4000A02}"/>
              </a:ext>
            </a:extLst>
          </p:cNvPr>
          <p:cNvSpPr/>
          <p:nvPr/>
        </p:nvSpPr>
        <p:spPr>
          <a:xfrm>
            <a:off x="2055002" y="1997774"/>
            <a:ext cx="756938" cy="781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Graphic 93" descr="Lightbulb">
            <a:extLst>
              <a:ext uri="{FF2B5EF4-FFF2-40B4-BE49-F238E27FC236}">
                <a16:creationId xmlns:a16="http://schemas.microsoft.com/office/drawing/2014/main" id="{3908D6C1-8FD0-7F73-4201-AB46881C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415" y="2047384"/>
            <a:ext cx="718905" cy="71890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9184D3C-7AC2-A47D-9791-E1B0D38C404E}"/>
              </a:ext>
            </a:extLst>
          </p:cNvPr>
          <p:cNvSpPr/>
          <p:nvPr/>
        </p:nvSpPr>
        <p:spPr>
          <a:xfrm>
            <a:off x="4407909" y="1966255"/>
            <a:ext cx="716416" cy="746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Graphic 85" descr="Gears">
            <a:extLst>
              <a:ext uri="{FF2B5EF4-FFF2-40B4-BE49-F238E27FC236}">
                <a16:creationId xmlns:a16="http://schemas.microsoft.com/office/drawing/2014/main" id="{1D398BE5-1D22-BCD8-BC7D-BF8CB9F1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8372" y="1936643"/>
            <a:ext cx="901374" cy="9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Lifecycle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grpSp>
        <p:nvGrpSpPr>
          <p:cNvPr id="3" name="Google Shape;2306;p42">
            <a:extLst>
              <a:ext uri="{FF2B5EF4-FFF2-40B4-BE49-F238E27FC236}">
                <a16:creationId xmlns:a16="http://schemas.microsoft.com/office/drawing/2014/main" id="{AD427DE2-C0F2-ADFC-B9C9-E59E8AD9229D}"/>
              </a:ext>
            </a:extLst>
          </p:cNvPr>
          <p:cNvGrpSpPr/>
          <p:nvPr/>
        </p:nvGrpSpPr>
        <p:grpSpPr>
          <a:xfrm>
            <a:off x="1271099" y="1742109"/>
            <a:ext cx="2239246" cy="3841395"/>
            <a:chOff x="1336350" y="1531650"/>
            <a:chExt cx="1617475" cy="2774757"/>
          </a:xfrm>
        </p:grpSpPr>
        <p:sp>
          <p:nvSpPr>
            <p:cNvPr id="4" name="Google Shape;2307;p42">
              <a:extLst>
                <a:ext uri="{FF2B5EF4-FFF2-40B4-BE49-F238E27FC236}">
                  <a16:creationId xmlns:a16="http://schemas.microsoft.com/office/drawing/2014/main" id="{087CFA63-27CA-C61F-5AB5-CAEB049D4710}"/>
                </a:ext>
              </a:extLst>
            </p:cNvPr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2308;p42">
              <a:extLst>
                <a:ext uri="{FF2B5EF4-FFF2-40B4-BE49-F238E27FC236}">
                  <a16:creationId xmlns:a16="http://schemas.microsoft.com/office/drawing/2014/main" id="{24B6DEB4-B714-923C-DE1B-DFE0F84BE05F}"/>
                </a:ext>
              </a:extLst>
            </p:cNvPr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09;p42">
              <a:extLst>
                <a:ext uri="{FF2B5EF4-FFF2-40B4-BE49-F238E27FC236}">
                  <a16:creationId xmlns:a16="http://schemas.microsoft.com/office/drawing/2014/main" id="{09D76376-C00D-B8F2-9B52-8C0B4B58E828}"/>
                </a:ext>
              </a:extLst>
            </p:cNvPr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310;p42">
              <a:extLst>
                <a:ext uri="{FF2B5EF4-FFF2-40B4-BE49-F238E27FC236}">
                  <a16:creationId xmlns:a16="http://schemas.microsoft.com/office/drawing/2014/main" id="{8F750890-EF7E-39FF-3100-3588EE93E36F}"/>
                </a:ext>
              </a:extLst>
            </p:cNvPr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18" name="Google Shape;2311;p42">
                <a:extLst>
                  <a:ext uri="{FF2B5EF4-FFF2-40B4-BE49-F238E27FC236}">
                    <a16:creationId xmlns:a16="http://schemas.microsoft.com/office/drawing/2014/main" id="{722D8CEB-F60C-E88F-A533-A9252F53D542}"/>
                  </a:ext>
                </a:extLst>
              </p:cNvPr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12;p42">
                <a:extLst>
                  <a:ext uri="{FF2B5EF4-FFF2-40B4-BE49-F238E27FC236}">
                    <a16:creationId xmlns:a16="http://schemas.microsoft.com/office/drawing/2014/main" id="{67940254-4A14-A780-A16F-EE9AF9DA799F}"/>
                  </a:ext>
                </a:extLst>
              </p:cNvPr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13;p42">
                <a:extLst>
                  <a:ext uri="{FF2B5EF4-FFF2-40B4-BE49-F238E27FC236}">
                    <a16:creationId xmlns:a16="http://schemas.microsoft.com/office/drawing/2014/main" id="{A57A820A-AF25-2FA0-A21E-3B5C8FB4E96A}"/>
                  </a:ext>
                </a:extLst>
              </p:cNvPr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14;p42">
                <a:extLst>
                  <a:ext uri="{FF2B5EF4-FFF2-40B4-BE49-F238E27FC236}">
                    <a16:creationId xmlns:a16="http://schemas.microsoft.com/office/drawing/2014/main" id="{EEB5CC9F-BE4B-0A49-E3C2-569601AB5756}"/>
                  </a:ext>
                </a:extLst>
              </p:cNvPr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15;p42">
                <a:extLst>
                  <a:ext uri="{FF2B5EF4-FFF2-40B4-BE49-F238E27FC236}">
                    <a16:creationId xmlns:a16="http://schemas.microsoft.com/office/drawing/2014/main" id="{18B4663E-44DD-373C-8384-82F0F9F19518}"/>
                  </a:ext>
                </a:extLst>
              </p:cNvPr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16;p42">
                <a:extLst>
                  <a:ext uri="{FF2B5EF4-FFF2-40B4-BE49-F238E27FC236}">
                    <a16:creationId xmlns:a16="http://schemas.microsoft.com/office/drawing/2014/main" id="{48FEF48F-7CE1-6229-CD53-B8024F2A9185}"/>
                  </a:ext>
                </a:extLst>
              </p:cNvPr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17;p42">
                <a:extLst>
                  <a:ext uri="{FF2B5EF4-FFF2-40B4-BE49-F238E27FC236}">
                    <a16:creationId xmlns:a16="http://schemas.microsoft.com/office/drawing/2014/main" id="{8E2BA1FF-FB75-E676-515C-6939CD826715}"/>
                  </a:ext>
                </a:extLst>
              </p:cNvPr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18;p42">
                <a:extLst>
                  <a:ext uri="{FF2B5EF4-FFF2-40B4-BE49-F238E27FC236}">
                    <a16:creationId xmlns:a16="http://schemas.microsoft.com/office/drawing/2014/main" id="{EF9DD438-3AA6-B6BC-5AEC-739F27332A69}"/>
                  </a:ext>
                </a:extLst>
              </p:cNvPr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9;p42">
                <a:extLst>
                  <a:ext uri="{FF2B5EF4-FFF2-40B4-BE49-F238E27FC236}">
                    <a16:creationId xmlns:a16="http://schemas.microsoft.com/office/drawing/2014/main" id="{4B512E54-303C-2226-0601-301B3071CC25}"/>
                  </a:ext>
                </a:extLst>
              </p:cNvPr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2320;p42">
              <a:extLst>
                <a:ext uri="{FF2B5EF4-FFF2-40B4-BE49-F238E27FC236}">
                  <a16:creationId xmlns:a16="http://schemas.microsoft.com/office/drawing/2014/main" id="{1A7F373D-DCD4-3953-940B-C213725C2151}"/>
                </a:ext>
              </a:extLst>
            </p:cNvPr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1;p42">
              <a:extLst>
                <a:ext uri="{FF2B5EF4-FFF2-40B4-BE49-F238E27FC236}">
                  <a16:creationId xmlns:a16="http://schemas.microsoft.com/office/drawing/2014/main" id="{8C36A210-993F-B6A0-2296-705348F755C0}"/>
                </a:ext>
              </a:extLst>
            </p:cNvPr>
            <p:cNvSpPr txBox="1"/>
            <p:nvPr/>
          </p:nvSpPr>
          <p:spPr>
            <a:xfrm>
              <a:off x="1491950" y="354140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every thread is in the new state until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22;p42">
              <a:extLst>
                <a:ext uri="{FF2B5EF4-FFF2-40B4-BE49-F238E27FC236}">
                  <a16:creationId xmlns:a16="http://schemas.microsoft.com/office/drawing/2014/main" id="{CCB00DF6-D23D-FBB6-3574-11B67FF441BC}"/>
                </a:ext>
              </a:extLst>
            </p:cNvPr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" name="Google Shape;2323;p42">
            <a:extLst>
              <a:ext uri="{FF2B5EF4-FFF2-40B4-BE49-F238E27FC236}">
                <a16:creationId xmlns:a16="http://schemas.microsoft.com/office/drawing/2014/main" id="{09BCB166-9440-8F2C-F9DE-9A285EE9DB3F}"/>
              </a:ext>
            </a:extLst>
          </p:cNvPr>
          <p:cNvGrpSpPr/>
          <p:nvPr/>
        </p:nvGrpSpPr>
        <p:grpSpPr>
          <a:xfrm>
            <a:off x="3662988" y="1739100"/>
            <a:ext cx="2239281" cy="3831238"/>
            <a:chOff x="2954100" y="1531650"/>
            <a:chExt cx="1617500" cy="2767418"/>
          </a:xfrm>
        </p:grpSpPr>
        <p:sp>
          <p:nvSpPr>
            <p:cNvPr id="28" name="Google Shape;2324;p42">
              <a:extLst>
                <a:ext uri="{FF2B5EF4-FFF2-40B4-BE49-F238E27FC236}">
                  <a16:creationId xmlns:a16="http://schemas.microsoft.com/office/drawing/2014/main" id="{77C9C20B-87A1-6331-2475-7F396139454D}"/>
                </a:ext>
              </a:extLst>
            </p:cNvPr>
            <p:cNvSpPr/>
            <p:nvPr/>
          </p:nvSpPr>
          <p:spPr>
            <a:xfrm>
              <a:off x="2954100" y="2625225"/>
              <a:ext cx="1617500" cy="265550"/>
            </a:xfrm>
            <a:custGeom>
              <a:avLst/>
              <a:gdLst/>
              <a:ahLst/>
              <a:cxnLst/>
              <a:rect l="l" t="t" r="r" b="b"/>
              <a:pathLst>
                <a:path w="64700" h="10622" extrusionOk="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Active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2325;p42">
              <a:extLst>
                <a:ext uri="{FF2B5EF4-FFF2-40B4-BE49-F238E27FC236}">
                  <a16:creationId xmlns:a16="http://schemas.microsoft.com/office/drawing/2014/main" id="{2A137BBE-8B3B-F540-39D5-927D31110A4A}"/>
                </a:ext>
              </a:extLst>
            </p:cNvPr>
            <p:cNvSpPr/>
            <p:nvPr/>
          </p:nvSpPr>
          <p:spPr>
            <a:xfrm>
              <a:off x="32860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6;p42">
              <a:extLst>
                <a:ext uri="{FF2B5EF4-FFF2-40B4-BE49-F238E27FC236}">
                  <a16:creationId xmlns:a16="http://schemas.microsoft.com/office/drawing/2014/main" id="{A4E846FF-09D3-2289-75A0-157BD30C43AC}"/>
                </a:ext>
              </a:extLst>
            </p:cNvPr>
            <p:cNvSpPr/>
            <p:nvPr/>
          </p:nvSpPr>
          <p:spPr>
            <a:xfrm>
              <a:off x="3753300" y="2466575"/>
              <a:ext cx="19375" cy="236675"/>
            </a:xfrm>
            <a:custGeom>
              <a:avLst/>
              <a:gdLst/>
              <a:ahLst/>
              <a:cxnLst/>
              <a:rect l="l" t="t" r="r" b="b"/>
              <a:pathLst>
                <a:path w="775" h="9467" extrusionOk="0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327;p42">
              <a:extLst>
                <a:ext uri="{FF2B5EF4-FFF2-40B4-BE49-F238E27FC236}">
                  <a16:creationId xmlns:a16="http://schemas.microsoft.com/office/drawing/2014/main" id="{EEA5994E-DA78-2A4B-E8F6-9E7AC2D7D56A}"/>
                </a:ext>
              </a:extLst>
            </p:cNvPr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35" name="Google Shape;2328;p42">
                <a:extLst>
                  <a:ext uri="{FF2B5EF4-FFF2-40B4-BE49-F238E27FC236}">
                    <a16:creationId xmlns:a16="http://schemas.microsoft.com/office/drawing/2014/main" id="{247BF6F8-8DCF-2588-BBD2-2DC1A3852899}"/>
                  </a:ext>
                </a:extLst>
              </p:cNvPr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7574" extrusionOk="0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29;p42">
                <a:extLst>
                  <a:ext uri="{FF2B5EF4-FFF2-40B4-BE49-F238E27FC236}">
                    <a16:creationId xmlns:a16="http://schemas.microsoft.com/office/drawing/2014/main" id="{9A86D911-9836-DCDE-42D3-3F58926C5340}"/>
                  </a:ext>
                </a:extLst>
              </p:cNvPr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44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30;p42">
                <a:extLst>
                  <a:ext uri="{FF2B5EF4-FFF2-40B4-BE49-F238E27FC236}">
                    <a16:creationId xmlns:a16="http://schemas.microsoft.com/office/drawing/2014/main" id="{28520FE5-ACC3-5B3E-3F1A-E6526BD24E89}"/>
                  </a:ext>
                </a:extLst>
              </p:cNvPr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78" extrusionOk="0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31;p42">
                <a:extLst>
                  <a:ext uri="{FF2B5EF4-FFF2-40B4-BE49-F238E27FC236}">
                    <a16:creationId xmlns:a16="http://schemas.microsoft.com/office/drawing/2014/main" id="{EA9B940F-45B0-6505-38AA-5CAA30DADB6F}"/>
                  </a:ext>
                </a:extLst>
              </p:cNvPr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904" extrusionOk="0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332;p42">
                <a:extLst>
                  <a:ext uri="{FF2B5EF4-FFF2-40B4-BE49-F238E27FC236}">
                    <a16:creationId xmlns:a16="http://schemas.microsoft.com/office/drawing/2014/main" id="{E0756D5E-6624-2C42-57CC-D8D46AA97A8D}"/>
                  </a:ext>
                </a:extLst>
              </p:cNvPr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4" extrusionOk="0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33;p42">
                <a:extLst>
                  <a:ext uri="{FF2B5EF4-FFF2-40B4-BE49-F238E27FC236}">
                    <a16:creationId xmlns:a16="http://schemas.microsoft.com/office/drawing/2014/main" id="{BA90C342-6918-0E6B-0E2B-CEFC8D2B748D}"/>
                  </a:ext>
                </a:extLst>
              </p:cNvPr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7" extrusionOk="0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334;p42">
                <a:extLst>
                  <a:ext uri="{FF2B5EF4-FFF2-40B4-BE49-F238E27FC236}">
                    <a16:creationId xmlns:a16="http://schemas.microsoft.com/office/drawing/2014/main" id="{E60914B6-B87F-C3AC-72A5-32D1BF4641D8}"/>
                  </a:ext>
                </a:extLst>
              </p:cNvPr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8" extrusionOk="0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35;p42">
                <a:extLst>
                  <a:ext uri="{FF2B5EF4-FFF2-40B4-BE49-F238E27FC236}">
                    <a16:creationId xmlns:a16="http://schemas.microsoft.com/office/drawing/2014/main" id="{D8D5424A-7001-C11D-D28B-CE6EA8DCD898}"/>
                  </a:ext>
                </a:extLst>
              </p:cNvPr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79" extrusionOk="0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36;p42">
                <a:extLst>
                  <a:ext uri="{FF2B5EF4-FFF2-40B4-BE49-F238E27FC236}">
                    <a16:creationId xmlns:a16="http://schemas.microsoft.com/office/drawing/2014/main" id="{3491898A-9CEB-264C-D8E3-C11D63B8BDCD}"/>
                  </a:ext>
                </a:extLst>
              </p:cNvPr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6942" extrusionOk="0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2337;p42">
              <a:extLst>
                <a:ext uri="{FF2B5EF4-FFF2-40B4-BE49-F238E27FC236}">
                  <a16:creationId xmlns:a16="http://schemas.microsoft.com/office/drawing/2014/main" id="{FBACBF2F-DA98-B62A-475A-1F5F55318604}"/>
                </a:ext>
              </a:extLst>
            </p:cNvPr>
            <p:cNvSpPr/>
            <p:nvPr/>
          </p:nvSpPr>
          <p:spPr>
            <a:xfrm>
              <a:off x="3330050" y="1583475"/>
              <a:ext cx="900125" cy="856350"/>
            </a:xfrm>
            <a:custGeom>
              <a:avLst/>
              <a:gdLst/>
              <a:ahLst/>
              <a:cxnLst/>
              <a:rect l="l" t="t" r="r" b="b"/>
              <a:pathLst>
                <a:path w="36005" h="34254" extrusionOk="0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38;p42">
              <a:extLst>
                <a:ext uri="{FF2B5EF4-FFF2-40B4-BE49-F238E27FC236}">
                  <a16:creationId xmlns:a16="http://schemas.microsoft.com/office/drawing/2014/main" id="{0F067D0F-4468-EA31-9D85-DCD1D97A9B1C}"/>
                </a:ext>
              </a:extLst>
            </p:cNvPr>
            <p:cNvSpPr txBox="1"/>
            <p:nvPr/>
          </p:nvSpPr>
          <p:spPr>
            <a:xfrm>
              <a:off x="3085738" y="3534068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when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 on the given thread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there are two sub-states: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runnable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running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2339;p42">
              <a:extLst>
                <a:ext uri="{FF2B5EF4-FFF2-40B4-BE49-F238E27FC236}">
                  <a16:creationId xmlns:a16="http://schemas.microsoft.com/office/drawing/2014/main" id="{8540A0C7-CEBF-E397-BCDB-5624EC556F1B}"/>
                </a:ext>
              </a:extLst>
            </p:cNvPr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active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2340;p42">
            <a:extLst>
              <a:ext uri="{FF2B5EF4-FFF2-40B4-BE49-F238E27FC236}">
                <a16:creationId xmlns:a16="http://schemas.microsoft.com/office/drawing/2014/main" id="{FEBE62AA-7341-E9B4-44D8-6180DBB436CC}"/>
              </a:ext>
            </a:extLst>
          </p:cNvPr>
          <p:cNvGrpSpPr/>
          <p:nvPr/>
        </p:nvGrpSpPr>
        <p:grpSpPr>
          <a:xfrm>
            <a:off x="6043624" y="1731949"/>
            <a:ext cx="2239246" cy="2764802"/>
            <a:chOff x="4572175" y="1531650"/>
            <a:chExt cx="1617475" cy="1997100"/>
          </a:xfrm>
        </p:grpSpPr>
        <p:sp>
          <p:nvSpPr>
            <p:cNvPr id="45" name="Google Shape;2341;p42">
              <a:extLst>
                <a:ext uri="{FF2B5EF4-FFF2-40B4-BE49-F238E27FC236}">
                  <a16:creationId xmlns:a16="http://schemas.microsoft.com/office/drawing/2014/main" id="{076DF599-5F4E-C965-5F2B-079E3B65390E}"/>
                </a:ext>
              </a:extLst>
            </p:cNvPr>
            <p:cNvSpPr/>
            <p:nvPr/>
          </p:nvSpPr>
          <p:spPr>
            <a:xfrm>
              <a:off x="457217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Blocked/Waiting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" name="Google Shape;2342;p42">
              <a:extLst>
                <a:ext uri="{FF2B5EF4-FFF2-40B4-BE49-F238E27FC236}">
                  <a16:creationId xmlns:a16="http://schemas.microsoft.com/office/drawing/2014/main" id="{42629C5F-FB4D-60D2-673F-651B4C0E66A1}"/>
                </a:ext>
              </a:extLst>
            </p:cNvPr>
            <p:cNvSpPr/>
            <p:nvPr/>
          </p:nvSpPr>
          <p:spPr>
            <a:xfrm>
              <a:off x="4903750" y="1531650"/>
              <a:ext cx="954300" cy="954000"/>
            </a:xfrm>
            <a:custGeom>
              <a:avLst/>
              <a:gdLst/>
              <a:ahLst/>
              <a:cxnLst/>
              <a:rect l="l" t="t" r="r" b="b"/>
              <a:pathLst>
                <a:path w="38172" h="38160" extrusionOk="0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43;p42">
              <a:extLst>
                <a:ext uri="{FF2B5EF4-FFF2-40B4-BE49-F238E27FC236}">
                  <a16:creationId xmlns:a16="http://schemas.microsoft.com/office/drawing/2014/main" id="{84454E27-99C9-9718-2953-958BC7C6735E}"/>
                </a:ext>
              </a:extLst>
            </p:cNvPr>
            <p:cNvSpPr/>
            <p:nvPr/>
          </p:nvSpPr>
          <p:spPr>
            <a:xfrm>
              <a:off x="537137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2344;p42">
              <a:extLst>
                <a:ext uri="{FF2B5EF4-FFF2-40B4-BE49-F238E27FC236}">
                  <a16:creationId xmlns:a16="http://schemas.microsoft.com/office/drawing/2014/main" id="{5A01C8AE-3B62-BDCD-4CE6-C6F7B330BA2D}"/>
                </a:ext>
              </a:extLst>
            </p:cNvPr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52" name="Google Shape;2345;p42">
                <a:extLst>
                  <a:ext uri="{FF2B5EF4-FFF2-40B4-BE49-F238E27FC236}">
                    <a16:creationId xmlns:a16="http://schemas.microsoft.com/office/drawing/2014/main" id="{0E9D2ED7-05A0-432B-0203-C017E8143191}"/>
                  </a:ext>
                </a:extLst>
              </p:cNvPr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avLst/>
                <a:gdLst/>
                <a:ahLst/>
                <a:cxnLst/>
                <a:rect l="l" t="t" r="r" b="b"/>
                <a:pathLst>
                  <a:path w="19503" h="20230" extrusionOk="0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46;p42">
                <a:extLst>
                  <a:ext uri="{FF2B5EF4-FFF2-40B4-BE49-F238E27FC236}">
                    <a16:creationId xmlns:a16="http://schemas.microsoft.com/office/drawing/2014/main" id="{25DE4EA5-C183-8C4D-BC01-6D2ABE4F9A60}"/>
                  </a:ext>
                </a:extLst>
              </p:cNvPr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442" extrusionOk="0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47;p42">
                <a:extLst>
                  <a:ext uri="{FF2B5EF4-FFF2-40B4-BE49-F238E27FC236}">
                    <a16:creationId xmlns:a16="http://schemas.microsoft.com/office/drawing/2014/main" id="{087B328E-1B26-76B8-A638-013202B1A351}"/>
                  </a:ext>
                </a:extLst>
              </p:cNvPr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42" extrusionOk="0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48;p42">
                <a:extLst>
                  <a:ext uri="{FF2B5EF4-FFF2-40B4-BE49-F238E27FC236}">
                    <a16:creationId xmlns:a16="http://schemas.microsoft.com/office/drawing/2014/main" id="{7F4ECD96-42FF-6FE9-15F6-10A80AF0653E}"/>
                  </a:ext>
                </a:extLst>
              </p:cNvPr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299" extrusionOk="0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49;p42">
                <a:extLst>
                  <a:ext uri="{FF2B5EF4-FFF2-40B4-BE49-F238E27FC236}">
                    <a16:creationId xmlns:a16="http://schemas.microsoft.com/office/drawing/2014/main" id="{178BC9B4-9F28-A3A4-BCC2-EC70A55EB184}"/>
                  </a:ext>
                </a:extLst>
              </p:cNvPr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50;p42">
                <a:extLst>
                  <a:ext uri="{FF2B5EF4-FFF2-40B4-BE49-F238E27FC236}">
                    <a16:creationId xmlns:a16="http://schemas.microsoft.com/office/drawing/2014/main" id="{181E6376-4341-3C4B-6FD3-B3AC57300059}"/>
                  </a:ext>
                </a:extLst>
              </p:cNvPr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51;p42">
                <a:extLst>
                  <a:ext uri="{FF2B5EF4-FFF2-40B4-BE49-F238E27FC236}">
                    <a16:creationId xmlns:a16="http://schemas.microsoft.com/office/drawing/2014/main" id="{4B7BFB8E-3A0D-1698-8E21-85C470DA0D03}"/>
                  </a:ext>
                </a:extLst>
              </p:cNvPr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52;p42">
                <a:extLst>
                  <a:ext uri="{FF2B5EF4-FFF2-40B4-BE49-F238E27FC236}">
                    <a16:creationId xmlns:a16="http://schemas.microsoft.com/office/drawing/2014/main" id="{4F3E0F3F-C5B7-42B9-C669-081DCE441408}"/>
                  </a:ext>
                </a:extLst>
              </p:cNvPr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53;p42">
                <a:extLst>
                  <a:ext uri="{FF2B5EF4-FFF2-40B4-BE49-F238E27FC236}">
                    <a16:creationId xmlns:a16="http://schemas.microsoft.com/office/drawing/2014/main" id="{D59362D2-D358-7E67-493C-22C01DFB9279}"/>
                  </a:ext>
                </a:extLst>
              </p:cNvPr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54;p42">
                <a:extLst>
                  <a:ext uri="{FF2B5EF4-FFF2-40B4-BE49-F238E27FC236}">
                    <a16:creationId xmlns:a16="http://schemas.microsoft.com/office/drawing/2014/main" id="{2D849EBD-8A6A-1F5F-697D-6EC370F02120}"/>
                  </a:ext>
                </a:extLst>
              </p:cNvPr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299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55;p42">
                <a:extLst>
                  <a:ext uri="{FF2B5EF4-FFF2-40B4-BE49-F238E27FC236}">
                    <a16:creationId xmlns:a16="http://schemas.microsoft.com/office/drawing/2014/main" id="{412FABE4-1553-15D2-FA42-040C5FFFBE7B}"/>
                  </a:ext>
                </a:extLst>
              </p:cNvPr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2356;p42">
              <a:extLst>
                <a:ext uri="{FF2B5EF4-FFF2-40B4-BE49-F238E27FC236}">
                  <a16:creationId xmlns:a16="http://schemas.microsoft.com/office/drawing/2014/main" id="{8C6455B3-7882-7134-0F16-1CDAB1E2BD2E}"/>
                </a:ext>
              </a:extLst>
            </p:cNvPr>
            <p:cNvSpPr/>
            <p:nvPr/>
          </p:nvSpPr>
          <p:spPr>
            <a:xfrm>
              <a:off x="495017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58;p42">
              <a:extLst>
                <a:ext uri="{FF2B5EF4-FFF2-40B4-BE49-F238E27FC236}">
                  <a16:creationId xmlns:a16="http://schemas.microsoft.com/office/drawing/2014/main" id="{D5FEB337-58CC-005E-E761-A96D40936788}"/>
                </a:ext>
              </a:extLst>
            </p:cNvPr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blocked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54485FA-4848-9C85-D6D9-E83DB4000A02}"/>
              </a:ext>
            </a:extLst>
          </p:cNvPr>
          <p:cNvSpPr/>
          <p:nvPr/>
        </p:nvSpPr>
        <p:spPr>
          <a:xfrm>
            <a:off x="2055002" y="1997774"/>
            <a:ext cx="756938" cy="781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Graphic 93" descr="Lightbulb">
            <a:extLst>
              <a:ext uri="{FF2B5EF4-FFF2-40B4-BE49-F238E27FC236}">
                <a16:creationId xmlns:a16="http://schemas.microsoft.com/office/drawing/2014/main" id="{3908D6C1-8FD0-7F73-4201-AB46881C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415" y="2047384"/>
            <a:ext cx="718905" cy="71890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9184D3C-7AC2-A47D-9791-E1B0D38C404E}"/>
              </a:ext>
            </a:extLst>
          </p:cNvPr>
          <p:cNvSpPr/>
          <p:nvPr/>
        </p:nvSpPr>
        <p:spPr>
          <a:xfrm>
            <a:off x="4407909" y="1966255"/>
            <a:ext cx="716416" cy="746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CCC9D8-9283-58B3-F964-3D5BD0F40BF1}"/>
              </a:ext>
            </a:extLst>
          </p:cNvPr>
          <p:cNvSpPr/>
          <p:nvPr/>
        </p:nvSpPr>
        <p:spPr>
          <a:xfrm>
            <a:off x="6794810" y="2031881"/>
            <a:ext cx="743827" cy="73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Graphic 85" descr="Gears">
            <a:extLst>
              <a:ext uri="{FF2B5EF4-FFF2-40B4-BE49-F238E27FC236}">
                <a16:creationId xmlns:a16="http://schemas.microsoft.com/office/drawing/2014/main" id="{1D398BE5-1D22-BCD8-BC7D-BF8CB9F1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8372" y="1936643"/>
            <a:ext cx="901374" cy="901374"/>
          </a:xfrm>
          <a:prstGeom prst="rect">
            <a:avLst/>
          </a:prstGeom>
        </p:spPr>
      </p:pic>
      <p:pic>
        <p:nvPicPr>
          <p:cNvPr id="92" name="Graphic 91" descr="Stopwatch">
            <a:extLst>
              <a:ext uri="{FF2B5EF4-FFF2-40B4-BE49-F238E27FC236}">
                <a16:creationId xmlns:a16="http://schemas.microsoft.com/office/drawing/2014/main" id="{BC4896C0-1B8F-4930-562E-7D7BCBC80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6434" y="2026821"/>
            <a:ext cx="733149" cy="733149"/>
          </a:xfrm>
          <a:prstGeom prst="rect">
            <a:avLst/>
          </a:prstGeom>
        </p:spPr>
      </p:pic>
      <p:sp>
        <p:nvSpPr>
          <p:cNvPr id="98" name="Google Shape;2338;p42">
            <a:extLst>
              <a:ext uri="{FF2B5EF4-FFF2-40B4-BE49-F238E27FC236}">
                <a16:creationId xmlns:a16="http://schemas.microsoft.com/office/drawing/2014/main" id="{E199742D-C62C-DE10-5C5B-5A64C8A8BCE3}"/>
              </a:ext>
            </a:extLst>
          </p:cNvPr>
          <p:cNvSpPr txBox="1"/>
          <p:nvPr/>
        </p:nvSpPr>
        <p:spPr>
          <a:xfrm>
            <a:off x="6173729" y="4511265"/>
            <a:ext cx="1985078" cy="10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we call the </a:t>
            </a:r>
            <a:r>
              <a:rPr lang="hu-HU" sz="1600" b="1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join()</a:t>
            </a:r>
            <a:r>
              <a: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method or when a thread is waiting for another thread to finish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b="1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 CPU CYCLES 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6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Lifecycle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grpSp>
        <p:nvGrpSpPr>
          <p:cNvPr id="3" name="Google Shape;2306;p42">
            <a:extLst>
              <a:ext uri="{FF2B5EF4-FFF2-40B4-BE49-F238E27FC236}">
                <a16:creationId xmlns:a16="http://schemas.microsoft.com/office/drawing/2014/main" id="{AD427DE2-C0F2-ADFC-B9C9-E59E8AD9229D}"/>
              </a:ext>
            </a:extLst>
          </p:cNvPr>
          <p:cNvGrpSpPr/>
          <p:nvPr/>
        </p:nvGrpSpPr>
        <p:grpSpPr>
          <a:xfrm>
            <a:off x="1271099" y="1742109"/>
            <a:ext cx="2239246" cy="3841395"/>
            <a:chOff x="1336350" y="1531650"/>
            <a:chExt cx="1617475" cy="2774757"/>
          </a:xfrm>
        </p:grpSpPr>
        <p:sp>
          <p:nvSpPr>
            <p:cNvPr id="4" name="Google Shape;2307;p42">
              <a:extLst>
                <a:ext uri="{FF2B5EF4-FFF2-40B4-BE49-F238E27FC236}">
                  <a16:creationId xmlns:a16="http://schemas.microsoft.com/office/drawing/2014/main" id="{087CFA63-27CA-C61F-5AB5-CAEB049D4710}"/>
                </a:ext>
              </a:extLst>
            </p:cNvPr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2308;p42">
              <a:extLst>
                <a:ext uri="{FF2B5EF4-FFF2-40B4-BE49-F238E27FC236}">
                  <a16:creationId xmlns:a16="http://schemas.microsoft.com/office/drawing/2014/main" id="{24B6DEB4-B714-923C-DE1B-DFE0F84BE05F}"/>
                </a:ext>
              </a:extLst>
            </p:cNvPr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09;p42">
              <a:extLst>
                <a:ext uri="{FF2B5EF4-FFF2-40B4-BE49-F238E27FC236}">
                  <a16:creationId xmlns:a16="http://schemas.microsoft.com/office/drawing/2014/main" id="{09D76376-C00D-B8F2-9B52-8C0B4B58E828}"/>
                </a:ext>
              </a:extLst>
            </p:cNvPr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310;p42">
              <a:extLst>
                <a:ext uri="{FF2B5EF4-FFF2-40B4-BE49-F238E27FC236}">
                  <a16:creationId xmlns:a16="http://schemas.microsoft.com/office/drawing/2014/main" id="{8F750890-EF7E-39FF-3100-3588EE93E36F}"/>
                </a:ext>
              </a:extLst>
            </p:cNvPr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18" name="Google Shape;2311;p42">
                <a:extLst>
                  <a:ext uri="{FF2B5EF4-FFF2-40B4-BE49-F238E27FC236}">
                    <a16:creationId xmlns:a16="http://schemas.microsoft.com/office/drawing/2014/main" id="{722D8CEB-F60C-E88F-A533-A9252F53D542}"/>
                  </a:ext>
                </a:extLst>
              </p:cNvPr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12;p42">
                <a:extLst>
                  <a:ext uri="{FF2B5EF4-FFF2-40B4-BE49-F238E27FC236}">
                    <a16:creationId xmlns:a16="http://schemas.microsoft.com/office/drawing/2014/main" id="{67940254-4A14-A780-A16F-EE9AF9DA799F}"/>
                  </a:ext>
                </a:extLst>
              </p:cNvPr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13;p42">
                <a:extLst>
                  <a:ext uri="{FF2B5EF4-FFF2-40B4-BE49-F238E27FC236}">
                    <a16:creationId xmlns:a16="http://schemas.microsoft.com/office/drawing/2014/main" id="{A57A820A-AF25-2FA0-A21E-3B5C8FB4E96A}"/>
                  </a:ext>
                </a:extLst>
              </p:cNvPr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14;p42">
                <a:extLst>
                  <a:ext uri="{FF2B5EF4-FFF2-40B4-BE49-F238E27FC236}">
                    <a16:creationId xmlns:a16="http://schemas.microsoft.com/office/drawing/2014/main" id="{EEB5CC9F-BE4B-0A49-E3C2-569601AB5756}"/>
                  </a:ext>
                </a:extLst>
              </p:cNvPr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15;p42">
                <a:extLst>
                  <a:ext uri="{FF2B5EF4-FFF2-40B4-BE49-F238E27FC236}">
                    <a16:creationId xmlns:a16="http://schemas.microsoft.com/office/drawing/2014/main" id="{18B4663E-44DD-373C-8384-82F0F9F19518}"/>
                  </a:ext>
                </a:extLst>
              </p:cNvPr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16;p42">
                <a:extLst>
                  <a:ext uri="{FF2B5EF4-FFF2-40B4-BE49-F238E27FC236}">
                    <a16:creationId xmlns:a16="http://schemas.microsoft.com/office/drawing/2014/main" id="{48FEF48F-7CE1-6229-CD53-B8024F2A9185}"/>
                  </a:ext>
                </a:extLst>
              </p:cNvPr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17;p42">
                <a:extLst>
                  <a:ext uri="{FF2B5EF4-FFF2-40B4-BE49-F238E27FC236}">
                    <a16:creationId xmlns:a16="http://schemas.microsoft.com/office/drawing/2014/main" id="{8E2BA1FF-FB75-E676-515C-6939CD826715}"/>
                  </a:ext>
                </a:extLst>
              </p:cNvPr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18;p42">
                <a:extLst>
                  <a:ext uri="{FF2B5EF4-FFF2-40B4-BE49-F238E27FC236}">
                    <a16:creationId xmlns:a16="http://schemas.microsoft.com/office/drawing/2014/main" id="{EF9DD438-3AA6-B6BC-5AEC-739F27332A69}"/>
                  </a:ext>
                </a:extLst>
              </p:cNvPr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9;p42">
                <a:extLst>
                  <a:ext uri="{FF2B5EF4-FFF2-40B4-BE49-F238E27FC236}">
                    <a16:creationId xmlns:a16="http://schemas.microsoft.com/office/drawing/2014/main" id="{4B512E54-303C-2226-0601-301B3071CC25}"/>
                  </a:ext>
                </a:extLst>
              </p:cNvPr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2320;p42">
              <a:extLst>
                <a:ext uri="{FF2B5EF4-FFF2-40B4-BE49-F238E27FC236}">
                  <a16:creationId xmlns:a16="http://schemas.microsoft.com/office/drawing/2014/main" id="{1A7F373D-DCD4-3953-940B-C213725C2151}"/>
                </a:ext>
              </a:extLst>
            </p:cNvPr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1;p42">
              <a:extLst>
                <a:ext uri="{FF2B5EF4-FFF2-40B4-BE49-F238E27FC236}">
                  <a16:creationId xmlns:a16="http://schemas.microsoft.com/office/drawing/2014/main" id="{8C36A210-993F-B6A0-2296-705348F755C0}"/>
                </a:ext>
              </a:extLst>
            </p:cNvPr>
            <p:cNvSpPr txBox="1"/>
            <p:nvPr/>
          </p:nvSpPr>
          <p:spPr>
            <a:xfrm>
              <a:off x="1491950" y="354140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every thread is in the new state until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322;p42">
              <a:extLst>
                <a:ext uri="{FF2B5EF4-FFF2-40B4-BE49-F238E27FC236}">
                  <a16:creationId xmlns:a16="http://schemas.microsoft.com/office/drawing/2014/main" id="{CCB00DF6-D23D-FBB6-3574-11B67FF441BC}"/>
                </a:ext>
              </a:extLst>
            </p:cNvPr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" name="Google Shape;2323;p42">
            <a:extLst>
              <a:ext uri="{FF2B5EF4-FFF2-40B4-BE49-F238E27FC236}">
                <a16:creationId xmlns:a16="http://schemas.microsoft.com/office/drawing/2014/main" id="{09BCB166-9440-8F2C-F9DE-9A285EE9DB3F}"/>
              </a:ext>
            </a:extLst>
          </p:cNvPr>
          <p:cNvGrpSpPr/>
          <p:nvPr/>
        </p:nvGrpSpPr>
        <p:grpSpPr>
          <a:xfrm>
            <a:off x="3662988" y="1739100"/>
            <a:ext cx="2239281" cy="3831238"/>
            <a:chOff x="2954100" y="1531650"/>
            <a:chExt cx="1617500" cy="2767418"/>
          </a:xfrm>
        </p:grpSpPr>
        <p:sp>
          <p:nvSpPr>
            <p:cNvPr id="28" name="Google Shape;2324;p42">
              <a:extLst>
                <a:ext uri="{FF2B5EF4-FFF2-40B4-BE49-F238E27FC236}">
                  <a16:creationId xmlns:a16="http://schemas.microsoft.com/office/drawing/2014/main" id="{77C9C20B-87A1-6331-2475-7F396139454D}"/>
                </a:ext>
              </a:extLst>
            </p:cNvPr>
            <p:cNvSpPr/>
            <p:nvPr/>
          </p:nvSpPr>
          <p:spPr>
            <a:xfrm>
              <a:off x="2954100" y="2625225"/>
              <a:ext cx="1617500" cy="265550"/>
            </a:xfrm>
            <a:custGeom>
              <a:avLst/>
              <a:gdLst/>
              <a:ahLst/>
              <a:cxnLst/>
              <a:rect l="l" t="t" r="r" b="b"/>
              <a:pathLst>
                <a:path w="64700" h="10622" extrusionOk="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Active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2325;p42">
              <a:extLst>
                <a:ext uri="{FF2B5EF4-FFF2-40B4-BE49-F238E27FC236}">
                  <a16:creationId xmlns:a16="http://schemas.microsoft.com/office/drawing/2014/main" id="{2A137BBE-8B3B-F540-39D5-927D31110A4A}"/>
                </a:ext>
              </a:extLst>
            </p:cNvPr>
            <p:cNvSpPr/>
            <p:nvPr/>
          </p:nvSpPr>
          <p:spPr>
            <a:xfrm>
              <a:off x="32860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6;p42">
              <a:extLst>
                <a:ext uri="{FF2B5EF4-FFF2-40B4-BE49-F238E27FC236}">
                  <a16:creationId xmlns:a16="http://schemas.microsoft.com/office/drawing/2014/main" id="{A4E846FF-09D3-2289-75A0-157BD30C43AC}"/>
                </a:ext>
              </a:extLst>
            </p:cNvPr>
            <p:cNvSpPr/>
            <p:nvPr/>
          </p:nvSpPr>
          <p:spPr>
            <a:xfrm>
              <a:off x="3753300" y="2466575"/>
              <a:ext cx="19375" cy="236675"/>
            </a:xfrm>
            <a:custGeom>
              <a:avLst/>
              <a:gdLst/>
              <a:ahLst/>
              <a:cxnLst/>
              <a:rect l="l" t="t" r="r" b="b"/>
              <a:pathLst>
                <a:path w="775" h="9467" extrusionOk="0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327;p42">
              <a:extLst>
                <a:ext uri="{FF2B5EF4-FFF2-40B4-BE49-F238E27FC236}">
                  <a16:creationId xmlns:a16="http://schemas.microsoft.com/office/drawing/2014/main" id="{EEA5994E-DA78-2A4B-E8F6-9E7AC2D7D56A}"/>
                </a:ext>
              </a:extLst>
            </p:cNvPr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35" name="Google Shape;2328;p42">
                <a:extLst>
                  <a:ext uri="{FF2B5EF4-FFF2-40B4-BE49-F238E27FC236}">
                    <a16:creationId xmlns:a16="http://schemas.microsoft.com/office/drawing/2014/main" id="{247BF6F8-8DCF-2588-BBD2-2DC1A3852899}"/>
                  </a:ext>
                </a:extLst>
              </p:cNvPr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7574" extrusionOk="0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29;p42">
                <a:extLst>
                  <a:ext uri="{FF2B5EF4-FFF2-40B4-BE49-F238E27FC236}">
                    <a16:creationId xmlns:a16="http://schemas.microsoft.com/office/drawing/2014/main" id="{9A86D911-9836-DCDE-42D3-3F58926C5340}"/>
                  </a:ext>
                </a:extLst>
              </p:cNvPr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44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30;p42">
                <a:extLst>
                  <a:ext uri="{FF2B5EF4-FFF2-40B4-BE49-F238E27FC236}">
                    <a16:creationId xmlns:a16="http://schemas.microsoft.com/office/drawing/2014/main" id="{28520FE5-ACC3-5B3E-3F1A-E6526BD24E89}"/>
                  </a:ext>
                </a:extLst>
              </p:cNvPr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78" extrusionOk="0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31;p42">
                <a:extLst>
                  <a:ext uri="{FF2B5EF4-FFF2-40B4-BE49-F238E27FC236}">
                    <a16:creationId xmlns:a16="http://schemas.microsoft.com/office/drawing/2014/main" id="{EA9B940F-45B0-6505-38AA-5CAA30DADB6F}"/>
                  </a:ext>
                </a:extLst>
              </p:cNvPr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904" extrusionOk="0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332;p42">
                <a:extLst>
                  <a:ext uri="{FF2B5EF4-FFF2-40B4-BE49-F238E27FC236}">
                    <a16:creationId xmlns:a16="http://schemas.microsoft.com/office/drawing/2014/main" id="{E0756D5E-6624-2C42-57CC-D8D46AA97A8D}"/>
                  </a:ext>
                </a:extLst>
              </p:cNvPr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4" extrusionOk="0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33;p42">
                <a:extLst>
                  <a:ext uri="{FF2B5EF4-FFF2-40B4-BE49-F238E27FC236}">
                    <a16:creationId xmlns:a16="http://schemas.microsoft.com/office/drawing/2014/main" id="{BA90C342-6918-0E6B-0E2B-CEFC8D2B748D}"/>
                  </a:ext>
                </a:extLst>
              </p:cNvPr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7" extrusionOk="0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334;p42">
                <a:extLst>
                  <a:ext uri="{FF2B5EF4-FFF2-40B4-BE49-F238E27FC236}">
                    <a16:creationId xmlns:a16="http://schemas.microsoft.com/office/drawing/2014/main" id="{E60914B6-B87F-C3AC-72A5-32D1BF4641D8}"/>
                  </a:ext>
                </a:extLst>
              </p:cNvPr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8" extrusionOk="0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35;p42">
                <a:extLst>
                  <a:ext uri="{FF2B5EF4-FFF2-40B4-BE49-F238E27FC236}">
                    <a16:creationId xmlns:a16="http://schemas.microsoft.com/office/drawing/2014/main" id="{D8D5424A-7001-C11D-D28B-CE6EA8DCD898}"/>
                  </a:ext>
                </a:extLst>
              </p:cNvPr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79" extrusionOk="0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36;p42">
                <a:extLst>
                  <a:ext uri="{FF2B5EF4-FFF2-40B4-BE49-F238E27FC236}">
                    <a16:creationId xmlns:a16="http://schemas.microsoft.com/office/drawing/2014/main" id="{3491898A-9CEB-264C-D8E3-C11D63B8BDCD}"/>
                  </a:ext>
                </a:extLst>
              </p:cNvPr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6942" extrusionOk="0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2337;p42">
              <a:extLst>
                <a:ext uri="{FF2B5EF4-FFF2-40B4-BE49-F238E27FC236}">
                  <a16:creationId xmlns:a16="http://schemas.microsoft.com/office/drawing/2014/main" id="{FBACBF2F-DA98-B62A-475A-1F5F55318604}"/>
                </a:ext>
              </a:extLst>
            </p:cNvPr>
            <p:cNvSpPr/>
            <p:nvPr/>
          </p:nvSpPr>
          <p:spPr>
            <a:xfrm>
              <a:off x="3330050" y="1583475"/>
              <a:ext cx="900125" cy="856350"/>
            </a:xfrm>
            <a:custGeom>
              <a:avLst/>
              <a:gdLst/>
              <a:ahLst/>
              <a:cxnLst/>
              <a:rect l="l" t="t" r="r" b="b"/>
              <a:pathLst>
                <a:path w="36005" h="34254" extrusionOk="0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38;p42">
              <a:extLst>
                <a:ext uri="{FF2B5EF4-FFF2-40B4-BE49-F238E27FC236}">
                  <a16:creationId xmlns:a16="http://schemas.microsoft.com/office/drawing/2014/main" id="{0F067D0F-4468-EA31-9D85-DCD1D97A9B1C}"/>
                </a:ext>
              </a:extLst>
            </p:cNvPr>
            <p:cNvSpPr txBox="1"/>
            <p:nvPr/>
          </p:nvSpPr>
          <p:spPr>
            <a:xfrm>
              <a:off x="3085738" y="3534068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when we call the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start()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method on the given thread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there are two sub-states: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runnable</a:t>
              </a:r>
              <a:r>
                <a:rPr lang="hu-HU" sz="16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hu-HU" sz="16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running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2339;p42">
              <a:extLst>
                <a:ext uri="{FF2B5EF4-FFF2-40B4-BE49-F238E27FC236}">
                  <a16:creationId xmlns:a16="http://schemas.microsoft.com/office/drawing/2014/main" id="{8540A0C7-CEBF-E397-BCDB-5624EC556F1B}"/>
                </a:ext>
              </a:extLst>
            </p:cNvPr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active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2340;p42">
            <a:extLst>
              <a:ext uri="{FF2B5EF4-FFF2-40B4-BE49-F238E27FC236}">
                <a16:creationId xmlns:a16="http://schemas.microsoft.com/office/drawing/2014/main" id="{FEBE62AA-7341-E9B4-44D8-6180DBB436CC}"/>
              </a:ext>
            </a:extLst>
          </p:cNvPr>
          <p:cNvGrpSpPr/>
          <p:nvPr/>
        </p:nvGrpSpPr>
        <p:grpSpPr>
          <a:xfrm>
            <a:off x="6043624" y="1731949"/>
            <a:ext cx="2239246" cy="2764802"/>
            <a:chOff x="4572175" y="1531650"/>
            <a:chExt cx="1617475" cy="1997100"/>
          </a:xfrm>
        </p:grpSpPr>
        <p:sp>
          <p:nvSpPr>
            <p:cNvPr id="45" name="Google Shape;2341;p42">
              <a:extLst>
                <a:ext uri="{FF2B5EF4-FFF2-40B4-BE49-F238E27FC236}">
                  <a16:creationId xmlns:a16="http://schemas.microsoft.com/office/drawing/2014/main" id="{076DF599-5F4E-C965-5F2B-079E3B65390E}"/>
                </a:ext>
              </a:extLst>
            </p:cNvPr>
            <p:cNvSpPr/>
            <p:nvPr/>
          </p:nvSpPr>
          <p:spPr>
            <a:xfrm>
              <a:off x="457217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Blocked/Waiting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" name="Google Shape;2342;p42">
              <a:extLst>
                <a:ext uri="{FF2B5EF4-FFF2-40B4-BE49-F238E27FC236}">
                  <a16:creationId xmlns:a16="http://schemas.microsoft.com/office/drawing/2014/main" id="{42629C5F-FB4D-60D2-673F-651B4C0E66A1}"/>
                </a:ext>
              </a:extLst>
            </p:cNvPr>
            <p:cNvSpPr/>
            <p:nvPr/>
          </p:nvSpPr>
          <p:spPr>
            <a:xfrm>
              <a:off x="4903750" y="1531650"/>
              <a:ext cx="954300" cy="954000"/>
            </a:xfrm>
            <a:custGeom>
              <a:avLst/>
              <a:gdLst/>
              <a:ahLst/>
              <a:cxnLst/>
              <a:rect l="l" t="t" r="r" b="b"/>
              <a:pathLst>
                <a:path w="38172" h="38160" extrusionOk="0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43;p42">
              <a:extLst>
                <a:ext uri="{FF2B5EF4-FFF2-40B4-BE49-F238E27FC236}">
                  <a16:creationId xmlns:a16="http://schemas.microsoft.com/office/drawing/2014/main" id="{84454E27-99C9-9718-2953-958BC7C6735E}"/>
                </a:ext>
              </a:extLst>
            </p:cNvPr>
            <p:cNvSpPr/>
            <p:nvPr/>
          </p:nvSpPr>
          <p:spPr>
            <a:xfrm>
              <a:off x="537137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2344;p42">
              <a:extLst>
                <a:ext uri="{FF2B5EF4-FFF2-40B4-BE49-F238E27FC236}">
                  <a16:creationId xmlns:a16="http://schemas.microsoft.com/office/drawing/2014/main" id="{5A01C8AE-3B62-BDCD-4CE6-C6F7B330BA2D}"/>
                </a:ext>
              </a:extLst>
            </p:cNvPr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52" name="Google Shape;2345;p42">
                <a:extLst>
                  <a:ext uri="{FF2B5EF4-FFF2-40B4-BE49-F238E27FC236}">
                    <a16:creationId xmlns:a16="http://schemas.microsoft.com/office/drawing/2014/main" id="{0E9D2ED7-05A0-432B-0203-C017E8143191}"/>
                  </a:ext>
                </a:extLst>
              </p:cNvPr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avLst/>
                <a:gdLst/>
                <a:ahLst/>
                <a:cxnLst/>
                <a:rect l="l" t="t" r="r" b="b"/>
                <a:pathLst>
                  <a:path w="19503" h="20230" extrusionOk="0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46;p42">
                <a:extLst>
                  <a:ext uri="{FF2B5EF4-FFF2-40B4-BE49-F238E27FC236}">
                    <a16:creationId xmlns:a16="http://schemas.microsoft.com/office/drawing/2014/main" id="{25DE4EA5-C183-8C4D-BC01-6D2ABE4F9A60}"/>
                  </a:ext>
                </a:extLst>
              </p:cNvPr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442" extrusionOk="0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47;p42">
                <a:extLst>
                  <a:ext uri="{FF2B5EF4-FFF2-40B4-BE49-F238E27FC236}">
                    <a16:creationId xmlns:a16="http://schemas.microsoft.com/office/drawing/2014/main" id="{087B328E-1B26-76B8-A638-013202B1A351}"/>
                  </a:ext>
                </a:extLst>
              </p:cNvPr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42" extrusionOk="0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48;p42">
                <a:extLst>
                  <a:ext uri="{FF2B5EF4-FFF2-40B4-BE49-F238E27FC236}">
                    <a16:creationId xmlns:a16="http://schemas.microsoft.com/office/drawing/2014/main" id="{7F4ECD96-42FF-6FE9-15F6-10A80AF0653E}"/>
                  </a:ext>
                </a:extLst>
              </p:cNvPr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299" extrusionOk="0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49;p42">
                <a:extLst>
                  <a:ext uri="{FF2B5EF4-FFF2-40B4-BE49-F238E27FC236}">
                    <a16:creationId xmlns:a16="http://schemas.microsoft.com/office/drawing/2014/main" id="{178BC9B4-9F28-A3A4-BCC2-EC70A55EB184}"/>
                  </a:ext>
                </a:extLst>
              </p:cNvPr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50;p42">
                <a:extLst>
                  <a:ext uri="{FF2B5EF4-FFF2-40B4-BE49-F238E27FC236}">
                    <a16:creationId xmlns:a16="http://schemas.microsoft.com/office/drawing/2014/main" id="{181E6376-4341-3C4B-6FD3-B3AC57300059}"/>
                  </a:ext>
                </a:extLst>
              </p:cNvPr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51;p42">
                <a:extLst>
                  <a:ext uri="{FF2B5EF4-FFF2-40B4-BE49-F238E27FC236}">
                    <a16:creationId xmlns:a16="http://schemas.microsoft.com/office/drawing/2014/main" id="{4B7BFB8E-3A0D-1698-8E21-85C470DA0D03}"/>
                  </a:ext>
                </a:extLst>
              </p:cNvPr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52;p42">
                <a:extLst>
                  <a:ext uri="{FF2B5EF4-FFF2-40B4-BE49-F238E27FC236}">
                    <a16:creationId xmlns:a16="http://schemas.microsoft.com/office/drawing/2014/main" id="{4F3E0F3F-C5B7-42B9-C669-081DCE441408}"/>
                  </a:ext>
                </a:extLst>
              </p:cNvPr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53;p42">
                <a:extLst>
                  <a:ext uri="{FF2B5EF4-FFF2-40B4-BE49-F238E27FC236}">
                    <a16:creationId xmlns:a16="http://schemas.microsoft.com/office/drawing/2014/main" id="{D59362D2-D358-7E67-493C-22C01DFB9279}"/>
                  </a:ext>
                </a:extLst>
              </p:cNvPr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54;p42">
                <a:extLst>
                  <a:ext uri="{FF2B5EF4-FFF2-40B4-BE49-F238E27FC236}">
                    <a16:creationId xmlns:a16="http://schemas.microsoft.com/office/drawing/2014/main" id="{2D849EBD-8A6A-1F5F-697D-6EC370F02120}"/>
                  </a:ext>
                </a:extLst>
              </p:cNvPr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299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55;p42">
                <a:extLst>
                  <a:ext uri="{FF2B5EF4-FFF2-40B4-BE49-F238E27FC236}">
                    <a16:creationId xmlns:a16="http://schemas.microsoft.com/office/drawing/2014/main" id="{412FABE4-1553-15D2-FA42-040C5FFFBE7B}"/>
                  </a:ext>
                </a:extLst>
              </p:cNvPr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2356;p42">
              <a:extLst>
                <a:ext uri="{FF2B5EF4-FFF2-40B4-BE49-F238E27FC236}">
                  <a16:creationId xmlns:a16="http://schemas.microsoft.com/office/drawing/2014/main" id="{8C6455B3-7882-7134-0F16-1CDAB1E2BD2E}"/>
                </a:ext>
              </a:extLst>
            </p:cNvPr>
            <p:cNvSpPr/>
            <p:nvPr/>
          </p:nvSpPr>
          <p:spPr>
            <a:xfrm>
              <a:off x="495017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58;p42">
              <a:extLst>
                <a:ext uri="{FF2B5EF4-FFF2-40B4-BE49-F238E27FC236}">
                  <a16:creationId xmlns:a16="http://schemas.microsoft.com/office/drawing/2014/main" id="{D5FEB337-58CC-005E-E761-A96D40936788}"/>
                </a:ext>
              </a:extLst>
            </p:cNvPr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i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blocked state</a:t>
              </a:r>
              <a:endParaRPr sz="1500" b="1" i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2359;p42">
            <a:extLst>
              <a:ext uri="{FF2B5EF4-FFF2-40B4-BE49-F238E27FC236}">
                <a16:creationId xmlns:a16="http://schemas.microsoft.com/office/drawing/2014/main" id="{F932FE9E-4AB9-A8D4-64D0-8D7BD72ACD57}"/>
              </a:ext>
            </a:extLst>
          </p:cNvPr>
          <p:cNvGrpSpPr/>
          <p:nvPr/>
        </p:nvGrpSpPr>
        <p:grpSpPr>
          <a:xfrm>
            <a:off x="8418594" y="1731949"/>
            <a:ext cx="2239246" cy="3709315"/>
            <a:chOff x="6190225" y="1531650"/>
            <a:chExt cx="1617475" cy="2679350"/>
          </a:xfrm>
        </p:grpSpPr>
        <p:sp>
          <p:nvSpPr>
            <p:cNvPr id="64" name="Google Shape;2360;p42">
              <a:extLst>
                <a:ext uri="{FF2B5EF4-FFF2-40B4-BE49-F238E27FC236}">
                  <a16:creationId xmlns:a16="http://schemas.microsoft.com/office/drawing/2014/main" id="{F495699C-FF84-F765-C5EA-2ED49A7ADC61}"/>
                </a:ext>
              </a:extLst>
            </p:cNvPr>
            <p:cNvSpPr/>
            <p:nvPr/>
          </p:nvSpPr>
          <p:spPr>
            <a:xfrm>
              <a:off x="619022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Terminated</a:t>
              </a: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2361;p42">
              <a:extLst>
                <a:ext uri="{FF2B5EF4-FFF2-40B4-BE49-F238E27FC236}">
                  <a16:creationId xmlns:a16="http://schemas.microsoft.com/office/drawing/2014/main" id="{FCB3F28E-CA60-A02F-A2A3-936FB6CE4B75}"/>
                </a:ext>
              </a:extLst>
            </p:cNvPr>
            <p:cNvSpPr/>
            <p:nvPr/>
          </p:nvSpPr>
          <p:spPr>
            <a:xfrm>
              <a:off x="64727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62;p42">
              <a:extLst>
                <a:ext uri="{FF2B5EF4-FFF2-40B4-BE49-F238E27FC236}">
                  <a16:creationId xmlns:a16="http://schemas.microsoft.com/office/drawing/2014/main" id="{E65CD376-7F4A-3AAF-0F11-5E4DF04EDB3E}"/>
                </a:ext>
              </a:extLst>
            </p:cNvPr>
            <p:cNvSpPr/>
            <p:nvPr/>
          </p:nvSpPr>
          <p:spPr>
            <a:xfrm>
              <a:off x="694002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2363;p42">
              <a:extLst>
                <a:ext uri="{FF2B5EF4-FFF2-40B4-BE49-F238E27FC236}">
                  <a16:creationId xmlns:a16="http://schemas.microsoft.com/office/drawing/2014/main" id="{6C7E94C0-3250-A899-146A-1CE5FBF06654}"/>
                </a:ext>
              </a:extLst>
            </p:cNvPr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71" name="Google Shape;2364;p42">
                <a:extLst>
                  <a:ext uri="{FF2B5EF4-FFF2-40B4-BE49-F238E27FC236}">
                    <a16:creationId xmlns:a16="http://schemas.microsoft.com/office/drawing/2014/main" id="{3B7ABBBC-0BCF-1BC9-3AFA-1F7A81DFDFDC}"/>
                  </a:ext>
                </a:extLst>
              </p:cNvPr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avLst/>
                <a:gdLst/>
                <a:ahLst/>
                <a:cxnLst/>
                <a:rect l="l" t="t" r="r" b="b"/>
                <a:pathLst>
                  <a:path w="22182" h="14706" extrusionOk="0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365;p42">
                <a:extLst>
                  <a:ext uri="{FF2B5EF4-FFF2-40B4-BE49-F238E27FC236}">
                    <a16:creationId xmlns:a16="http://schemas.microsoft.com/office/drawing/2014/main" id="{8A22FFC8-1E8C-C5D1-947D-E6B61660CE00}"/>
                  </a:ext>
                </a:extLst>
              </p:cNvPr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002" extrusionOk="0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366;p42">
                <a:extLst>
                  <a:ext uri="{FF2B5EF4-FFF2-40B4-BE49-F238E27FC236}">
                    <a16:creationId xmlns:a16="http://schemas.microsoft.com/office/drawing/2014/main" id="{930E1287-1A30-49CB-7D23-26E88CB11E1E}"/>
                  </a:ext>
                </a:extLst>
              </p:cNvPr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251" extrusionOk="0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367;p42">
                <a:extLst>
                  <a:ext uri="{FF2B5EF4-FFF2-40B4-BE49-F238E27FC236}">
                    <a16:creationId xmlns:a16="http://schemas.microsoft.com/office/drawing/2014/main" id="{D81F7D00-7771-48D9-5CE1-FC803A1906FD}"/>
                  </a:ext>
                </a:extLst>
              </p:cNvPr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359" extrusionOk="0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368;p42">
                <a:extLst>
                  <a:ext uri="{FF2B5EF4-FFF2-40B4-BE49-F238E27FC236}">
                    <a16:creationId xmlns:a16="http://schemas.microsoft.com/office/drawing/2014/main" id="{1DFB943F-781F-5C91-AD4A-FDEEC15E9087}"/>
                  </a:ext>
                </a:extLst>
              </p:cNvPr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4311" extrusionOk="0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69;p42">
                <a:extLst>
                  <a:ext uri="{FF2B5EF4-FFF2-40B4-BE49-F238E27FC236}">
                    <a16:creationId xmlns:a16="http://schemas.microsoft.com/office/drawing/2014/main" id="{7CDCA1BD-96AF-9B34-6BD6-392D698BE564}"/>
                  </a:ext>
                </a:extLst>
              </p:cNvPr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120" extrusionOk="0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370;p42">
                <a:extLst>
                  <a:ext uri="{FF2B5EF4-FFF2-40B4-BE49-F238E27FC236}">
                    <a16:creationId xmlns:a16="http://schemas.microsoft.com/office/drawing/2014/main" id="{05662DCB-79E5-0B55-1C28-DB57C3422DA8}"/>
                  </a:ext>
                </a:extLst>
              </p:cNvPr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454" extrusionOk="0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371;p42">
                <a:extLst>
                  <a:ext uri="{FF2B5EF4-FFF2-40B4-BE49-F238E27FC236}">
                    <a16:creationId xmlns:a16="http://schemas.microsoft.com/office/drawing/2014/main" id="{9CDED968-0E74-3283-2211-B5C685A24FEB}"/>
                  </a:ext>
                </a:extLst>
              </p:cNvPr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4691" extrusionOk="0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372;p42">
                <a:extLst>
                  <a:ext uri="{FF2B5EF4-FFF2-40B4-BE49-F238E27FC236}">
                    <a16:creationId xmlns:a16="http://schemas.microsoft.com/office/drawing/2014/main" id="{F6D6BC69-A5A2-13E9-8F96-987AB57A9A6D}"/>
                  </a:ext>
                </a:extLst>
              </p:cNvPr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373;p42">
                <a:extLst>
                  <a:ext uri="{FF2B5EF4-FFF2-40B4-BE49-F238E27FC236}">
                    <a16:creationId xmlns:a16="http://schemas.microsoft.com/office/drawing/2014/main" id="{40C5541A-C25D-D610-3F6E-434125D5B0A7}"/>
                  </a:ext>
                </a:extLst>
              </p:cNvPr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930" extrusionOk="0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374;p42">
                <a:extLst>
                  <a:ext uri="{FF2B5EF4-FFF2-40B4-BE49-F238E27FC236}">
                    <a16:creationId xmlns:a16="http://schemas.microsoft.com/office/drawing/2014/main" id="{A70BBE2D-4B92-C26B-8BA6-45DD9A8A1C4F}"/>
                  </a:ext>
                </a:extLst>
              </p:cNvPr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930" extrusionOk="0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375;p42">
                <a:extLst>
                  <a:ext uri="{FF2B5EF4-FFF2-40B4-BE49-F238E27FC236}">
                    <a16:creationId xmlns:a16="http://schemas.microsoft.com/office/drawing/2014/main" id="{0809B72C-B08C-2A6D-2552-99D2B7321688}"/>
                  </a:ext>
                </a:extLst>
              </p:cNvPr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76;p42">
                <a:extLst>
                  <a:ext uri="{FF2B5EF4-FFF2-40B4-BE49-F238E27FC236}">
                    <a16:creationId xmlns:a16="http://schemas.microsoft.com/office/drawing/2014/main" id="{9A6485FC-9530-B89D-8BB8-D34A7039FEC3}"/>
                  </a:ext>
                </a:extLst>
              </p:cNvPr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377;p42">
                <a:extLst>
                  <a:ext uri="{FF2B5EF4-FFF2-40B4-BE49-F238E27FC236}">
                    <a16:creationId xmlns:a16="http://schemas.microsoft.com/office/drawing/2014/main" id="{EEC051C7-E4D9-AC85-EA2F-41A2B16626A8}"/>
                  </a:ext>
                </a:extLst>
              </p:cNvPr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30" extrusionOk="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2378;p42">
              <a:extLst>
                <a:ext uri="{FF2B5EF4-FFF2-40B4-BE49-F238E27FC236}">
                  <a16:creationId xmlns:a16="http://schemas.microsoft.com/office/drawing/2014/main" id="{C88A683E-D61F-14AE-B88C-3A0A3284CB75}"/>
                </a:ext>
              </a:extLst>
            </p:cNvPr>
            <p:cNvSpPr/>
            <p:nvPr/>
          </p:nvSpPr>
          <p:spPr>
            <a:xfrm>
              <a:off x="651882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79;p42">
              <a:extLst>
                <a:ext uri="{FF2B5EF4-FFF2-40B4-BE49-F238E27FC236}">
                  <a16:creationId xmlns:a16="http://schemas.microsoft.com/office/drawing/2014/main" id="{6BCE66AC-FF75-B058-78BF-A5FB8D8EFCEE}"/>
                </a:ext>
              </a:extLst>
            </p:cNvPr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2380;p42">
              <a:extLst>
                <a:ext uri="{FF2B5EF4-FFF2-40B4-BE49-F238E27FC236}">
                  <a16:creationId xmlns:a16="http://schemas.microsoft.com/office/drawing/2014/main" id="{9129B74B-5BE1-666B-E57A-263741DF8FC6}"/>
                </a:ext>
              </a:extLst>
            </p:cNvPr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this is the </a:t>
              </a:r>
              <a:r>
                <a:rPr lang="hu-HU" sz="15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terminated state</a:t>
              </a:r>
              <a:endParaRPr sz="15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54485FA-4848-9C85-D6D9-E83DB4000A02}"/>
              </a:ext>
            </a:extLst>
          </p:cNvPr>
          <p:cNvSpPr/>
          <p:nvPr/>
        </p:nvSpPr>
        <p:spPr>
          <a:xfrm>
            <a:off x="2055002" y="1997774"/>
            <a:ext cx="756938" cy="781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Graphic 93" descr="Lightbulb">
            <a:extLst>
              <a:ext uri="{FF2B5EF4-FFF2-40B4-BE49-F238E27FC236}">
                <a16:creationId xmlns:a16="http://schemas.microsoft.com/office/drawing/2014/main" id="{3908D6C1-8FD0-7F73-4201-AB46881C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415" y="2047384"/>
            <a:ext cx="718905" cy="71890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9184D3C-7AC2-A47D-9791-E1B0D38C404E}"/>
              </a:ext>
            </a:extLst>
          </p:cNvPr>
          <p:cNvSpPr/>
          <p:nvPr/>
        </p:nvSpPr>
        <p:spPr>
          <a:xfrm>
            <a:off x="4407909" y="1966255"/>
            <a:ext cx="716416" cy="746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CCC9D8-9283-58B3-F964-3D5BD0F40BF1}"/>
              </a:ext>
            </a:extLst>
          </p:cNvPr>
          <p:cNvSpPr/>
          <p:nvPr/>
        </p:nvSpPr>
        <p:spPr>
          <a:xfrm>
            <a:off x="6794810" y="2031881"/>
            <a:ext cx="743827" cy="73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37C954C-379E-BC9C-1EB0-12D6F34318A1}"/>
              </a:ext>
            </a:extLst>
          </p:cNvPr>
          <p:cNvSpPr/>
          <p:nvPr/>
        </p:nvSpPr>
        <p:spPr>
          <a:xfrm>
            <a:off x="9091270" y="2000826"/>
            <a:ext cx="767724" cy="762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Graphic 85" descr="Gears">
            <a:extLst>
              <a:ext uri="{FF2B5EF4-FFF2-40B4-BE49-F238E27FC236}">
                <a16:creationId xmlns:a16="http://schemas.microsoft.com/office/drawing/2014/main" id="{1D398BE5-1D22-BCD8-BC7D-BF8CB9F1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8372" y="1936643"/>
            <a:ext cx="901374" cy="901374"/>
          </a:xfrm>
          <a:prstGeom prst="rect">
            <a:avLst/>
          </a:prstGeom>
        </p:spPr>
      </p:pic>
      <p:pic>
        <p:nvPicPr>
          <p:cNvPr id="92" name="Graphic 91" descr="Stopwatch">
            <a:extLst>
              <a:ext uri="{FF2B5EF4-FFF2-40B4-BE49-F238E27FC236}">
                <a16:creationId xmlns:a16="http://schemas.microsoft.com/office/drawing/2014/main" id="{BC4896C0-1B8F-4930-562E-7D7BCBC80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6434" y="2026821"/>
            <a:ext cx="733149" cy="733149"/>
          </a:xfrm>
          <a:prstGeom prst="rect">
            <a:avLst/>
          </a:prstGeom>
        </p:spPr>
      </p:pic>
      <p:pic>
        <p:nvPicPr>
          <p:cNvPr id="90" name="Graphic 89" descr="Statistics RTL">
            <a:extLst>
              <a:ext uri="{FF2B5EF4-FFF2-40B4-BE49-F238E27FC236}">
                <a16:creationId xmlns:a16="http://schemas.microsoft.com/office/drawing/2014/main" id="{731903B9-717D-5516-835D-A0B888731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69690" y="2018688"/>
            <a:ext cx="780604" cy="780604"/>
          </a:xfrm>
          <a:prstGeom prst="rect">
            <a:avLst/>
          </a:prstGeom>
        </p:spPr>
      </p:pic>
      <p:sp>
        <p:nvSpPr>
          <p:cNvPr id="98" name="Google Shape;2338;p42">
            <a:extLst>
              <a:ext uri="{FF2B5EF4-FFF2-40B4-BE49-F238E27FC236}">
                <a16:creationId xmlns:a16="http://schemas.microsoft.com/office/drawing/2014/main" id="{E199742D-C62C-DE10-5C5B-5A64C8A8BCE3}"/>
              </a:ext>
            </a:extLst>
          </p:cNvPr>
          <p:cNvSpPr txBox="1"/>
          <p:nvPr/>
        </p:nvSpPr>
        <p:spPr>
          <a:xfrm>
            <a:off x="6173729" y="4511265"/>
            <a:ext cx="1985078" cy="10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we call the </a:t>
            </a:r>
            <a:r>
              <a:rPr lang="hu-HU" sz="1600" b="1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join()</a:t>
            </a:r>
            <a:r>
              <a: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method or when a thread is waiting for another thread to finish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b="1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 CPU CYCLES 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2338;p42">
            <a:extLst>
              <a:ext uri="{FF2B5EF4-FFF2-40B4-BE49-F238E27FC236}">
                <a16:creationId xmlns:a16="http://schemas.microsoft.com/office/drawing/2014/main" id="{C98C9266-534B-E832-3091-0541866F3CD9}"/>
              </a:ext>
            </a:extLst>
          </p:cNvPr>
          <p:cNvSpPr txBox="1"/>
          <p:nvPr/>
        </p:nvSpPr>
        <p:spPr>
          <a:xfrm>
            <a:off x="8477288" y="4511265"/>
            <a:ext cx="1985078" cy="10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shen a thread has finished it’s task</a:t>
            </a:r>
            <a:endParaRPr lang="hu-HU" sz="1600" b="1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u-HU"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70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1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35E53-6677-13C6-545C-A351FA334BCD}"/>
              </a:ext>
            </a:extLst>
          </p:cNvPr>
          <p:cNvSpPr/>
          <p:nvPr/>
        </p:nvSpPr>
        <p:spPr>
          <a:xfrm>
            <a:off x="1622135" y="359264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Google Shape;1357;p30">
            <a:extLst>
              <a:ext uri="{FF2B5EF4-FFF2-40B4-BE49-F238E27FC236}">
                <a16:creationId xmlns:a16="http://schemas.microsoft.com/office/drawing/2014/main" id="{AEFAF5B5-A793-2269-4109-9F4EEC458ACF}"/>
              </a:ext>
            </a:extLst>
          </p:cNvPr>
          <p:cNvSpPr/>
          <p:nvPr/>
        </p:nvSpPr>
        <p:spPr>
          <a:xfrm>
            <a:off x="1285660" y="4632974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57;p30">
            <a:extLst>
              <a:ext uri="{FF2B5EF4-FFF2-40B4-BE49-F238E27FC236}">
                <a16:creationId xmlns:a16="http://schemas.microsoft.com/office/drawing/2014/main" id="{5C7706E6-A85B-557F-73A9-05D96E462A0A}"/>
              </a:ext>
            </a:extLst>
          </p:cNvPr>
          <p:cNvSpPr/>
          <p:nvPr/>
        </p:nvSpPr>
        <p:spPr>
          <a:xfrm>
            <a:off x="10208439" y="4630237"/>
            <a:ext cx="190573" cy="190573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Multithreading and Parallelization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cxnSp>
        <p:nvCxnSpPr>
          <p:cNvPr id="3" name="Google Shape;1306;p30">
            <a:extLst>
              <a:ext uri="{FF2B5EF4-FFF2-40B4-BE49-F238E27FC236}">
                <a16:creationId xmlns:a16="http://schemas.microsoft.com/office/drawing/2014/main" id="{6138A986-7D4D-F48E-A7AA-8EC6CCDBD096}"/>
              </a:ext>
            </a:extLst>
          </p:cNvPr>
          <p:cNvCxnSpPr>
            <a:cxnSpLocks/>
          </p:cNvCxnSpPr>
          <p:nvPr/>
        </p:nvCxnSpPr>
        <p:spPr>
          <a:xfrm>
            <a:off x="1337125" y="4727305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307;p30">
            <a:extLst>
              <a:ext uri="{FF2B5EF4-FFF2-40B4-BE49-F238E27FC236}">
                <a16:creationId xmlns:a16="http://schemas.microsoft.com/office/drawing/2014/main" id="{726BC40F-6311-9724-9171-E29FBF8BE9CE}"/>
              </a:ext>
            </a:extLst>
          </p:cNvPr>
          <p:cNvCxnSpPr>
            <a:cxnSpLocks/>
          </p:cNvCxnSpPr>
          <p:nvPr/>
        </p:nvCxnSpPr>
        <p:spPr>
          <a:xfrm flipV="1">
            <a:off x="34595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08;p30">
            <a:extLst>
              <a:ext uri="{FF2B5EF4-FFF2-40B4-BE49-F238E27FC236}">
                <a16:creationId xmlns:a16="http://schemas.microsoft.com/office/drawing/2014/main" id="{E29F5412-A448-053E-8C4D-84F62E0E9573}"/>
              </a:ext>
            </a:extLst>
          </p:cNvPr>
          <p:cNvCxnSpPr>
            <a:cxnSpLocks/>
          </p:cNvCxnSpPr>
          <p:nvPr/>
        </p:nvCxnSpPr>
        <p:spPr>
          <a:xfrm flipH="1" flipV="1">
            <a:off x="4643015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309;p30">
            <a:extLst>
              <a:ext uri="{FF2B5EF4-FFF2-40B4-BE49-F238E27FC236}">
                <a16:creationId xmlns:a16="http://schemas.microsoft.com/office/drawing/2014/main" id="{CA0C40CF-4726-944F-BAAA-EB124FDB325B}"/>
              </a:ext>
            </a:extLst>
          </p:cNvPr>
          <p:cNvCxnSpPr>
            <a:cxnSpLocks/>
          </p:cNvCxnSpPr>
          <p:nvPr/>
        </p:nvCxnSpPr>
        <p:spPr>
          <a:xfrm flipV="1">
            <a:off x="58373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310;p30">
            <a:extLst>
              <a:ext uri="{FF2B5EF4-FFF2-40B4-BE49-F238E27FC236}">
                <a16:creationId xmlns:a16="http://schemas.microsoft.com/office/drawing/2014/main" id="{6C82486A-648A-2D5D-0B73-4D1C29FD314A}"/>
              </a:ext>
            </a:extLst>
          </p:cNvPr>
          <p:cNvCxnSpPr>
            <a:cxnSpLocks/>
          </p:cNvCxnSpPr>
          <p:nvPr/>
        </p:nvCxnSpPr>
        <p:spPr>
          <a:xfrm flipH="1" flipV="1">
            <a:off x="7020840" y="348380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311;p30">
            <a:extLst>
              <a:ext uri="{FF2B5EF4-FFF2-40B4-BE49-F238E27FC236}">
                <a16:creationId xmlns:a16="http://schemas.microsoft.com/office/drawing/2014/main" id="{57E56CFA-B992-E0EE-C771-C210ED6C2EBA}"/>
              </a:ext>
            </a:extLst>
          </p:cNvPr>
          <p:cNvCxnSpPr>
            <a:cxnSpLocks/>
          </p:cNvCxnSpPr>
          <p:nvPr/>
        </p:nvCxnSpPr>
        <p:spPr>
          <a:xfrm>
            <a:off x="8203090" y="4727730"/>
            <a:ext cx="2124507" cy="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312;p30">
            <a:extLst>
              <a:ext uri="{FF2B5EF4-FFF2-40B4-BE49-F238E27FC236}">
                <a16:creationId xmlns:a16="http://schemas.microsoft.com/office/drawing/2014/main" id="{7CBE50BD-1DFA-044B-103E-4ED94A8761FB}"/>
              </a:ext>
            </a:extLst>
          </p:cNvPr>
          <p:cNvGrpSpPr/>
          <p:nvPr/>
        </p:nvGrpSpPr>
        <p:grpSpPr>
          <a:xfrm>
            <a:off x="2615034" y="1586730"/>
            <a:ext cx="1722507" cy="3282053"/>
            <a:chOff x="1589653" y="1181939"/>
            <a:chExt cx="1209359" cy="2304304"/>
          </a:xfrm>
        </p:grpSpPr>
        <p:sp>
          <p:nvSpPr>
            <p:cNvPr id="13" name="Google Shape;1313;p30">
              <a:extLst>
                <a:ext uri="{FF2B5EF4-FFF2-40B4-BE49-F238E27FC236}">
                  <a16:creationId xmlns:a16="http://schemas.microsoft.com/office/drawing/2014/main" id="{9035F13A-CB97-3A88-62D6-454DB5143234}"/>
                </a:ext>
              </a:extLst>
            </p:cNvPr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4;p30">
              <a:extLst>
                <a:ext uri="{FF2B5EF4-FFF2-40B4-BE49-F238E27FC236}">
                  <a16:creationId xmlns:a16="http://schemas.microsoft.com/office/drawing/2014/main" id="{4F6393FF-9D6C-077F-F3C6-E006A7FD1334}"/>
                </a:ext>
              </a:extLst>
            </p:cNvPr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5;p30">
              <a:extLst>
                <a:ext uri="{FF2B5EF4-FFF2-40B4-BE49-F238E27FC236}">
                  <a16:creationId xmlns:a16="http://schemas.microsoft.com/office/drawing/2014/main" id="{4F4DA9F1-1430-AE75-6106-6D4F45F20DB2}"/>
                </a:ext>
              </a:extLst>
            </p:cNvPr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Threads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316;p30">
              <a:extLst>
                <a:ext uri="{FF2B5EF4-FFF2-40B4-BE49-F238E27FC236}">
                  <a16:creationId xmlns:a16="http://schemas.microsoft.com/office/drawing/2014/main" id="{F9A20938-FADF-BFA9-B4E5-D842ABB75206}"/>
                </a:ext>
              </a:extLst>
            </p:cNvPr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7;p30">
              <a:extLst>
                <a:ext uri="{FF2B5EF4-FFF2-40B4-BE49-F238E27FC236}">
                  <a16:creationId xmlns:a16="http://schemas.microsoft.com/office/drawing/2014/main" id="{959FC109-6341-A340-31B7-587342B2C4A1}"/>
                </a:ext>
              </a:extLst>
            </p:cNvPr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8;p30">
              <a:extLst>
                <a:ext uri="{FF2B5EF4-FFF2-40B4-BE49-F238E27FC236}">
                  <a16:creationId xmlns:a16="http://schemas.microsoft.com/office/drawing/2014/main" id="{BA9FAF01-F5B0-6F70-B59D-960E6F71A467}"/>
                </a:ext>
              </a:extLst>
            </p:cNvPr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9;p30">
              <a:extLst>
                <a:ext uri="{FF2B5EF4-FFF2-40B4-BE49-F238E27FC236}">
                  <a16:creationId xmlns:a16="http://schemas.microsoft.com/office/drawing/2014/main" id="{3F270223-671C-ADB9-557D-8BC4A11AD734}"/>
                </a:ext>
              </a:extLst>
            </p:cNvPr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0;p30">
              <a:extLst>
                <a:ext uri="{FF2B5EF4-FFF2-40B4-BE49-F238E27FC236}">
                  <a16:creationId xmlns:a16="http://schemas.microsoft.com/office/drawing/2014/main" id="{55564E38-FAA6-3E31-B5D2-CA4D655ECD8A}"/>
                </a:ext>
              </a:extLst>
            </p:cNvPr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threads and </a:t>
              </a: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synchronization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fundamentals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1321;p30">
            <a:extLst>
              <a:ext uri="{FF2B5EF4-FFF2-40B4-BE49-F238E27FC236}">
                <a16:creationId xmlns:a16="http://schemas.microsoft.com/office/drawing/2014/main" id="{491910D5-4FBC-23A2-2CE9-236EB1C5AF25}"/>
              </a:ext>
            </a:extLst>
          </p:cNvPr>
          <p:cNvGrpSpPr/>
          <p:nvPr/>
        </p:nvGrpSpPr>
        <p:grpSpPr>
          <a:xfrm>
            <a:off x="4977073" y="1555470"/>
            <a:ext cx="1722507" cy="3282053"/>
            <a:chOff x="3967321" y="1181939"/>
            <a:chExt cx="1209359" cy="2304304"/>
          </a:xfrm>
        </p:grpSpPr>
        <p:sp>
          <p:nvSpPr>
            <p:cNvPr id="23" name="Google Shape;1322;p30">
              <a:extLst>
                <a:ext uri="{FF2B5EF4-FFF2-40B4-BE49-F238E27FC236}">
                  <a16:creationId xmlns:a16="http://schemas.microsoft.com/office/drawing/2014/main" id="{648A1192-EABD-4A6F-D694-138830484B99}"/>
                </a:ext>
              </a:extLst>
            </p:cNvPr>
            <p:cNvSpPr/>
            <p:nvPr/>
          </p:nvSpPr>
          <p:spPr>
            <a:xfrm>
              <a:off x="4056743" y="1480568"/>
              <a:ext cx="1030515" cy="2005676"/>
            </a:xfrm>
            <a:custGeom>
              <a:avLst/>
              <a:gdLst/>
              <a:ahLst/>
              <a:cxnLst/>
              <a:rect l="l" t="t" r="r" b="b"/>
              <a:pathLst>
                <a:path w="36768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3;p30">
              <a:extLst>
                <a:ext uri="{FF2B5EF4-FFF2-40B4-BE49-F238E27FC236}">
                  <a16:creationId xmlns:a16="http://schemas.microsoft.com/office/drawing/2014/main" id="{5A617318-4117-C4B4-A0E4-6F165C05A8EC}"/>
                </a:ext>
              </a:extLst>
            </p:cNvPr>
            <p:cNvSpPr/>
            <p:nvPr/>
          </p:nvSpPr>
          <p:spPr>
            <a:xfrm>
              <a:off x="3967321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Parallelization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324;p30">
              <a:extLst>
                <a:ext uri="{FF2B5EF4-FFF2-40B4-BE49-F238E27FC236}">
                  <a16:creationId xmlns:a16="http://schemas.microsoft.com/office/drawing/2014/main" id="{A2249E60-1963-4B68-57AF-636C60F0BE9B}"/>
                </a:ext>
              </a:extLst>
            </p:cNvPr>
            <p:cNvSpPr/>
            <p:nvPr/>
          </p:nvSpPr>
          <p:spPr>
            <a:xfrm>
              <a:off x="4505085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25;p30">
              <a:extLst>
                <a:ext uri="{FF2B5EF4-FFF2-40B4-BE49-F238E27FC236}">
                  <a16:creationId xmlns:a16="http://schemas.microsoft.com/office/drawing/2014/main" id="{BC47A8CB-9C29-6B85-6A65-14AEE784BF04}"/>
                </a:ext>
              </a:extLst>
            </p:cNvPr>
            <p:cNvSpPr/>
            <p:nvPr/>
          </p:nvSpPr>
          <p:spPr>
            <a:xfrm>
              <a:off x="4303357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6;p30">
              <a:extLst>
                <a:ext uri="{FF2B5EF4-FFF2-40B4-BE49-F238E27FC236}">
                  <a16:creationId xmlns:a16="http://schemas.microsoft.com/office/drawing/2014/main" id="{8FB15F6A-48C8-558A-22F9-93E9EB19E15D}"/>
                </a:ext>
              </a:extLst>
            </p:cNvPr>
            <p:cNvSpPr/>
            <p:nvPr/>
          </p:nvSpPr>
          <p:spPr>
            <a:xfrm>
              <a:off x="4366419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7;p30">
              <a:extLst>
                <a:ext uri="{FF2B5EF4-FFF2-40B4-BE49-F238E27FC236}">
                  <a16:creationId xmlns:a16="http://schemas.microsoft.com/office/drawing/2014/main" id="{1170CE3A-7AF1-40BA-40C2-2C49FC768B06}"/>
                </a:ext>
              </a:extLst>
            </p:cNvPr>
            <p:cNvSpPr/>
            <p:nvPr/>
          </p:nvSpPr>
          <p:spPr>
            <a:xfrm>
              <a:off x="4453192" y="1364139"/>
              <a:ext cx="237617" cy="169202"/>
            </a:xfrm>
            <a:custGeom>
              <a:avLst/>
              <a:gdLst/>
              <a:ahLst/>
              <a:cxnLst/>
              <a:rect l="l" t="t" r="r" b="b"/>
              <a:pathLst>
                <a:path w="8478" h="6037" extrusionOk="0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28;p30">
              <a:extLst>
                <a:ext uri="{FF2B5EF4-FFF2-40B4-BE49-F238E27FC236}">
                  <a16:creationId xmlns:a16="http://schemas.microsoft.com/office/drawing/2014/main" id="{B3FF3212-2555-7685-8482-9DE2611A2F92}"/>
                </a:ext>
              </a:extLst>
            </p:cNvPr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parallel algorithms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parallelization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(sorting etc.)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" name="Google Shape;1329;p30">
            <a:extLst>
              <a:ext uri="{FF2B5EF4-FFF2-40B4-BE49-F238E27FC236}">
                <a16:creationId xmlns:a16="http://schemas.microsoft.com/office/drawing/2014/main" id="{2A39F9B2-DEE9-5698-AA5F-57771F469C90}"/>
              </a:ext>
            </a:extLst>
          </p:cNvPr>
          <p:cNvGrpSpPr/>
          <p:nvPr/>
        </p:nvGrpSpPr>
        <p:grpSpPr>
          <a:xfrm>
            <a:off x="7333423" y="1551652"/>
            <a:ext cx="1722027" cy="3282053"/>
            <a:chOff x="6345325" y="1181939"/>
            <a:chExt cx="1209022" cy="2304304"/>
          </a:xfrm>
        </p:grpSpPr>
        <p:sp>
          <p:nvSpPr>
            <p:cNvPr id="31" name="Google Shape;1330;p30">
              <a:extLst>
                <a:ext uri="{FF2B5EF4-FFF2-40B4-BE49-F238E27FC236}">
                  <a16:creationId xmlns:a16="http://schemas.microsoft.com/office/drawing/2014/main" id="{A23BF60A-C793-3132-1057-0B75FD85E4B8}"/>
                </a:ext>
              </a:extLst>
            </p:cNvPr>
            <p:cNvSpPr/>
            <p:nvPr/>
          </p:nvSpPr>
          <p:spPr>
            <a:xfrm>
              <a:off x="6434411" y="1480568"/>
              <a:ext cx="1030851" cy="2005676"/>
            </a:xfrm>
            <a:custGeom>
              <a:avLst/>
              <a:gdLst/>
              <a:ahLst/>
              <a:cxnLst/>
              <a:rect l="l" t="t" r="r" b="b"/>
              <a:pathLst>
                <a:path w="36780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31;p30">
              <a:extLst>
                <a:ext uri="{FF2B5EF4-FFF2-40B4-BE49-F238E27FC236}">
                  <a16:creationId xmlns:a16="http://schemas.microsoft.com/office/drawing/2014/main" id="{CF2BA4A8-FE12-D801-C962-4FDDC46F80E1}"/>
                </a:ext>
              </a:extLst>
            </p:cNvPr>
            <p:cNvSpPr/>
            <p:nvPr/>
          </p:nvSpPr>
          <p:spPr>
            <a:xfrm>
              <a:off x="6345325" y="1687459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Stream API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332;p30">
              <a:extLst>
                <a:ext uri="{FF2B5EF4-FFF2-40B4-BE49-F238E27FC236}">
                  <a16:creationId xmlns:a16="http://schemas.microsoft.com/office/drawing/2014/main" id="{59D66152-E707-4910-6DC1-57BDB0342EA1}"/>
                </a:ext>
              </a:extLst>
            </p:cNvPr>
            <p:cNvSpPr/>
            <p:nvPr/>
          </p:nvSpPr>
          <p:spPr>
            <a:xfrm>
              <a:off x="6882921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33;p30">
              <a:extLst>
                <a:ext uri="{FF2B5EF4-FFF2-40B4-BE49-F238E27FC236}">
                  <a16:creationId xmlns:a16="http://schemas.microsoft.com/office/drawing/2014/main" id="{F2069469-A6F9-F622-78A2-2F965EC1A682}"/>
                </a:ext>
              </a:extLst>
            </p:cNvPr>
            <p:cNvSpPr/>
            <p:nvPr/>
          </p:nvSpPr>
          <p:spPr>
            <a:xfrm>
              <a:off x="6681193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34;p30">
              <a:extLst>
                <a:ext uri="{FF2B5EF4-FFF2-40B4-BE49-F238E27FC236}">
                  <a16:creationId xmlns:a16="http://schemas.microsoft.com/office/drawing/2014/main" id="{B537A808-E230-46A9-625A-52B6D88D50B6}"/>
                </a:ext>
              </a:extLst>
            </p:cNvPr>
            <p:cNvSpPr/>
            <p:nvPr/>
          </p:nvSpPr>
          <p:spPr>
            <a:xfrm>
              <a:off x="6744255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35;p30">
              <a:extLst>
                <a:ext uri="{FF2B5EF4-FFF2-40B4-BE49-F238E27FC236}">
                  <a16:creationId xmlns:a16="http://schemas.microsoft.com/office/drawing/2014/main" id="{22BC1501-8D68-C8D3-F0A3-665541058021}"/>
                </a:ext>
              </a:extLst>
            </p:cNvPr>
            <p:cNvSpPr/>
            <p:nvPr/>
          </p:nvSpPr>
          <p:spPr>
            <a:xfrm>
              <a:off x="6908608" y="1404357"/>
              <a:ext cx="82457" cy="81280"/>
            </a:xfrm>
            <a:custGeom>
              <a:avLst/>
              <a:gdLst/>
              <a:ahLst/>
              <a:cxnLst/>
              <a:rect l="l" t="t" r="r" b="b"/>
              <a:pathLst>
                <a:path w="2942" h="2900" extrusionOk="0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36;p30">
              <a:extLst>
                <a:ext uri="{FF2B5EF4-FFF2-40B4-BE49-F238E27FC236}">
                  <a16:creationId xmlns:a16="http://schemas.microsoft.com/office/drawing/2014/main" id="{EDA759E2-6AAF-E35C-7C29-563399E67E8A}"/>
                </a:ext>
              </a:extLst>
            </p:cNvPr>
            <p:cNvSpPr/>
            <p:nvPr/>
          </p:nvSpPr>
          <p:spPr>
            <a:xfrm>
              <a:off x="6908608" y="1404469"/>
              <a:ext cx="82457" cy="81168"/>
            </a:xfrm>
            <a:custGeom>
              <a:avLst/>
              <a:gdLst/>
              <a:ahLst/>
              <a:cxnLst/>
              <a:rect l="l" t="t" r="r" b="b"/>
              <a:pathLst>
                <a:path w="2942" h="2896" extrusionOk="0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37;p30">
              <a:extLst>
                <a:ext uri="{FF2B5EF4-FFF2-40B4-BE49-F238E27FC236}">
                  <a16:creationId xmlns:a16="http://schemas.microsoft.com/office/drawing/2014/main" id="{1AFD79B8-C1C9-80B4-1FD0-36EB1AD91161}"/>
                </a:ext>
              </a:extLst>
            </p:cNvPr>
            <p:cNvSpPr/>
            <p:nvPr/>
          </p:nvSpPr>
          <p:spPr>
            <a:xfrm>
              <a:off x="6829529" y="1325771"/>
              <a:ext cx="240616" cy="240952"/>
            </a:xfrm>
            <a:custGeom>
              <a:avLst/>
              <a:gdLst/>
              <a:ahLst/>
              <a:cxnLst/>
              <a:rect l="l" t="t" r="r" b="b"/>
              <a:pathLst>
                <a:path w="8585" h="8597" extrusionOk="0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38;p30">
              <a:extLst>
                <a:ext uri="{FF2B5EF4-FFF2-40B4-BE49-F238E27FC236}">
                  <a16:creationId xmlns:a16="http://schemas.microsoft.com/office/drawing/2014/main" id="{BA142301-DB70-3CB7-63D2-336586B3DBCA}"/>
                </a:ext>
              </a:extLst>
            </p:cNvPr>
            <p:cNvSpPr/>
            <p:nvPr/>
          </p:nvSpPr>
          <p:spPr>
            <a:xfrm>
              <a:off x="6860723" y="1357133"/>
              <a:ext cx="178227" cy="178227"/>
            </a:xfrm>
            <a:custGeom>
              <a:avLst/>
              <a:gdLst/>
              <a:ahLst/>
              <a:cxnLst/>
              <a:rect l="l" t="t" r="r" b="b"/>
              <a:pathLst>
                <a:path w="6359" h="6359" extrusionOk="0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39;p30">
              <a:extLst>
                <a:ext uri="{FF2B5EF4-FFF2-40B4-BE49-F238E27FC236}">
                  <a16:creationId xmlns:a16="http://schemas.microsoft.com/office/drawing/2014/main" id="{6F29AD37-88D5-E339-DD12-2EC6CDCD8F22}"/>
                </a:ext>
              </a:extLst>
            </p:cNvPr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to </a:t>
              </a: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process collections of objects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efficiently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" name="Google Shape;1340;p30">
            <a:extLst>
              <a:ext uri="{FF2B5EF4-FFF2-40B4-BE49-F238E27FC236}">
                <a16:creationId xmlns:a16="http://schemas.microsoft.com/office/drawing/2014/main" id="{EAEC6D24-F40C-ECE5-038C-0D5E01710D06}"/>
              </a:ext>
            </a:extLst>
          </p:cNvPr>
          <p:cNvGrpSpPr/>
          <p:nvPr/>
        </p:nvGrpSpPr>
        <p:grpSpPr>
          <a:xfrm>
            <a:off x="6151930" y="3357238"/>
            <a:ext cx="1722507" cy="3282014"/>
            <a:chOff x="5156323" y="2022404"/>
            <a:chExt cx="1209359" cy="2304277"/>
          </a:xfrm>
        </p:grpSpPr>
        <p:sp>
          <p:nvSpPr>
            <p:cNvPr id="42" name="Google Shape;1341;p30">
              <a:extLst>
                <a:ext uri="{FF2B5EF4-FFF2-40B4-BE49-F238E27FC236}">
                  <a16:creationId xmlns:a16="http://schemas.microsoft.com/office/drawing/2014/main" id="{3A84A6D2-6948-F209-CD88-4D51B2094DD2}"/>
                </a:ext>
              </a:extLst>
            </p:cNvPr>
            <p:cNvSpPr/>
            <p:nvPr/>
          </p:nvSpPr>
          <p:spPr>
            <a:xfrm>
              <a:off x="5245591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2;p30">
              <a:extLst>
                <a:ext uri="{FF2B5EF4-FFF2-40B4-BE49-F238E27FC236}">
                  <a16:creationId xmlns:a16="http://schemas.microsoft.com/office/drawing/2014/main" id="{464ED0B2-A1F4-794B-52FC-9113BF00DBCB}"/>
                </a:ext>
              </a:extLst>
            </p:cNvPr>
            <p:cNvSpPr/>
            <p:nvPr/>
          </p:nvSpPr>
          <p:spPr>
            <a:xfrm>
              <a:off x="5156323" y="3510751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Fork-Join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1343;p30">
              <a:extLst>
                <a:ext uri="{FF2B5EF4-FFF2-40B4-BE49-F238E27FC236}">
                  <a16:creationId xmlns:a16="http://schemas.microsoft.com/office/drawing/2014/main" id="{F6A04434-6BB5-4D26-E21D-CEE267FF056B}"/>
                </a:ext>
              </a:extLst>
            </p:cNvPr>
            <p:cNvSpPr/>
            <p:nvPr/>
          </p:nvSpPr>
          <p:spPr>
            <a:xfrm>
              <a:off x="5694087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4;p30">
              <a:extLst>
                <a:ext uri="{FF2B5EF4-FFF2-40B4-BE49-F238E27FC236}">
                  <a16:creationId xmlns:a16="http://schemas.microsoft.com/office/drawing/2014/main" id="{2278EB48-9C40-08A3-8C99-455457F75D5B}"/>
                </a:ext>
              </a:extLst>
            </p:cNvPr>
            <p:cNvSpPr/>
            <p:nvPr/>
          </p:nvSpPr>
          <p:spPr>
            <a:xfrm>
              <a:off x="5492359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45;p30">
              <a:extLst>
                <a:ext uri="{FF2B5EF4-FFF2-40B4-BE49-F238E27FC236}">
                  <a16:creationId xmlns:a16="http://schemas.microsoft.com/office/drawing/2014/main" id="{C2F7F2EB-93FC-6CCE-2D51-3EEE28634DB9}"/>
                </a:ext>
              </a:extLst>
            </p:cNvPr>
            <p:cNvSpPr/>
            <p:nvPr/>
          </p:nvSpPr>
          <p:spPr>
            <a:xfrm>
              <a:off x="5555435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46;p30">
              <a:extLst>
                <a:ext uri="{FF2B5EF4-FFF2-40B4-BE49-F238E27FC236}">
                  <a16:creationId xmlns:a16="http://schemas.microsoft.com/office/drawing/2014/main" id="{862B8776-5DD0-52E8-7A2E-00970823860E}"/>
                </a:ext>
              </a:extLst>
            </p:cNvPr>
            <p:cNvSpPr/>
            <p:nvPr/>
          </p:nvSpPr>
          <p:spPr>
            <a:xfrm>
              <a:off x="5670880" y="3945893"/>
              <a:ext cx="180245" cy="197566"/>
            </a:xfrm>
            <a:custGeom>
              <a:avLst/>
              <a:gdLst/>
              <a:ahLst/>
              <a:cxnLst/>
              <a:rect l="l" t="t" r="r" b="b"/>
              <a:pathLst>
                <a:path w="6431" h="7049" extrusionOk="0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47;p30">
              <a:extLst>
                <a:ext uri="{FF2B5EF4-FFF2-40B4-BE49-F238E27FC236}">
                  <a16:creationId xmlns:a16="http://schemas.microsoft.com/office/drawing/2014/main" id="{074F9422-B4E8-9A90-9ACC-923CB4224EF2}"/>
                </a:ext>
              </a:extLst>
            </p:cNvPr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basics of the Fork-Join framework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oogle Shape;1348;p30">
            <a:extLst>
              <a:ext uri="{FF2B5EF4-FFF2-40B4-BE49-F238E27FC236}">
                <a16:creationId xmlns:a16="http://schemas.microsoft.com/office/drawing/2014/main" id="{E815D5D6-300A-F024-CFAD-4C07CDAE2C4C}"/>
              </a:ext>
            </a:extLst>
          </p:cNvPr>
          <p:cNvGrpSpPr/>
          <p:nvPr/>
        </p:nvGrpSpPr>
        <p:grpSpPr>
          <a:xfrm>
            <a:off x="3788407" y="3357238"/>
            <a:ext cx="1722027" cy="3282013"/>
            <a:chOff x="2778656" y="2022404"/>
            <a:chExt cx="1209022" cy="2304276"/>
          </a:xfrm>
        </p:grpSpPr>
        <p:sp>
          <p:nvSpPr>
            <p:cNvPr id="50" name="Google Shape;1349;p30">
              <a:extLst>
                <a:ext uri="{FF2B5EF4-FFF2-40B4-BE49-F238E27FC236}">
                  <a16:creationId xmlns:a16="http://schemas.microsoft.com/office/drawing/2014/main" id="{15C38166-9150-4A5C-00B6-A2F219558A4E}"/>
                </a:ext>
              </a:extLst>
            </p:cNvPr>
            <p:cNvSpPr/>
            <p:nvPr/>
          </p:nvSpPr>
          <p:spPr>
            <a:xfrm>
              <a:off x="2867755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0;p30">
              <a:extLst>
                <a:ext uri="{FF2B5EF4-FFF2-40B4-BE49-F238E27FC236}">
                  <a16:creationId xmlns:a16="http://schemas.microsoft.com/office/drawing/2014/main" id="{AFAFF672-5E25-7225-C373-B2A8A2C67DD7}"/>
                </a:ext>
              </a:extLst>
            </p:cNvPr>
            <p:cNvSpPr/>
            <p:nvPr/>
          </p:nvSpPr>
          <p:spPr>
            <a:xfrm>
              <a:off x="2778656" y="3510751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Collections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" name="Google Shape;1351;p30">
              <a:extLst>
                <a:ext uri="{FF2B5EF4-FFF2-40B4-BE49-F238E27FC236}">
                  <a16:creationId xmlns:a16="http://schemas.microsoft.com/office/drawing/2014/main" id="{101A8A68-0A62-0479-ED39-DEB17660FF97}"/>
                </a:ext>
              </a:extLst>
            </p:cNvPr>
            <p:cNvSpPr/>
            <p:nvPr/>
          </p:nvSpPr>
          <p:spPr>
            <a:xfrm>
              <a:off x="3316251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2;p30">
              <a:extLst>
                <a:ext uri="{FF2B5EF4-FFF2-40B4-BE49-F238E27FC236}">
                  <a16:creationId xmlns:a16="http://schemas.microsoft.com/office/drawing/2014/main" id="{E87643A4-C2CB-27B6-AC11-16ECFDBCCAFA}"/>
                </a:ext>
              </a:extLst>
            </p:cNvPr>
            <p:cNvSpPr/>
            <p:nvPr/>
          </p:nvSpPr>
          <p:spPr>
            <a:xfrm>
              <a:off x="3114523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3;p30">
              <a:extLst>
                <a:ext uri="{FF2B5EF4-FFF2-40B4-BE49-F238E27FC236}">
                  <a16:creationId xmlns:a16="http://schemas.microsoft.com/office/drawing/2014/main" id="{E8276E96-0608-C55B-96AA-B7EAF2289B3D}"/>
                </a:ext>
              </a:extLst>
            </p:cNvPr>
            <p:cNvSpPr/>
            <p:nvPr/>
          </p:nvSpPr>
          <p:spPr>
            <a:xfrm>
              <a:off x="3177599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4;p30">
              <a:extLst>
                <a:ext uri="{FF2B5EF4-FFF2-40B4-BE49-F238E27FC236}">
                  <a16:creationId xmlns:a16="http://schemas.microsoft.com/office/drawing/2014/main" id="{4A189587-2DBF-E28B-618E-94AB8ACF9871}"/>
                </a:ext>
              </a:extLst>
            </p:cNvPr>
            <p:cNvSpPr/>
            <p:nvPr/>
          </p:nvSpPr>
          <p:spPr>
            <a:xfrm>
              <a:off x="3254857" y="3923192"/>
              <a:ext cx="256620" cy="256311"/>
            </a:xfrm>
            <a:custGeom>
              <a:avLst/>
              <a:gdLst/>
              <a:ahLst/>
              <a:cxnLst/>
              <a:rect l="l" t="t" r="r" b="b"/>
              <a:pathLst>
                <a:path w="9156" h="9145" extrusionOk="0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;p30">
              <a:extLst>
                <a:ext uri="{FF2B5EF4-FFF2-40B4-BE49-F238E27FC236}">
                  <a16:creationId xmlns:a16="http://schemas.microsoft.com/office/drawing/2014/main" id="{F74B5FC8-14FA-980F-C8B1-2B96F53C5D73}"/>
                </a:ext>
              </a:extLst>
            </p:cNvPr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200" b="1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synchronized collections</a:t>
              </a:r>
              <a:r>
                <a:rPr lang="hu-HU" sz="1200" i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data structures </a:t>
              </a:r>
              <a:endParaRPr sz="1200" i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35E53-6677-13C6-545C-A351FA334BCD}"/>
              </a:ext>
            </a:extLst>
          </p:cNvPr>
          <p:cNvSpPr/>
          <p:nvPr/>
        </p:nvSpPr>
        <p:spPr>
          <a:xfrm>
            <a:off x="1622135" y="359264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DA08E1-200F-FB55-5565-45E9C8EE865A}"/>
              </a:ext>
            </a:extLst>
          </p:cNvPr>
          <p:cNvSpPr/>
          <p:nvPr/>
        </p:nvSpPr>
        <p:spPr>
          <a:xfrm>
            <a:off x="1622135" y="4058503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7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35E53-6677-13C6-545C-A351FA334BCD}"/>
              </a:ext>
            </a:extLst>
          </p:cNvPr>
          <p:cNvSpPr/>
          <p:nvPr/>
        </p:nvSpPr>
        <p:spPr>
          <a:xfrm>
            <a:off x="1622135" y="359264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DA08E1-200F-FB55-5565-45E9C8EE865A}"/>
              </a:ext>
            </a:extLst>
          </p:cNvPr>
          <p:cNvSpPr/>
          <p:nvPr/>
        </p:nvSpPr>
        <p:spPr>
          <a:xfrm>
            <a:off x="1622135" y="4058503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00037C-90CB-1EA0-8DC5-5D183F96A38F}"/>
              </a:ext>
            </a:extLst>
          </p:cNvPr>
          <p:cNvSpPr/>
          <p:nvPr/>
        </p:nvSpPr>
        <p:spPr>
          <a:xfrm>
            <a:off x="1622135" y="452436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7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35E53-6677-13C6-545C-A351FA334BCD}"/>
              </a:ext>
            </a:extLst>
          </p:cNvPr>
          <p:cNvSpPr/>
          <p:nvPr/>
        </p:nvSpPr>
        <p:spPr>
          <a:xfrm>
            <a:off x="1622135" y="359264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DA08E1-200F-FB55-5565-45E9C8EE865A}"/>
              </a:ext>
            </a:extLst>
          </p:cNvPr>
          <p:cNvSpPr/>
          <p:nvPr/>
        </p:nvSpPr>
        <p:spPr>
          <a:xfrm>
            <a:off x="1622135" y="4058503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00037C-90CB-1EA0-8DC5-5D183F96A38F}"/>
              </a:ext>
            </a:extLst>
          </p:cNvPr>
          <p:cNvSpPr/>
          <p:nvPr/>
        </p:nvSpPr>
        <p:spPr>
          <a:xfrm>
            <a:off x="1622135" y="452436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E27B5D3-8DB4-9C76-09E6-405256C67C35}"/>
              </a:ext>
            </a:extLst>
          </p:cNvPr>
          <p:cNvSpPr/>
          <p:nvPr/>
        </p:nvSpPr>
        <p:spPr>
          <a:xfrm>
            <a:off x="1622135" y="4990217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87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35E53-6677-13C6-545C-A351FA334BCD}"/>
              </a:ext>
            </a:extLst>
          </p:cNvPr>
          <p:cNvSpPr/>
          <p:nvPr/>
        </p:nvSpPr>
        <p:spPr>
          <a:xfrm>
            <a:off x="1622135" y="359264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DA08E1-200F-FB55-5565-45E9C8EE865A}"/>
              </a:ext>
            </a:extLst>
          </p:cNvPr>
          <p:cNvSpPr/>
          <p:nvPr/>
        </p:nvSpPr>
        <p:spPr>
          <a:xfrm>
            <a:off x="1622135" y="4058503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00037C-90CB-1EA0-8DC5-5D183F96A38F}"/>
              </a:ext>
            </a:extLst>
          </p:cNvPr>
          <p:cNvSpPr/>
          <p:nvPr/>
        </p:nvSpPr>
        <p:spPr>
          <a:xfrm>
            <a:off x="1622135" y="452436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E27B5D3-8DB4-9C76-09E6-405256C67C35}"/>
              </a:ext>
            </a:extLst>
          </p:cNvPr>
          <p:cNvSpPr/>
          <p:nvPr/>
        </p:nvSpPr>
        <p:spPr>
          <a:xfrm>
            <a:off x="1622135" y="4990217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A6725F48-A8A1-FA71-76A1-55DCE537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480" y="3227077"/>
            <a:ext cx="1442720" cy="144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38ABE-A26B-1A68-BDCE-E35E93F1B58D}"/>
              </a:ext>
            </a:extLst>
          </p:cNvPr>
          <p:cNvSpPr txBox="1"/>
          <p:nvPr/>
        </p:nvSpPr>
        <p:spPr>
          <a:xfrm>
            <a:off x="9331157" y="2375880"/>
            <a:ext cx="2619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CPU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can execute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threads one by one</a:t>
            </a:r>
          </a:p>
        </p:txBody>
      </p:sp>
    </p:spTree>
    <p:extLst>
      <p:ext uri="{BB962C8B-B14F-4D97-AF65-F5344CB8AC3E}">
        <p14:creationId xmlns:p14="http://schemas.microsoft.com/office/powerpoint/2010/main" val="1027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80C3E-0D7D-BB1F-B9A4-6E59016C1A93}"/>
              </a:ext>
            </a:extLst>
          </p:cNvPr>
          <p:cNvSpPr/>
          <p:nvPr/>
        </p:nvSpPr>
        <p:spPr>
          <a:xfrm>
            <a:off x="843279" y="2329195"/>
            <a:ext cx="3962401" cy="3238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D160-273A-D2F4-5919-30A8F62CE23F}"/>
              </a:ext>
            </a:extLst>
          </p:cNvPr>
          <p:cNvSpPr txBox="1"/>
          <p:nvPr/>
        </p:nvSpPr>
        <p:spPr>
          <a:xfrm>
            <a:off x="1092588" y="2404428"/>
            <a:ext cx="350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(resources – regiters, memory etc.)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C491D3-BD8E-68A4-EFA8-3078902BA9D0}"/>
              </a:ext>
            </a:extLst>
          </p:cNvPr>
          <p:cNvSpPr/>
          <p:nvPr/>
        </p:nvSpPr>
        <p:spPr>
          <a:xfrm>
            <a:off x="1622135" y="3126789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35E53-6677-13C6-545C-A351FA334BCD}"/>
              </a:ext>
            </a:extLst>
          </p:cNvPr>
          <p:cNvSpPr/>
          <p:nvPr/>
        </p:nvSpPr>
        <p:spPr>
          <a:xfrm>
            <a:off x="1622135" y="3592646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DA08E1-200F-FB55-5565-45E9C8EE865A}"/>
              </a:ext>
            </a:extLst>
          </p:cNvPr>
          <p:cNvSpPr/>
          <p:nvPr/>
        </p:nvSpPr>
        <p:spPr>
          <a:xfrm>
            <a:off x="1622135" y="4058503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00037C-90CB-1EA0-8DC5-5D183F96A38F}"/>
              </a:ext>
            </a:extLst>
          </p:cNvPr>
          <p:cNvSpPr/>
          <p:nvPr/>
        </p:nvSpPr>
        <p:spPr>
          <a:xfrm>
            <a:off x="1622135" y="4524360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E27B5D3-8DB4-9C76-09E6-405256C67C35}"/>
              </a:ext>
            </a:extLst>
          </p:cNvPr>
          <p:cNvSpPr/>
          <p:nvPr/>
        </p:nvSpPr>
        <p:spPr>
          <a:xfrm>
            <a:off x="1622135" y="4990217"/>
            <a:ext cx="2445326" cy="3599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#5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A6725F48-A8A1-FA71-76A1-55DCE537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480" y="3227077"/>
            <a:ext cx="1442720" cy="144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38ABE-A26B-1A68-BDCE-E35E93F1B58D}"/>
              </a:ext>
            </a:extLst>
          </p:cNvPr>
          <p:cNvSpPr txBox="1"/>
          <p:nvPr/>
        </p:nvSpPr>
        <p:spPr>
          <a:xfrm>
            <a:off x="9331157" y="2375880"/>
            <a:ext cx="2619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CPU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can execute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threads one by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335D58-E1E0-6C4B-C408-1C51C1E198EE}"/>
              </a:ext>
            </a:extLst>
          </p:cNvPr>
          <p:cNvSpPr/>
          <p:nvPr/>
        </p:nvSpPr>
        <p:spPr>
          <a:xfrm>
            <a:off x="6659882" y="2255051"/>
            <a:ext cx="1534160" cy="33867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THREAD SCHEDULER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E05699-E2CD-5690-FEB8-65C71808C9E4}"/>
              </a:ext>
            </a:extLst>
          </p:cNvPr>
          <p:cNvCxnSpPr>
            <a:cxnSpLocks/>
          </p:cNvCxnSpPr>
          <p:nvPr/>
        </p:nvCxnSpPr>
        <p:spPr>
          <a:xfrm>
            <a:off x="5176520" y="3948437"/>
            <a:ext cx="1188720" cy="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AAAED3-9A85-E76C-8E48-6F39EAB0F301}"/>
              </a:ext>
            </a:extLst>
          </p:cNvPr>
          <p:cNvCxnSpPr>
            <a:cxnSpLocks/>
          </p:cNvCxnSpPr>
          <p:nvPr/>
        </p:nvCxnSpPr>
        <p:spPr>
          <a:xfrm>
            <a:off x="8519160" y="3985274"/>
            <a:ext cx="1188720" cy="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9ABAF-22EB-4E6A-ACFA-7DE9F36064B1}"/>
              </a:ext>
            </a:extLst>
          </p:cNvPr>
          <p:cNvSpPr txBox="1"/>
          <p:nvPr/>
        </p:nvSpPr>
        <p:spPr>
          <a:xfrm>
            <a:off x="5243584" y="5851962"/>
            <a:ext cx="4366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thread scheduler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decides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thread will be executed by 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CPU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59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 Priority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0DA0D-27DC-1E0A-06EB-D2A65BFD25DB}"/>
              </a:ext>
            </a:extLst>
          </p:cNvPr>
          <p:cNvSpPr txBox="1"/>
          <p:nvPr/>
        </p:nvSpPr>
        <p:spPr>
          <a:xfrm>
            <a:off x="2701509" y="1943087"/>
            <a:ext cx="671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assign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value (1-10)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every thread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1: MIN_PRIORITY     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10: MAX_PRIORITY</a:t>
            </a:r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7C28E75E-DBB2-898F-236E-7D216579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2086052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5AFB86-EA3A-A3D7-2FD4-D1E103C1CCAC}"/>
              </a:ext>
            </a:extLst>
          </p:cNvPr>
          <p:cNvSpPr txBox="1"/>
          <p:nvPr/>
        </p:nvSpPr>
        <p:spPr>
          <a:xfrm>
            <a:off x="2701509" y="3367315"/>
            <a:ext cx="8748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with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priority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(default priority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are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executed in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FIFS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first-in-first-served manner – the thread scheduler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the threads in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633A3D83-80F8-A168-DA9E-40375B491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51028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14136F-9787-039D-6314-214017B20C19}"/>
              </a:ext>
            </a:extLst>
          </p:cNvPr>
          <p:cNvSpPr txBox="1"/>
          <p:nvPr/>
        </p:nvSpPr>
        <p:spPr>
          <a:xfrm>
            <a:off x="2701509" y="4969986"/>
            <a:ext cx="8324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priority threads are executed before lower priority threads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it depends on the underlying OS (thread starvation is avoided)</a:t>
            </a:r>
          </a:p>
        </p:txBody>
      </p: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D36FBE-1092-5BDA-1979-52943BB0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4929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113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7E990-6A2A-3C65-E000-7EFFCDE0E827}"/>
              </a:ext>
            </a:extLst>
          </p:cNvPr>
          <p:cNvSpPr txBox="1"/>
          <p:nvPr/>
        </p:nvSpPr>
        <p:spPr>
          <a:xfrm>
            <a:off x="2701509" y="2012883"/>
            <a:ext cx="840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were introduced starting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8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introduces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Java programming ecosystem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76FFD08-9D52-3486-105D-87C43CEF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7E990-6A2A-3C65-E000-7EFFCDE0E827}"/>
              </a:ext>
            </a:extLst>
          </p:cNvPr>
          <p:cNvSpPr txBox="1"/>
          <p:nvPr/>
        </p:nvSpPr>
        <p:spPr>
          <a:xfrm>
            <a:off x="2701509" y="2012883"/>
            <a:ext cx="840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were introduced starting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8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introduces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Java programming ecosystem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76FFD08-9D52-3486-105D-87C43CEF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37C4A-1D23-8137-F64D-F71EEAB8EAC7}"/>
              </a:ext>
            </a:extLst>
          </p:cNvPr>
          <p:cNvSpPr txBox="1"/>
          <p:nvPr/>
        </p:nvSpPr>
        <p:spPr>
          <a:xfrm>
            <a:off x="2701509" y="3624162"/>
            <a:ext cx="559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rely heavily on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 expressions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9CD0EC4-8A18-41FB-616C-C0EB55FF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397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7E990-6A2A-3C65-E000-7EFFCDE0E827}"/>
              </a:ext>
            </a:extLst>
          </p:cNvPr>
          <p:cNvSpPr txBox="1"/>
          <p:nvPr/>
        </p:nvSpPr>
        <p:spPr>
          <a:xfrm>
            <a:off x="2701509" y="2012883"/>
            <a:ext cx="840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were introduced starting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8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introduces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Java programming ecosystem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76FFD08-9D52-3486-105D-87C43CEF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37C4A-1D23-8137-F64D-F71EEAB8EAC7}"/>
              </a:ext>
            </a:extLst>
          </p:cNvPr>
          <p:cNvSpPr txBox="1"/>
          <p:nvPr/>
        </p:nvSpPr>
        <p:spPr>
          <a:xfrm>
            <a:off x="2701509" y="3624162"/>
            <a:ext cx="559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rely heavily on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 expressions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9CD0EC4-8A18-41FB-616C-C0EB55FF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39779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BA97B7-1F33-26D8-D8E8-64DBBE9F8FD9}"/>
              </a:ext>
            </a:extLst>
          </p:cNvPr>
          <p:cNvSpPr txBox="1"/>
          <p:nvPr/>
        </p:nvSpPr>
        <p:spPr>
          <a:xfrm>
            <a:off x="2701509" y="5050775"/>
            <a:ext cx="625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construct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operations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quite easily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B52AA7-A5ED-4184-A9EA-D6E0D456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4824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863CDC-1774-E9F1-06DF-3D7C245565E1}"/>
              </a:ext>
            </a:extLst>
          </p:cNvPr>
          <p:cNvSpPr/>
          <p:nvPr/>
        </p:nvSpPr>
        <p:spPr>
          <a:xfrm>
            <a:off x="5008700" y="2008780"/>
            <a:ext cx="2174600" cy="2174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600" b="1" dirty="0"/>
              <a:t>?</a:t>
            </a:r>
            <a:endParaRPr lang="en-GB" sz="9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D7638-70FC-B37A-08D0-BA6EB1C9AB93}"/>
              </a:ext>
            </a:extLst>
          </p:cNvPr>
          <p:cNvSpPr txBox="1"/>
          <p:nvPr/>
        </p:nvSpPr>
        <p:spPr>
          <a:xfrm>
            <a:off x="3121468" y="4691171"/>
            <a:ext cx="59490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motivation behind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algn="ctr"/>
            <a:endParaRPr lang="hu-H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Why do we need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multithreading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at all?</a:t>
            </a:r>
          </a:p>
        </p:txBody>
      </p:sp>
    </p:spTree>
    <p:extLst>
      <p:ext uri="{BB962C8B-B14F-4D97-AF65-F5344CB8AC3E}">
        <p14:creationId xmlns:p14="http://schemas.microsoft.com/office/powerpoint/2010/main" val="41040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3850474" y="1596443"/>
            <a:ext cx="6408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sequence of elements from a source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supports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structures are about storing items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about computation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0" name="Graphic 9" descr="Branching diagram">
            <a:extLst>
              <a:ext uri="{FF2B5EF4-FFF2-40B4-BE49-F238E27FC236}">
                <a16:creationId xmlns:a16="http://schemas.microsoft.com/office/drawing/2014/main" id="{ED50C314-7C9A-D9AF-4D7E-269EAA59F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03" y="176750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3850474" y="1596443"/>
            <a:ext cx="6408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sequence of elements from a source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supports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structures are about storing items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about computation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0" name="Graphic 9" descr="Branching diagram">
            <a:extLst>
              <a:ext uri="{FF2B5EF4-FFF2-40B4-BE49-F238E27FC236}">
                <a16:creationId xmlns:a16="http://schemas.microsoft.com/office/drawing/2014/main" id="{ED50C314-7C9A-D9AF-4D7E-269EAA59F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03" y="1767503"/>
            <a:ext cx="1545772" cy="1545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05AB5-E5E1-1DB0-46BB-B667A8E51623}"/>
              </a:ext>
            </a:extLst>
          </p:cNvPr>
          <p:cNvSpPr txBox="1"/>
          <p:nvPr/>
        </p:nvSpPr>
        <p:spPr>
          <a:xfrm>
            <a:off x="938049" y="4011401"/>
            <a:ext cx="7091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sz="2400" b="0" i="1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treams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support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database-like operations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common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functional programming languages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(filter, map, reduce etc.)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 operations can be executed </a:t>
            </a: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either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sequentially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in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8EEA7E97-9B2C-1D75-9018-150307DE7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2954" y="4458226"/>
            <a:ext cx="1606662" cy="16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</p:spTree>
    <p:extLst>
      <p:ext uri="{BB962C8B-B14F-4D97-AF65-F5344CB8AC3E}">
        <p14:creationId xmlns:p14="http://schemas.microsoft.com/office/powerpoint/2010/main" val="30794613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F919D1-3D82-9FC4-D22F-AD1EBA8A64D6}"/>
              </a:ext>
            </a:extLst>
          </p:cNvPr>
          <p:cNvSpPr/>
          <p:nvPr/>
        </p:nvSpPr>
        <p:spPr>
          <a:xfrm>
            <a:off x="1931436" y="3722914"/>
            <a:ext cx="1660850" cy="2145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355B-0EEE-16D4-C3E7-13AA7C5DFF80}"/>
              </a:ext>
            </a:extLst>
          </p:cNvPr>
          <p:cNvSpPr txBox="1"/>
          <p:nvPr/>
        </p:nvSpPr>
        <p:spPr>
          <a:xfrm>
            <a:off x="1709746" y="600078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stream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(collection of data)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F919D1-3D82-9FC4-D22F-AD1EBA8A64D6}"/>
              </a:ext>
            </a:extLst>
          </p:cNvPr>
          <p:cNvSpPr/>
          <p:nvPr/>
        </p:nvSpPr>
        <p:spPr>
          <a:xfrm>
            <a:off x="1931436" y="3722914"/>
            <a:ext cx="1660850" cy="2145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355B-0EEE-16D4-C3E7-13AA7C5DFF80}"/>
              </a:ext>
            </a:extLst>
          </p:cNvPr>
          <p:cNvSpPr txBox="1"/>
          <p:nvPr/>
        </p:nvSpPr>
        <p:spPr>
          <a:xfrm>
            <a:off x="1709746" y="600078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stream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(collection of data)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114CD-3978-DF71-987F-24A9943FF7B1}"/>
              </a:ext>
            </a:extLst>
          </p:cNvPr>
          <p:cNvSpPr/>
          <p:nvPr/>
        </p:nvSpPr>
        <p:spPr>
          <a:xfrm>
            <a:off x="4707293" y="3965509"/>
            <a:ext cx="2777413" cy="1660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(filtering,  sorting etc.)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E2F8F6-23C5-F28E-C1EB-CCAF4CD2AEA5}"/>
              </a:ext>
            </a:extLst>
          </p:cNvPr>
          <p:cNvCxnSpPr>
            <a:cxnSpLocks/>
          </p:cNvCxnSpPr>
          <p:nvPr/>
        </p:nvCxnSpPr>
        <p:spPr>
          <a:xfrm>
            <a:off x="3781425" y="4795648"/>
            <a:ext cx="754418" cy="1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F919D1-3D82-9FC4-D22F-AD1EBA8A64D6}"/>
              </a:ext>
            </a:extLst>
          </p:cNvPr>
          <p:cNvSpPr/>
          <p:nvPr/>
        </p:nvSpPr>
        <p:spPr>
          <a:xfrm>
            <a:off x="1931436" y="3722914"/>
            <a:ext cx="1660850" cy="2145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355B-0EEE-16D4-C3E7-13AA7C5DFF80}"/>
              </a:ext>
            </a:extLst>
          </p:cNvPr>
          <p:cNvSpPr txBox="1"/>
          <p:nvPr/>
        </p:nvSpPr>
        <p:spPr>
          <a:xfrm>
            <a:off x="1709746" y="600078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stream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(collection of data)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114CD-3978-DF71-987F-24A9943FF7B1}"/>
              </a:ext>
            </a:extLst>
          </p:cNvPr>
          <p:cNvSpPr/>
          <p:nvPr/>
        </p:nvSpPr>
        <p:spPr>
          <a:xfrm>
            <a:off x="4707293" y="3965509"/>
            <a:ext cx="2777413" cy="1660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(filtering,  sorting etc.)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E2F8F6-23C5-F28E-C1EB-CCAF4CD2AEA5}"/>
              </a:ext>
            </a:extLst>
          </p:cNvPr>
          <p:cNvCxnSpPr>
            <a:cxnSpLocks/>
          </p:cNvCxnSpPr>
          <p:nvPr/>
        </p:nvCxnSpPr>
        <p:spPr>
          <a:xfrm>
            <a:off x="3781425" y="4795648"/>
            <a:ext cx="754418" cy="1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03C90-D32B-5EE6-07C6-044A346F8D37}"/>
              </a:ext>
            </a:extLst>
          </p:cNvPr>
          <p:cNvSpPr/>
          <p:nvPr/>
        </p:nvSpPr>
        <p:spPr>
          <a:xfrm>
            <a:off x="8620125" y="3722914"/>
            <a:ext cx="1660850" cy="21454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C4BAD-30FF-94AE-4E89-223167440BFE}"/>
              </a:ext>
            </a:extLst>
          </p:cNvPr>
          <p:cNvCxnSpPr>
            <a:cxnSpLocks/>
          </p:cNvCxnSpPr>
          <p:nvPr/>
        </p:nvCxnSpPr>
        <p:spPr>
          <a:xfrm>
            <a:off x="7656156" y="4795648"/>
            <a:ext cx="754418" cy="1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2E0ED-D106-8F77-3464-6308F000E267}"/>
              </a:ext>
            </a:extLst>
          </p:cNvPr>
          <p:cNvSpPr txBox="1"/>
          <p:nvPr/>
        </p:nvSpPr>
        <p:spPr>
          <a:xfrm>
            <a:off x="8344862" y="6000788"/>
            <a:ext cx="221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(collect, reduce etc.)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1902432" y="1419161"/>
            <a:ext cx="8387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 are iterated explicitly with iterators (external iteration)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can use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approch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streams 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INTERNAL ITERATION !!!</a:t>
            </a:r>
          </a:p>
        </p:txBody>
      </p:sp>
    </p:spTree>
    <p:extLst>
      <p:ext uri="{BB962C8B-B14F-4D97-AF65-F5344CB8AC3E}">
        <p14:creationId xmlns:p14="http://schemas.microsoft.com/office/powerpoint/2010/main" val="40507128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/>
      <p:bldP spid="2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446888" y="397438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DBA41-1164-BE3D-84F3-5BF961B0EF95}"/>
              </a:ext>
            </a:extLst>
          </p:cNvPr>
          <p:cNvCxnSpPr>
            <a:cxnSpLocks/>
          </p:cNvCxnSpPr>
          <p:nvPr/>
        </p:nvCxnSpPr>
        <p:spPr>
          <a:xfrm>
            <a:off x="3414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9E4E2-B96F-C474-C5FD-B3E63513DE74}"/>
              </a:ext>
            </a:extLst>
          </p:cNvPr>
          <p:cNvCxnSpPr>
            <a:cxnSpLocks/>
          </p:cNvCxnSpPr>
          <p:nvPr/>
        </p:nvCxnSpPr>
        <p:spPr>
          <a:xfrm>
            <a:off x="75295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FABB9-8D6A-4246-FDEB-A6781A93911A}"/>
              </a:ext>
            </a:extLst>
          </p:cNvPr>
          <p:cNvCxnSpPr>
            <a:cxnSpLocks/>
          </p:cNvCxnSpPr>
          <p:nvPr/>
        </p:nvCxnSpPr>
        <p:spPr>
          <a:xfrm>
            <a:off x="6843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EA18E5-B4D2-27B4-CFB3-24C95EB06692}"/>
              </a:ext>
            </a:extLst>
          </p:cNvPr>
          <p:cNvCxnSpPr>
            <a:cxnSpLocks/>
          </p:cNvCxnSpPr>
          <p:nvPr/>
        </p:nvCxnSpPr>
        <p:spPr>
          <a:xfrm>
            <a:off x="61579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2502E9-A56A-6D2C-777D-5CA475241ECB}"/>
              </a:ext>
            </a:extLst>
          </p:cNvPr>
          <p:cNvSpPr txBox="1"/>
          <p:nvPr/>
        </p:nvSpPr>
        <p:spPr>
          <a:xfrm>
            <a:off x="2051149" y="343852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FD2EBA-834C-D2CD-45B1-482CB33543CF}"/>
              </a:ext>
            </a:extLst>
          </p:cNvPr>
          <p:cNvSpPr/>
          <p:nvPr/>
        </p:nvSpPr>
        <p:spPr>
          <a:xfrm>
            <a:off x="3152774" y="3958653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04D1D6-2EDF-E683-4A75-9A4E9300D065}"/>
              </a:ext>
            </a:extLst>
          </p:cNvPr>
          <p:cNvSpPr/>
          <p:nvPr/>
        </p:nvSpPr>
        <p:spPr>
          <a:xfrm>
            <a:off x="58959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D591A4-456F-1524-2021-5CC9760BA800}"/>
              </a:ext>
            </a:extLst>
          </p:cNvPr>
          <p:cNvSpPr/>
          <p:nvPr/>
        </p:nvSpPr>
        <p:spPr>
          <a:xfrm>
            <a:off x="6581775" y="3958652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2973FC-4958-7201-39E2-6F9441D4F849}"/>
              </a:ext>
            </a:extLst>
          </p:cNvPr>
          <p:cNvSpPr/>
          <p:nvPr/>
        </p:nvSpPr>
        <p:spPr>
          <a:xfrm>
            <a:off x="72675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Threads and Processes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49322-42A0-4CD5-8F64-6E447E47C1B9}"/>
              </a:ext>
            </a:extLst>
          </p:cNvPr>
          <p:cNvSpPr txBox="1"/>
          <p:nvPr/>
        </p:nvSpPr>
        <p:spPr>
          <a:xfrm>
            <a:off x="4554245" y="1703409"/>
            <a:ext cx="6850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default,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are sequential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they execute the commands one by one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(on a line by line basis) </a:t>
            </a:r>
          </a:p>
        </p:txBody>
      </p:sp>
    </p:spTree>
    <p:extLst>
      <p:ext uri="{BB962C8B-B14F-4D97-AF65-F5344CB8AC3E}">
        <p14:creationId xmlns:p14="http://schemas.microsoft.com/office/powerpoint/2010/main" val="16407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446888" y="397438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DBA41-1164-BE3D-84F3-5BF961B0EF95}"/>
              </a:ext>
            </a:extLst>
          </p:cNvPr>
          <p:cNvCxnSpPr>
            <a:cxnSpLocks/>
          </p:cNvCxnSpPr>
          <p:nvPr/>
        </p:nvCxnSpPr>
        <p:spPr>
          <a:xfrm>
            <a:off x="3414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9E4E2-B96F-C474-C5FD-B3E63513DE74}"/>
              </a:ext>
            </a:extLst>
          </p:cNvPr>
          <p:cNvCxnSpPr>
            <a:cxnSpLocks/>
          </p:cNvCxnSpPr>
          <p:nvPr/>
        </p:nvCxnSpPr>
        <p:spPr>
          <a:xfrm>
            <a:off x="75295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FABB9-8D6A-4246-FDEB-A6781A93911A}"/>
              </a:ext>
            </a:extLst>
          </p:cNvPr>
          <p:cNvCxnSpPr>
            <a:cxnSpLocks/>
          </p:cNvCxnSpPr>
          <p:nvPr/>
        </p:nvCxnSpPr>
        <p:spPr>
          <a:xfrm>
            <a:off x="6843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EA18E5-B4D2-27B4-CFB3-24C95EB06692}"/>
              </a:ext>
            </a:extLst>
          </p:cNvPr>
          <p:cNvCxnSpPr>
            <a:cxnSpLocks/>
          </p:cNvCxnSpPr>
          <p:nvPr/>
        </p:nvCxnSpPr>
        <p:spPr>
          <a:xfrm>
            <a:off x="61579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2502E9-A56A-6D2C-777D-5CA475241ECB}"/>
              </a:ext>
            </a:extLst>
          </p:cNvPr>
          <p:cNvSpPr txBox="1"/>
          <p:nvPr/>
        </p:nvSpPr>
        <p:spPr>
          <a:xfrm>
            <a:off x="2051149" y="343852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FD2EBA-834C-D2CD-45B1-482CB33543CF}"/>
              </a:ext>
            </a:extLst>
          </p:cNvPr>
          <p:cNvSpPr/>
          <p:nvPr/>
        </p:nvSpPr>
        <p:spPr>
          <a:xfrm>
            <a:off x="3152774" y="3958653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04D1D6-2EDF-E683-4A75-9A4E9300D065}"/>
              </a:ext>
            </a:extLst>
          </p:cNvPr>
          <p:cNvSpPr/>
          <p:nvPr/>
        </p:nvSpPr>
        <p:spPr>
          <a:xfrm>
            <a:off x="58959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D591A4-456F-1524-2021-5CC9760BA800}"/>
              </a:ext>
            </a:extLst>
          </p:cNvPr>
          <p:cNvSpPr/>
          <p:nvPr/>
        </p:nvSpPr>
        <p:spPr>
          <a:xfrm>
            <a:off x="6581775" y="3958652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2973FC-4958-7201-39E2-6F9441D4F849}"/>
              </a:ext>
            </a:extLst>
          </p:cNvPr>
          <p:cNvSpPr/>
          <p:nvPr/>
        </p:nvSpPr>
        <p:spPr>
          <a:xfrm>
            <a:off x="72675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1E29C6-5610-B1EE-C29D-B84509428F04}"/>
              </a:ext>
            </a:extLst>
          </p:cNvPr>
          <p:cNvCxnSpPr>
            <a:cxnSpLocks/>
          </p:cNvCxnSpPr>
          <p:nvPr/>
        </p:nvCxnSpPr>
        <p:spPr>
          <a:xfrm>
            <a:off x="34147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AB335A-6E44-0065-A4B7-8928701EDE3D}"/>
              </a:ext>
            </a:extLst>
          </p:cNvPr>
          <p:cNvCxnSpPr>
            <a:cxnSpLocks/>
          </p:cNvCxnSpPr>
          <p:nvPr/>
        </p:nvCxnSpPr>
        <p:spPr>
          <a:xfrm>
            <a:off x="61579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E10EF-5576-BE50-A7C0-1521CAE0560F}"/>
              </a:ext>
            </a:extLst>
          </p:cNvPr>
          <p:cNvSpPr txBox="1"/>
          <p:nvPr/>
        </p:nvSpPr>
        <p:spPr>
          <a:xfrm>
            <a:off x="2043228" y="4517737"/>
            <a:ext cx="92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A70359-1FA8-7FAB-B33E-E740C6DB7244}"/>
              </a:ext>
            </a:extLst>
          </p:cNvPr>
          <p:cNvSpPr/>
          <p:nvPr/>
        </p:nvSpPr>
        <p:spPr>
          <a:xfrm>
            <a:off x="3152774" y="5037865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717FC8-203F-B403-9B20-B239028FAB9E}"/>
              </a:ext>
            </a:extLst>
          </p:cNvPr>
          <p:cNvSpPr/>
          <p:nvPr/>
        </p:nvSpPr>
        <p:spPr>
          <a:xfrm>
            <a:off x="5895975" y="5026240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446888" y="5057344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9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7" grpId="0" animBg="1"/>
      <p:bldP spid="3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446888" y="397438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DBA41-1164-BE3D-84F3-5BF961B0EF95}"/>
              </a:ext>
            </a:extLst>
          </p:cNvPr>
          <p:cNvCxnSpPr>
            <a:cxnSpLocks/>
          </p:cNvCxnSpPr>
          <p:nvPr/>
        </p:nvCxnSpPr>
        <p:spPr>
          <a:xfrm>
            <a:off x="3414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9E4E2-B96F-C474-C5FD-B3E63513DE74}"/>
              </a:ext>
            </a:extLst>
          </p:cNvPr>
          <p:cNvCxnSpPr>
            <a:cxnSpLocks/>
          </p:cNvCxnSpPr>
          <p:nvPr/>
        </p:nvCxnSpPr>
        <p:spPr>
          <a:xfrm>
            <a:off x="75295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FABB9-8D6A-4246-FDEB-A6781A93911A}"/>
              </a:ext>
            </a:extLst>
          </p:cNvPr>
          <p:cNvCxnSpPr>
            <a:cxnSpLocks/>
          </p:cNvCxnSpPr>
          <p:nvPr/>
        </p:nvCxnSpPr>
        <p:spPr>
          <a:xfrm>
            <a:off x="6843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EA18E5-B4D2-27B4-CFB3-24C95EB06692}"/>
              </a:ext>
            </a:extLst>
          </p:cNvPr>
          <p:cNvCxnSpPr>
            <a:cxnSpLocks/>
          </p:cNvCxnSpPr>
          <p:nvPr/>
        </p:nvCxnSpPr>
        <p:spPr>
          <a:xfrm>
            <a:off x="61579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2502E9-A56A-6D2C-777D-5CA475241ECB}"/>
              </a:ext>
            </a:extLst>
          </p:cNvPr>
          <p:cNvSpPr txBox="1"/>
          <p:nvPr/>
        </p:nvSpPr>
        <p:spPr>
          <a:xfrm>
            <a:off x="2051149" y="343852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FD2EBA-834C-D2CD-45B1-482CB33543CF}"/>
              </a:ext>
            </a:extLst>
          </p:cNvPr>
          <p:cNvSpPr/>
          <p:nvPr/>
        </p:nvSpPr>
        <p:spPr>
          <a:xfrm>
            <a:off x="3152774" y="3958653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04D1D6-2EDF-E683-4A75-9A4E9300D065}"/>
              </a:ext>
            </a:extLst>
          </p:cNvPr>
          <p:cNvSpPr/>
          <p:nvPr/>
        </p:nvSpPr>
        <p:spPr>
          <a:xfrm>
            <a:off x="58959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D591A4-456F-1524-2021-5CC9760BA800}"/>
              </a:ext>
            </a:extLst>
          </p:cNvPr>
          <p:cNvSpPr/>
          <p:nvPr/>
        </p:nvSpPr>
        <p:spPr>
          <a:xfrm>
            <a:off x="6581775" y="3958652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2973FC-4958-7201-39E2-6F9441D4F849}"/>
              </a:ext>
            </a:extLst>
          </p:cNvPr>
          <p:cNvSpPr/>
          <p:nvPr/>
        </p:nvSpPr>
        <p:spPr>
          <a:xfrm>
            <a:off x="72675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1E29C6-5610-B1EE-C29D-B84509428F04}"/>
              </a:ext>
            </a:extLst>
          </p:cNvPr>
          <p:cNvCxnSpPr>
            <a:cxnSpLocks/>
          </p:cNvCxnSpPr>
          <p:nvPr/>
        </p:nvCxnSpPr>
        <p:spPr>
          <a:xfrm>
            <a:off x="34147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AB335A-6E44-0065-A4B7-8928701EDE3D}"/>
              </a:ext>
            </a:extLst>
          </p:cNvPr>
          <p:cNvCxnSpPr>
            <a:cxnSpLocks/>
          </p:cNvCxnSpPr>
          <p:nvPr/>
        </p:nvCxnSpPr>
        <p:spPr>
          <a:xfrm>
            <a:off x="61579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E10EF-5576-BE50-A7C0-1521CAE0560F}"/>
              </a:ext>
            </a:extLst>
          </p:cNvPr>
          <p:cNvSpPr txBox="1"/>
          <p:nvPr/>
        </p:nvSpPr>
        <p:spPr>
          <a:xfrm>
            <a:off x="2043228" y="4517737"/>
            <a:ext cx="92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A70359-1FA8-7FAB-B33E-E740C6DB7244}"/>
              </a:ext>
            </a:extLst>
          </p:cNvPr>
          <p:cNvSpPr/>
          <p:nvPr/>
        </p:nvSpPr>
        <p:spPr>
          <a:xfrm>
            <a:off x="3152774" y="5037865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717FC8-203F-B403-9B20-B239028FAB9E}"/>
              </a:ext>
            </a:extLst>
          </p:cNvPr>
          <p:cNvSpPr/>
          <p:nvPr/>
        </p:nvSpPr>
        <p:spPr>
          <a:xfrm>
            <a:off x="5895975" y="5026240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446888" y="5057344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1FAA5-8D16-147D-D75E-5555A8EDD512}"/>
              </a:ext>
            </a:extLst>
          </p:cNvPr>
          <p:cNvSpPr/>
          <p:nvPr/>
        </p:nvSpPr>
        <p:spPr>
          <a:xfrm>
            <a:off x="3152774" y="5916593"/>
            <a:ext cx="4638676" cy="6000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A7A6A-DF83-C104-AC92-C676BFB1150B}"/>
              </a:ext>
            </a:extLst>
          </p:cNvPr>
          <p:cNvSpPr txBox="1"/>
          <p:nvPr/>
        </p:nvSpPr>
        <p:spPr>
          <a:xfrm>
            <a:off x="8690736" y="5985797"/>
            <a:ext cx="168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689626-165D-AC85-75AD-9D2B1BB494E5}"/>
              </a:ext>
            </a:extLst>
          </p:cNvPr>
          <p:cNvSpPr txBox="1"/>
          <p:nvPr/>
        </p:nvSpPr>
        <p:spPr>
          <a:xfrm>
            <a:off x="1920278" y="5519009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FA6E13B-A361-FF46-6D46-29DEFA95D5A7}"/>
              </a:ext>
            </a:extLst>
          </p:cNvPr>
          <p:cNvSpPr/>
          <p:nvPr/>
        </p:nvSpPr>
        <p:spPr>
          <a:xfrm>
            <a:off x="3217069" y="59575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C34BA4-EF09-BD42-2DD9-759A131CDACC}"/>
              </a:ext>
            </a:extLst>
          </p:cNvPr>
          <p:cNvSpPr/>
          <p:nvPr/>
        </p:nvSpPr>
        <p:spPr>
          <a:xfrm>
            <a:off x="3807619" y="59575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8" grpId="0"/>
      <p:bldP spid="32" grpId="0" animBg="1"/>
      <p:bldP spid="3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8F5E174-9085-7E7D-EF1B-84C6973F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4" t="35294" r="37416" b="22666"/>
          <a:stretch/>
        </p:blipFill>
        <p:spPr>
          <a:xfrm>
            <a:off x="4934403" y="1674160"/>
            <a:ext cx="2272393" cy="13255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669552" y="3403598"/>
            <a:ext cx="68529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essentially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 need the whole data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advance –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element in the collection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computed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it can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added to the collection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306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8F5E174-9085-7E7D-EF1B-84C6973F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4" t="35294" r="37416" b="22666"/>
          <a:stretch/>
        </p:blipFill>
        <p:spPr>
          <a:xfrm>
            <a:off x="4959803" y="1712242"/>
            <a:ext cx="2272393" cy="13255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1971196" y="3441680"/>
            <a:ext cx="83004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essentially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 need the whole data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advance –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element in the collection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computed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it can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added to the collection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THIS IS WHY IT TAKES MORE TIME TO HANDLE A COLLECTION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82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754116" y="3357880"/>
            <a:ext cx="66329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interfaces to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 a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set of values</a:t>
            </a:r>
            <a:endParaRPr lang="hu-HU" sz="2400" b="1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(like video frames being streamed over the internet)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fixed data structures whose elements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 on demand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(lazy collections)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14" y="162526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754116" y="3357880"/>
            <a:ext cx="6632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interfaces to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 a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set of values</a:t>
            </a:r>
            <a:endParaRPr lang="hu-HU" sz="2400" b="1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(like video frames being streamed over the internet)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fixed data structures whose elements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 on demand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(lazy collections)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STREAMS ARE FASTER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14" y="162526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754116" y="3357880"/>
            <a:ext cx="6632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interfaces to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 a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set of values</a:t>
            </a:r>
            <a:endParaRPr lang="hu-HU" sz="2400" b="1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(like video frames being streamed over the internet)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fixed data structures whose elements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 on demand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(lazy collections)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STREAMS ARE FASTER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14" y="162526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6222322" y="3832875"/>
            <a:ext cx="4959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all the prime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 can be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with streams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are calculated when needed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154" y="1993332"/>
            <a:ext cx="1545772" cy="1545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165E8-CB9E-F397-5BF1-12BBF86CF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84" t="35294" r="37416" b="22666"/>
          <a:stretch/>
        </p:blipFill>
        <p:spPr>
          <a:xfrm>
            <a:off x="2236923" y="2103437"/>
            <a:ext cx="227239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F7A74-1C68-10B3-1C8E-5C8522DC4167}"/>
              </a:ext>
            </a:extLst>
          </p:cNvPr>
          <p:cNvSpPr txBox="1"/>
          <p:nvPr/>
        </p:nvSpPr>
        <p:spPr>
          <a:xfrm>
            <a:off x="1113030" y="3832875"/>
            <a:ext cx="45709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all the prime numbers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 infinite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with collections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 have to fetch all of them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by one</a:t>
            </a:r>
            <a:endParaRPr lang="hu-HU" sz="2400" i="1" dirty="0">
              <a:solidFill>
                <a:srgbClr val="FF9999"/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6246367" y="3832875"/>
            <a:ext cx="4911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all the prime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 can be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with streams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are calculated when needed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CAN BE TRAVERSED ONLY ONCE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154" y="1993332"/>
            <a:ext cx="1545772" cy="1545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165E8-CB9E-F397-5BF1-12BBF86CF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84" t="35294" r="37416" b="22666"/>
          <a:stretch/>
        </p:blipFill>
        <p:spPr>
          <a:xfrm>
            <a:off x="2236923" y="2103437"/>
            <a:ext cx="227239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F7A74-1C68-10B3-1C8E-5C8522DC4167}"/>
              </a:ext>
            </a:extLst>
          </p:cNvPr>
          <p:cNvSpPr txBox="1"/>
          <p:nvPr/>
        </p:nvSpPr>
        <p:spPr>
          <a:xfrm>
            <a:off x="1164551" y="3832875"/>
            <a:ext cx="4467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all the prime numbers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 infinite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with collections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 have to fetch all of them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by one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BE TRAVERSED AS MANY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TIMES AS WE WANT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44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100180</TotalTime>
  <Words>4137</Words>
  <Application>Microsoft Office PowerPoint</Application>
  <PresentationFormat>Widescreen</PresentationFormat>
  <Paragraphs>901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Fira Sans Extra Condensed Medium</vt:lpstr>
      <vt:lpstr>Orbitron</vt:lpstr>
      <vt:lpstr>Roboto</vt:lpstr>
      <vt:lpstr>Wingdings</vt:lpstr>
      <vt:lpstr>Office Theme</vt:lpstr>
      <vt:lpstr>Multithreading and Parallelization</vt:lpstr>
      <vt:lpstr>Multithreading and Parallelization</vt:lpstr>
      <vt:lpstr>Multithreading and Parallelization</vt:lpstr>
      <vt:lpstr>Multithreading and Parallelization</vt:lpstr>
      <vt:lpstr>Multithreading and Parallelization</vt:lpstr>
      <vt:lpstr>Multithreading and Parallelization</vt:lpstr>
      <vt:lpstr>Multithreading and Parallelization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Threads and Processes</vt:lpstr>
      <vt:lpstr>Time-Slicing Algorithm</vt:lpstr>
      <vt:lpstr>Time-Slicing Algorithm</vt:lpstr>
      <vt:lpstr>Time-Slicing Algorithm</vt:lpstr>
      <vt:lpstr>Time-Slicing Algorithm</vt:lpstr>
      <vt:lpstr>Time-Slicing Algorithm</vt:lpstr>
      <vt:lpstr>Time-Slicing Algorithm</vt:lpstr>
      <vt:lpstr>Time-Slicing Algorithm</vt:lpstr>
      <vt:lpstr>Time-Slicing Algorithm</vt:lpstr>
      <vt:lpstr>Time-Slicing Algorithm</vt:lpstr>
      <vt:lpstr>Time-Slicing Algorithm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Disadvantages</vt:lpstr>
      <vt:lpstr>Disadvantages</vt:lpstr>
      <vt:lpstr>Disadvantages</vt:lpstr>
      <vt:lpstr>Disadvantages</vt:lpstr>
      <vt:lpstr>Disadvantages</vt:lpstr>
      <vt:lpstr>Thread Lifecycle</vt:lpstr>
      <vt:lpstr>Thread Lifecycle</vt:lpstr>
      <vt:lpstr>Thread Lifecycle</vt:lpstr>
      <vt:lpstr>Thread Lifecycle</vt:lpstr>
      <vt:lpstr>Thread Priority</vt:lpstr>
      <vt:lpstr>Thread Priority</vt:lpstr>
      <vt:lpstr>Thread Priority</vt:lpstr>
      <vt:lpstr>Thread Priority</vt:lpstr>
      <vt:lpstr>Thread Priority</vt:lpstr>
      <vt:lpstr>Thread Priority</vt:lpstr>
      <vt:lpstr>Thread Priority</vt:lpstr>
      <vt:lpstr>Thread Priority</vt:lpstr>
      <vt:lpstr>PowerPoint Presentation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Streams and Collections</vt:lpstr>
      <vt:lpstr>Streams and Collections</vt:lpstr>
      <vt:lpstr>Streams and Collections</vt:lpstr>
      <vt:lpstr>Streams and Collections</vt:lpstr>
      <vt:lpstr>Streams and Collections</vt:lpstr>
      <vt:lpstr>Streams and Collections</vt:lpstr>
      <vt:lpstr>Streams and Collections</vt:lpstr>
      <vt:lpstr>Stream API</vt:lpstr>
      <vt:lpstr>Stream API</vt:lpstr>
      <vt:lpstr>Stream API</vt:lpstr>
      <vt:lpstr>Stream API</vt:lpstr>
      <vt:lpstr>Stream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920</cp:revision>
  <dcterms:created xsi:type="dcterms:W3CDTF">2019-01-16T12:03:26Z</dcterms:created>
  <dcterms:modified xsi:type="dcterms:W3CDTF">2022-10-11T17:11:43Z</dcterms:modified>
</cp:coreProperties>
</file>