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41" r:id="rId3"/>
    <p:sldId id="344" r:id="rId4"/>
    <p:sldId id="342" r:id="rId5"/>
    <p:sldId id="343" r:id="rId6"/>
    <p:sldId id="345" r:id="rId7"/>
    <p:sldId id="346" r:id="rId8"/>
    <p:sldId id="355" r:id="rId9"/>
    <p:sldId id="356" r:id="rId10"/>
    <p:sldId id="357" r:id="rId11"/>
    <p:sldId id="358" r:id="rId12"/>
    <p:sldId id="359" r:id="rId13"/>
    <p:sldId id="33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40" r:id="rId23"/>
    <p:sldId id="339" r:id="rId24"/>
    <p:sldId id="260" r:id="rId25"/>
    <p:sldId id="262" r:id="rId26"/>
    <p:sldId id="261" r:id="rId27"/>
    <p:sldId id="263" r:id="rId28"/>
    <p:sldId id="264" r:id="rId29"/>
    <p:sldId id="265" r:id="rId30"/>
    <p:sldId id="259" r:id="rId31"/>
    <p:sldId id="279" r:id="rId32"/>
    <p:sldId id="280" r:id="rId33"/>
    <p:sldId id="281" r:id="rId34"/>
    <p:sldId id="282" r:id="rId35"/>
    <p:sldId id="283" r:id="rId36"/>
    <p:sldId id="284" r:id="rId37"/>
    <p:sldId id="278" r:id="rId38"/>
    <p:sldId id="257" r:id="rId39"/>
    <p:sldId id="360" r:id="rId40"/>
    <p:sldId id="361" r:id="rId41"/>
    <p:sldId id="362" r:id="rId42"/>
    <p:sldId id="258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85" r:id="rId56"/>
    <p:sldId id="288" r:id="rId57"/>
    <p:sldId id="289" r:id="rId58"/>
    <p:sldId id="286" r:id="rId59"/>
    <p:sldId id="299" r:id="rId60"/>
    <p:sldId id="298" r:id="rId61"/>
    <p:sldId id="291" r:id="rId62"/>
    <p:sldId id="292" r:id="rId63"/>
    <p:sldId id="382" r:id="rId64"/>
    <p:sldId id="383" r:id="rId65"/>
    <p:sldId id="379" r:id="rId66"/>
    <p:sldId id="380" r:id="rId67"/>
    <p:sldId id="381" r:id="rId68"/>
    <p:sldId id="290" r:id="rId69"/>
    <p:sldId id="287" r:id="rId70"/>
    <p:sldId id="300" r:id="rId71"/>
    <p:sldId id="301" r:id="rId72"/>
    <p:sldId id="302" r:id="rId73"/>
    <p:sldId id="303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3" r:id="rId82"/>
    <p:sldId id="314" r:id="rId83"/>
    <p:sldId id="315" r:id="rId84"/>
    <p:sldId id="320" r:id="rId85"/>
    <p:sldId id="316" r:id="rId86"/>
    <p:sldId id="317" r:id="rId87"/>
    <p:sldId id="318" r:id="rId88"/>
    <p:sldId id="321" r:id="rId89"/>
    <p:sldId id="319" r:id="rId90"/>
    <p:sldId id="322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331" r:id="rId100"/>
    <p:sldId id="332" r:id="rId101"/>
    <p:sldId id="333" r:id="rId102"/>
    <p:sldId id="334" r:id="rId103"/>
    <p:sldId id="335" r:id="rId104"/>
    <p:sldId id="336" r:id="rId105"/>
    <p:sldId id="337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6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59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74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9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28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70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3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2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2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0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3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2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0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13D-00CA-4217-B7F3-E914CADB1538}" type="datetimeFigureOut">
              <a:rPr lang="hu-HU" smtClean="0"/>
              <a:t>2020. 09. 24.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4F8D4-6D63-4613-BDCE-FB85EA64C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23846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synchronized(this)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object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object itself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775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458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044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506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4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893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680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 and Mutexes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50025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1878751"/>
          </a:xfrm>
        </p:spPr>
        <p:txBody>
          <a:bodyPr/>
          <a:lstStyle/>
          <a:p>
            <a:r>
              <a:rPr lang="hu-HU" dirty="0"/>
              <a:t>invented by </a:t>
            </a:r>
            <a:r>
              <a:rPr lang="hu-HU" b="1" dirty="0"/>
              <a:t>Dijkstra</a:t>
            </a:r>
            <a:r>
              <a:rPr lang="hu-HU" dirty="0"/>
              <a:t> back in </a:t>
            </a:r>
            <a:r>
              <a:rPr lang="hu-HU" b="1" dirty="0"/>
              <a:t>1962</a:t>
            </a:r>
          </a:p>
          <a:p>
            <a:r>
              <a:rPr lang="hu-HU" dirty="0"/>
              <a:t>semaphores are</a:t>
            </a:r>
            <a:r>
              <a:rPr lang="hu-HU" b="1" dirty="0"/>
              <a:t> simple variables </a:t>
            </a:r>
            <a:r>
              <a:rPr lang="hu-HU" dirty="0"/>
              <a:t>(or abstract data types) that are used for controlling access to a common resource</a:t>
            </a:r>
          </a:p>
          <a:p>
            <a:r>
              <a:rPr lang="hu-HU" dirty="0"/>
              <a:t>it is an important concept in operating systems as wel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A6F-B290-4747-B9E0-D0B2B2B9C0D5}"/>
              </a:ext>
            </a:extLst>
          </p:cNvPr>
          <p:cNvSpPr txBox="1"/>
          <p:nvPr/>
        </p:nvSpPr>
        <p:spPr>
          <a:xfrm>
            <a:off x="1515922" y="3429000"/>
            <a:ext cx="76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„It is a record of how many units of a particular resource are available. </a:t>
            </a:r>
          </a:p>
          <a:p>
            <a:pPr algn="ctr"/>
            <a:r>
              <a:rPr lang="hu-HU" i="1" dirty="0"/>
              <a:t>We have to wait until a unit of the resource becomes available again.”</a:t>
            </a:r>
            <a:endParaRPr lang="en-GB" i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8E9F-752A-4F9F-919C-28969EC62DBD}"/>
              </a:ext>
            </a:extLst>
          </p:cNvPr>
          <p:cNvSpPr txBox="1"/>
          <p:nvPr/>
        </p:nvSpPr>
        <p:spPr>
          <a:xfrm>
            <a:off x="2183906" y="4449503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COUNTING SEMAPHORES</a:t>
            </a:r>
            <a:r>
              <a:rPr lang="hu-HU" dirty="0"/>
              <a:t>: allows an arbitrary resource count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BINARY SEMAPHORES</a:t>
            </a:r>
            <a:r>
              <a:rPr lang="hu-HU" dirty="0"/>
              <a:t>: semaphores that are restricted to the</a:t>
            </a:r>
          </a:p>
          <a:p>
            <a:r>
              <a:rPr lang="hu-HU" dirty="0"/>
              <a:t>							values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22238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C678-6B9B-46A1-A839-D08C6A2B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317"/>
            <a:ext cx="8596668" cy="3458976"/>
          </a:xfrm>
        </p:spPr>
        <p:txBody>
          <a:bodyPr/>
          <a:lstStyle/>
          <a:p>
            <a:r>
              <a:rPr lang="hu-HU" dirty="0"/>
              <a:t>suppose a library has </a:t>
            </a:r>
            <a:r>
              <a:rPr lang="hu-HU" b="1" dirty="0"/>
              <a:t>10</a:t>
            </a:r>
            <a:r>
              <a:rPr lang="hu-HU" dirty="0"/>
              <a:t> identical study rooms (it can be used by a single student at a time)</a:t>
            </a:r>
          </a:p>
          <a:p>
            <a:r>
              <a:rPr lang="hu-HU" dirty="0"/>
              <a:t>students must request a study room from the front desk</a:t>
            </a:r>
          </a:p>
          <a:p>
            <a:r>
              <a:rPr lang="hu-HU" dirty="0"/>
              <a:t>if no rooms are free: students have to wait for rooms to be available again so until someone relinquishes a given study room</a:t>
            </a:r>
          </a:p>
          <a:p>
            <a:r>
              <a:rPr lang="hu-HU" dirty="0"/>
              <a:t>when a student finished using the room, the student must return to the front desk and indicate that one room has become free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THIS PROBLEM CAN BE SOLVED WITH THE HELP OF A SEMAPHORE</a:t>
            </a:r>
          </a:p>
        </p:txBody>
      </p:sp>
    </p:spTree>
    <p:extLst>
      <p:ext uri="{BB962C8B-B14F-4D97-AF65-F5344CB8AC3E}">
        <p14:creationId xmlns:p14="http://schemas.microsoft.com/office/powerpoint/2010/main" val="25236761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Semaphores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615736" y="1811045"/>
            <a:ext cx="810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</a:t>
            </a:r>
            <a:r>
              <a:rPr lang="hu-HU" dirty="0"/>
              <a:t> semaphores tracks only </a:t>
            </a:r>
            <a:r>
              <a:rPr lang="hu-HU" b="1" dirty="0"/>
              <a:t>how many resources are free </a:t>
            </a:r>
            <a:r>
              <a:rPr lang="hu-HU" dirty="0"/>
              <a:t>– it does not keep</a:t>
            </a:r>
          </a:p>
          <a:p>
            <a:r>
              <a:rPr lang="hu-HU" dirty="0"/>
              <a:t>		track of which of the resources are free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the semaphore count may serve as a useful </a:t>
            </a:r>
            <a:r>
              <a:rPr lang="hu-HU" b="1" dirty="0"/>
              <a:t>trigger</a:t>
            </a:r>
            <a:r>
              <a:rPr lang="hu-HU" dirty="0"/>
              <a:t> for a number of</a:t>
            </a:r>
          </a:p>
          <a:p>
            <a:r>
              <a:rPr lang="hu-HU" dirty="0"/>
              <a:t>		different actions (web servers)</a:t>
            </a:r>
          </a:p>
          <a:p>
            <a:endParaRPr lang="hu-HU" dirty="0"/>
          </a:p>
          <a:p>
            <a:r>
              <a:rPr lang="hu-HU" b="1" dirty="0"/>
              <a:t>3.)</a:t>
            </a:r>
            <a:r>
              <a:rPr lang="hu-HU" dirty="0"/>
              <a:t> </a:t>
            </a:r>
            <a:r>
              <a:rPr lang="hu-HU" b="1" dirty="0"/>
              <a:t>producer-comsumer problem</a:t>
            </a:r>
            <a:r>
              <a:rPr lang="hu-HU" dirty="0"/>
              <a:t> can be solved and implemented</a:t>
            </a:r>
          </a:p>
          <a:p>
            <a:r>
              <a:rPr lang="hu-HU" dirty="0"/>
              <a:t>		with the help of semphores (Dijkstra’s approach)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3FF5E-AF06-4B70-9114-4A2FBF618A42}"/>
              </a:ext>
            </a:extLst>
          </p:cNvPr>
          <p:cNvSpPr txBox="1"/>
          <p:nvPr/>
        </p:nvSpPr>
        <p:spPr>
          <a:xfrm>
            <a:off x="2814224" y="1432899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static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7392-692F-42C1-98B3-F3E9B0427824}"/>
              </a:ext>
            </a:extLst>
          </p:cNvPr>
          <p:cNvSpPr txBox="1"/>
          <p:nvPr/>
        </p:nvSpPr>
        <p:spPr>
          <a:xfrm>
            <a:off x="2814224" y="2819294"/>
            <a:ext cx="3940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</a:t>
            </a:r>
          </a:p>
          <a:p>
            <a:r>
              <a:rPr lang="hu-HU" b="1" dirty="0">
                <a:solidFill>
                  <a:srgbClr val="FFC000"/>
                </a:solidFill>
              </a:rPr>
              <a:t>    synchronized(SomeClass.class) {</a:t>
            </a:r>
          </a:p>
          <a:p>
            <a:r>
              <a:rPr lang="hu-HU" b="1" dirty="0">
                <a:solidFill>
                  <a:srgbClr val="FFC000"/>
                </a:solidFill>
              </a:rPr>
              <a:t>         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    } 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3719-63A6-4C19-A582-E671FD81B178}"/>
              </a:ext>
            </a:extLst>
          </p:cNvPr>
          <p:cNvSpPr txBox="1"/>
          <p:nvPr/>
        </p:nvSpPr>
        <p:spPr>
          <a:xfrm>
            <a:off x="1444877" y="5081074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called </a:t>
            </a:r>
            <a:r>
              <a:rPr lang="hu-HU" b="1" dirty="0"/>
              <a:t>class level locking </a:t>
            </a:r>
            <a:r>
              <a:rPr lang="hu-HU" dirty="0"/>
              <a:t>because we get the </a:t>
            </a:r>
          </a:p>
          <a:p>
            <a:r>
              <a:rPr lang="hu-HU" dirty="0"/>
              <a:t>	monitor lock (intrinsic lock) associated with the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782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24D8-DF69-407D-A2A6-6645F1D0E02B}"/>
              </a:ext>
            </a:extLst>
          </p:cNvPr>
          <p:cNvSpPr txBox="1"/>
          <p:nvPr/>
        </p:nvSpPr>
        <p:spPr>
          <a:xfrm>
            <a:off x="1313895" y="4024011"/>
            <a:ext cx="841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  <a:sym typeface="Wingdings" panose="05000000000000000000" pitchFamily="2" charset="2"/>
              </a:rPr>
              <a:t></a:t>
            </a:r>
            <a:r>
              <a:rPr lang="hu-HU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hu-HU" dirty="0">
                <a:latin typeface="+mj-lt"/>
                <a:sym typeface="Wingdings" panose="05000000000000000000" pitchFamily="2" charset="2"/>
              </a:rPr>
              <a:t>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hu-HU" b="1" i="0" dirty="0">
                <a:effectLst/>
                <a:latin typeface="+mj-lt"/>
              </a:rPr>
              <a:t>Lock</a:t>
            </a:r>
            <a:r>
              <a:rPr lang="en-GB" b="0" i="0" dirty="0">
                <a:effectLst/>
                <a:latin typeface="+mj-lt"/>
              </a:rPr>
              <a:t> is designed to enforce a mutual exclusion concurrency control policy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2E87E-E1F7-468D-87BB-B9ADED1A4165}"/>
              </a:ext>
            </a:extLst>
          </p:cNvPr>
          <p:cNvSpPr txBox="1"/>
          <p:nvPr/>
        </p:nvSpPr>
        <p:spPr>
          <a:xfrm>
            <a:off x="2068497" y="1463907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202122"/>
                </a:solidFill>
                <a:latin typeface="Arial" panose="020B0604020202020204" pitchFamily="34" charset="0"/>
              </a:rPr>
              <a:t>„</a:t>
            </a:r>
            <a:r>
              <a:rPr lang="hu-HU" i="1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GB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utual</a:t>
            </a:r>
            <a:r>
              <a:rPr lang="en-GB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exclusion 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property of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concurrency control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which is </a:t>
            </a:r>
            <a:endParaRPr lang="hu-HU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instituted for the purpose of preventing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race conditions”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5B24B-0CB6-4C23-9C67-D112C49A9228}"/>
              </a:ext>
            </a:extLst>
          </p:cNvPr>
          <p:cNvSpPr txBox="1"/>
          <p:nvPr/>
        </p:nvSpPr>
        <p:spPr>
          <a:xfrm>
            <a:off x="1313895" y="2461541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+mj-lt"/>
              </a:rPr>
              <a:t>p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rocess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synchronization plays an important role in maintaining</a:t>
            </a:r>
            <a:endParaRPr lang="hu-HU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the consistency of shared data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(critical section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CE94-6A5C-4E19-B072-F7C51F67FEAD}"/>
              </a:ext>
            </a:extLst>
          </p:cNvPr>
          <p:cNvSpPr txBox="1"/>
          <p:nvPr/>
        </p:nvSpPr>
        <p:spPr>
          <a:xfrm>
            <a:off x="1313895" y="3335991"/>
            <a:ext cx="817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+mj-lt"/>
                <a:sym typeface="Wingdings" panose="05000000000000000000" pitchFamily="2" charset="2"/>
              </a:rPr>
              <a:t>mutex is very similar to a binary semaphore: while binary semaphore can</a:t>
            </a:r>
          </a:p>
          <a:p>
            <a:pPr lvl="1"/>
            <a:r>
              <a:rPr lang="hu-HU" dirty="0">
                <a:latin typeface="+mj-lt"/>
                <a:sym typeface="Wingdings" panose="05000000000000000000" pitchFamily="2" charset="2"/>
              </a:rPr>
              <a:t>	be used as mutex, a mutex is a more specific use-case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8495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803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</a:t>
            </a:r>
            <a:r>
              <a:rPr lang="hu-HU" dirty="0"/>
              <a:t>is a </a:t>
            </a:r>
            <a:r>
              <a:rPr lang="hu-HU" b="1" dirty="0"/>
              <a:t>signaling mechanism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threads and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processes perform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GB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wait()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hu-HU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notify</a:t>
            </a:r>
            <a:r>
              <a:rPr lang="en-GB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operation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    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indicate whether the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are acquiring or releasing the resource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64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</a:t>
            </a:r>
            <a:r>
              <a:rPr lang="hu-HU" dirty="0"/>
              <a:t>utex is </a:t>
            </a:r>
            <a:r>
              <a:rPr lang="hu-HU" b="1" dirty="0"/>
              <a:t>a locking mechanishm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threads or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es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ha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to acquire the lock on 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mutex object if it wants to acquire the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2027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</a:t>
            </a:r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semaphore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allows multiple program threads to access the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GB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finite instance of resources</a:t>
            </a:r>
            <a:r>
              <a:rPr lang="hu-HU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(not just a single resource)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646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mutex 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allows multiple program threads to access a </a:t>
            </a:r>
            <a:endParaRPr lang="hu-H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hu-HU" dirty="0">
                <a:solidFill>
                  <a:srgbClr val="222222"/>
                </a:solidFill>
                <a:latin typeface="Verdana" panose="020B0604030504040204" pitchFamily="34" charset="0"/>
              </a:rPr>
              <a:t>   </a:t>
            </a:r>
            <a:r>
              <a:rPr lang="en-GB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single shared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but one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2054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Mutexes (Mutual Exclusion Objects)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3CF8-EE15-4CFF-BA0F-523BB9D2E7AF}"/>
              </a:ext>
            </a:extLst>
          </p:cNvPr>
          <p:cNvSpPr txBox="1"/>
          <p:nvPr/>
        </p:nvSpPr>
        <p:spPr>
          <a:xfrm>
            <a:off x="1006897" y="1614087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SEMAPHORE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797F-E561-4ECD-9E54-7CE230950286}"/>
              </a:ext>
            </a:extLst>
          </p:cNvPr>
          <p:cNvSpPr txBox="1"/>
          <p:nvPr/>
        </p:nvSpPr>
        <p:spPr>
          <a:xfrm>
            <a:off x="1962447" y="2253787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the process or thread</a:t>
            </a:r>
            <a:r>
              <a:rPr lang="en-GB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blocks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itself</a:t>
            </a:r>
            <a:r>
              <a:rPr lang="hu-HU" b="0" i="0" dirty="0">
                <a:solidFill>
                  <a:srgbClr val="222222"/>
                </a:solidFill>
                <a:effectLst/>
                <a:latin typeface="+mj-lt"/>
              </a:rPr>
              <a:t> if no resource is free</a:t>
            </a:r>
          </a:p>
          <a:p>
            <a:pPr lvl="1"/>
            <a:r>
              <a:rPr lang="hu-HU" dirty="0">
                <a:solidFill>
                  <a:srgbClr val="222222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till the count of semaphore become greater than </a:t>
            </a:r>
            <a:r>
              <a:rPr lang="en-GB" b="1" i="0" dirty="0">
                <a:solidFill>
                  <a:srgbClr val="222222"/>
                </a:solidFill>
                <a:effectLst/>
                <a:latin typeface="+mj-lt"/>
              </a:rPr>
              <a:t>0</a:t>
            </a:r>
            <a:endParaRPr lang="en-GB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FDBDA-E63D-4945-9206-4B9BFD4AE480}"/>
              </a:ext>
            </a:extLst>
          </p:cNvPr>
          <p:cNvSpPr txBox="1"/>
          <p:nvPr/>
        </p:nvSpPr>
        <p:spPr>
          <a:xfrm>
            <a:off x="1006897" y="361431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MUTEX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B703-733F-4F9B-BF37-F1021F408E3D}"/>
              </a:ext>
            </a:extLst>
          </p:cNvPr>
          <p:cNvSpPr txBox="1"/>
          <p:nvPr/>
        </p:nvSpPr>
        <p:spPr>
          <a:xfrm>
            <a:off x="1968569" y="4236183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 if the lock is already acqured by another thread or process then</a:t>
            </a:r>
          </a:p>
          <a:p>
            <a:pPr lvl="2"/>
            <a:r>
              <a:rPr lang="hu-HU" dirty="0"/>
              <a:t>the thread will </a:t>
            </a:r>
            <a:r>
              <a:rPr lang="hu-HU" b="1" dirty="0"/>
              <a:t>wait</a:t>
            </a:r>
            <a:r>
              <a:rPr lang="hu-HU" dirty="0"/>
              <a:t> until the mutex object gets unlocked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034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896643" y="1455940"/>
            <a:ext cx="882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With the increase in the number of the cores available in the processors nowadays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,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multithreading is getting more and more crucial</a:t>
            </a: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Java provides its own multi-threading framework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the so-called </a:t>
            </a:r>
            <a:r>
              <a:rPr lang="hu-HU" b="1" dirty="0">
                <a:solidFill>
                  <a:srgbClr val="5F5F6F"/>
                </a:solidFill>
                <a:latin typeface="+mj-lt"/>
              </a:rPr>
              <a:t>Executor Framework</a:t>
            </a: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with the help of this framework we can manage worker threads</a:t>
            </a:r>
          </a:p>
          <a:p>
            <a:r>
              <a:rPr lang="hu-HU" i="0" dirty="0">
                <a:solidFill>
                  <a:srgbClr val="5F5F6F"/>
                </a:solidFill>
                <a:effectLst/>
                <a:latin typeface="+mj-lt"/>
                <a:sym typeface="Wingdings" panose="05000000000000000000" pitchFamily="2" charset="2"/>
              </a:rPr>
              <a:t>				more eff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iciently because of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thread pools</a:t>
            </a:r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93259-79C6-4B5B-BEA9-649D425FC46C}"/>
              </a:ext>
            </a:extLst>
          </p:cNvPr>
          <p:cNvSpPr txBox="1"/>
          <p:nvPr/>
        </p:nvSpPr>
        <p:spPr>
          <a:xfrm>
            <a:off x="2405793" y="403532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MAKES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518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7453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Why to use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thread pools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and the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Execturor Framework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?</a:t>
            </a:r>
            <a:endParaRPr lang="hu-HU" dirty="0">
              <a:solidFill>
                <a:srgbClr val="5F5F6F"/>
              </a:solidFill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it will handle everything: schedule and execute the submitted tasks</a:t>
            </a:r>
            <a:endParaRPr lang="hu-HU" b="1" dirty="0">
              <a:solidFill>
                <a:srgbClr val="5F5F6F"/>
              </a:solidFill>
              <a:latin typeface="+mj-lt"/>
            </a:endParaRPr>
          </a:p>
          <a:p>
            <a:endParaRPr lang="hu-HU" b="1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b="1" dirty="0">
                <a:solidFill>
                  <a:srgbClr val="5F5F6F"/>
                </a:solidFill>
                <a:latin typeface="+mj-lt"/>
              </a:rPr>
              <a:t>	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creating and managing threads is expensive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 a</a:t>
            </a:r>
            <a:r>
              <a:rPr lang="en-GB" b="0" i="0" dirty="0" err="1">
                <a:solidFill>
                  <a:srgbClr val="5F5F6F"/>
                </a:solidFill>
                <a:effectLst/>
                <a:latin typeface="+mj-lt"/>
              </a:rPr>
              <a:t>dding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 new thread for each process leads to the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creation of a large number of threads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           These threads need memory + CPU will spend too much time switching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context when the threads are swapped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 Thread pools can resue threads in an extremely efficient manner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by keeping the threads alive and reusing them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(thread pools are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queues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410E7-2859-4BB0-868A-1E894D806270}"/>
              </a:ext>
            </a:extLst>
          </p:cNvPr>
          <p:cNvSpPr txBox="1"/>
          <p:nvPr/>
        </p:nvSpPr>
        <p:spPr>
          <a:xfrm>
            <a:off x="2387505" y="4904000"/>
            <a:ext cx="67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USING THREAD POOLS MAKE</a:t>
            </a:r>
            <a:r>
              <a:rPr lang="en-GB" b="1" dirty="0">
                <a:solidFill>
                  <a:srgbClr val="FFC000"/>
                </a:solidFill>
              </a:rPr>
              <a:t>S</a:t>
            </a:r>
            <a:r>
              <a:rPr lang="hu-HU" b="1" dirty="0">
                <a:solidFill>
                  <a:srgbClr val="FFC000"/>
                </a:solidFill>
              </a:rPr>
              <a:t> MULTITHREADING EFFICIENT !!!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243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9110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1.) SingleThreadExecutor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This executor has a single thread so we can execute processes</a:t>
            </a: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    </a:t>
            </a:r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in a sequential manner. Ever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y process is exectured by a new thread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2.) FixedThreadPool(n)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This is how we can create a thread pool with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threads. Usually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n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is the number of cores in the CPU.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 if there are more tasks than n then these taks are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  stored with a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LinkedBlockingQueue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587253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Executors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1040228" y="1500328"/>
            <a:ext cx="8850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There are several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types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of </a:t>
            </a:r>
            <a:r>
              <a:rPr lang="hu-HU" b="1" i="0" dirty="0">
                <a:solidFill>
                  <a:srgbClr val="5F5F6F"/>
                </a:solidFill>
                <a:effectLst/>
                <a:latin typeface="+mj-lt"/>
              </a:rPr>
              <a:t>executors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: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3.) CachedThreadPool</a:t>
            </a:r>
            <a:endParaRPr lang="en-GB" b="1" dirty="0">
              <a:solidFill>
                <a:srgbClr val="FFC000"/>
              </a:solidFill>
              <a:latin typeface="+mj-lt"/>
              <a:sym typeface="Wingdings" panose="05000000000000000000" pitchFamily="2" charset="2"/>
            </a:endParaRPr>
          </a:p>
          <a:p>
            <a:endParaRPr lang="en-GB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The number of threads is not bounded: i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f all the threads are busy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executing some tasks and a new task comes the pool will create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		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and add a new thread to the executor. 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if a thread remains idle for 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60</a:t>
            </a:r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 secs then it is removed</a:t>
            </a: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			 it is used for short parallel tasks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4.) ScheduledExecutor</a:t>
            </a:r>
          </a:p>
          <a:p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  <a:sym typeface="Wingdings" panose="05000000000000000000" pitchFamily="2" charset="2"/>
              </a:rPr>
              <a:t>			We can execute a given operation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at regular intervals </a:t>
            </a:r>
            <a:endParaRPr lang="hu-HU" b="0" i="0" dirty="0">
              <a:solidFill>
                <a:srgbClr val="5F5F6F"/>
              </a:solidFill>
              <a:effectLst/>
              <a:latin typeface="+mj-lt"/>
            </a:endParaRPr>
          </a:p>
          <a:p>
            <a:r>
              <a:rPr lang="hu-HU" dirty="0">
                <a:solidFill>
                  <a:srgbClr val="5F5F6F"/>
                </a:solidFill>
                <a:latin typeface="+mj-lt"/>
              </a:rPr>
              <a:t>			      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or</a:t>
            </a:r>
            <a:r>
              <a:rPr lang="hu-HU" b="0" i="0" dirty="0">
                <a:solidFill>
                  <a:srgbClr val="5F5F6F"/>
                </a:solidFill>
                <a:effectLst/>
                <a:latin typeface="+mj-lt"/>
              </a:rPr>
              <a:t> we can use this executor</a:t>
            </a:r>
            <a:r>
              <a:rPr lang="en-GB" b="0" i="0" dirty="0">
                <a:solidFill>
                  <a:srgbClr val="5F5F6F"/>
                </a:solidFill>
                <a:effectLst/>
                <a:latin typeface="+mj-lt"/>
              </a:rPr>
              <a:t> if we wish to delay a certain task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8036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912212" y="1445464"/>
            <a:ext cx="820833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both run on a different threads than the calling thread</a:t>
            </a: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</a:rPr>
              <a:t>	b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ut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return a value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not</a:t>
            </a: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GB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a so-called </a:t>
            </a:r>
            <a:r>
              <a:rPr lang="hu-HU" i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run-and-forget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action. We execute a given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operation in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without a return value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we use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call()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method if we want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to return a given value from the given thread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 will not return the value: this is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		why we need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object</a:t>
            </a:r>
          </a:p>
          <a:p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	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calling thread will be blocked till the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call()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method is 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				executed and </a:t>
            </a:r>
            <a:r>
              <a:rPr lang="en-GB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&lt;T&gt;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hu-HU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lang="en-GB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results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40520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F0E-D0E6-47BB-8E95-32B3626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Runnable and Callable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B4890-3F48-4224-8BF5-8BDAA323588B}"/>
              </a:ext>
            </a:extLst>
          </p:cNvPr>
          <p:cNvSpPr txBox="1"/>
          <p:nvPr/>
        </p:nvSpPr>
        <p:spPr>
          <a:xfrm>
            <a:off x="797247" y="1383320"/>
            <a:ext cx="83150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hu-HU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can handle both of the interfaces</a:t>
            </a:r>
          </a:p>
          <a:p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		(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and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</a:rPr>
              <a:t> interfaces)</a:t>
            </a:r>
            <a:endParaRPr lang="en-GB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executorService.execute()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This method executes a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 interface so it means</a:t>
            </a:r>
          </a:p>
          <a:p>
            <a:pPr lvl="1"/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				there is no return value (void </a:t>
            </a:r>
            <a:r>
              <a:rPr lang="hu-HU" b="1" dirty="0">
                <a:latin typeface="Arial" panose="020B0604020202020204" pitchFamily="34" charset="0"/>
                <a:sym typeface="Wingdings" panose="05000000000000000000" pitchFamily="2" charset="2"/>
              </a:rPr>
              <a:t>run() </a:t>
            </a:r>
            <a:r>
              <a:rPr lang="hu-HU" dirty="0">
                <a:latin typeface="Arial" panose="020B0604020202020204" pitchFamily="34" charset="0"/>
                <a:sym typeface="Wingdings" panose="05000000000000000000" pitchFamily="2" charset="2"/>
              </a:rPr>
              <a:t>method)</a:t>
            </a:r>
          </a:p>
          <a:p>
            <a:pPr lvl="1"/>
            <a:endParaRPr lang="hu-HU" b="1" dirty="0">
              <a:solidFill>
                <a:srgbClr val="FFC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olidFill>
                  <a:srgbClr val="FFC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executorService.submit()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This method can handle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Runnable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 as well as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Callable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interfaces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 it can handle a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Future&lt;T&gt;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 value and we</a:t>
            </a: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			             can get the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vaue with </a:t>
            </a:r>
            <a:r>
              <a:rPr lang="hu-HU" b="1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get() </a:t>
            </a:r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 the future object</a:t>
            </a:r>
          </a:p>
          <a:p>
            <a:pPr lvl="1"/>
            <a:endParaRPr lang="hu-HU" dirty="0">
              <a:solidFill>
                <a:srgbClr val="242729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hu-HU" dirty="0">
                <a:solidFill>
                  <a:srgbClr val="24272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hu-HU" dirty="0">
              <a:solidFill>
                <a:srgbClr val="5F5F6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72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en-GB" b="1" u="sng" dirty="0"/>
              <a:t>Threads Communication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92C30-B523-488B-A946-DEAAF362F789}"/>
              </a:ext>
            </a:extLst>
          </p:cNvPr>
          <p:cNvSpPr/>
          <p:nvPr/>
        </p:nvSpPr>
        <p:spPr>
          <a:xfrm>
            <a:off x="1139780" y="2351599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65D87-4970-4E16-906C-97F856A0DACF}"/>
              </a:ext>
            </a:extLst>
          </p:cNvPr>
          <p:cNvSpPr/>
          <p:nvPr/>
        </p:nvSpPr>
        <p:spPr>
          <a:xfrm>
            <a:off x="1139780" y="3720023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14C19-456F-4ABB-8B9D-BA12F6934539}"/>
              </a:ext>
            </a:extLst>
          </p:cNvPr>
          <p:cNvSpPr txBox="1"/>
          <p:nvPr/>
        </p:nvSpPr>
        <p:spPr>
          <a:xfrm>
            <a:off x="3138117" y="263649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E014B-674B-474F-9012-8F5BF02B7700}"/>
              </a:ext>
            </a:extLst>
          </p:cNvPr>
          <p:cNvSpPr txBox="1"/>
          <p:nvPr/>
        </p:nvSpPr>
        <p:spPr>
          <a:xfrm>
            <a:off x="3138117" y="400491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7074A-0AB4-4293-8DBE-6AF0907B9914}"/>
              </a:ext>
            </a:extLst>
          </p:cNvPr>
          <p:cNvSpPr/>
          <p:nvPr/>
        </p:nvSpPr>
        <p:spPr>
          <a:xfrm>
            <a:off x="2235416" y="2515154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163A5-AA80-4C68-8C9E-162473AA30A9}"/>
              </a:ext>
            </a:extLst>
          </p:cNvPr>
          <p:cNvSpPr/>
          <p:nvPr/>
        </p:nvSpPr>
        <p:spPr>
          <a:xfrm>
            <a:off x="1205684" y="2515153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53DB0-6819-48F6-A313-4949996F3066}"/>
              </a:ext>
            </a:extLst>
          </p:cNvPr>
          <p:cNvSpPr/>
          <p:nvPr/>
        </p:nvSpPr>
        <p:spPr>
          <a:xfrm>
            <a:off x="2256668" y="3887698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069CA-7406-4006-B9C8-8EEA554B5898}"/>
              </a:ext>
            </a:extLst>
          </p:cNvPr>
          <p:cNvSpPr/>
          <p:nvPr/>
        </p:nvSpPr>
        <p:spPr>
          <a:xfrm>
            <a:off x="1226936" y="3887697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84AF8-979D-4218-BA43-F7B829612E42}"/>
              </a:ext>
            </a:extLst>
          </p:cNvPr>
          <p:cNvCxnSpPr>
            <a:cxnSpLocks/>
          </p:cNvCxnSpPr>
          <p:nvPr/>
        </p:nvCxnSpPr>
        <p:spPr>
          <a:xfrm>
            <a:off x="4617196" y="2831977"/>
            <a:ext cx="46252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240827-4234-4488-9B21-A0227BD9085B}"/>
              </a:ext>
            </a:extLst>
          </p:cNvPr>
          <p:cNvCxnSpPr>
            <a:cxnSpLocks/>
          </p:cNvCxnSpPr>
          <p:nvPr/>
        </p:nvCxnSpPr>
        <p:spPr>
          <a:xfrm>
            <a:off x="4689697" y="4227250"/>
            <a:ext cx="4668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0B1E5-F8A1-4CF3-AF40-CDEF053D336B}"/>
              </a:ext>
            </a:extLst>
          </p:cNvPr>
          <p:cNvCxnSpPr/>
          <p:nvPr/>
        </p:nvCxnSpPr>
        <p:spPr>
          <a:xfrm>
            <a:off x="5281974" y="3197456"/>
            <a:ext cx="772358" cy="6902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30F910-D763-45EA-96E6-7F29A83820B1}"/>
              </a:ext>
            </a:extLst>
          </p:cNvPr>
          <p:cNvSpPr txBox="1"/>
          <p:nvPr/>
        </p:nvSpPr>
        <p:spPr>
          <a:xfrm>
            <a:off x="5907538" y="3356331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wait()</a:t>
            </a:r>
            <a:endParaRPr lang="en-GB" b="1" i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4F24E-9CA0-4875-995D-358B2960027A}"/>
              </a:ext>
            </a:extLst>
          </p:cNvPr>
          <p:cNvCxnSpPr>
            <a:cxnSpLocks/>
          </p:cNvCxnSpPr>
          <p:nvPr/>
        </p:nvCxnSpPr>
        <p:spPr>
          <a:xfrm flipV="1">
            <a:off x="7066149" y="3127157"/>
            <a:ext cx="817222" cy="729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FB4965-9F07-4AD0-BFA9-0064772139B6}"/>
              </a:ext>
            </a:extLst>
          </p:cNvPr>
          <p:cNvSpPr txBox="1"/>
          <p:nvPr/>
        </p:nvSpPr>
        <p:spPr>
          <a:xfrm>
            <a:off x="7628462" y="336033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/>
              <a:t>notify()</a:t>
            </a:r>
            <a:endParaRPr lang="en-GB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7B9F95-A847-4533-8C45-1573ACEC4C21}"/>
              </a:ext>
            </a:extLst>
          </p:cNvPr>
          <p:cNvSpPr txBox="1"/>
          <p:nvPr/>
        </p:nvSpPr>
        <p:spPr>
          <a:xfrm>
            <a:off x="1487357" y="1232864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Threads that are locking on the same </a:t>
            </a:r>
            <a:r>
              <a:rPr lang="hu-HU" b="1" dirty="0"/>
              <a:t>intrinsic lock</a:t>
            </a:r>
            <a:r>
              <a:rPr lang="hu-HU" dirty="0"/>
              <a:t> (monitor) can </a:t>
            </a:r>
          </a:p>
          <a:p>
            <a:r>
              <a:rPr lang="hu-HU" dirty="0"/>
              <a:t>	  </a:t>
            </a:r>
            <a:r>
              <a:rPr lang="hu-HU" b="1" dirty="0"/>
              <a:t>release the lock </a:t>
            </a:r>
            <a:r>
              <a:rPr lang="hu-HU" dirty="0"/>
              <a:t>until the other thread calls </a:t>
            </a:r>
            <a:r>
              <a:rPr lang="hu-HU" b="1" dirty="0"/>
              <a:t>notify</a:t>
            </a:r>
            <a:endParaRPr lang="en-GB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B092-9F62-46A2-8E75-EF289CB274F3}"/>
              </a:ext>
            </a:extLst>
          </p:cNvPr>
          <p:cNvSpPr txBox="1"/>
          <p:nvPr/>
        </p:nvSpPr>
        <p:spPr>
          <a:xfrm>
            <a:off x="1818526" y="5054694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Note</a:t>
            </a:r>
            <a:r>
              <a:rPr lang="hu-HU" dirty="0"/>
              <a:t>: these </a:t>
            </a:r>
            <a:r>
              <a:rPr lang="hu-HU" i="1" dirty="0"/>
              <a:t>wait() </a:t>
            </a:r>
            <a:r>
              <a:rPr lang="hu-HU" dirty="0"/>
              <a:t>and </a:t>
            </a:r>
            <a:r>
              <a:rPr lang="hu-HU" i="1" dirty="0"/>
              <a:t>notify() </a:t>
            </a:r>
            <a:r>
              <a:rPr lang="hu-HU" dirty="0"/>
              <a:t>methods can be used</a:t>
            </a:r>
          </a:p>
          <a:p>
            <a:r>
              <a:rPr lang="hu-HU" dirty="0"/>
              <a:t>	and called from </a:t>
            </a:r>
            <a:r>
              <a:rPr lang="hu-HU" b="1" dirty="0"/>
              <a:t>synchronized</a:t>
            </a:r>
            <a:r>
              <a:rPr lang="hu-HU" dirty="0"/>
              <a:t> methods or blocks exclusively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46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0AD9B-E16E-42D4-94C1-97C30BC279E3}"/>
              </a:ext>
            </a:extLst>
          </p:cNvPr>
          <p:cNvSpPr txBox="1"/>
          <p:nvPr/>
        </p:nvSpPr>
        <p:spPr>
          <a:xfrm>
            <a:off x="1498858" y="5273337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Lambda expressions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similar to methods, but they do not need a</a:t>
            </a:r>
            <a:endParaRPr lang="hu-HU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name and they can be implemented right in the body of a method</a:t>
            </a:r>
            <a:r>
              <a:rPr lang="hu-H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367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03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233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0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89ADA-C749-421B-A8BE-797AA1804E98}"/>
              </a:ext>
            </a:extLst>
          </p:cNvPr>
          <p:cNvCxnSpPr/>
          <p:nvPr/>
        </p:nvCxnSpPr>
        <p:spPr>
          <a:xfrm>
            <a:off x="4438835" y="2876365"/>
            <a:ext cx="701336" cy="40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84CC5C-8758-400A-ABC4-1F1AF54C67EC}"/>
              </a:ext>
            </a:extLst>
          </p:cNvPr>
          <p:cNvSpPr txBox="1"/>
          <p:nvPr/>
        </p:nvSpPr>
        <p:spPr>
          <a:xfrm>
            <a:off x="2576589" y="2012125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217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#2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95E18-BA5E-4983-BB83-F31A66E2EAEB}"/>
              </a:ext>
            </a:extLst>
          </p:cNvPr>
          <p:cNvCxnSpPr>
            <a:cxnSpLocks/>
          </p:cNvCxnSpPr>
          <p:nvPr/>
        </p:nvCxnSpPr>
        <p:spPr>
          <a:xfrm flipV="1">
            <a:off x="4384089" y="3647412"/>
            <a:ext cx="756082" cy="42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C627CF-CA5B-415B-9A2F-F89220A6C3F7}"/>
              </a:ext>
            </a:extLst>
          </p:cNvPr>
          <p:cNvSpPr txBox="1"/>
          <p:nvPr/>
        </p:nvSpPr>
        <p:spPr>
          <a:xfrm>
            <a:off x="2649090" y="4534440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counter = counter + 1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372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18F3A-65FC-4556-A7A2-A4C08D8A70B0}"/>
              </a:ext>
            </a:extLst>
          </p:cNvPr>
          <p:cNvSpPr txBox="1"/>
          <p:nvPr/>
        </p:nvSpPr>
        <p:spPr>
          <a:xfrm>
            <a:off x="1710094" y="1730345"/>
            <a:ext cx="653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DAEMON THREADS					WORKER THREADS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2C5DF-7E62-4ADD-90FE-A7B1C2BE5C55}"/>
              </a:ext>
            </a:extLst>
          </p:cNvPr>
          <p:cNvCxnSpPr/>
          <p:nvPr/>
        </p:nvCxnSpPr>
        <p:spPr>
          <a:xfrm>
            <a:off x="4681750" y="1930400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53A30-D82E-4681-8B1C-9A34B2CA6433}"/>
              </a:ext>
            </a:extLst>
          </p:cNvPr>
          <p:cNvSpPr txBox="1"/>
          <p:nvPr/>
        </p:nvSpPr>
        <p:spPr>
          <a:xfrm>
            <a:off x="2203947" y="2507529"/>
            <a:ext cx="603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thread in Java can be a so-called </a:t>
            </a:r>
            <a:r>
              <a:rPr lang="hu-HU" b="1" dirty="0"/>
              <a:t>daemon thread</a:t>
            </a:r>
            <a:r>
              <a:rPr lang="hu-HU" dirty="0"/>
              <a:t> or a</a:t>
            </a:r>
          </a:p>
          <a:p>
            <a:r>
              <a:rPr lang="hu-HU" dirty="0"/>
              <a:t>	standard </a:t>
            </a:r>
            <a:r>
              <a:rPr lang="hu-HU" b="1" dirty="0"/>
              <a:t>worker thread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7BA6E-8135-433B-ADA8-CA35B06AC5B7}"/>
              </a:ext>
            </a:extLst>
          </p:cNvPr>
          <p:cNvSpPr txBox="1"/>
          <p:nvPr/>
        </p:nvSpPr>
        <p:spPr>
          <a:xfrm>
            <a:off x="2497361" y="3582186"/>
            <a:ext cx="716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latin typeface="Roboto"/>
                <a:sym typeface="Wingdings" panose="05000000000000000000" pitchFamily="2" charset="2"/>
              </a:rPr>
              <a:t>w</a:t>
            </a:r>
            <a:r>
              <a:rPr lang="en-GB" b="0" i="0" dirty="0">
                <a:effectLst/>
                <a:latin typeface="Roboto"/>
              </a:rPr>
              <a:t>hen a Java program starts</a:t>
            </a:r>
            <a:r>
              <a:rPr lang="hu-HU" b="0" i="0" dirty="0">
                <a:effectLst/>
                <a:latin typeface="Roboto"/>
              </a:rPr>
              <a:t> then</a:t>
            </a:r>
            <a:r>
              <a:rPr lang="en-GB" b="0" i="0" dirty="0">
                <a:effectLst/>
                <a:latin typeface="Roboto"/>
              </a:rPr>
              <a:t> one thread begins</a:t>
            </a:r>
            <a:endParaRPr lang="hu-HU" b="0" i="0" dirty="0">
              <a:effectLst/>
              <a:latin typeface="Roboto"/>
            </a:endParaRPr>
          </a:p>
          <a:p>
            <a:pPr lvl="1"/>
            <a:r>
              <a:rPr lang="en-GB" b="0" i="0" dirty="0">
                <a:effectLst/>
                <a:latin typeface="Roboto"/>
              </a:rPr>
              <a:t> running immediately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i="1" dirty="0">
                <a:sym typeface="Wingdings" panose="05000000000000000000" pitchFamily="2" charset="2"/>
              </a:rPr>
              <a:t>main thread</a:t>
            </a:r>
            <a:r>
              <a:rPr lang="hu-HU" dirty="0">
                <a:sym typeface="Wingdings" panose="05000000000000000000" pitchFamily="2" charset="2"/>
              </a:rPr>
              <a:t>) – it starts the main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1B0A5-AFEE-4E77-949A-5FF85E8412D9}"/>
              </a:ext>
            </a:extLst>
          </p:cNvPr>
          <p:cNvSpPr txBox="1"/>
          <p:nvPr/>
        </p:nvSpPr>
        <p:spPr>
          <a:xfrm>
            <a:off x="2497361" y="5342382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latin typeface="Roboto"/>
                <a:sym typeface="Wingdings" panose="05000000000000000000" pitchFamily="2" charset="2"/>
              </a:rPr>
              <a:t>daemon threads </a:t>
            </a:r>
            <a:r>
              <a:rPr lang="hu-HU" dirty="0">
                <a:latin typeface="Roboto"/>
                <a:sym typeface="Wingdings" panose="05000000000000000000" pitchFamily="2" charset="2"/>
              </a:rPr>
              <a:t>are intended as helper threads</a:t>
            </a:r>
          </a:p>
          <a:p>
            <a:pPr lvl="1"/>
            <a:r>
              <a:rPr lang="hu-HU" dirty="0">
                <a:latin typeface="Roboto"/>
                <a:sym typeface="Wingdings" panose="05000000000000000000" pitchFamily="2" charset="2"/>
              </a:rPr>
              <a:t>	(for example garbage collection)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99FFA-DE49-4441-9DF5-FFF7E1D310F2}"/>
              </a:ext>
            </a:extLst>
          </p:cNvPr>
          <p:cNvSpPr txBox="1"/>
          <p:nvPr/>
        </p:nvSpPr>
        <p:spPr>
          <a:xfrm>
            <a:off x="677334" y="4442088"/>
            <a:ext cx="879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0" dirty="0">
                <a:effectLst/>
                <a:latin typeface="Roboto"/>
              </a:rPr>
              <a:t>We can create child threads from the main thread. </a:t>
            </a:r>
            <a:r>
              <a:rPr lang="hu-HU" dirty="0">
                <a:latin typeface="Roboto"/>
              </a:rPr>
              <a:t>The main thread is the last</a:t>
            </a:r>
            <a:r>
              <a:rPr lang="en-GB" b="0" i="0" dirty="0">
                <a:effectLst/>
                <a:latin typeface="Roboto"/>
              </a:rPr>
              <a:t> thread </a:t>
            </a:r>
            <a:endParaRPr lang="hu-HU" b="0" i="0" dirty="0">
              <a:effectLst/>
              <a:latin typeface="Roboto"/>
            </a:endParaRPr>
          </a:p>
          <a:p>
            <a:r>
              <a:rPr lang="hu-HU" dirty="0">
                <a:latin typeface="Roboto"/>
              </a:rPr>
              <a:t>	</a:t>
            </a:r>
            <a:r>
              <a:rPr lang="en-GB" b="0" i="0" dirty="0">
                <a:effectLst/>
                <a:latin typeface="Roboto"/>
              </a:rPr>
              <a:t>to finish execution because it performs various shutdown </a:t>
            </a:r>
            <a:r>
              <a:rPr lang="hu-HU" b="0" i="0" dirty="0">
                <a:effectLst/>
                <a:latin typeface="Roboto"/>
              </a:rPr>
              <a:t>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5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317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4A796-2AD7-4695-ADCC-B03BED7C2AA8}"/>
              </a:ext>
            </a:extLst>
          </p:cNvPr>
          <p:cNvSpPr txBox="1"/>
          <p:nvPr/>
        </p:nvSpPr>
        <p:spPr>
          <a:xfrm>
            <a:off x="5255580" y="327808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counter = 1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75E2-B57E-4C47-8FD3-A30864AC6C21}"/>
              </a:ext>
            </a:extLst>
          </p:cNvPr>
          <p:cNvSpPr txBox="1"/>
          <p:nvPr/>
        </p:nvSpPr>
        <p:spPr>
          <a:xfrm>
            <a:off x="3107184" y="238809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#1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8EB59-2182-40F8-BC72-542E53E5215B}"/>
              </a:ext>
            </a:extLst>
          </p:cNvPr>
          <p:cNvSpPr txBox="1"/>
          <p:nvPr/>
        </p:nvSpPr>
        <p:spPr>
          <a:xfrm>
            <a:off x="3107184" y="41473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thread #2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A0D9-8C1C-4516-B644-1BABC694D843}"/>
              </a:ext>
            </a:extLst>
          </p:cNvPr>
          <p:cNvSpPr txBox="1"/>
          <p:nvPr/>
        </p:nvSpPr>
        <p:spPr>
          <a:xfrm>
            <a:off x="1627824" y="4983280"/>
            <a:ext cx="7255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</a:t>
            </a:r>
            <a:r>
              <a:rPr lang="hu-HU" dirty="0"/>
              <a:t>: both of the threads incremented the value of the counter</a:t>
            </a:r>
          </a:p>
          <a:p>
            <a:r>
              <a:rPr lang="hu-HU" dirty="0"/>
              <a:t>	but the result will be </a:t>
            </a:r>
            <a:r>
              <a:rPr lang="hu-HU" b="1" dirty="0"/>
              <a:t>1</a:t>
            </a:r>
            <a:r>
              <a:rPr lang="hu-HU" dirty="0"/>
              <a:t> (instead of </a:t>
            </a:r>
            <a:r>
              <a:rPr lang="hu-HU" b="1" dirty="0"/>
              <a:t>2</a:t>
            </a:r>
            <a:r>
              <a:rPr lang="hu-HU" dirty="0"/>
              <a:t>) because they do the same</a:t>
            </a:r>
          </a:p>
          <a:p>
            <a:r>
              <a:rPr lang="hu-HU" dirty="0"/>
              <a:t>		operation at the same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3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7AA-A17F-402B-AF5A-A6FAA566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7"/>
            <a:ext cx="8596668" cy="1268411"/>
          </a:xfrm>
        </p:spPr>
        <p:txBody>
          <a:bodyPr/>
          <a:lstStyle/>
          <a:p>
            <a:r>
              <a:rPr lang="hu-HU" b="1" dirty="0"/>
              <a:t>streams</a:t>
            </a:r>
            <a:r>
              <a:rPr lang="hu-HU" dirty="0"/>
              <a:t> are supported starting in Java</a:t>
            </a:r>
            <a:r>
              <a:rPr lang="hu-HU" b="1" dirty="0"/>
              <a:t> 8</a:t>
            </a:r>
          </a:p>
          <a:p>
            <a:r>
              <a:rPr lang="hu-HU" dirty="0"/>
              <a:t>basically streams introduce </a:t>
            </a:r>
            <a:r>
              <a:rPr lang="hu-HU" b="1" dirty="0"/>
              <a:t>functional programming </a:t>
            </a:r>
            <a:r>
              <a:rPr lang="hu-HU" dirty="0"/>
              <a:t>to the </a:t>
            </a:r>
            <a:r>
              <a:rPr lang="hu-HU" b="1" dirty="0"/>
              <a:t>Java</a:t>
            </a:r>
            <a:r>
              <a:rPr lang="hu-HU" dirty="0"/>
              <a:t> programming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C39A-EBFE-4494-9A94-00960484F5BE}"/>
              </a:ext>
            </a:extLst>
          </p:cNvPr>
          <p:cNvSpPr txBox="1"/>
          <p:nvPr/>
        </p:nvSpPr>
        <p:spPr>
          <a:xfrm>
            <a:off x="1246386" y="3105834"/>
            <a:ext cx="774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computer science, functional programming is a programming</a:t>
            </a:r>
            <a:r>
              <a:rPr lang="hu-HU" i="1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paradigm</a:t>
            </a:r>
            <a:endParaRPr lang="hu-HU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programs are constructed by applying and composing functions</a:t>
            </a:r>
            <a:r>
              <a:rPr lang="hu-HU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866DE-D819-4DE4-AF2F-8B1BCCB9D756}"/>
              </a:ext>
            </a:extLst>
          </p:cNvPr>
          <p:cNvSpPr txBox="1">
            <a:spLocks/>
          </p:cNvSpPr>
          <p:nvPr/>
        </p:nvSpPr>
        <p:spPr>
          <a:xfrm>
            <a:off x="677334" y="4150666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streams</a:t>
            </a:r>
            <a:r>
              <a:rPr lang="hu-HU" dirty="0"/>
              <a:t> rely heavily on </a:t>
            </a:r>
            <a:r>
              <a:rPr lang="hu-HU" b="1" dirty="0"/>
              <a:t>lambda expressions</a:t>
            </a:r>
          </a:p>
          <a:p>
            <a:r>
              <a:rPr lang="hu-HU" dirty="0"/>
              <a:t>we can construct </a:t>
            </a:r>
            <a:r>
              <a:rPr lang="hu-HU" b="1" dirty="0"/>
              <a:t>parallel operations </a:t>
            </a:r>
            <a:r>
              <a:rPr lang="hu-HU" dirty="0"/>
              <a:t>quite easily with streams</a:t>
            </a:r>
          </a:p>
        </p:txBody>
      </p:sp>
    </p:spTree>
    <p:extLst>
      <p:ext uri="{BB962C8B-B14F-4D97-AF65-F5344CB8AC3E}">
        <p14:creationId xmlns:p14="http://schemas.microsoft.com/office/powerpoint/2010/main" val="29019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Stream API Explained</a:t>
            </a:r>
            <a:endParaRPr lang="en-GB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FCDE2-FD39-45A3-8F3D-E2C3C401C1A1}"/>
              </a:ext>
            </a:extLst>
          </p:cNvPr>
          <p:cNvSpPr/>
          <p:nvPr/>
        </p:nvSpPr>
        <p:spPr>
          <a:xfrm>
            <a:off x="1331651" y="1944210"/>
            <a:ext cx="1473693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SOURCE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7170-7C02-46B9-94FD-656A985CB9FF}"/>
              </a:ext>
            </a:extLst>
          </p:cNvPr>
          <p:cNvSpPr/>
          <p:nvPr/>
        </p:nvSpPr>
        <p:spPr>
          <a:xfrm>
            <a:off x="3845308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INTERMEDIATE OPERATIONS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0D870-DA26-4189-9F47-D553E2FD8D53}"/>
              </a:ext>
            </a:extLst>
          </p:cNvPr>
          <p:cNvSpPr/>
          <p:nvPr/>
        </p:nvSpPr>
        <p:spPr>
          <a:xfrm>
            <a:off x="6986422" y="1944209"/>
            <a:ext cx="2118907" cy="238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TERMINAL OPERATIONS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7C092-E483-445A-A55D-87FEC8832A10}"/>
              </a:ext>
            </a:extLst>
          </p:cNvPr>
          <p:cNvCxnSpPr/>
          <p:nvPr/>
        </p:nvCxnSpPr>
        <p:spPr>
          <a:xfrm>
            <a:off x="3018407" y="3124941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5BDBF1-FD1F-48A8-B301-217944AC4471}"/>
              </a:ext>
            </a:extLst>
          </p:cNvPr>
          <p:cNvCxnSpPr/>
          <p:nvPr/>
        </p:nvCxnSpPr>
        <p:spPr>
          <a:xfrm>
            <a:off x="6162583" y="3117543"/>
            <a:ext cx="648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CC4AE-8DB0-46AD-B835-71161A793C1E}"/>
              </a:ext>
            </a:extLst>
          </p:cNvPr>
          <p:cNvSpPr txBox="1"/>
          <p:nvPr/>
        </p:nvSpPr>
        <p:spPr>
          <a:xfrm>
            <a:off x="840797" y="4582524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source of the stream</a:t>
            </a:r>
          </a:p>
          <a:p>
            <a:pPr algn="ctr"/>
            <a:r>
              <a:rPr lang="hu-HU" sz="1600" dirty="0"/>
              <a:t>(collection of data)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2AA75-5128-4842-92CA-3A41C2F75BC2}"/>
              </a:ext>
            </a:extLst>
          </p:cNvPr>
          <p:cNvSpPr txBox="1"/>
          <p:nvPr/>
        </p:nvSpPr>
        <p:spPr>
          <a:xfrm>
            <a:off x="3845308" y="4582523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a stream</a:t>
            </a:r>
          </a:p>
          <a:p>
            <a:pPr algn="ctr"/>
            <a:r>
              <a:rPr lang="hu-HU" sz="1600" dirty="0"/>
              <a:t>(filtering, sorting etc.)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71818-97E2-4F49-89B6-60BB459539B0}"/>
              </a:ext>
            </a:extLst>
          </p:cNvPr>
          <p:cNvSpPr txBox="1"/>
          <p:nvPr/>
        </p:nvSpPr>
        <p:spPr>
          <a:xfrm>
            <a:off x="6986422" y="4575291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returns scalar or void</a:t>
            </a:r>
          </a:p>
          <a:p>
            <a:pPr algn="ctr"/>
            <a:r>
              <a:rPr lang="hu-HU" sz="1600" dirty="0"/>
              <a:t>(collect, reduce etc.)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939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2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392478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6428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200071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31610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119" y="49427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Threads</a:t>
            </a:r>
            <a:r>
              <a:rPr lang="hu-HU" dirty="0"/>
              <a:t>: there are various stages </a:t>
            </a:r>
            <a:r>
              <a:rPr lang="hu-HU" dirty="0">
                <a:sym typeface="Wingdings" panose="05000000000000000000" pitchFamily="2" charset="2"/>
              </a:rPr>
              <a:t> thread is born, it is started, it runs</a:t>
            </a:r>
          </a:p>
          <a:p>
            <a:r>
              <a:rPr lang="hu-HU" dirty="0">
                <a:sym typeface="Wingdings" panose="05000000000000000000" pitchFamily="2" charset="2"/>
              </a:rPr>
              <a:t>		and it dies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72731" y="25412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733" y="17423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new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731" y="33401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731" y="41390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2731" y="4937904"/>
            <a:ext cx="1556951" cy="502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FF00"/>
                </a:solidFill>
              </a:rPr>
              <a:t>dead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5881" y="1742304"/>
            <a:ext cx="453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</a:t>
            </a:r>
            <a:r>
              <a:rPr lang="hu-HU" dirty="0"/>
              <a:t> </a:t>
            </a:r>
            <a:r>
              <a:rPr lang="hu-HU" b="1" dirty="0"/>
              <a:t>NEW</a:t>
            </a:r>
            <a:r>
              <a:rPr lang="hu-HU" dirty="0"/>
              <a:t>  when we instantiate a thread </a:t>
            </a:r>
          </a:p>
          <a:p>
            <a:r>
              <a:rPr lang="hu-HU" dirty="0"/>
              <a:t>	It is in this state until we start it</a:t>
            </a:r>
          </a:p>
          <a:p>
            <a:r>
              <a:rPr lang="hu-HU" dirty="0"/>
              <a:t>		~ </a:t>
            </a:r>
            <a:r>
              <a:rPr lang="hu-HU" b="1" dirty="0"/>
              <a:t>start()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81" y="2878439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2.)</a:t>
            </a:r>
            <a:r>
              <a:rPr lang="hu-HU" dirty="0"/>
              <a:t> </a:t>
            </a:r>
            <a:r>
              <a:rPr lang="hu-HU" b="1" dirty="0"/>
              <a:t>RUNNABLE </a:t>
            </a:r>
            <a:r>
              <a:rPr lang="hu-HU" dirty="0"/>
              <a:t>after we have started the thread</a:t>
            </a:r>
          </a:p>
          <a:p>
            <a:r>
              <a:rPr lang="hu-HU" b="1" dirty="0"/>
              <a:t>	</a:t>
            </a:r>
            <a:r>
              <a:rPr lang="hu-HU" dirty="0"/>
              <a:t>The thread is executing its task in this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881" y="3842612"/>
            <a:ext cx="7401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3.)</a:t>
            </a:r>
            <a:r>
              <a:rPr lang="hu-HU" dirty="0"/>
              <a:t> </a:t>
            </a:r>
            <a:r>
              <a:rPr lang="hu-HU" b="1" dirty="0"/>
              <a:t>WAITING </a:t>
            </a:r>
            <a:r>
              <a:rPr lang="hu-HU" dirty="0"/>
              <a:t>when a thread is waiting: for example</a:t>
            </a:r>
          </a:p>
          <a:p>
            <a:r>
              <a:rPr lang="hu-HU" dirty="0"/>
              <a:t>		for another thread to finish its task</a:t>
            </a:r>
          </a:p>
          <a:p>
            <a:r>
              <a:rPr lang="hu-HU" dirty="0"/>
              <a:t>			When other thread signals </a:t>
            </a:r>
            <a:r>
              <a:rPr lang="hu-HU" dirty="0">
                <a:sym typeface="Wingdings" panose="05000000000000000000" pitchFamily="2" charset="2"/>
              </a:rPr>
              <a:t> this thread</a:t>
            </a:r>
          </a:p>
          <a:p>
            <a:r>
              <a:rPr lang="hu-HU" dirty="0">
                <a:sym typeface="Wingdings" panose="05000000000000000000" pitchFamily="2" charset="2"/>
              </a:rPr>
              <a:t>			      goes back to the ‚runnable’ state</a:t>
            </a:r>
          </a:p>
          <a:p>
            <a:r>
              <a:rPr lang="hu-HU" dirty="0">
                <a:sym typeface="Wingdings" panose="05000000000000000000" pitchFamily="2" charset="2"/>
              </a:rPr>
              <a:t>		~ </a:t>
            </a:r>
            <a:r>
              <a:rPr lang="hu-HU" b="1" dirty="0">
                <a:sym typeface="Wingdings" panose="05000000000000000000" pitchFamily="2" charset="2"/>
              </a:rPr>
              <a:t>wait()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sleep()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5880" y="5405386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4.)</a:t>
            </a:r>
            <a:r>
              <a:rPr lang="hu-HU" dirty="0"/>
              <a:t> </a:t>
            </a:r>
            <a:r>
              <a:rPr lang="hu-HU" b="1" dirty="0"/>
              <a:t>DEAD </a:t>
            </a:r>
            <a:r>
              <a:rPr lang="hu-HU" dirty="0"/>
              <a:t>after the thread finishes its task</a:t>
            </a:r>
          </a:p>
        </p:txBody>
      </p:sp>
    </p:spTree>
    <p:extLst>
      <p:ext uri="{BB962C8B-B14F-4D97-AF65-F5344CB8AC3E}">
        <p14:creationId xmlns:p14="http://schemas.microsoft.com/office/powerpoint/2010/main" val="178376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711605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main purpose of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synchronization 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the sharing of resources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without interference using mutual exclusion.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FCB1-8CDE-49C1-8A2C-80878A35FA43}"/>
              </a:ext>
            </a:extLst>
          </p:cNvPr>
          <p:cNvSpPr txBox="1"/>
          <p:nvPr/>
        </p:nvSpPr>
        <p:spPr>
          <a:xfrm>
            <a:off x="1949780" y="2908197"/>
            <a:ext cx="659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STACK MEMORY     	        				 HEAP MEMORY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F7ECE0-42A8-4599-B0B7-47A401A56439}"/>
              </a:ext>
            </a:extLst>
          </p:cNvPr>
          <p:cNvCxnSpPr/>
          <p:nvPr/>
        </p:nvCxnSpPr>
        <p:spPr>
          <a:xfrm>
            <a:off x="4880204" y="3120009"/>
            <a:ext cx="75414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E58CBA-14E4-409E-B479-97C4D1A7B6F7}"/>
              </a:ext>
            </a:extLst>
          </p:cNvPr>
          <p:cNvSpPr txBox="1"/>
          <p:nvPr/>
        </p:nvSpPr>
        <p:spPr>
          <a:xfrm>
            <a:off x="1381103" y="3549694"/>
            <a:ext cx="3340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local variables and method</a:t>
            </a:r>
          </a:p>
          <a:p>
            <a:pPr algn="ctr"/>
            <a:r>
              <a:rPr lang="hu-HU" sz="1600" dirty="0"/>
              <a:t>arguments as well as method calls</a:t>
            </a:r>
          </a:p>
          <a:p>
            <a:pPr algn="ctr"/>
            <a:r>
              <a:rPr lang="hu-HU" sz="1600" dirty="0"/>
              <a:t>are stored on the stack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7E65F-3AB9-4659-92B7-3101A1302074}"/>
              </a:ext>
            </a:extLst>
          </p:cNvPr>
          <p:cNvSpPr txBox="1"/>
          <p:nvPr/>
        </p:nvSpPr>
        <p:spPr>
          <a:xfrm>
            <a:off x="5577378" y="3517426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latin typeface="+mj-lt"/>
              </a:rPr>
              <a:t>objects are stored on the heap memory</a:t>
            </a:r>
          </a:p>
          <a:p>
            <a:pPr algn="ctr"/>
            <a:r>
              <a:rPr lang="hu-HU" sz="1600" dirty="0">
                <a:latin typeface="+mj-lt"/>
              </a:rPr>
              <a:t>and </a:t>
            </a:r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live as long as it is referenced from </a:t>
            </a:r>
            <a:endParaRPr lang="hu-HU" sz="1600" b="0" i="0" dirty="0">
              <a:solidFill>
                <a:srgbClr val="292929"/>
              </a:solidFill>
              <a:effectLst/>
              <a:latin typeface="+mj-lt"/>
            </a:endParaRPr>
          </a:p>
          <a:p>
            <a:pPr algn="ctr"/>
            <a:r>
              <a:rPr lang="en-GB" sz="1600" b="0" i="0" dirty="0">
                <a:solidFill>
                  <a:srgbClr val="292929"/>
                </a:solidFill>
                <a:effectLst/>
                <a:latin typeface="+mj-lt"/>
              </a:rPr>
              <a:t>somewhere in the application.</a:t>
            </a:r>
            <a:endParaRPr lang="en-GB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41195-E854-4787-954E-F6EACF228A9A}"/>
              </a:ext>
            </a:extLst>
          </p:cNvPr>
          <p:cNvSpPr txBox="1"/>
          <p:nvPr/>
        </p:nvSpPr>
        <p:spPr>
          <a:xfrm>
            <a:off x="2221264" y="4652855"/>
            <a:ext cx="696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EVERY THREAD HAS ITS OWN STACK MEMORY BUT ALL THREADS</a:t>
            </a:r>
          </a:p>
          <a:p>
            <a:r>
              <a:rPr lang="hu-HU" b="1" dirty="0">
                <a:solidFill>
                  <a:srgbClr val="00B0F0"/>
                </a:solidFill>
              </a:rPr>
              <a:t>	SHARE THE HEAP MEMORY (SHARED MEMORY SPACE)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6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2021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can design more responsive softwares </a:t>
            </a:r>
            <a:r>
              <a:rPr lang="hu-HU" dirty="0">
                <a:sym typeface="Wingdings" panose="05000000000000000000" pitchFamily="2" charset="2"/>
              </a:rPr>
              <a:t> d</a:t>
            </a:r>
            <a:r>
              <a:rPr lang="hu-HU" dirty="0"/>
              <a:t>o several things at the same time</a:t>
            </a:r>
          </a:p>
          <a:p>
            <a:r>
              <a:rPr lang="hu-HU" dirty="0"/>
              <a:t>We can achieve better resource utilization</a:t>
            </a:r>
          </a:p>
          <a:p>
            <a:r>
              <a:rPr lang="hu-HU" dirty="0"/>
              <a:t>We can improve performance !!!</a:t>
            </a:r>
          </a:p>
        </p:txBody>
      </p:sp>
    </p:spTree>
    <p:extLst>
      <p:ext uri="{BB962C8B-B14F-4D97-AF65-F5344CB8AC3E}">
        <p14:creationId xmlns:p14="http://schemas.microsoft.com/office/powerpoint/2010/main" val="156063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384972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476" y="1672281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Downloading images</a:t>
            </a:r>
          </a:p>
          <a:p>
            <a:r>
              <a:rPr lang="hu-HU" dirty="0"/>
              <a:t>   from 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476" y="3060358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IO</a:t>
            </a:r>
            <a:r>
              <a:rPr lang="hu-HU" dirty="0"/>
              <a:t> operations: copying files</a:t>
            </a:r>
          </a:p>
          <a:p>
            <a:r>
              <a:rPr lang="hu-HU" dirty="0"/>
              <a:t>  and parse the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0476" y="4448435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Doing heavy calculations</a:t>
            </a:r>
          </a:p>
          <a:p>
            <a:r>
              <a:rPr lang="hu-HU" dirty="0"/>
              <a:t>	For example: simulations, numerical methods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832389" y="1515762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6431729" y="19901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#1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738551" y="297369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7337891" y="34480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#2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209005" y="4443633"/>
            <a:ext cx="288325" cy="1318054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808345" y="4917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THREAD #3</a:t>
            </a:r>
          </a:p>
        </p:txBody>
      </p:sp>
    </p:spTree>
    <p:extLst>
      <p:ext uri="{BB962C8B-B14F-4D97-AF65-F5344CB8AC3E}">
        <p14:creationId xmlns:p14="http://schemas.microsoft.com/office/powerpoint/2010/main" val="2202423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7098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Of course there are some costs involved in multithreading</a:t>
            </a:r>
          </a:p>
          <a:p>
            <a:r>
              <a:rPr lang="hu-HU" dirty="0"/>
              <a:t>Multithreading is not always better !!!</a:t>
            </a:r>
          </a:p>
          <a:p>
            <a:r>
              <a:rPr lang="hu-HU" dirty="0"/>
              <a:t>Threads manupulate data located on the same memory area </a:t>
            </a:r>
            <a:r>
              <a:rPr lang="hu-HU" dirty="0">
                <a:sym typeface="Wingdings" panose="05000000000000000000" pitchFamily="2" charset="2"/>
              </a:rPr>
              <a:t> we have to take it into consideration</a:t>
            </a:r>
          </a:p>
          <a:p>
            <a:r>
              <a:rPr lang="hu-HU" dirty="0">
                <a:sym typeface="Wingdings" panose="05000000000000000000" pitchFamily="2" charset="2"/>
              </a:rPr>
              <a:t>Difficult to design multithreaded software</a:t>
            </a:r>
          </a:p>
          <a:p>
            <a:r>
              <a:rPr lang="hu-HU" dirty="0">
                <a:sym typeface="Wingdings" panose="05000000000000000000" pitchFamily="2" charset="2"/>
              </a:rPr>
              <a:t>Hard  to detect errors</a:t>
            </a:r>
          </a:p>
          <a:p>
            <a:r>
              <a:rPr lang="hu-HU" b="1" dirty="0">
                <a:sym typeface="Wingdings" panose="05000000000000000000" pitchFamily="2" charset="2"/>
              </a:rPr>
              <a:t>EXPENSIVE OPERATION</a:t>
            </a:r>
            <a:r>
              <a:rPr lang="hu-HU" dirty="0">
                <a:sym typeface="Wingdings" panose="05000000000000000000" pitchFamily="2" charset="2"/>
              </a:rPr>
              <a:t>: switcing between threads is exspensive !!!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~ CPU save local data, pointers ... of the current thread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	+ loads the data of the other thread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95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1" y="420130"/>
            <a:ext cx="9268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Rule of thumb</a:t>
            </a:r>
            <a:r>
              <a:rPr lang="hu-HU" dirty="0"/>
              <a:t>: for small problems it is unnecessary to use multithreading,</a:t>
            </a:r>
          </a:p>
          <a:p>
            <a:r>
              <a:rPr lang="hu-HU" dirty="0"/>
              <a:t>		it may be slower than single threaded applications</a:t>
            </a:r>
          </a:p>
          <a:p>
            <a:r>
              <a:rPr lang="hu-HU" dirty="0"/>
              <a:t>			~ multithreaded sorting is slower for small number of items</a:t>
            </a:r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0865" y="2067697"/>
            <a:ext cx="0" cy="31056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54876" y="4868562"/>
            <a:ext cx="621956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406345" y="1974029"/>
            <a:ext cx="4316627" cy="2589734"/>
          </a:xfrm>
          <a:custGeom>
            <a:avLst/>
            <a:gdLst>
              <a:gd name="connsiteX0" fmla="*/ 0 w 4316627"/>
              <a:gd name="connsiteY0" fmla="*/ 1631092 h 2589734"/>
              <a:gd name="connsiteX1" fmla="*/ 1326292 w 4316627"/>
              <a:gd name="connsiteY1" fmla="*/ 2520778 h 2589734"/>
              <a:gd name="connsiteX2" fmla="*/ 4316627 w 4316627"/>
              <a:gd name="connsiteY2" fmla="*/ 0 h 25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6627" h="2589734">
                <a:moveTo>
                  <a:pt x="0" y="1631092"/>
                </a:moveTo>
                <a:cubicBezTo>
                  <a:pt x="303427" y="2211859"/>
                  <a:pt x="606854" y="2792627"/>
                  <a:pt x="1326292" y="2520778"/>
                </a:cubicBezTo>
                <a:cubicBezTo>
                  <a:pt x="2045730" y="2248929"/>
                  <a:pt x="3181178" y="1124464"/>
                  <a:pt x="4316627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814487" y="468389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#threads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876" y="167510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45354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DEADLOCK AND LIVELOCK</a:t>
            </a:r>
          </a:p>
        </p:txBody>
      </p:sp>
    </p:spTree>
    <p:extLst>
      <p:ext uri="{BB962C8B-B14F-4D97-AF65-F5344CB8AC3E}">
        <p14:creationId xmlns:p14="http://schemas.microsoft.com/office/powerpoint/2010/main" val="222530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1.) DEADLOCK IN DATABASES: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1222810" y="3771067"/>
            <a:ext cx="837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happens when two processes each within its own transaction updates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two rows of information but in the opposite order. </a:t>
            </a:r>
            <a:endParaRPr lang="hu-HU" dirty="0"/>
          </a:p>
          <a:p>
            <a:endParaRPr lang="hu-HU" dirty="0"/>
          </a:p>
          <a:p>
            <a:r>
              <a:rPr lang="en-US" u="sng" dirty="0"/>
              <a:t>For example</a:t>
            </a:r>
            <a:r>
              <a:rPr lang="hu-HU" dirty="0"/>
              <a:t>:</a:t>
            </a:r>
            <a:r>
              <a:rPr lang="en-US" dirty="0"/>
              <a:t> process </a:t>
            </a:r>
            <a:r>
              <a:rPr lang="en-US" b="1" dirty="0"/>
              <a:t>A</a:t>
            </a:r>
            <a:r>
              <a:rPr lang="en-US" dirty="0"/>
              <a:t> updates row </a:t>
            </a:r>
            <a:r>
              <a:rPr lang="en-US" b="1" dirty="0"/>
              <a:t>1</a:t>
            </a:r>
            <a:r>
              <a:rPr lang="en-US" dirty="0"/>
              <a:t> then row </a:t>
            </a:r>
            <a:r>
              <a:rPr lang="en-US" b="1" dirty="0"/>
              <a:t>2</a:t>
            </a:r>
            <a:r>
              <a:rPr lang="en-US" dirty="0"/>
              <a:t> in the exact timeframe that</a:t>
            </a:r>
            <a:endParaRPr lang="hu-HU" dirty="0"/>
          </a:p>
          <a:p>
            <a:r>
              <a:rPr lang="hu-HU" dirty="0"/>
              <a:t>				</a:t>
            </a:r>
            <a:r>
              <a:rPr lang="en-US" dirty="0"/>
              <a:t> process </a:t>
            </a:r>
            <a:r>
              <a:rPr lang="en-US" b="1" dirty="0"/>
              <a:t>B </a:t>
            </a:r>
            <a:r>
              <a:rPr lang="en-US" dirty="0"/>
              <a:t>updates row </a:t>
            </a:r>
            <a:r>
              <a:rPr lang="en-US" b="1" dirty="0"/>
              <a:t>2</a:t>
            </a:r>
            <a:r>
              <a:rPr lang="en-US" dirty="0"/>
              <a:t> then row </a:t>
            </a:r>
            <a:r>
              <a:rPr lang="en-US" b="1" dirty="0"/>
              <a:t>1</a:t>
            </a:r>
            <a:r>
              <a:rPr lang="hu-HU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77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Deadlock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BD40-DF32-4FC9-A278-F942514C20F9}"/>
              </a:ext>
            </a:extLst>
          </p:cNvPr>
          <p:cNvSpPr txBox="1"/>
          <p:nvPr/>
        </p:nvSpPr>
        <p:spPr>
          <a:xfrm>
            <a:off x="1608087" y="1331252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333333"/>
                </a:solidFill>
                <a:latin typeface="raleway"/>
              </a:rPr>
              <a:t>“Deadlock occurs when </a:t>
            </a:r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two or more threads wait forever for a lock</a:t>
            </a:r>
          </a:p>
          <a:p>
            <a:pPr algn="ctr"/>
            <a:r>
              <a:rPr lang="en-GB" i="1" dirty="0">
                <a:solidFill>
                  <a:srgbClr val="333333"/>
                </a:solidFill>
                <a:effectLst/>
                <a:latin typeface="raleway"/>
              </a:rPr>
              <a:t> or resource held by another of the threads”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B84C1-8C65-476F-B5E8-3F908295C290}"/>
              </a:ext>
            </a:extLst>
          </p:cNvPr>
          <p:cNvSpPr txBox="1"/>
          <p:nvPr/>
        </p:nvSpPr>
        <p:spPr>
          <a:xfrm>
            <a:off x="1330097" y="2385179"/>
            <a:ext cx="8023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en-US" b="1" dirty="0" err="1"/>
              <a:t>eadlock</a:t>
            </a:r>
            <a:r>
              <a:rPr lang="en-US" dirty="0"/>
              <a:t> is a situation in which two or more competing actions are each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waiting for the other to finish, and thus neither ever does</a:t>
            </a:r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C000"/>
                </a:solidFill>
              </a:rPr>
              <a:t>2.) DEADLOCK IN OPERATIONG SYSTEMS:</a:t>
            </a:r>
            <a:r>
              <a:rPr lang="hu-HU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2C37-3B21-4223-A6E7-1F8F7A7A202B}"/>
              </a:ext>
            </a:extLst>
          </p:cNvPr>
          <p:cNvSpPr txBox="1"/>
          <p:nvPr/>
        </p:nvSpPr>
        <p:spPr>
          <a:xfrm>
            <a:off x="418138" y="3862507"/>
            <a:ext cx="9608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en-US" dirty="0" err="1"/>
              <a:t>eadlock</a:t>
            </a:r>
            <a:r>
              <a:rPr lang="en-US" dirty="0"/>
              <a:t> is a situation which occurs when a process or thread enters a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waiting state because a resource</a:t>
            </a:r>
            <a:r>
              <a:rPr lang="hu-HU" dirty="0"/>
              <a:t> </a:t>
            </a:r>
            <a:r>
              <a:rPr lang="en-US" dirty="0"/>
              <a:t>requested is being held by another waiting process, 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which in turn is waiting for another resource held by another waiting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16D20-3C77-4B65-B8DF-070F74BD007B}"/>
              </a:ext>
            </a:extLst>
          </p:cNvPr>
          <p:cNvSpPr/>
          <p:nvPr/>
        </p:nvSpPr>
        <p:spPr>
          <a:xfrm>
            <a:off x="3879542" y="187121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Java Virtual Machine (JVM)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8ADB-FE67-4E66-A029-DA757766BB53}"/>
              </a:ext>
            </a:extLst>
          </p:cNvPr>
          <p:cNvSpPr/>
          <p:nvPr/>
        </p:nvSpPr>
        <p:spPr>
          <a:xfrm>
            <a:off x="1886239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thread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585A2-15B9-44B7-BD94-702AE4498BF4}"/>
              </a:ext>
            </a:extLst>
          </p:cNvPr>
          <p:cNvSpPr/>
          <p:nvPr/>
        </p:nvSpPr>
        <p:spPr>
          <a:xfrm>
            <a:off x="6096000" y="3233448"/>
            <a:ext cx="3089429" cy="7151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daemon threads (gc)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0516E-93A3-432D-A792-897B5D65DD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430954" y="2586364"/>
            <a:ext cx="1993303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7B34B-BB28-4782-A10B-5371CC53D1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424257" y="2586364"/>
            <a:ext cx="2216458" cy="64708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3A3E58-658E-4F70-B27A-DB0579DC0DF2}"/>
              </a:ext>
            </a:extLst>
          </p:cNvPr>
          <p:cNvSpPr txBox="1"/>
          <p:nvPr/>
        </p:nvSpPr>
        <p:spPr>
          <a:xfrm>
            <a:off x="1692336" y="4270163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here we can create as many worker</a:t>
            </a:r>
          </a:p>
          <a:p>
            <a:pPr algn="ctr"/>
            <a:r>
              <a:rPr lang="hu-HU" sz="1600" dirty="0"/>
              <a:t>threads as we want </a:t>
            </a:r>
          </a:p>
          <a:p>
            <a:pPr algn="ctr"/>
            <a:r>
              <a:rPr lang="hu-HU" sz="1600" dirty="0"/>
              <a:t>(child threads of the main thread)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3121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AB2115-A754-4438-8B03-341BC6B7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331252"/>
            <a:ext cx="8596668" cy="3880773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US" dirty="0"/>
              <a:t> thread often acts in response to the action of another thread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then livelock may occure</a:t>
            </a:r>
            <a:endParaRPr lang="hu-HU" dirty="0"/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</a:t>
            </a:r>
            <a:r>
              <a:rPr lang="hu-HU" dirty="0"/>
              <a:t>: </a:t>
            </a:r>
            <a:r>
              <a:rPr lang="en-US" dirty="0"/>
              <a:t>they are simply </a:t>
            </a:r>
            <a:r>
              <a:rPr lang="en-US" b="1" dirty="0"/>
              <a:t>too busy responding to each other to resume work</a:t>
            </a:r>
            <a:endParaRPr lang="hu-HU" b="1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1619696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93052"/>
            <a:ext cx="9404723" cy="938200"/>
          </a:xfrm>
        </p:spPr>
        <p:txBody>
          <a:bodyPr/>
          <a:lstStyle/>
          <a:p>
            <a:r>
              <a:rPr lang="hu-HU" b="1" u="sng" dirty="0"/>
              <a:t>How to Handle Deadlock and Livelock?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7C0BC-E4A4-481F-B66B-333922A7AE2C}"/>
              </a:ext>
            </a:extLst>
          </p:cNvPr>
          <p:cNvSpPr txBox="1"/>
          <p:nvPr/>
        </p:nvSpPr>
        <p:spPr>
          <a:xfrm>
            <a:off x="1278385" y="1331252"/>
            <a:ext cx="83695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1.)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we should m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+mj-lt"/>
              </a:rPr>
              <a:t>ake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 sure that a thread does not block infinitely if it is 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unable to acquire a lock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this is why using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Lock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 interface’s </a:t>
            </a:r>
            <a:r>
              <a:rPr lang="hu-HU" b="1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tryLock() </a:t>
            </a: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method is </a:t>
            </a: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			extremely convenient and useful </a:t>
            </a: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2.)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 w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e should make sure that each thread acquires the locks in the same order</a:t>
            </a:r>
            <a:endParaRPr lang="hu-HU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+mj-lt"/>
              </a:rPr>
              <a:t>		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to 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avoid any </a:t>
            </a:r>
            <a:r>
              <a:rPr lang="en-GB" b="1" i="0" dirty="0">
                <a:solidFill>
                  <a:srgbClr val="333333"/>
                </a:solidFill>
                <a:effectLst/>
                <a:latin typeface="+mj-lt"/>
              </a:rPr>
              <a:t>cyclic dependency </a:t>
            </a:r>
            <a:r>
              <a:rPr lang="en-GB" i="0" dirty="0">
                <a:solidFill>
                  <a:srgbClr val="333333"/>
                </a:solidFill>
                <a:effectLst/>
                <a:latin typeface="+mj-lt"/>
              </a:rPr>
              <a:t>in lock acquisition</a:t>
            </a:r>
            <a:endParaRPr lang="hu-HU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hu-HU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333333"/>
                </a:solidFill>
                <a:latin typeface="+mj-lt"/>
              </a:rPr>
              <a:t>3.) </a:t>
            </a:r>
            <a:r>
              <a:rPr lang="hu-HU" dirty="0">
                <a:solidFill>
                  <a:srgbClr val="333333"/>
                </a:solidFill>
                <a:latin typeface="+mj-lt"/>
              </a:rPr>
              <a:t>livelock can be handled with the methods above and some randomness</a:t>
            </a:r>
          </a:p>
          <a:p>
            <a:pPr marL="0" indent="0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+mj-lt"/>
              </a:rPr>
              <a:t>		~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/>
              </a:rPr>
              <a:t> threads retry acquiring the locks at random intervals</a:t>
            </a:r>
            <a:endParaRPr lang="hu-HU" dirty="0">
              <a:solidFill>
                <a:srgbClr val="333333"/>
              </a:solidFill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3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Livelock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often acts in response to the action of another thread</a:t>
            </a:r>
            <a:endParaRPr lang="hu-HU" dirty="0"/>
          </a:p>
          <a:p>
            <a:r>
              <a:rPr lang="en-US" dirty="0"/>
              <a:t> If the other thread's action is also a response to the action of another thread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 </a:t>
            </a:r>
            <a:r>
              <a:rPr lang="hu-HU" dirty="0"/>
              <a:t>livelock !!!</a:t>
            </a:r>
          </a:p>
          <a:p>
            <a:r>
              <a:rPr lang="hu-HU" dirty="0"/>
              <a:t>L</a:t>
            </a:r>
            <a:r>
              <a:rPr lang="en-US" dirty="0" err="1"/>
              <a:t>ivelocked</a:t>
            </a:r>
            <a:r>
              <a:rPr lang="en-US" dirty="0"/>
              <a:t> threads are unable to make further progress. However, the threads are not blocked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they are simply too busy responding to each other to resume work</a:t>
            </a:r>
            <a:endParaRPr lang="hu-HU" dirty="0"/>
          </a:p>
          <a:p>
            <a:r>
              <a:rPr lang="hu-HU" dirty="0"/>
              <a:t>Like </a:t>
            </a:r>
            <a:r>
              <a:rPr lang="en-US" dirty="0"/>
              <a:t>two people attempting to pass each other in a</a:t>
            </a:r>
            <a:r>
              <a:rPr lang="hu-HU" dirty="0"/>
              <a:t> narrow</a:t>
            </a:r>
            <a:r>
              <a:rPr lang="en-US" dirty="0"/>
              <a:t> corridor: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left to let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pass,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right to let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pass</a:t>
            </a:r>
            <a:r>
              <a:rPr lang="hu-HU" dirty="0"/>
              <a:t>. T</a:t>
            </a:r>
            <a:r>
              <a:rPr lang="en-US" dirty="0"/>
              <a:t>hey are still blocking each other, </a:t>
            </a:r>
            <a:r>
              <a:rPr lang="hu-HU" b="1" dirty="0"/>
              <a:t>A</a:t>
            </a:r>
            <a:r>
              <a:rPr lang="hu-HU" dirty="0"/>
              <a:t> </a:t>
            </a:r>
            <a:r>
              <a:rPr lang="en-US" dirty="0"/>
              <a:t>moves to his right, while </a:t>
            </a:r>
            <a:r>
              <a:rPr lang="hu-HU" b="1" dirty="0"/>
              <a:t>B</a:t>
            </a:r>
            <a:r>
              <a:rPr lang="hu-HU" dirty="0"/>
              <a:t> </a:t>
            </a:r>
            <a:r>
              <a:rPr lang="en-US" dirty="0"/>
              <a:t>moves to his left</a:t>
            </a:r>
            <a:r>
              <a:rPr lang="hu-HU" dirty="0"/>
              <a:t> ... still not good</a:t>
            </a:r>
          </a:p>
        </p:txBody>
      </p:sp>
    </p:spTree>
    <p:extLst>
      <p:ext uri="{BB962C8B-B14F-4D97-AF65-F5344CB8AC3E}">
        <p14:creationId xmlns:p14="http://schemas.microsoft.com/office/powerpoint/2010/main" val="41864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40740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Parallel </a:t>
            </a:r>
            <a:r>
              <a:rPr lang="hu-HU" b="1" i="1" u="sng" dirty="0"/>
              <a:t>versus</a:t>
            </a:r>
            <a:r>
              <a:rPr lang="hu-HU" b="1" u="sng" dirty="0"/>
              <a:t> multithreading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7485" y="1575302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267485" y="2111316"/>
            <a:ext cx="6455120" cy="995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957995" y="1430447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9081" y="247345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„parallel execution”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485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428772" y="4072549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  <a:p>
            <a:endParaRPr lang="hu-HU" dirty="0"/>
          </a:p>
          <a:p>
            <a:r>
              <a:rPr lang="hu-HU" dirty="0"/>
              <a:t>thread #2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9081" y="5034077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„multithreaded </a:t>
            </a:r>
            <a:r>
              <a:rPr lang="hu-HU"/>
              <a:t>execution”   (with time-slicing)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1946494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625503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3304512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95183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63084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5309852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988861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631664" y="4243406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310673" y="4750394"/>
            <a:ext cx="679009" cy="1192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01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18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7126" y="1160339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444" y="1400045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982444" y="2732957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980781" y="16849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781" y="301784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8080" y="1563600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8348" y="1563599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9332" y="2900632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9600" y="2900631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cache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086" y="4210669"/>
            <a:ext cx="8023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read of a volatile variable will be read from the </a:t>
            </a:r>
            <a:r>
              <a:rPr lang="hu-HU" b="1" dirty="0"/>
              <a:t>RAM</a:t>
            </a:r>
            <a:r>
              <a:rPr lang="hu-HU" dirty="0"/>
              <a:t> so from </a:t>
            </a:r>
          </a:p>
          <a:p>
            <a:r>
              <a:rPr lang="hu-HU" dirty="0"/>
              <a:t>	the main memory  (and not from cache)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usually variables are cached for performance reasons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</a:t>
            </a:r>
            <a:r>
              <a:rPr lang="hu-HU" dirty="0"/>
              <a:t>aches are faster.</a:t>
            </a:r>
            <a:r>
              <a:rPr lang="hu-HU" dirty="0">
                <a:sym typeface="Wingdings" panose="05000000000000000000" pitchFamily="2" charset="2"/>
              </a:rPr>
              <a:t> Do not use </a:t>
            </a:r>
            <a:r>
              <a:rPr lang="hu-HU" b="1" i="1" dirty="0">
                <a:sym typeface="Wingdings" panose="05000000000000000000" pitchFamily="2" charset="2"/>
              </a:rPr>
              <a:t>volatile</a:t>
            </a:r>
            <a:r>
              <a:rPr lang="hu-HU" dirty="0">
                <a:sym typeface="Wingdings" panose="05000000000000000000" pitchFamily="2" charset="2"/>
              </a:rPr>
              <a:t> keyword if not necessary </a:t>
            </a:r>
          </a:p>
          <a:p>
            <a:r>
              <a:rPr lang="hu-HU" dirty="0">
                <a:sym typeface="Wingdings" panose="05000000000000000000" pitchFamily="2" charset="2"/>
              </a:rPr>
              <a:t>			( + it prevents instruction reordering which is a performance</a:t>
            </a:r>
          </a:p>
          <a:p>
            <a:r>
              <a:rPr lang="hu-HU" dirty="0">
                <a:sym typeface="Wingdings" panose="05000000000000000000" pitchFamily="2" charset="2"/>
              </a:rPr>
              <a:t>					boost technique )</a:t>
            </a:r>
            <a:endParaRPr lang="hu-H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BC613D-CD00-48F5-8F26-617A2AC3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28" y="182641"/>
            <a:ext cx="8596668" cy="1320800"/>
          </a:xfrm>
        </p:spPr>
        <p:txBody>
          <a:bodyPr/>
          <a:lstStyle/>
          <a:p>
            <a:r>
              <a:rPr lang="en-GB" b="1" u="sng" dirty="0"/>
              <a:t>Volatile Keyword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628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4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0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2296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</a:t>
            </a:r>
            <a:r>
              <a:rPr lang="hu-HU" b="1" u="sng" dirty="0"/>
              <a:t>aemon and Worker</a:t>
            </a:r>
            <a:r>
              <a:rPr lang="en-GB" b="1" u="sng" dirty="0"/>
              <a:t> </a:t>
            </a:r>
            <a:r>
              <a:rPr lang="en-GB" b="1" u="sng" dirty="0" err="1"/>
              <a:t>Threa</a:t>
            </a:r>
            <a:r>
              <a:rPr lang="hu-HU" b="1" u="sng" dirty="0"/>
              <a:t>ds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02C-BD76-4175-B7DF-35361F20AE4C}"/>
              </a:ext>
            </a:extLst>
          </p:cNvPr>
          <p:cNvSpPr txBox="1"/>
          <p:nvPr/>
        </p:nvSpPr>
        <p:spPr>
          <a:xfrm>
            <a:off x="1908699" y="1811045"/>
            <a:ext cx="7991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</a:t>
            </a:r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aemon t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hread</a:t>
            </a:r>
            <a:r>
              <a:rPr lang="hu-H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low priority </a:t>
            </a:r>
            <a:r>
              <a:rPr lang="en-GB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hu-HU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 runs in background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perform tasks such as garbage collection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 usually we create daemon threads </a:t>
            </a:r>
            <a:r>
              <a:rPr lang="hu-HU" b="1" dirty="0">
                <a:sym typeface="Wingdings" panose="05000000000000000000" pitchFamily="2" charset="2"/>
              </a:rPr>
              <a:t>for I/O operations </a:t>
            </a:r>
            <a:r>
              <a:rPr lang="hu-HU" dirty="0">
                <a:sym typeface="Wingdings" panose="05000000000000000000" pitchFamily="2" charset="2"/>
              </a:rPr>
              <a:t>or </a:t>
            </a:r>
            <a:r>
              <a:rPr lang="hu-HU" b="1" dirty="0">
                <a:sym typeface="Wingdings" panose="05000000000000000000" pitchFamily="2" charset="2"/>
              </a:rPr>
              <a:t>services</a:t>
            </a:r>
          </a:p>
          <a:p>
            <a:r>
              <a:rPr lang="hu-HU" dirty="0">
                <a:sym typeface="Wingdings" panose="05000000000000000000" pitchFamily="2" charset="2"/>
              </a:rPr>
              <a:t>		(smartphone services such as </a:t>
            </a:r>
            <a:r>
              <a:rPr lang="hu-HU" b="1" dirty="0">
                <a:sym typeface="Wingdings" panose="05000000000000000000" pitchFamily="2" charset="2"/>
              </a:rPr>
              <a:t>NFC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Bluetooth</a:t>
            </a:r>
            <a:r>
              <a:rPr lang="hu-HU" dirty="0">
                <a:sym typeface="Wingdings" panose="05000000000000000000" pitchFamily="2" charset="2"/>
              </a:rPr>
              <a:t> communication)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We can create a daemon thread for a smartphone </a:t>
            </a:r>
          </a:p>
          <a:p>
            <a:r>
              <a:rPr lang="hu-HU" dirty="0">
                <a:sym typeface="Wingdings" panose="05000000000000000000" pitchFamily="2" charset="2"/>
              </a:rPr>
              <a:t>					application to look for smart-watches to pair with ...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6258-DFF2-41A4-ACC1-3ED87759F6E5}"/>
              </a:ext>
            </a:extLst>
          </p:cNvPr>
          <p:cNvSpPr txBox="1"/>
          <p:nvPr/>
        </p:nvSpPr>
        <p:spPr>
          <a:xfrm>
            <a:off x="1993392" y="4498848"/>
            <a:ext cx="727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daemon threads are terminated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r>
              <a:rPr lang="hu-HU" dirty="0">
                <a:sym typeface="Wingdings" panose="05000000000000000000" pitchFamily="2" charset="2"/>
              </a:rPr>
              <a:t> when all other </a:t>
            </a:r>
          </a:p>
          <a:p>
            <a:r>
              <a:rPr lang="hu-HU" dirty="0">
                <a:sym typeface="Wingdings" panose="05000000000000000000" pitchFamily="2" charset="2"/>
              </a:rPr>
              <a:t>	worker threads are terminated (finish execution)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this is the </a:t>
            </a:r>
            <a:r>
              <a:rPr lang="hu-HU" b="1" dirty="0">
                <a:sym typeface="Wingdings" panose="05000000000000000000" pitchFamily="2" charset="2"/>
              </a:rPr>
              <a:t>main difference</a:t>
            </a:r>
            <a:r>
              <a:rPr lang="hu-HU" dirty="0">
                <a:sym typeface="Wingdings" panose="05000000000000000000" pitchFamily="2" charset="2"/>
              </a:rPr>
              <a:t>: worker threads are not terminated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while daemon threads are interrupted by the </a:t>
            </a:r>
            <a:r>
              <a:rPr lang="hu-HU" b="1" dirty="0">
                <a:sym typeface="Wingdings" panose="05000000000000000000" pitchFamily="2" charset="2"/>
              </a:rPr>
              <a:t>JVM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7460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278703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0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845" y="21644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3627946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3090" y="417726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= counter + 1</a:t>
            </a:r>
          </a:p>
        </p:txBody>
      </p:sp>
    </p:spTree>
    <p:extLst>
      <p:ext uri="{BB962C8B-B14F-4D97-AF65-F5344CB8AC3E}">
        <p14:creationId xmlns:p14="http://schemas.microsoft.com/office/powerpoint/2010/main" val="1313754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9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7" y="247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Volatile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265" y="253382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1264" y="386354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thread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687" y="31804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/>
                </a:solidFill>
              </a:rPr>
              <a:t>counter = 1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033306" y="2718487"/>
            <a:ext cx="1376381" cy="4620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033305" y="3549823"/>
            <a:ext cx="1376382" cy="498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8270" y="4604951"/>
            <a:ext cx="828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Counter remained 1 instead of 2</a:t>
            </a:r>
          </a:p>
          <a:p>
            <a:r>
              <a:rPr lang="hu-HU" dirty="0"/>
              <a:t>	~ we should make sure the threads are going to wait</a:t>
            </a:r>
          </a:p>
          <a:p>
            <a:r>
              <a:rPr lang="hu-HU" dirty="0"/>
              <a:t>		for each other to finish the given task on the variables !!!</a:t>
            </a:r>
          </a:p>
        </p:txBody>
      </p:sp>
    </p:spTree>
    <p:extLst>
      <p:ext uri="{BB962C8B-B14F-4D97-AF65-F5344CB8AC3E}">
        <p14:creationId xmlns:p14="http://schemas.microsoft.com/office/powerpoint/2010/main" val="230171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8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05665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99396" y="1746422"/>
            <a:ext cx="0" cy="356698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0476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5395" y="316058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0379" y="2789193"/>
            <a:ext cx="2504303" cy="1112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551670" y="24198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EXCHANGER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6637" y="3122825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16637" y="3682314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6550" y="3152343"/>
            <a:ext cx="3295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7414" y="3690552"/>
            <a:ext cx="3048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3798" y="29381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3863" y="34564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object2</a:t>
            </a:r>
          </a:p>
        </p:txBody>
      </p:sp>
    </p:spTree>
    <p:extLst>
      <p:ext uri="{BB962C8B-B14F-4D97-AF65-F5344CB8AC3E}">
        <p14:creationId xmlns:p14="http://schemas.microsoft.com/office/powerpoint/2010/main" val="3341242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380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STUDENT LIBRARY SIMULATION</a:t>
            </a:r>
          </a:p>
        </p:txBody>
      </p:sp>
    </p:spTree>
    <p:extLst>
      <p:ext uri="{BB962C8B-B14F-4D97-AF65-F5344CB8AC3E}">
        <p14:creationId xmlns:p14="http://schemas.microsoft.com/office/powerpoint/2010/main" val="82939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892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404066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633784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214552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766488" y="1795849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347256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940380" y="1795848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521148" y="1795847"/>
            <a:ext cx="411892" cy="118624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3083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06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825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902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2577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3345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0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1148" y="13510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b7</a:t>
            </a:r>
          </a:p>
        </p:txBody>
      </p:sp>
      <p:sp>
        <p:nvSpPr>
          <p:cNvPr id="20" name="Oval 19"/>
          <p:cNvSpPr/>
          <p:nvPr/>
        </p:nvSpPr>
        <p:spPr>
          <a:xfrm>
            <a:off x="3021226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1" name="Oval 20"/>
          <p:cNvSpPr/>
          <p:nvPr/>
        </p:nvSpPr>
        <p:spPr>
          <a:xfrm>
            <a:off x="4633784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2" name="Oval 21"/>
          <p:cNvSpPr/>
          <p:nvPr/>
        </p:nvSpPr>
        <p:spPr>
          <a:xfrm>
            <a:off x="6246342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3" name="Oval 22"/>
          <p:cNvSpPr/>
          <p:nvPr/>
        </p:nvSpPr>
        <p:spPr>
          <a:xfrm>
            <a:off x="7858900" y="4448432"/>
            <a:ext cx="667264" cy="66726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0656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B02-DEC0-4DD3-8BDA-D743F6276597}"/>
              </a:ext>
            </a:extLst>
          </p:cNvPr>
          <p:cNvSpPr txBox="1"/>
          <p:nvPr/>
        </p:nvSpPr>
        <p:spPr>
          <a:xfrm>
            <a:off x="1065321" y="1276982"/>
            <a:ext cx="6433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processes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threads</a:t>
            </a:r>
            <a:r>
              <a:rPr lang="hu-HU" dirty="0">
                <a:sym typeface="Wingdings" panose="05000000000000000000" pitchFamily="2" charset="2"/>
              </a:rPr>
              <a:t> (light-weight processes)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995B-E538-4445-AD72-85015822A646}"/>
              </a:ext>
            </a:extLst>
          </p:cNvPr>
          <p:cNvSpPr txBox="1"/>
          <p:nvPr/>
        </p:nvSpPr>
        <p:spPr>
          <a:xfrm>
            <a:off x="1592613" y="1855433"/>
            <a:ext cx="79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typical difference is that threads (of the same process) run in a shared </a:t>
            </a:r>
            <a:endParaRPr lang="hu-HU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 space, while processes run in separate memory spaces</a:t>
            </a:r>
            <a:r>
              <a:rPr lang="hu-HU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B3875-1AC9-4238-870C-274EB096D3F9}"/>
              </a:ext>
            </a:extLst>
          </p:cNvPr>
          <p:cNvSpPr/>
          <p:nvPr/>
        </p:nvSpPr>
        <p:spPr>
          <a:xfrm>
            <a:off x="2855089" y="2980518"/>
            <a:ext cx="1318054" cy="27514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MAIN MEMORY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(RAM)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4F08F-3834-473A-B73B-4AF3D0AF03C6}"/>
              </a:ext>
            </a:extLst>
          </p:cNvPr>
          <p:cNvSpPr/>
          <p:nvPr/>
        </p:nvSpPr>
        <p:spPr>
          <a:xfrm>
            <a:off x="4840407" y="3202468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A4DF5-BC08-431C-B679-660D13D9E3B5}"/>
              </a:ext>
            </a:extLst>
          </p:cNvPr>
          <p:cNvSpPr/>
          <p:nvPr/>
        </p:nvSpPr>
        <p:spPr>
          <a:xfrm>
            <a:off x="4840407" y="4570892"/>
            <a:ext cx="3130378" cy="939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846F-4B2A-43FA-9E03-8755844CB063}"/>
              </a:ext>
            </a:extLst>
          </p:cNvPr>
          <p:cNvSpPr txBox="1"/>
          <p:nvPr/>
        </p:nvSpPr>
        <p:spPr>
          <a:xfrm>
            <a:off x="6838744" y="34873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9996B-04D9-4E48-83C8-DA16EB24C790}"/>
              </a:ext>
            </a:extLst>
          </p:cNvPr>
          <p:cNvSpPr txBox="1"/>
          <p:nvPr/>
        </p:nvSpPr>
        <p:spPr>
          <a:xfrm>
            <a:off x="6838744" y="48557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thread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8A5AE-46FC-40CA-AE20-E1CBF9C0CD7E}"/>
              </a:ext>
            </a:extLst>
          </p:cNvPr>
          <p:cNvSpPr/>
          <p:nvPr/>
        </p:nvSpPr>
        <p:spPr>
          <a:xfrm>
            <a:off x="5936043" y="3366023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73D67-0875-4C41-AC40-30C2F9291012}"/>
              </a:ext>
            </a:extLst>
          </p:cNvPr>
          <p:cNvSpPr/>
          <p:nvPr/>
        </p:nvSpPr>
        <p:spPr>
          <a:xfrm>
            <a:off x="4906311" y="3366022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9EACB-9874-4CF9-8BF0-E18FB6B6DE80}"/>
              </a:ext>
            </a:extLst>
          </p:cNvPr>
          <p:cNvSpPr/>
          <p:nvPr/>
        </p:nvSpPr>
        <p:spPr>
          <a:xfrm>
            <a:off x="5957295" y="4738567"/>
            <a:ext cx="881449" cy="6120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B1C5-EA5D-4E05-96C3-080B021C909A}"/>
              </a:ext>
            </a:extLst>
          </p:cNvPr>
          <p:cNvSpPr/>
          <p:nvPr/>
        </p:nvSpPr>
        <p:spPr>
          <a:xfrm>
            <a:off x="4927563" y="4738566"/>
            <a:ext cx="926758" cy="598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DE7AF-AE81-4C6B-9CC6-5F2497CDA244}"/>
              </a:ext>
            </a:extLst>
          </p:cNvPr>
          <p:cNvCxnSpPr/>
          <p:nvPr/>
        </p:nvCxnSpPr>
        <p:spPr>
          <a:xfrm>
            <a:off x="4270158" y="3676185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6F540-BBFB-474C-97EA-322FEF734189}"/>
              </a:ext>
            </a:extLst>
          </p:cNvPr>
          <p:cNvCxnSpPr/>
          <p:nvPr/>
        </p:nvCxnSpPr>
        <p:spPr>
          <a:xfrm>
            <a:off x="4270158" y="5062581"/>
            <a:ext cx="479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99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DINING PHILOSOPHERS PROBLEM</a:t>
            </a:r>
          </a:p>
        </p:txBody>
      </p:sp>
    </p:spTree>
    <p:extLst>
      <p:ext uri="{BB962C8B-B14F-4D97-AF65-F5344CB8AC3E}">
        <p14:creationId xmlns:p14="http://schemas.microsoft.com/office/powerpoint/2010/main" val="398807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r>
              <a:rPr lang="en-GB" dirty="0"/>
              <a:t>i</a:t>
            </a:r>
            <a:r>
              <a:rPr lang="hu-HU" dirty="0"/>
              <a:t>t was formulated by </a:t>
            </a:r>
            <a:r>
              <a:rPr lang="hu-HU" b="1" dirty="0"/>
              <a:t>Dijkstra</a:t>
            </a:r>
            <a:r>
              <a:rPr lang="hu-HU" dirty="0"/>
              <a:t> in </a:t>
            </a:r>
            <a:r>
              <a:rPr lang="hu-HU" b="1" dirty="0"/>
              <a:t>1965</a:t>
            </a:r>
          </a:p>
          <a:p>
            <a:r>
              <a:rPr lang="hu-HU" b="1" dirty="0"/>
              <a:t>5</a:t>
            </a:r>
            <a:r>
              <a:rPr lang="hu-HU" dirty="0"/>
              <a:t> philopshers are present at a table </a:t>
            </a:r>
            <a:r>
              <a:rPr lang="en-GB" dirty="0"/>
              <a:t>and there are</a:t>
            </a:r>
            <a:r>
              <a:rPr lang="hu-HU" dirty="0"/>
              <a:t> </a:t>
            </a:r>
            <a:r>
              <a:rPr lang="hu-HU" b="1" dirty="0"/>
              <a:t>5</a:t>
            </a:r>
            <a:r>
              <a:rPr lang="hu-HU" dirty="0"/>
              <a:t> forks (chopsticks)</a:t>
            </a:r>
          </a:p>
          <a:p>
            <a:r>
              <a:rPr lang="hu-HU" dirty="0"/>
              <a:t>the philsophers can </a:t>
            </a:r>
            <a:r>
              <a:rPr lang="hu-HU" b="1" dirty="0"/>
              <a:t>eat</a:t>
            </a:r>
            <a:r>
              <a:rPr lang="hu-HU" dirty="0"/>
              <a:t> and </a:t>
            </a:r>
            <a:r>
              <a:rPr lang="hu-HU" b="1" dirty="0"/>
              <a:t>think</a:t>
            </a:r>
          </a:p>
          <a:p>
            <a:r>
              <a:rPr lang="hu-HU" dirty="0"/>
              <a:t>philosophers can eat when they have both left and right chopsticks</a:t>
            </a:r>
          </a:p>
          <a:p>
            <a:r>
              <a:rPr lang="hu-HU" dirty="0"/>
              <a:t>a chopstick can be hold by one philosopher at a given time </a:t>
            </a:r>
          </a:p>
          <a:p>
            <a:r>
              <a:rPr lang="hu-HU" dirty="0"/>
              <a:t>the problem: </a:t>
            </a:r>
            <a:r>
              <a:rPr lang="hu-HU" b="1" dirty="0"/>
              <a:t>how to create a concurrent algorithm </a:t>
            </a:r>
            <a:r>
              <a:rPr lang="hu-HU" dirty="0"/>
              <a:t>such that no philosopher will starve? (so the aim is to avoid deadlocks)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1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87085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34820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7627-CA7D-4137-88F5-353C49EE432F}"/>
              </a:ext>
            </a:extLst>
          </p:cNvPr>
          <p:cNvSpPr txBox="1"/>
          <p:nvPr/>
        </p:nvSpPr>
        <p:spPr>
          <a:xfrm>
            <a:off x="2432551" y="30305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374A-7C26-490F-BAF6-4369062D2004}"/>
              </a:ext>
            </a:extLst>
          </p:cNvPr>
          <p:cNvSpPr txBox="1"/>
          <p:nvPr/>
        </p:nvSpPr>
        <p:spPr>
          <a:xfrm>
            <a:off x="2512698" y="325052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67C8A-D197-46A8-91B9-61F8ED2EAEBC}"/>
              </a:ext>
            </a:extLst>
          </p:cNvPr>
          <p:cNvSpPr txBox="1"/>
          <p:nvPr/>
        </p:nvSpPr>
        <p:spPr>
          <a:xfrm>
            <a:off x="5679782" y="1530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42A69-F662-4747-8930-43A162110538}"/>
              </a:ext>
            </a:extLst>
          </p:cNvPr>
          <p:cNvSpPr txBox="1"/>
          <p:nvPr/>
        </p:nvSpPr>
        <p:spPr>
          <a:xfrm>
            <a:off x="5759929" y="1750225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4E2-D175-401B-92A5-42CB0FCCE965}"/>
              </a:ext>
            </a:extLst>
          </p:cNvPr>
          <p:cNvSpPr txBox="1"/>
          <p:nvPr/>
        </p:nvSpPr>
        <p:spPr>
          <a:xfrm>
            <a:off x="8071122" y="27375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A51A4-FB00-4BCB-AF8E-82672F43A53A}"/>
              </a:ext>
            </a:extLst>
          </p:cNvPr>
          <p:cNvSpPr txBox="1"/>
          <p:nvPr/>
        </p:nvSpPr>
        <p:spPr>
          <a:xfrm>
            <a:off x="8151269" y="2957481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C259-3F7B-495E-A6A9-0F267D21DE7D}"/>
              </a:ext>
            </a:extLst>
          </p:cNvPr>
          <p:cNvSpPr txBox="1"/>
          <p:nvPr/>
        </p:nvSpPr>
        <p:spPr>
          <a:xfrm>
            <a:off x="7451225" y="51737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94289-BC83-47C7-BB56-E3030444D2D1}"/>
              </a:ext>
            </a:extLst>
          </p:cNvPr>
          <p:cNvSpPr txBox="1"/>
          <p:nvPr/>
        </p:nvSpPr>
        <p:spPr>
          <a:xfrm>
            <a:off x="7531372" y="5393657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49B92-F9B7-480E-A515-D4B8E8FBABCB}"/>
              </a:ext>
            </a:extLst>
          </p:cNvPr>
          <p:cNvSpPr txBox="1"/>
          <p:nvPr/>
        </p:nvSpPr>
        <p:spPr>
          <a:xfrm>
            <a:off x="3331401" y="54529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p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A831-20BA-4F26-8AB7-A98A739ABD16}"/>
              </a:ext>
            </a:extLst>
          </p:cNvPr>
          <p:cNvSpPr txBox="1"/>
          <p:nvPr/>
        </p:nvSpPr>
        <p:spPr>
          <a:xfrm>
            <a:off x="3411548" y="567289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973A8-6570-48EB-890A-7F76623657E5}"/>
              </a:ext>
            </a:extLst>
          </p:cNvPr>
          <p:cNvSpPr txBox="1"/>
          <p:nvPr/>
        </p:nvSpPr>
        <p:spPr>
          <a:xfrm>
            <a:off x="4273830" y="307397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431F6-95B5-4AB6-9809-8CE67C3B2EAD}"/>
              </a:ext>
            </a:extLst>
          </p:cNvPr>
          <p:cNvSpPr txBox="1"/>
          <p:nvPr/>
        </p:nvSpPr>
        <p:spPr>
          <a:xfrm>
            <a:off x="4353977" y="329391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0</a:t>
            </a:r>
            <a:endParaRPr lang="en-GB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EA2CF-930D-4149-B8CA-D3DD3840DF2E}"/>
              </a:ext>
            </a:extLst>
          </p:cNvPr>
          <p:cNvSpPr txBox="1"/>
          <p:nvPr/>
        </p:nvSpPr>
        <p:spPr>
          <a:xfrm>
            <a:off x="5982902" y="319196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E613D2-6416-40E6-AC4E-EA05AC8023AF}"/>
              </a:ext>
            </a:extLst>
          </p:cNvPr>
          <p:cNvSpPr txBox="1"/>
          <p:nvPr/>
        </p:nvSpPr>
        <p:spPr>
          <a:xfrm>
            <a:off x="6080805" y="3411902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1</a:t>
            </a:r>
            <a:endParaRPr lang="en-GB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2AB22-3B0B-4F19-B4DB-1B0AE5F4C076}"/>
              </a:ext>
            </a:extLst>
          </p:cNvPr>
          <p:cNvSpPr txBox="1"/>
          <p:nvPr/>
        </p:nvSpPr>
        <p:spPr>
          <a:xfrm>
            <a:off x="5809153" y="427081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1EDCB-24F9-44B8-9736-693A4319073F}"/>
              </a:ext>
            </a:extLst>
          </p:cNvPr>
          <p:cNvSpPr txBox="1"/>
          <p:nvPr/>
        </p:nvSpPr>
        <p:spPr>
          <a:xfrm>
            <a:off x="5907056" y="4490748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2</a:t>
            </a:r>
            <a:endParaRPr lang="en-GB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65D6A-CA89-4E4B-94DF-47E5EDA51774}"/>
              </a:ext>
            </a:extLst>
          </p:cNvPr>
          <p:cNvSpPr txBox="1"/>
          <p:nvPr/>
        </p:nvSpPr>
        <p:spPr>
          <a:xfrm>
            <a:off x="5092799" y="493251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D21B8-4654-4554-95A3-71016E7073A6}"/>
              </a:ext>
            </a:extLst>
          </p:cNvPr>
          <p:cNvSpPr txBox="1"/>
          <p:nvPr/>
        </p:nvSpPr>
        <p:spPr>
          <a:xfrm>
            <a:off x="5199580" y="515244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3</a:t>
            </a:r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BEF87D-D6DA-4261-B64A-2A8D392FC96B}"/>
              </a:ext>
            </a:extLst>
          </p:cNvPr>
          <p:cNvSpPr txBox="1"/>
          <p:nvPr/>
        </p:nvSpPr>
        <p:spPr>
          <a:xfrm>
            <a:off x="4524849" y="4381201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c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0B1B0-9716-434E-88E3-48F257384D3B}"/>
              </a:ext>
            </a:extLst>
          </p:cNvPr>
          <p:cNvSpPr txBox="1"/>
          <p:nvPr/>
        </p:nvSpPr>
        <p:spPr>
          <a:xfrm>
            <a:off x="4622752" y="4601136"/>
            <a:ext cx="35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4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276534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077082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18519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2711" y="2436696"/>
            <a:ext cx="3393989" cy="3393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809202" y="3375809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87479" y="1633508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552138" y="327283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932241" y="5523826"/>
            <a:ext cx="518984" cy="51898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773030" y="5697851"/>
            <a:ext cx="518984" cy="51898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172946" y="2672504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6364860" y="357506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122873" y="4702873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474275" y="4919631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4043333" y="3631955"/>
            <a:ext cx="433517" cy="4335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74275" y="3021581"/>
            <a:ext cx="510747" cy="5107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86066" y="4386487"/>
            <a:ext cx="686315" cy="2890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66586" y="3030592"/>
            <a:ext cx="490924" cy="501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2048" y="4316723"/>
            <a:ext cx="844122" cy="135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5749" y="4848001"/>
            <a:ext cx="134379" cy="7258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A65078B-E51D-4B85-B9EF-995CB922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Dining </a:t>
            </a:r>
            <a:r>
              <a:rPr lang="en-GB" b="1" u="sng" dirty="0"/>
              <a:t>P</a:t>
            </a:r>
            <a:r>
              <a:rPr lang="hu-HU" b="1" u="sng" dirty="0"/>
              <a:t>hilosopher</a:t>
            </a:r>
            <a:r>
              <a:rPr lang="en-GB" b="1" u="sng" dirty="0"/>
              <a:t>s Problem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9365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Locks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57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541" y="1543172"/>
            <a:ext cx="702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reentrant lock has the same basic behavior as we have seen for </a:t>
            </a:r>
          </a:p>
          <a:p>
            <a:r>
              <a:rPr lang="hu-HU" dirty="0"/>
              <a:t>	synchronized blocks (with some extrended features)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020" y="2446969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make a lock fair</a:t>
            </a:r>
            <a:r>
              <a:rPr lang="hu-HU" b="1" dirty="0">
                <a:sym typeface="Wingdings" panose="05000000000000000000" pitchFamily="2" charset="2"/>
              </a:rPr>
              <a:t>: prevent thread starvation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Synchronized blocks are unfair by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020" y="3316061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check whether the given lock is held or not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9020" y="4086299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e can get the </a:t>
            </a:r>
            <a:r>
              <a:rPr lang="hu-HU" b="1" dirty="0">
                <a:sym typeface="Wingdings" panose="05000000000000000000" pitchFamily="2" charset="2"/>
              </a:rPr>
              <a:t>list of threads waiting </a:t>
            </a:r>
            <a:r>
              <a:rPr lang="hu-HU" dirty="0">
                <a:sym typeface="Wingdings" panose="05000000000000000000" pitchFamily="2" charset="2"/>
              </a:rPr>
              <a:t>for the given lock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with reentrant locks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9020" y="4856537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s</a:t>
            </a:r>
            <a:r>
              <a:rPr lang="hu-HU" dirty="0">
                <a:sym typeface="Wingdings" panose="05000000000000000000" pitchFamily="2" charset="2"/>
              </a:rPr>
              <a:t>ynchronized blocks are nicer: we do not need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try-catch-finally block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0E5515-884A-4697-9C89-2F8AD88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27" y="500960"/>
            <a:ext cx="8596668" cy="1320800"/>
          </a:xfrm>
        </p:spPr>
        <p:txBody>
          <a:bodyPr/>
          <a:lstStyle/>
          <a:p>
            <a:r>
              <a:rPr lang="en-GB" b="1" u="sng" dirty="0"/>
              <a:t>Locks and </a:t>
            </a:r>
            <a:r>
              <a:rPr lang="en-GB" b="1" u="sng" dirty="0" err="1"/>
              <a:t>Synchroni</a:t>
            </a:r>
            <a:r>
              <a:rPr lang="hu-HU" b="1" u="sng" dirty="0"/>
              <a:t>zed Blocks</a:t>
            </a:r>
          </a:p>
        </p:txBody>
      </p:sp>
    </p:spTree>
    <p:extLst>
      <p:ext uri="{BB962C8B-B14F-4D97-AF65-F5344CB8AC3E}">
        <p14:creationId xmlns:p14="http://schemas.microsoft.com/office/powerpoint/2010/main" val="21667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Memory Management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E08A5-0432-4A0F-91BE-F19569F4DF8F}"/>
              </a:ext>
            </a:extLst>
          </p:cNvPr>
          <p:cNvSpPr txBox="1"/>
          <p:nvPr/>
        </p:nvSpPr>
        <p:spPr>
          <a:xfrm>
            <a:off x="5369296" y="1494770"/>
            <a:ext cx="37705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	reading the number from memory</a:t>
            </a:r>
          </a:p>
          <a:p>
            <a:pPr algn="ctr"/>
            <a:r>
              <a:rPr lang="hu-HU" sz="1600" dirty="0"/>
              <a:t>	incrementing the value</a:t>
            </a:r>
          </a:p>
          <a:p>
            <a:pPr algn="ctr"/>
            <a:r>
              <a:rPr lang="hu-HU" sz="1600" dirty="0"/>
              <a:t>	writing the number to memory</a:t>
            </a:r>
          </a:p>
          <a:p>
            <a:pPr algn="ctr"/>
            <a:r>
              <a:rPr lang="hu-HU" sz="1600" dirty="0"/>
              <a:t>	return with the variable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1162975" y="1557459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9CE6B-8C5A-4CE4-944D-03A505568129}"/>
              </a:ext>
            </a:extLst>
          </p:cNvPr>
          <p:cNvCxnSpPr/>
          <p:nvPr/>
        </p:nvCxnSpPr>
        <p:spPr>
          <a:xfrm flipH="1">
            <a:off x="4634146" y="2019124"/>
            <a:ext cx="8476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2194388" y="3048388"/>
            <a:ext cx="7491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operations seems to be atomic in the sense that </a:t>
            </a:r>
          </a:p>
          <a:p>
            <a:r>
              <a:rPr lang="hu-HU" dirty="0"/>
              <a:t>	requires only a single operation but this is not the case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takes some time to finish with the </a:t>
            </a:r>
            <a:r>
              <a:rPr lang="hu-HU" b="1" dirty="0">
                <a:sym typeface="Wingdings" panose="05000000000000000000" pitchFamily="2" charset="2"/>
              </a:rPr>
              <a:t>increment operation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during this procedure another thread may call this method</a:t>
            </a:r>
          </a:p>
          <a:p>
            <a:r>
              <a:rPr lang="hu-HU" dirty="0">
                <a:sym typeface="Wingdings" panose="05000000000000000000" pitchFamily="2" charset="2"/>
              </a:rPr>
              <a:t>				as well with the original counter value</a:t>
            </a:r>
          </a:p>
        </p:txBody>
      </p:sp>
    </p:spTree>
    <p:extLst>
      <p:ext uri="{BB962C8B-B14F-4D97-AF65-F5344CB8AC3E}">
        <p14:creationId xmlns:p14="http://schemas.microsoft.com/office/powerpoint/2010/main" val="3481630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Parallel sum</a:t>
            </a:r>
          </a:p>
        </p:txBody>
      </p:sp>
    </p:spTree>
    <p:extLst>
      <p:ext uri="{BB962C8B-B14F-4D97-AF65-F5344CB8AC3E}">
        <p14:creationId xmlns:p14="http://schemas.microsoft.com/office/powerpoint/2010/main" val="1879397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81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4132437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16867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42709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035145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990649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493926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3030007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276777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9477-6EA1-4972-8EFF-DE892607998F}"/>
              </a:ext>
            </a:extLst>
          </p:cNvPr>
          <p:cNvSpPr txBox="1"/>
          <p:nvPr/>
        </p:nvSpPr>
        <p:spPr>
          <a:xfrm>
            <a:off x="2734322" y="1424021"/>
            <a:ext cx="4398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public synchronized void increment() {</a:t>
            </a:r>
          </a:p>
          <a:p>
            <a:r>
              <a:rPr lang="hu-HU" b="1" dirty="0">
                <a:solidFill>
                  <a:srgbClr val="FFC000"/>
                </a:solidFill>
              </a:rPr>
              <a:t>	counter++;</a:t>
            </a:r>
          </a:p>
          <a:p>
            <a:r>
              <a:rPr lang="hu-HU" b="1" dirty="0">
                <a:solidFill>
                  <a:srgbClr val="FFC000"/>
                </a:solidFill>
              </a:rPr>
              <a:t>}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D6A67-5B07-4DDB-B61D-C9121CC8ED90}"/>
              </a:ext>
            </a:extLst>
          </p:cNvPr>
          <p:cNvSpPr txBox="1"/>
          <p:nvPr/>
        </p:nvSpPr>
        <p:spPr>
          <a:xfrm>
            <a:off x="1865914" y="2955096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every object in Java has a so–called intrinsic lock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BC00-A1B8-4C04-B1D1-63387D900604}"/>
              </a:ext>
            </a:extLst>
          </p:cNvPr>
          <p:cNvSpPr txBox="1"/>
          <p:nvPr/>
        </p:nvSpPr>
        <p:spPr>
          <a:xfrm>
            <a:off x="1152590" y="3560207"/>
            <a:ext cx="7717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”A 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 that needs exclusive and consistent access to an object's fields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has to acquire the object's intrinsic lock before accessing them, and then </a:t>
            </a:r>
            <a:endParaRPr lang="hu-HU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 the intrinsic lock when it's done with them</a:t>
            </a:r>
            <a:r>
              <a:rPr lang="hu-H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FAAB-2AA4-410B-AAE2-229F06517D27}"/>
              </a:ext>
            </a:extLst>
          </p:cNvPr>
          <p:cNvSpPr txBox="1"/>
          <p:nvPr/>
        </p:nvSpPr>
        <p:spPr>
          <a:xfrm>
            <a:off x="1865914" y="4787648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because of the monitor lock: no 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threads can execute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same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88653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9257" y="45720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nums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total = total + nums[i]</a:t>
            </a:r>
          </a:p>
        </p:txBody>
      </p:sp>
    </p:spTree>
    <p:extLst>
      <p:ext uri="{BB962C8B-B14F-4D97-AF65-F5344CB8AC3E}">
        <p14:creationId xmlns:p14="http://schemas.microsoft.com/office/powerpoint/2010/main" val="1249235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177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10" y="3056238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2204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029" y="3056237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1023" y="3056236"/>
            <a:ext cx="757881" cy="7578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48" y="3056236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842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3667" y="3056235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28661" y="3056234"/>
            <a:ext cx="757881" cy="75788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41" y="65078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sum </a:t>
            </a:r>
            <a:r>
              <a:rPr lang="hu-HU" dirty="0">
                <a:sym typeface="Wingdings" panose="05000000000000000000" pitchFamily="2" charset="2"/>
              </a:rPr>
              <a:t> with multiple processors or multicore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we can assign a task to every processor</a:t>
            </a:r>
          </a:p>
          <a:p>
            <a:r>
              <a:rPr lang="hu-HU" dirty="0">
                <a:sym typeface="Wingdings" panose="05000000000000000000" pitchFamily="2" charset="2"/>
              </a:rPr>
              <a:t>				~ parallel computing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32886" y="4085968"/>
            <a:ext cx="4992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thread #1			thread #2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11144" y="4703805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sum1 = 16			sum2 = 40</a:t>
            </a:r>
          </a:p>
        </p:txBody>
      </p:sp>
    </p:spTree>
    <p:extLst>
      <p:ext uri="{BB962C8B-B14F-4D97-AF65-F5344CB8AC3E}">
        <p14:creationId xmlns:p14="http://schemas.microsoft.com/office/powerpoint/2010/main" val="209994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FORK-join framework</a:t>
            </a:r>
          </a:p>
        </p:txBody>
      </p:sp>
    </p:spTree>
    <p:extLst>
      <p:ext uri="{BB962C8B-B14F-4D97-AF65-F5344CB8AC3E}">
        <p14:creationId xmlns:p14="http://schemas.microsoft.com/office/powerpoint/2010/main" val="1473564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08" y="2718486"/>
            <a:ext cx="672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FF00"/>
                </a:solidFill>
              </a:rPr>
              <a:t>What is fork-join framework?</a:t>
            </a:r>
          </a:p>
          <a:p>
            <a:endParaRPr lang="hu-HU" dirty="0"/>
          </a:p>
          <a:p>
            <a:r>
              <a:rPr lang="hu-HU" dirty="0"/>
              <a:t>	Concrete implementation for parallel execution !!!</a:t>
            </a:r>
          </a:p>
        </p:txBody>
      </p:sp>
    </p:spTree>
    <p:extLst>
      <p:ext uri="{BB962C8B-B14F-4D97-AF65-F5344CB8AC3E}">
        <p14:creationId xmlns:p14="http://schemas.microsoft.com/office/powerpoint/2010/main" val="49357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Fork-join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582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This framework helps to make an algorithm parallel</a:t>
            </a:r>
          </a:p>
          <a:p>
            <a:r>
              <a:rPr lang="hu-HU" dirty="0"/>
              <a:t>We do not have to bother about low level synchronizations or locks </a:t>
            </a:r>
          </a:p>
          <a:p>
            <a:r>
              <a:rPr lang="hu-HU" dirty="0"/>
              <a:t>Divide and conquer algorithms !!!</a:t>
            </a:r>
          </a:p>
          <a:p>
            <a:r>
              <a:rPr lang="hu-HU" dirty="0"/>
              <a:t>A larger task </a:t>
            </a:r>
            <a:r>
              <a:rPr lang="hu-HU" dirty="0">
                <a:sym typeface="Wingdings" panose="05000000000000000000" pitchFamily="2" charset="2"/>
              </a:rPr>
              <a:t> it can be divided into smaller ones + the subsolutions can be combined !!!</a:t>
            </a:r>
          </a:p>
          <a:p>
            <a:r>
              <a:rPr lang="hu-HU" b="1" dirty="0">
                <a:sym typeface="Wingdings" panose="05000000000000000000" pitchFamily="2" charset="2"/>
              </a:rPr>
              <a:t>IMPORTANT</a:t>
            </a:r>
            <a:r>
              <a:rPr lang="hu-HU" dirty="0">
                <a:sym typeface="Wingdings" panose="05000000000000000000" pitchFamily="2" charset="2"/>
              </a:rPr>
              <a:t> subtasks have to be independent in order to be executed in parallel</a:t>
            </a:r>
          </a:p>
          <a:p>
            <a:r>
              <a:rPr lang="hu-HU" dirty="0">
                <a:sym typeface="Wingdings" panose="05000000000000000000" pitchFamily="2" charset="2"/>
              </a:rPr>
              <a:t>So the main concept fork-join framework breaks the task into smalles subtasks until these subtasks are simple enough to solve without further breakups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parallel merge sort, parallel maximum finding</a:t>
            </a:r>
          </a:p>
        </p:txBody>
      </p:sp>
    </p:spTree>
    <p:extLst>
      <p:ext uri="{BB962C8B-B14F-4D97-AF65-F5344CB8AC3E}">
        <p14:creationId xmlns:p14="http://schemas.microsoft.com/office/powerpoint/2010/main" val="24078524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25" y="56841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RecursiveTask&lt;T&gt;     </a:t>
            </a:r>
            <a:r>
              <a:rPr lang="hu-HU" dirty="0">
                <a:solidFill>
                  <a:schemeClr val="tx2"/>
                </a:solidFill>
              </a:rPr>
              <a:t>it will return a T type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919" y="1025948"/>
            <a:ext cx="8100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All the tasks we want to execute in parallel is a subclass of this class</a:t>
            </a:r>
          </a:p>
          <a:p>
            <a:r>
              <a:rPr lang="hu-HU" dirty="0"/>
              <a:t>	We have to override the computer method that will return the </a:t>
            </a:r>
          </a:p>
          <a:p>
            <a:r>
              <a:rPr lang="hu-HU" dirty="0"/>
              <a:t>		solution of the subproblem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5" y="25908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ForkJoinPool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0919" y="3175687"/>
            <a:ext cx="9663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it is a thread pool for executing fork-join tasks</a:t>
            </a:r>
          </a:p>
          <a:p>
            <a:endParaRPr lang="hu-HU" dirty="0"/>
          </a:p>
          <a:p>
            <a:r>
              <a:rPr lang="hu-HU" b="1" i="1" dirty="0"/>
              <a:t>work-stealing</a:t>
            </a:r>
            <a:r>
              <a:rPr lang="hu-HU" dirty="0"/>
              <a:t> a task is not equivalent to a thread !!!</a:t>
            </a:r>
          </a:p>
          <a:p>
            <a:r>
              <a:rPr lang="hu-HU" b="1" i="1" dirty="0"/>
              <a:t>	</a:t>
            </a:r>
            <a:r>
              <a:rPr lang="hu-HU" dirty="0"/>
              <a:t>Tasks are lightweight threads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so fork-join will be efficient even when</a:t>
            </a:r>
          </a:p>
          <a:p>
            <a:r>
              <a:rPr lang="hu-HU" b="1" i="1" dirty="0"/>
              <a:t>	</a:t>
            </a:r>
            <a:r>
              <a:rPr lang="hu-HU" dirty="0"/>
              <a:t>there are a huge number of tasks</a:t>
            </a:r>
          </a:p>
          <a:p>
            <a:endParaRPr lang="hu-HU" dirty="0"/>
          </a:p>
          <a:p>
            <a:r>
              <a:rPr lang="hu-HU" dirty="0"/>
              <a:t>So ForkJoinPool creates a fix number of threads </a:t>
            </a:r>
            <a:r>
              <a:rPr lang="hu-HU" dirty="0">
                <a:sym typeface="Wingdings" panose="05000000000000000000" pitchFamily="2" charset="2"/>
              </a:rPr>
              <a:t> usually the number of CPU cores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These threads are executing the tasks but if a thread has no task: it can „steal” a task</a:t>
            </a:r>
          </a:p>
          <a:p>
            <a:r>
              <a:rPr lang="hu-HU" dirty="0">
                <a:sym typeface="Wingdings" panose="05000000000000000000" pitchFamily="2" charset="2"/>
              </a:rPr>
              <a:t>	from more busy threads</a:t>
            </a:r>
          </a:p>
          <a:p>
            <a:r>
              <a:rPr lang="hu-HU" dirty="0">
                <a:sym typeface="Wingdings" panose="05000000000000000000" pitchFamily="2" charset="2"/>
              </a:rPr>
              <a:t>		~ tasks are distributed to all threads in the thread pool !!!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93125" y="2085373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RecursiveAction  </a:t>
            </a:r>
            <a:r>
              <a:rPr lang="hu-HU" dirty="0">
                <a:solidFill>
                  <a:schemeClr val="tx2"/>
                </a:solidFill>
              </a:rPr>
              <a:t>it is a task, but without any return value</a:t>
            </a:r>
          </a:p>
        </p:txBody>
      </p:sp>
    </p:spTree>
    <p:extLst>
      <p:ext uri="{BB962C8B-B14F-4D97-AF65-F5344CB8AC3E}">
        <p14:creationId xmlns:p14="http://schemas.microsoft.com/office/powerpoint/2010/main" val="32980950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26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fork </a:t>
            </a:r>
            <a:r>
              <a:rPr lang="hu-HU" dirty="0">
                <a:sym typeface="Wingdings" panose="05000000000000000000" pitchFamily="2" charset="2"/>
              </a:rPr>
              <a:t> split the given task into smaller subtasks that can be</a:t>
            </a:r>
          </a:p>
          <a:p>
            <a:r>
              <a:rPr lang="hu-HU" dirty="0">
                <a:sym typeface="Wingdings" panose="05000000000000000000" pitchFamily="2" charset="2"/>
              </a:rPr>
              <a:t>		executed in a parallel manner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3725839" y="4210164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5111002" y="4210164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48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2108" y="708454"/>
            <a:ext cx="878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join </a:t>
            </a:r>
            <a:r>
              <a:rPr lang="hu-HU" dirty="0">
                <a:sym typeface="Wingdings" panose="05000000000000000000" pitchFamily="2" charset="2"/>
              </a:rPr>
              <a:t> the splitted tasks are being executed and after all of them are finished</a:t>
            </a:r>
          </a:p>
          <a:p>
            <a:r>
              <a:rPr lang="hu-HU" dirty="0">
                <a:sym typeface="Wingdings" panose="05000000000000000000" pitchFamily="2" charset="2"/>
              </a:rPr>
              <a:t>		they are merged into one result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707615" y="2183026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7" name="Oval 6"/>
          <p:cNvSpPr/>
          <p:nvPr/>
        </p:nvSpPr>
        <p:spPr>
          <a:xfrm>
            <a:off x="4322452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8" name="Oval 7"/>
          <p:cNvSpPr/>
          <p:nvPr/>
        </p:nvSpPr>
        <p:spPr>
          <a:xfrm>
            <a:off x="7116286" y="3406317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5118034" y="2978608"/>
            <a:ext cx="726081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6503197" y="2978608"/>
            <a:ext cx="749589" cy="5642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30257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" name="Oval 18"/>
          <p:cNvSpPr/>
          <p:nvPr/>
        </p:nvSpPr>
        <p:spPr>
          <a:xfrm>
            <a:off x="5724091" y="4637873"/>
            <a:ext cx="932082" cy="93208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>
            <a:stCxn id="18" idx="7"/>
            <a:endCxn id="7" idx="3"/>
          </p:cNvCxnSpPr>
          <p:nvPr/>
        </p:nvCxnSpPr>
        <p:spPr>
          <a:xfrm flipV="1">
            <a:off x="3725839" y="4201899"/>
            <a:ext cx="733113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7" idx="5"/>
          </p:cNvCxnSpPr>
          <p:nvPr/>
        </p:nvCxnSpPr>
        <p:spPr>
          <a:xfrm flipH="1" flipV="1">
            <a:off x="5118034" y="4201899"/>
            <a:ext cx="742557" cy="572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FC5-1235-4305-9246-D4E366B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325514"/>
            <a:ext cx="8596668" cy="1320800"/>
          </a:xfrm>
        </p:spPr>
        <p:txBody>
          <a:bodyPr/>
          <a:lstStyle/>
          <a:p>
            <a:r>
              <a:rPr lang="hu-HU" b="1" u="sng" dirty="0"/>
              <a:t>Intrinsic Lock (Monitor)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02812-F5B9-4EF1-BA23-53D378DB7D44}"/>
              </a:ext>
            </a:extLst>
          </p:cNvPr>
          <p:cNvSpPr txBox="1"/>
          <p:nvPr/>
        </p:nvSpPr>
        <p:spPr>
          <a:xfrm>
            <a:off x="1682187" y="3429000"/>
            <a:ext cx="740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THE PROBLEM IS THAT EVERY OBJECT HAS A SINGLE MONITOR LOCK</a:t>
            </a:r>
            <a:endParaRPr lang="en-GB" b="1" dirty="0">
              <a:solidFill>
                <a:srgbClr val="FF7C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A36D-49E7-491E-AE3F-AA80678E865D}"/>
              </a:ext>
            </a:extLst>
          </p:cNvPr>
          <p:cNvSpPr txBox="1"/>
          <p:nvPr/>
        </p:nvSpPr>
        <p:spPr>
          <a:xfrm>
            <a:off x="856961" y="1210026"/>
            <a:ext cx="71416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thread 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owns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intrinsic lock between the time it has acquired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lock and released the lock. 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have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independent </a:t>
            </a:r>
            <a:r>
              <a:rPr lang="hu-HU" b="1" dirty="0">
                <a:sym typeface="Wingdings" panose="05000000000000000000" pitchFamily="2" charset="2"/>
              </a:rPr>
              <a:t>synchronized</a:t>
            </a:r>
            <a:r>
              <a:rPr lang="hu-HU" dirty="0">
                <a:sym typeface="Wingdings" panose="05000000000000000000" pitchFamily="2" charset="2"/>
              </a:rPr>
              <a:t> methods than </a:t>
            </a:r>
          </a:p>
          <a:p>
            <a:pPr lvl="1"/>
            <a:r>
              <a:rPr lang="hu-HU" dirty="0"/>
              <a:t>the threads have to wait for each other to release the 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8512-D632-4592-824D-F051ED21635A}"/>
              </a:ext>
            </a:extLst>
          </p:cNvPr>
          <p:cNvSpPr txBox="1"/>
          <p:nvPr/>
        </p:nvSpPr>
        <p:spPr>
          <a:xfrm>
            <a:off x="856961" y="2112885"/>
            <a:ext cx="9052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long as a thread owns an intrinsic lock</a:t>
            </a:r>
            <a:r>
              <a:rPr lang="hu-H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other thread can acquire the same lock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other thread will block when it attempts to acquire the lock.</a:t>
            </a:r>
            <a:endParaRPr lang="hu-HU" dirty="0">
              <a:sym typeface="Wingdings" panose="05000000000000000000" pitchFamily="2" charset="2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12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18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42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82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94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446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413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250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993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72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7DEF-550F-4ADC-B4D6-4DC06DBA0109}"/>
              </a:ext>
            </a:extLst>
          </p:cNvPr>
          <p:cNvSpPr txBox="1"/>
          <p:nvPr/>
        </p:nvSpPr>
        <p:spPr>
          <a:xfrm>
            <a:off x="1002855" y="1740024"/>
            <a:ext cx="1904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PARALLEL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5797-8D43-4790-A2C0-33A4BFAB7883}"/>
              </a:ext>
            </a:extLst>
          </p:cNvPr>
          <p:cNvSpPr txBox="1"/>
          <p:nvPr/>
        </p:nvSpPr>
        <p:spPr>
          <a:xfrm>
            <a:off x="924756" y="4165350"/>
            <a:ext cx="2060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SEQUENTIAL</a:t>
            </a:r>
          </a:p>
          <a:p>
            <a:pPr algn="ctr"/>
            <a:r>
              <a:rPr lang="hu-HU" sz="2800" b="1" dirty="0">
                <a:solidFill>
                  <a:srgbClr val="00B0F0"/>
                </a:solidFill>
              </a:rPr>
              <a:t>EXECUTION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D1EC-A1D5-4136-9EF4-7837B51BF70E}"/>
              </a:ext>
            </a:extLst>
          </p:cNvPr>
          <p:cNvSpPr/>
          <p:nvPr/>
        </p:nvSpPr>
        <p:spPr>
          <a:xfrm>
            <a:off x="420801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0A08-E5BE-4835-B0A6-B405DB517065}"/>
              </a:ext>
            </a:extLst>
          </p:cNvPr>
          <p:cNvSpPr/>
          <p:nvPr/>
        </p:nvSpPr>
        <p:spPr>
          <a:xfrm>
            <a:off x="461638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661F5-7C6A-4F97-A3CE-A7B723BD1E0D}"/>
              </a:ext>
            </a:extLst>
          </p:cNvPr>
          <p:cNvSpPr/>
          <p:nvPr/>
        </p:nvSpPr>
        <p:spPr>
          <a:xfrm>
            <a:off x="5024760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0C3A8-D3DF-44F1-8527-1907BF599C77}"/>
              </a:ext>
            </a:extLst>
          </p:cNvPr>
          <p:cNvSpPr/>
          <p:nvPr/>
        </p:nvSpPr>
        <p:spPr>
          <a:xfrm>
            <a:off x="5433133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22ADA-30AF-4941-9FA9-5D8B3CAA80F4}"/>
              </a:ext>
            </a:extLst>
          </p:cNvPr>
          <p:cNvSpPr/>
          <p:nvPr/>
        </p:nvSpPr>
        <p:spPr>
          <a:xfrm>
            <a:off x="5832628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20960-4AF2-4C19-A789-E05D1E71D578}"/>
              </a:ext>
            </a:extLst>
          </p:cNvPr>
          <p:cNvSpPr/>
          <p:nvPr/>
        </p:nvSpPr>
        <p:spPr>
          <a:xfrm>
            <a:off x="6241001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188D0-726E-4881-BF10-DE4416D1D4C8}"/>
              </a:ext>
            </a:extLst>
          </p:cNvPr>
          <p:cNvSpPr/>
          <p:nvPr/>
        </p:nvSpPr>
        <p:spPr>
          <a:xfrm>
            <a:off x="6649374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97EF6F-9FEE-4A36-9028-9D2F72BCBBBE}"/>
              </a:ext>
            </a:extLst>
          </p:cNvPr>
          <p:cNvSpPr/>
          <p:nvPr/>
        </p:nvSpPr>
        <p:spPr>
          <a:xfrm>
            <a:off x="7057747" y="1910797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D849C-25FB-4827-A383-93BCF7FD00DB}"/>
              </a:ext>
            </a:extLst>
          </p:cNvPr>
          <p:cNvSpPr/>
          <p:nvPr/>
        </p:nvSpPr>
        <p:spPr>
          <a:xfrm>
            <a:off x="7466120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06179-68F6-4283-8720-BF2971A38FB8}"/>
              </a:ext>
            </a:extLst>
          </p:cNvPr>
          <p:cNvSpPr/>
          <p:nvPr/>
        </p:nvSpPr>
        <p:spPr>
          <a:xfrm>
            <a:off x="7874493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DFFBB-93ED-4988-8F7A-7CB2E42A98EA}"/>
              </a:ext>
            </a:extLst>
          </p:cNvPr>
          <p:cNvSpPr/>
          <p:nvPr/>
        </p:nvSpPr>
        <p:spPr>
          <a:xfrm>
            <a:off x="8282866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F9A5F-EB72-4A52-A64A-958A7742505B}"/>
              </a:ext>
            </a:extLst>
          </p:cNvPr>
          <p:cNvSpPr/>
          <p:nvPr/>
        </p:nvSpPr>
        <p:spPr>
          <a:xfrm>
            <a:off x="8691239" y="1910797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4AB64-CC7D-46E3-971D-4B5CD12E20CC}"/>
              </a:ext>
            </a:extLst>
          </p:cNvPr>
          <p:cNvSpPr/>
          <p:nvPr/>
        </p:nvSpPr>
        <p:spPr>
          <a:xfrm>
            <a:off x="4208014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B9A1D-DA22-4A75-AA67-F99C063A8411}"/>
              </a:ext>
            </a:extLst>
          </p:cNvPr>
          <p:cNvSpPr/>
          <p:nvPr/>
        </p:nvSpPr>
        <p:spPr>
          <a:xfrm>
            <a:off x="4616387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1271A-33BE-407F-A4FF-8096BA5CFC5F}"/>
              </a:ext>
            </a:extLst>
          </p:cNvPr>
          <p:cNvSpPr/>
          <p:nvPr/>
        </p:nvSpPr>
        <p:spPr>
          <a:xfrm>
            <a:off x="5024760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609E14-C006-40F7-AB11-EB5AF77F429C}"/>
              </a:ext>
            </a:extLst>
          </p:cNvPr>
          <p:cNvSpPr/>
          <p:nvPr/>
        </p:nvSpPr>
        <p:spPr>
          <a:xfrm>
            <a:off x="5433133" y="4334645"/>
            <a:ext cx="408373" cy="61255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697150-01F5-4E6F-8757-81F14CAF4CCD}"/>
              </a:ext>
            </a:extLst>
          </p:cNvPr>
          <p:cNvSpPr/>
          <p:nvPr/>
        </p:nvSpPr>
        <p:spPr>
          <a:xfrm>
            <a:off x="5832628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10AD18-15F7-4919-9587-1890F283EF09}"/>
              </a:ext>
            </a:extLst>
          </p:cNvPr>
          <p:cNvSpPr/>
          <p:nvPr/>
        </p:nvSpPr>
        <p:spPr>
          <a:xfrm>
            <a:off x="6241001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4ED1C-1AEE-4E69-8AA9-6A9B9C049938}"/>
              </a:ext>
            </a:extLst>
          </p:cNvPr>
          <p:cNvSpPr/>
          <p:nvPr/>
        </p:nvSpPr>
        <p:spPr>
          <a:xfrm>
            <a:off x="6649374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BB3513-568F-4A1A-B9C5-6EECD6E3DD13}"/>
              </a:ext>
            </a:extLst>
          </p:cNvPr>
          <p:cNvSpPr/>
          <p:nvPr/>
        </p:nvSpPr>
        <p:spPr>
          <a:xfrm>
            <a:off x="7057747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5BE9-6C03-42A5-9E6C-DDC134A1A962}"/>
              </a:ext>
            </a:extLst>
          </p:cNvPr>
          <p:cNvSpPr/>
          <p:nvPr/>
        </p:nvSpPr>
        <p:spPr>
          <a:xfrm>
            <a:off x="7466120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10EEB-F8A9-4E17-A920-ABD01BDB1042}"/>
              </a:ext>
            </a:extLst>
          </p:cNvPr>
          <p:cNvSpPr/>
          <p:nvPr/>
        </p:nvSpPr>
        <p:spPr>
          <a:xfrm>
            <a:off x="7874493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88F4E-21C6-425E-947A-41BB27AB9902}"/>
              </a:ext>
            </a:extLst>
          </p:cNvPr>
          <p:cNvSpPr/>
          <p:nvPr/>
        </p:nvSpPr>
        <p:spPr>
          <a:xfrm>
            <a:off x="8282866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5BC15D-77DA-4746-84A7-16F5777C7CB8}"/>
              </a:ext>
            </a:extLst>
          </p:cNvPr>
          <p:cNvSpPr/>
          <p:nvPr/>
        </p:nvSpPr>
        <p:spPr>
          <a:xfrm>
            <a:off x="8691239" y="4334645"/>
            <a:ext cx="408373" cy="612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89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34629</TotalTime>
  <Words>5039</Words>
  <Application>Microsoft Office PowerPoint</Application>
  <PresentationFormat>Widescreen</PresentationFormat>
  <Paragraphs>948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Arial</vt:lpstr>
      <vt:lpstr>Arial</vt:lpstr>
      <vt:lpstr>raleway</vt:lpstr>
      <vt:lpstr>Roboto</vt:lpstr>
      <vt:lpstr>Trebuchet MS</vt:lpstr>
      <vt:lpstr>Verdana</vt:lpstr>
      <vt:lpstr>Wingdings</vt:lpstr>
      <vt:lpstr>Wingdings 3</vt:lpstr>
      <vt:lpstr>Facet</vt:lpstr>
      <vt:lpstr>Stream API</vt:lpstr>
      <vt:lpstr>Daemon and Worker Threads</vt:lpstr>
      <vt:lpstr>Memory Management</vt:lpstr>
      <vt:lpstr>Daemon and Worker Threads</vt:lpstr>
      <vt:lpstr>Daemon and Worker Threads</vt:lpstr>
      <vt:lpstr>Memory Management</vt:lpstr>
      <vt:lpstr>Memory Management</vt:lpstr>
      <vt:lpstr>Intrinsic Lock (Monitor)</vt:lpstr>
      <vt:lpstr>Intrinsic Lock (Monitor)</vt:lpstr>
      <vt:lpstr>Intrinsic Lock (Monitor)</vt:lpstr>
      <vt:lpstr>Intrinsic Lock (Monitor)</vt:lpstr>
      <vt:lpstr>Threads Communication</vt:lpstr>
      <vt:lpstr>Stream API Explained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Memory Management</vt:lpstr>
      <vt:lpstr>Stream API Explained</vt:lpstr>
      <vt:lpstr>Stream API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Advantages </vt:lpstr>
      <vt:lpstr>PowerPoint Presentation</vt:lpstr>
      <vt:lpstr>PowerPoint Presentation</vt:lpstr>
      <vt:lpstr>MULTITHREADING</vt:lpstr>
      <vt:lpstr>Disadvantages </vt:lpstr>
      <vt:lpstr>PowerPoint Presentation</vt:lpstr>
      <vt:lpstr>MULTITHREADING</vt:lpstr>
      <vt:lpstr>Deadlock</vt:lpstr>
      <vt:lpstr>Deadlock</vt:lpstr>
      <vt:lpstr>Livelock</vt:lpstr>
      <vt:lpstr>How to Handle Deadlock and Livelock?</vt:lpstr>
      <vt:lpstr>Livelock</vt:lpstr>
      <vt:lpstr>PowerPoint Presentation</vt:lpstr>
      <vt:lpstr>PowerPoint Presentation</vt:lpstr>
      <vt:lpstr>Volatile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MULTITHREADING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Dining Philosophers Problem</vt:lpstr>
      <vt:lpstr>MULTITHREADING</vt:lpstr>
      <vt:lpstr>Locks and Synchronized Blocks</vt:lpstr>
      <vt:lpstr>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MULTITHREADING</vt:lpstr>
      <vt:lpstr>PowerPoint Presentation</vt:lpstr>
      <vt:lpstr>Fork-join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and Mutexes</vt:lpstr>
      <vt:lpstr>Semaphores</vt:lpstr>
      <vt:lpstr>Semaphores</vt:lpstr>
      <vt:lpstr>Semaphores</vt:lpstr>
      <vt:lpstr>Mutexes (Mutual Exclusion Objects)</vt:lpstr>
      <vt:lpstr>Mutexes (Mutual Exclusion Objects)</vt:lpstr>
      <vt:lpstr>Mutexes (Mutual Exclusion Objects)</vt:lpstr>
      <vt:lpstr>Mutexes (Mutual Exclusion Objects)</vt:lpstr>
      <vt:lpstr>Executors</vt:lpstr>
      <vt:lpstr>Executors</vt:lpstr>
      <vt:lpstr>Executors</vt:lpstr>
      <vt:lpstr>Executors</vt:lpstr>
      <vt:lpstr>Runnable and Callable Interfaces</vt:lpstr>
      <vt:lpstr>Runnable and Callable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BALÁZS</cp:lastModifiedBy>
  <cp:revision>97</cp:revision>
  <dcterms:created xsi:type="dcterms:W3CDTF">2015-05-22T08:57:36Z</dcterms:created>
  <dcterms:modified xsi:type="dcterms:W3CDTF">2020-10-01T08:05:37Z</dcterms:modified>
</cp:coreProperties>
</file>