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341" r:id="rId3"/>
    <p:sldId id="384" r:id="rId4"/>
    <p:sldId id="385" r:id="rId5"/>
    <p:sldId id="344" r:id="rId6"/>
    <p:sldId id="342" r:id="rId7"/>
    <p:sldId id="343" r:id="rId8"/>
    <p:sldId id="345" r:id="rId9"/>
    <p:sldId id="346" r:id="rId10"/>
    <p:sldId id="355" r:id="rId11"/>
    <p:sldId id="356" r:id="rId12"/>
    <p:sldId id="357" r:id="rId13"/>
    <p:sldId id="358" r:id="rId14"/>
    <p:sldId id="359" r:id="rId15"/>
    <p:sldId id="338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40" r:id="rId25"/>
    <p:sldId id="339" r:id="rId26"/>
    <p:sldId id="260" r:id="rId27"/>
    <p:sldId id="262" r:id="rId28"/>
    <p:sldId id="261" r:id="rId29"/>
    <p:sldId id="263" r:id="rId30"/>
    <p:sldId id="264" r:id="rId31"/>
    <p:sldId id="265" r:id="rId32"/>
    <p:sldId id="259" r:id="rId33"/>
    <p:sldId id="279" r:id="rId34"/>
    <p:sldId id="280" r:id="rId35"/>
    <p:sldId id="281" r:id="rId36"/>
    <p:sldId id="282" r:id="rId37"/>
    <p:sldId id="283" r:id="rId38"/>
    <p:sldId id="284" r:id="rId39"/>
    <p:sldId id="278" r:id="rId40"/>
    <p:sldId id="257" r:id="rId41"/>
    <p:sldId id="360" r:id="rId42"/>
    <p:sldId id="361" r:id="rId43"/>
    <p:sldId id="362" r:id="rId44"/>
    <p:sldId id="258" r:id="rId45"/>
    <p:sldId id="266" r:id="rId46"/>
    <p:sldId id="267" r:id="rId47"/>
    <p:sldId id="268" r:id="rId48"/>
    <p:sldId id="269" r:id="rId49"/>
    <p:sldId id="270" r:id="rId50"/>
    <p:sldId id="271" r:id="rId51"/>
    <p:sldId id="272" r:id="rId52"/>
    <p:sldId id="273" r:id="rId53"/>
    <p:sldId id="274" r:id="rId54"/>
    <p:sldId id="275" r:id="rId55"/>
    <p:sldId id="276" r:id="rId56"/>
    <p:sldId id="277" r:id="rId57"/>
    <p:sldId id="285" r:id="rId58"/>
    <p:sldId id="288" r:id="rId59"/>
    <p:sldId id="289" r:id="rId60"/>
    <p:sldId id="286" r:id="rId61"/>
    <p:sldId id="299" r:id="rId62"/>
    <p:sldId id="298" r:id="rId63"/>
    <p:sldId id="291" r:id="rId64"/>
    <p:sldId id="292" r:id="rId65"/>
    <p:sldId id="382" r:id="rId66"/>
    <p:sldId id="383" r:id="rId67"/>
    <p:sldId id="379" r:id="rId68"/>
    <p:sldId id="380" r:id="rId69"/>
    <p:sldId id="381" r:id="rId70"/>
    <p:sldId id="290" r:id="rId71"/>
    <p:sldId id="287" r:id="rId72"/>
    <p:sldId id="300" r:id="rId73"/>
    <p:sldId id="301" r:id="rId74"/>
    <p:sldId id="302" r:id="rId75"/>
    <p:sldId id="303" r:id="rId76"/>
    <p:sldId id="305" r:id="rId77"/>
    <p:sldId id="306" r:id="rId78"/>
    <p:sldId id="307" r:id="rId79"/>
    <p:sldId id="308" r:id="rId80"/>
    <p:sldId id="309" r:id="rId81"/>
    <p:sldId id="310" r:id="rId82"/>
    <p:sldId id="311" r:id="rId83"/>
    <p:sldId id="313" r:id="rId84"/>
    <p:sldId id="314" r:id="rId85"/>
    <p:sldId id="315" r:id="rId86"/>
    <p:sldId id="320" r:id="rId87"/>
    <p:sldId id="316" r:id="rId88"/>
    <p:sldId id="317" r:id="rId89"/>
    <p:sldId id="318" r:id="rId90"/>
    <p:sldId id="321" r:id="rId91"/>
    <p:sldId id="319" r:id="rId92"/>
    <p:sldId id="322" r:id="rId93"/>
    <p:sldId id="323" r:id="rId94"/>
    <p:sldId id="324" r:id="rId95"/>
    <p:sldId id="325" r:id="rId96"/>
    <p:sldId id="326" r:id="rId97"/>
    <p:sldId id="327" r:id="rId98"/>
    <p:sldId id="328" r:id="rId99"/>
    <p:sldId id="329" r:id="rId100"/>
    <p:sldId id="330" r:id="rId101"/>
    <p:sldId id="331" r:id="rId102"/>
    <p:sldId id="332" r:id="rId103"/>
    <p:sldId id="333" r:id="rId104"/>
    <p:sldId id="334" r:id="rId105"/>
    <p:sldId id="335" r:id="rId106"/>
    <p:sldId id="336" r:id="rId107"/>
    <p:sldId id="337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1E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2022. 10. 07.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56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2022. 10. 07.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964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2022. 10. 07.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8593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2022. 10. 07.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7746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2022. 10. 07.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4599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2022. 10. 07.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3285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2022. 10. 07.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2705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2022. 10. 07.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037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2022. 10. 07.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125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2022. 10. 07.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029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2022. 10. 07.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505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2022. 10. 07.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250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2022. 10. 07.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80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2022. 10. 07.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931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2022. 10. 07.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522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2022. 10. 07.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100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B13D-00CA-4217-B7F3-E914CADB1538}" type="datetimeFigureOut">
              <a:rPr lang="hu-HU" smtClean="0"/>
              <a:t>2022. 10. 07.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944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Stream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Life cycle</a:t>
            </a:r>
          </a:p>
        </p:txBody>
      </p:sp>
    </p:spTree>
    <p:extLst>
      <p:ext uri="{BB962C8B-B14F-4D97-AF65-F5344CB8AC3E}">
        <p14:creationId xmlns:p14="http://schemas.microsoft.com/office/powerpoint/2010/main" val="238461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Intrinsic Lock (Monitor)</a:t>
            </a:r>
            <a:endParaRPr lang="en-GB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D49477-6EA1-4972-8EFF-DE892607998F}"/>
              </a:ext>
            </a:extLst>
          </p:cNvPr>
          <p:cNvSpPr txBox="1"/>
          <p:nvPr/>
        </p:nvSpPr>
        <p:spPr>
          <a:xfrm>
            <a:off x="2734322" y="1424021"/>
            <a:ext cx="4398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public synchronized void increment() {</a:t>
            </a:r>
          </a:p>
          <a:p>
            <a:r>
              <a:rPr lang="hu-HU" b="1" dirty="0">
                <a:solidFill>
                  <a:srgbClr val="FFC000"/>
                </a:solidFill>
              </a:rPr>
              <a:t>	counter++;</a:t>
            </a:r>
          </a:p>
          <a:p>
            <a:r>
              <a:rPr lang="hu-HU" b="1" dirty="0">
                <a:solidFill>
                  <a:srgbClr val="FFC000"/>
                </a:solidFill>
              </a:rPr>
              <a:t>}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8D6A67-5B07-4DDB-B61D-C9121CC8ED90}"/>
              </a:ext>
            </a:extLst>
          </p:cNvPr>
          <p:cNvSpPr txBox="1"/>
          <p:nvPr/>
        </p:nvSpPr>
        <p:spPr>
          <a:xfrm>
            <a:off x="1865914" y="2955096"/>
            <a:ext cx="571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every object in Java has a so–called intrinsic lock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C3BC00-A1B8-4C04-B1D1-63387D900604}"/>
              </a:ext>
            </a:extLst>
          </p:cNvPr>
          <p:cNvSpPr txBox="1"/>
          <p:nvPr/>
        </p:nvSpPr>
        <p:spPr>
          <a:xfrm>
            <a:off x="1152590" y="3560207"/>
            <a:ext cx="7717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hu-H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”A </a:t>
            </a:r>
            <a:r>
              <a:rPr lang="en-GB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thread that needs exclusive and consistent access to an object's fields</a:t>
            </a:r>
            <a:endParaRPr lang="hu-HU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GB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has to acquire the object's intrinsic lock before accessing them, and then </a:t>
            </a:r>
            <a:endParaRPr lang="hu-HU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GB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release the intrinsic lock when it's done with them</a:t>
            </a:r>
            <a:r>
              <a:rPr lang="hu-H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</a:t>
            </a:r>
            <a:endParaRPr lang="en-GB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4CFAAB-2AA4-410B-AAE2-229F06517D27}"/>
              </a:ext>
            </a:extLst>
          </p:cNvPr>
          <p:cNvSpPr txBox="1"/>
          <p:nvPr/>
        </p:nvSpPr>
        <p:spPr>
          <a:xfrm>
            <a:off x="1865914" y="4787648"/>
            <a:ext cx="6567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because of the monitor lock: no </a:t>
            </a:r>
            <a:r>
              <a:rPr lang="hu-HU" b="1" dirty="0">
                <a:sym typeface="Wingdings" panose="05000000000000000000" pitchFamily="2" charset="2"/>
              </a:rPr>
              <a:t>2 </a:t>
            </a:r>
            <a:r>
              <a:rPr lang="hu-HU" dirty="0">
                <a:sym typeface="Wingdings" panose="05000000000000000000" pitchFamily="2" charset="2"/>
              </a:rPr>
              <a:t>threads can execute the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same </a:t>
            </a:r>
            <a:r>
              <a:rPr lang="hu-HU" b="1" dirty="0">
                <a:sym typeface="Wingdings" panose="05000000000000000000" pitchFamily="2" charset="2"/>
              </a:rPr>
              <a:t>synchronized</a:t>
            </a:r>
            <a:r>
              <a:rPr lang="hu-HU" dirty="0">
                <a:sym typeface="Wingdings" panose="05000000000000000000" pitchFamily="2" charset="2"/>
              </a:rPr>
              <a:t> method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288865373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47274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48957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94588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80445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35062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7449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58932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96809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Semaphores and Mutexes</a:t>
            </a:r>
            <a:endParaRPr lang="en-GB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C678-6B9B-46A1-A839-D08C6A2BF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2317"/>
            <a:ext cx="8596668" cy="1878751"/>
          </a:xfrm>
        </p:spPr>
        <p:txBody>
          <a:bodyPr/>
          <a:lstStyle/>
          <a:p>
            <a:r>
              <a:rPr lang="hu-HU" dirty="0"/>
              <a:t>invented by </a:t>
            </a:r>
            <a:r>
              <a:rPr lang="hu-HU" b="1" dirty="0"/>
              <a:t>Dijkstra</a:t>
            </a:r>
            <a:r>
              <a:rPr lang="hu-HU" dirty="0"/>
              <a:t> back in </a:t>
            </a:r>
            <a:r>
              <a:rPr lang="hu-HU" b="1" dirty="0"/>
              <a:t>1962</a:t>
            </a:r>
          </a:p>
          <a:p>
            <a:r>
              <a:rPr lang="hu-HU" dirty="0"/>
              <a:t>semaphores are</a:t>
            </a:r>
            <a:r>
              <a:rPr lang="hu-HU" b="1" dirty="0"/>
              <a:t> simple variables </a:t>
            </a:r>
            <a:r>
              <a:rPr lang="hu-HU" dirty="0"/>
              <a:t>(or abstract data types) that are used for controlling access to a common resource</a:t>
            </a:r>
          </a:p>
          <a:p>
            <a:r>
              <a:rPr lang="hu-HU" dirty="0"/>
              <a:t>it is an important concept in operating systems as wel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E67A6F-B290-4747-B9E0-D0B2B2B9C0D5}"/>
              </a:ext>
            </a:extLst>
          </p:cNvPr>
          <p:cNvSpPr txBox="1"/>
          <p:nvPr/>
        </p:nvSpPr>
        <p:spPr>
          <a:xfrm>
            <a:off x="1515922" y="3429000"/>
            <a:ext cx="7694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„It is a record of how many units of a particular resource are available. </a:t>
            </a:r>
          </a:p>
          <a:p>
            <a:pPr algn="ctr"/>
            <a:r>
              <a:rPr lang="hu-HU" i="1" dirty="0"/>
              <a:t>We have to wait until a unit of the resource becomes available again.”</a:t>
            </a:r>
            <a:endParaRPr lang="en-GB" i="1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E8E9F-752A-4F9F-919C-28969EC62DBD}"/>
              </a:ext>
            </a:extLst>
          </p:cNvPr>
          <p:cNvSpPr txBox="1"/>
          <p:nvPr/>
        </p:nvSpPr>
        <p:spPr>
          <a:xfrm>
            <a:off x="2183906" y="4449503"/>
            <a:ext cx="6502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COUNTING SEMAPHORES</a:t>
            </a:r>
            <a:r>
              <a:rPr lang="hu-HU" dirty="0"/>
              <a:t>: allows an arbitrary resource count</a:t>
            </a:r>
          </a:p>
          <a:p>
            <a:endParaRPr lang="hu-HU" dirty="0"/>
          </a:p>
          <a:p>
            <a:r>
              <a:rPr lang="hu-HU" b="1" dirty="0">
                <a:solidFill>
                  <a:srgbClr val="FFC000"/>
                </a:solidFill>
              </a:rPr>
              <a:t>BINARY SEMAPHORES</a:t>
            </a:r>
            <a:r>
              <a:rPr lang="hu-HU" dirty="0"/>
              <a:t>: semaphores that are restricted to the</a:t>
            </a:r>
          </a:p>
          <a:p>
            <a:r>
              <a:rPr lang="hu-HU" dirty="0"/>
              <a:t>							values </a:t>
            </a:r>
            <a:r>
              <a:rPr lang="hu-HU" b="1" dirty="0"/>
              <a:t>0</a:t>
            </a:r>
            <a:r>
              <a:rPr lang="hu-HU" dirty="0"/>
              <a:t> and </a:t>
            </a:r>
            <a:r>
              <a:rPr lang="hu-HU" b="1" dirty="0"/>
              <a:t>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6500255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Semaphores</a:t>
            </a:r>
            <a:endParaRPr lang="en-GB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C678-6B9B-46A1-A839-D08C6A2BF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2317"/>
            <a:ext cx="8596668" cy="1878751"/>
          </a:xfrm>
        </p:spPr>
        <p:txBody>
          <a:bodyPr/>
          <a:lstStyle/>
          <a:p>
            <a:r>
              <a:rPr lang="hu-HU" dirty="0"/>
              <a:t>invented by </a:t>
            </a:r>
            <a:r>
              <a:rPr lang="hu-HU" b="1" dirty="0"/>
              <a:t>Dijkstra</a:t>
            </a:r>
            <a:r>
              <a:rPr lang="hu-HU" dirty="0"/>
              <a:t> back in </a:t>
            </a:r>
            <a:r>
              <a:rPr lang="hu-HU" b="1" dirty="0"/>
              <a:t>1962</a:t>
            </a:r>
          </a:p>
          <a:p>
            <a:r>
              <a:rPr lang="hu-HU" dirty="0"/>
              <a:t>semaphores are</a:t>
            </a:r>
            <a:r>
              <a:rPr lang="hu-HU" b="1" dirty="0"/>
              <a:t> simple variables </a:t>
            </a:r>
            <a:r>
              <a:rPr lang="hu-HU" dirty="0"/>
              <a:t>(or abstract data types) that are used for controlling access to a common resource</a:t>
            </a:r>
          </a:p>
          <a:p>
            <a:r>
              <a:rPr lang="hu-HU" dirty="0"/>
              <a:t>it is an important concept in operating systems as wel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E67A6F-B290-4747-B9E0-D0B2B2B9C0D5}"/>
              </a:ext>
            </a:extLst>
          </p:cNvPr>
          <p:cNvSpPr txBox="1"/>
          <p:nvPr/>
        </p:nvSpPr>
        <p:spPr>
          <a:xfrm>
            <a:off x="1515922" y="3429000"/>
            <a:ext cx="7694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„It is a record of how many units of a particular resource are available. </a:t>
            </a:r>
          </a:p>
          <a:p>
            <a:pPr algn="ctr"/>
            <a:r>
              <a:rPr lang="hu-HU" i="1" dirty="0"/>
              <a:t>We have to wait until a unit of the resource becomes available again.”</a:t>
            </a:r>
            <a:endParaRPr lang="en-GB" i="1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E8E9F-752A-4F9F-919C-28969EC62DBD}"/>
              </a:ext>
            </a:extLst>
          </p:cNvPr>
          <p:cNvSpPr txBox="1"/>
          <p:nvPr/>
        </p:nvSpPr>
        <p:spPr>
          <a:xfrm>
            <a:off x="2183906" y="4449503"/>
            <a:ext cx="6502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COUNTING SEMAPHORES</a:t>
            </a:r>
            <a:r>
              <a:rPr lang="hu-HU" dirty="0"/>
              <a:t>: allows an arbitrary resource count</a:t>
            </a:r>
          </a:p>
          <a:p>
            <a:endParaRPr lang="hu-HU" dirty="0"/>
          </a:p>
          <a:p>
            <a:r>
              <a:rPr lang="hu-HU" b="1" dirty="0">
                <a:solidFill>
                  <a:srgbClr val="FFC000"/>
                </a:solidFill>
              </a:rPr>
              <a:t>BINARY SEMAPHORES</a:t>
            </a:r>
            <a:r>
              <a:rPr lang="hu-HU" dirty="0"/>
              <a:t>: semaphores that are restricted to the</a:t>
            </a:r>
          </a:p>
          <a:p>
            <a:r>
              <a:rPr lang="hu-HU" dirty="0"/>
              <a:t>							values </a:t>
            </a:r>
            <a:r>
              <a:rPr lang="hu-HU" b="1" dirty="0"/>
              <a:t>0</a:t>
            </a:r>
            <a:r>
              <a:rPr lang="hu-HU" dirty="0"/>
              <a:t> and </a:t>
            </a:r>
            <a:r>
              <a:rPr lang="hu-HU" b="1" dirty="0"/>
              <a:t>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52223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Intrinsic Lock (Monitor)</a:t>
            </a:r>
            <a:endParaRPr lang="en-GB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02812-F5B9-4EF1-BA23-53D378DB7D44}"/>
              </a:ext>
            </a:extLst>
          </p:cNvPr>
          <p:cNvSpPr txBox="1"/>
          <p:nvPr/>
        </p:nvSpPr>
        <p:spPr>
          <a:xfrm>
            <a:off x="1682187" y="3429000"/>
            <a:ext cx="7402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THE PROBLEM IS THAT EVERY OBJECT HAS A SINGLE MONITOR LOCK</a:t>
            </a:r>
            <a:endParaRPr lang="en-GB" b="1" dirty="0">
              <a:solidFill>
                <a:srgbClr val="FF7C8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FA36D-49E7-491E-AE3F-AA80678E865D}"/>
              </a:ext>
            </a:extLst>
          </p:cNvPr>
          <p:cNvSpPr txBox="1"/>
          <p:nvPr/>
        </p:nvSpPr>
        <p:spPr>
          <a:xfrm>
            <a:off x="856961" y="1210026"/>
            <a:ext cx="714169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hu-H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thread </a:t>
            </a:r>
            <a:r>
              <a:rPr lang="hu-H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owns 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intrinsic lock between the time it has acquired </a:t>
            </a:r>
            <a:endParaRPr lang="hu-H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hu-H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lock and released the lock. </a:t>
            </a:r>
            <a:endParaRPr lang="hu-H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hu-H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if we have </a:t>
            </a:r>
            <a:r>
              <a:rPr lang="hu-HU" b="1" dirty="0">
                <a:sym typeface="Wingdings" panose="05000000000000000000" pitchFamily="2" charset="2"/>
              </a:rPr>
              <a:t>2</a:t>
            </a:r>
            <a:r>
              <a:rPr lang="hu-HU" dirty="0">
                <a:sym typeface="Wingdings" panose="05000000000000000000" pitchFamily="2" charset="2"/>
              </a:rPr>
              <a:t> independent </a:t>
            </a:r>
            <a:r>
              <a:rPr lang="hu-HU" b="1" dirty="0">
                <a:sym typeface="Wingdings" panose="05000000000000000000" pitchFamily="2" charset="2"/>
              </a:rPr>
              <a:t>synchronized</a:t>
            </a:r>
            <a:r>
              <a:rPr lang="hu-HU" dirty="0">
                <a:sym typeface="Wingdings" panose="05000000000000000000" pitchFamily="2" charset="2"/>
              </a:rPr>
              <a:t> methods than </a:t>
            </a:r>
          </a:p>
          <a:p>
            <a:pPr lvl="1"/>
            <a:r>
              <a:rPr lang="hu-HU" dirty="0"/>
              <a:t>the threads have to wait for each other to release the lock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E18512-D632-4592-824D-F051ED21635A}"/>
              </a:ext>
            </a:extLst>
          </p:cNvPr>
          <p:cNvSpPr txBox="1"/>
          <p:nvPr/>
        </p:nvSpPr>
        <p:spPr>
          <a:xfrm>
            <a:off x="856961" y="2112885"/>
            <a:ext cx="90524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a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 long as a thread owns an intrinsic lock</a:t>
            </a:r>
            <a:r>
              <a:rPr lang="hu-H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 other thread can acquire the same lock</a:t>
            </a:r>
            <a:endParaRPr lang="hu-H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 other thread will block when it attempts to acquire the lock.</a:t>
            </a:r>
            <a:endParaRPr lang="hu-HU" dirty="0">
              <a:sym typeface="Wingdings" panose="05000000000000000000" pitchFamily="2" charset="2"/>
            </a:endParaRPr>
          </a:p>
          <a:p>
            <a:endParaRPr lang="hu-H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31281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Semaphores</a:t>
            </a:r>
            <a:endParaRPr lang="en-GB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C678-6B9B-46A1-A839-D08C6A2BF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2317"/>
            <a:ext cx="8596668" cy="3458976"/>
          </a:xfrm>
        </p:spPr>
        <p:txBody>
          <a:bodyPr/>
          <a:lstStyle/>
          <a:p>
            <a:r>
              <a:rPr lang="hu-HU" dirty="0"/>
              <a:t>suppose a library has </a:t>
            </a:r>
            <a:r>
              <a:rPr lang="hu-HU" b="1" dirty="0"/>
              <a:t>10</a:t>
            </a:r>
            <a:r>
              <a:rPr lang="hu-HU" dirty="0"/>
              <a:t> identical study rooms (it can be used by a single student at a time)</a:t>
            </a:r>
          </a:p>
          <a:p>
            <a:r>
              <a:rPr lang="hu-HU" dirty="0"/>
              <a:t>students must request a study room from the front desk</a:t>
            </a:r>
          </a:p>
          <a:p>
            <a:r>
              <a:rPr lang="hu-HU" dirty="0"/>
              <a:t>if no rooms are free: students have to wait for rooms to be available again so until someone relinquishes a given study room</a:t>
            </a:r>
          </a:p>
          <a:p>
            <a:r>
              <a:rPr lang="hu-HU" dirty="0"/>
              <a:t>when a student finished using the room, the student must return to the front desk and indicate that one room has become free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dirty="0"/>
              <a:t>			</a:t>
            </a:r>
            <a:r>
              <a:rPr lang="hu-HU" b="1" dirty="0">
                <a:solidFill>
                  <a:srgbClr val="FFC000"/>
                </a:solidFill>
              </a:rPr>
              <a:t>THIS PROBLEM CAN BE SOLVED WITH THE HELP OF A SEMAPHORE</a:t>
            </a:r>
          </a:p>
        </p:txBody>
      </p:sp>
    </p:spTree>
    <p:extLst>
      <p:ext uri="{BB962C8B-B14F-4D97-AF65-F5344CB8AC3E}">
        <p14:creationId xmlns:p14="http://schemas.microsoft.com/office/powerpoint/2010/main" val="25236761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Semaphores</a:t>
            </a:r>
            <a:endParaRPr lang="en-GB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424D8-DF69-407D-A2A6-6645F1D0E02B}"/>
              </a:ext>
            </a:extLst>
          </p:cNvPr>
          <p:cNvSpPr txBox="1"/>
          <p:nvPr/>
        </p:nvSpPr>
        <p:spPr>
          <a:xfrm>
            <a:off x="1615736" y="1811045"/>
            <a:ext cx="81018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1.)</a:t>
            </a:r>
            <a:r>
              <a:rPr lang="hu-HU" dirty="0"/>
              <a:t> semaphores tracks only </a:t>
            </a:r>
            <a:r>
              <a:rPr lang="hu-HU" b="1" dirty="0"/>
              <a:t>how many resources are free </a:t>
            </a:r>
            <a:r>
              <a:rPr lang="hu-HU" dirty="0"/>
              <a:t>– it does not keep</a:t>
            </a:r>
          </a:p>
          <a:p>
            <a:r>
              <a:rPr lang="hu-HU" dirty="0"/>
              <a:t>		track of which of the resources are free</a:t>
            </a:r>
          </a:p>
          <a:p>
            <a:endParaRPr lang="hu-HU" dirty="0"/>
          </a:p>
          <a:p>
            <a:r>
              <a:rPr lang="hu-HU" b="1" dirty="0"/>
              <a:t>2.) </a:t>
            </a:r>
            <a:r>
              <a:rPr lang="hu-HU" dirty="0"/>
              <a:t>the semaphore count may serve as a useful </a:t>
            </a:r>
            <a:r>
              <a:rPr lang="hu-HU" b="1" dirty="0"/>
              <a:t>trigger</a:t>
            </a:r>
            <a:r>
              <a:rPr lang="hu-HU" dirty="0"/>
              <a:t> for a number of</a:t>
            </a:r>
          </a:p>
          <a:p>
            <a:r>
              <a:rPr lang="hu-HU" dirty="0"/>
              <a:t>		different actions (web servers)</a:t>
            </a:r>
          </a:p>
          <a:p>
            <a:endParaRPr lang="hu-HU" dirty="0"/>
          </a:p>
          <a:p>
            <a:r>
              <a:rPr lang="hu-HU" b="1" dirty="0"/>
              <a:t>3.)</a:t>
            </a:r>
            <a:r>
              <a:rPr lang="hu-HU" dirty="0"/>
              <a:t> </a:t>
            </a:r>
            <a:r>
              <a:rPr lang="hu-HU" b="1" dirty="0"/>
              <a:t>producer-comsumer problem</a:t>
            </a:r>
            <a:r>
              <a:rPr lang="hu-HU" dirty="0"/>
              <a:t> can be solved and implemented</a:t>
            </a:r>
          </a:p>
          <a:p>
            <a:r>
              <a:rPr lang="hu-HU" dirty="0"/>
              <a:t>		with the help of semphores (Dijkstra’s approach)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122179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Mutexes (Mutual Exclusion Objects)</a:t>
            </a:r>
            <a:endParaRPr lang="en-GB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424D8-DF69-407D-A2A6-6645F1D0E02B}"/>
              </a:ext>
            </a:extLst>
          </p:cNvPr>
          <p:cNvSpPr txBox="1"/>
          <p:nvPr/>
        </p:nvSpPr>
        <p:spPr>
          <a:xfrm>
            <a:off x="1313895" y="4024011"/>
            <a:ext cx="841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+mj-lt"/>
                <a:sym typeface="Wingdings" panose="05000000000000000000" pitchFamily="2" charset="2"/>
              </a:rPr>
              <a:t></a:t>
            </a:r>
            <a:r>
              <a:rPr lang="hu-HU" b="1" dirty="0">
                <a:latin typeface="+mj-lt"/>
                <a:sym typeface="Wingdings" panose="05000000000000000000" pitchFamily="2" charset="2"/>
              </a:rPr>
              <a:t> </a:t>
            </a:r>
            <a:r>
              <a:rPr lang="hu-HU" dirty="0">
                <a:latin typeface="+mj-lt"/>
                <a:sym typeface="Wingdings" panose="05000000000000000000" pitchFamily="2" charset="2"/>
              </a:rPr>
              <a:t>a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hu-HU" b="1" i="0" dirty="0">
                <a:effectLst/>
                <a:latin typeface="+mj-lt"/>
              </a:rPr>
              <a:t>Lock</a:t>
            </a:r>
            <a:r>
              <a:rPr lang="en-GB" b="0" i="0" dirty="0">
                <a:effectLst/>
                <a:latin typeface="+mj-lt"/>
              </a:rPr>
              <a:t> is designed to enforce a mutual exclusion concurrency control policy</a:t>
            </a:r>
            <a:endParaRPr lang="en-GB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2E87E-E1F7-468D-87BB-B9ADED1A4165}"/>
              </a:ext>
            </a:extLst>
          </p:cNvPr>
          <p:cNvSpPr txBox="1"/>
          <p:nvPr/>
        </p:nvSpPr>
        <p:spPr>
          <a:xfrm>
            <a:off x="2068497" y="1463907"/>
            <a:ext cx="6635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rgbClr val="202122"/>
                </a:solidFill>
                <a:latin typeface="Arial" panose="020B0604020202020204" pitchFamily="34" charset="0"/>
              </a:rPr>
              <a:t>„</a:t>
            </a:r>
            <a:r>
              <a:rPr lang="hu-HU" i="1" dirty="0">
                <a:solidFill>
                  <a:srgbClr val="202122"/>
                </a:solidFill>
                <a:latin typeface="Arial" panose="020B0604020202020204" pitchFamily="34" charset="0"/>
              </a:rPr>
              <a:t>M</a:t>
            </a:r>
            <a:r>
              <a:rPr lang="en-GB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utual</a:t>
            </a:r>
            <a:r>
              <a:rPr lang="en-GB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exclusion </a:t>
            </a:r>
            <a:r>
              <a:rPr lang="en-GB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 a property of</a:t>
            </a:r>
            <a:r>
              <a:rPr lang="hu-HU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concurrency control</a:t>
            </a:r>
            <a:r>
              <a:rPr lang="en-GB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which is </a:t>
            </a:r>
            <a:endParaRPr lang="hu-HU" b="0" i="1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GB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instituted for the purpose of preventing</a:t>
            </a:r>
            <a:r>
              <a:rPr lang="hu-HU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race conditions”</a:t>
            </a:r>
            <a:endParaRPr lang="en-GB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5B24B-0CB6-4C23-9C67-D112C49A9228}"/>
              </a:ext>
            </a:extLst>
          </p:cNvPr>
          <p:cNvSpPr txBox="1"/>
          <p:nvPr/>
        </p:nvSpPr>
        <p:spPr>
          <a:xfrm>
            <a:off x="1313895" y="2461541"/>
            <a:ext cx="6963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olidFill>
                  <a:srgbClr val="222222"/>
                </a:solidFill>
                <a:latin typeface="+mj-lt"/>
              </a:rPr>
              <a:t>p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+mj-lt"/>
              </a:rPr>
              <a:t>rocess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 synchronization plays an important role in maintaining</a:t>
            </a:r>
            <a:endParaRPr lang="hu-HU" b="0" i="0" dirty="0">
              <a:solidFill>
                <a:srgbClr val="222222"/>
              </a:solidFill>
              <a:effectLst/>
              <a:latin typeface="+mj-lt"/>
            </a:endParaRPr>
          </a:p>
          <a:p>
            <a:pPr lvl="1"/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 the consistency of shared data</a:t>
            </a:r>
            <a:r>
              <a:rPr lang="hu-HU" b="0" i="0" dirty="0">
                <a:solidFill>
                  <a:srgbClr val="222222"/>
                </a:solidFill>
                <a:effectLst/>
                <a:latin typeface="+mj-lt"/>
              </a:rPr>
              <a:t> (critical section problem)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6CE94-6A5C-4E19-B072-F7C51F67FEAD}"/>
              </a:ext>
            </a:extLst>
          </p:cNvPr>
          <p:cNvSpPr txBox="1"/>
          <p:nvPr/>
        </p:nvSpPr>
        <p:spPr>
          <a:xfrm>
            <a:off x="1313895" y="3335991"/>
            <a:ext cx="8172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latin typeface="+mj-lt"/>
                <a:sym typeface="Wingdings" panose="05000000000000000000" pitchFamily="2" charset="2"/>
              </a:rPr>
              <a:t>mutex is very similar to a binary semaphore: while binary semaphore can</a:t>
            </a:r>
          </a:p>
          <a:p>
            <a:pPr lvl="1"/>
            <a:r>
              <a:rPr lang="hu-HU" dirty="0">
                <a:latin typeface="+mj-lt"/>
                <a:sym typeface="Wingdings" panose="05000000000000000000" pitchFamily="2" charset="2"/>
              </a:rPr>
              <a:t>	be used as mutex, a mutex is a more specific use-case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484950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Mutexes (Mutual Exclusion Objects)</a:t>
            </a:r>
            <a:endParaRPr lang="en-GB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83CF8-EE15-4CFF-BA0F-523BB9D2E7AF}"/>
              </a:ext>
            </a:extLst>
          </p:cNvPr>
          <p:cNvSpPr txBox="1"/>
          <p:nvPr/>
        </p:nvSpPr>
        <p:spPr>
          <a:xfrm>
            <a:off x="1006897" y="1614087"/>
            <a:ext cx="191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SEMAPHORE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0797F-E561-4ECD-9E54-7CE230950286}"/>
              </a:ext>
            </a:extLst>
          </p:cNvPr>
          <p:cNvSpPr txBox="1"/>
          <p:nvPr/>
        </p:nvSpPr>
        <p:spPr>
          <a:xfrm>
            <a:off x="1962447" y="2253787"/>
            <a:ext cx="8034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It </a:t>
            </a:r>
            <a:r>
              <a:rPr lang="hu-HU" dirty="0"/>
              <a:t>is a </a:t>
            </a:r>
            <a:r>
              <a:rPr lang="hu-HU" b="1" dirty="0"/>
              <a:t>signaling mechanism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 threads and 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processes perform</a:t>
            </a:r>
            <a:r>
              <a:rPr lang="hu-HU" dirty="0">
                <a:solidFill>
                  <a:srgbClr val="222222"/>
                </a:solidFill>
                <a:latin typeface="Verdana" panose="020B0604030504040204" pitchFamily="34" charset="0"/>
              </a:rPr>
              <a:t> </a:t>
            </a:r>
            <a:r>
              <a:rPr lang="en-GB" i="1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wait() 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and </a:t>
            </a:r>
            <a:r>
              <a:rPr lang="hu-HU" b="0" i="1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notify</a:t>
            </a:r>
            <a:r>
              <a:rPr lang="en-GB" b="0" i="1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()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operation</a:t>
            </a:r>
            <a:r>
              <a:rPr lang="hu-H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to</a:t>
            </a:r>
            <a:endParaRPr lang="hu-HU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r>
              <a:rPr lang="hu-HU" dirty="0">
                <a:solidFill>
                  <a:srgbClr val="222222"/>
                </a:solidFill>
                <a:latin typeface="Verdana" panose="020B0604030504040204" pitchFamily="34" charset="0"/>
              </a:rPr>
              <a:t>        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indicate whether the</a:t>
            </a:r>
            <a:r>
              <a:rPr lang="hu-H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y 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are acquiring or releasing the resource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1FDBDA-E63D-4945-9206-4B9BFD4AE480}"/>
              </a:ext>
            </a:extLst>
          </p:cNvPr>
          <p:cNvSpPr txBox="1"/>
          <p:nvPr/>
        </p:nvSpPr>
        <p:spPr>
          <a:xfrm>
            <a:off x="1006897" y="3614317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MUTEX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67B703-733F-4F9B-BF37-F1021F408E3D}"/>
              </a:ext>
            </a:extLst>
          </p:cNvPr>
          <p:cNvSpPr txBox="1"/>
          <p:nvPr/>
        </p:nvSpPr>
        <p:spPr>
          <a:xfrm>
            <a:off x="1968569" y="4236183"/>
            <a:ext cx="6645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m</a:t>
            </a:r>
            <a:r>
              <a:rPr lang="hu-HU" dirty="0"/>
              <a:t>utex is </a:t>
            </a:r>
            <a:r>
              <a:rPr lang="hu-HU" b="1" dirty="0"/>
              <a:t>a locking mechanishm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 </a:t>
            </a:r>
            <a:r>
              <a:rPr lang="hu-H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threads or 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process</a:t>
            </a:r>
            <a:r>
              <a:rPr lang="hu-H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es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ha</a:t>
            </a:r>
            <a:r>
              <a:rPr lang="hu-H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ve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to acquire the lock on </a:t>
            </a:r>
            <a:endParaRPr lang="hu-HU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r>
              <a:rPr lang="hu-HU" dirty="0">
                <a:solidFill>
                  <a:srgbClr val="222222"/>
                </a:solidFill>
                <a:latin typeface="Verdana" panose="020B0604030504040204" pitchFamily="34" charset="0"/>
              </a:rPr>
              <a:t>		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mutex object if it wants to acquire the resource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420270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Mutexes (Mutual Exclusion Objects)</a:t>
            </a:r>
            <a:endParaRPr lang="en-GB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83CF8-EE15-4CFF-BA0F-523BB9D2E7AF}"/>
              </a:ext>
            </a:extLst>
          </p:cNvPr>
          <p:cNvSpPr txBox="1"/>
          <p:nvPr/>
        </p:nvSpPr>
        <p:spPr>
          <a:xfrm>
            <a:off x="1006897" y="1614087"/>
            <a:ext cx="191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SEMAPHORE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0797F-E561-4ECD-9E54-7CE230950286}"/>
              </a:ext>
            </a:extLst>
          </p:cNvPr>
          <p:cNvSpPr txBox="1"/>
          <p:nvPr/>
        </p:nvSpPr>
        <p:spPr>
          <a:xfrm>
            <a:off x="1962447" y="2253787"/>
            <a:ext cx="7564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 </a:t>
            </a:r>
            <a:r>
              <a:rPr lang="hu-HU" dirty="0">
                <a:solidFill>
                  <a:srgbClr val="222222"/>
                </a:solidFill>
                <a:latin typeface="Verdana" panose="020B0604030504040204" pitchFamily="34" charset="0"/>
              </a:rPr>
              <a:t>semaphore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allows multiple program threads to access the</a:t>
            </a:r>
            <a:endParaRPr lang="hu-HU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hu-HU" dirty="0">
                <a:solidFill>
                  <a:srgbClr val="222222"/>
                </a:solidFill>
                <a:latin typeface="Verdana" panose="020B0604030504040204" pitchFamily="34" charset="0"/>
              </a:rPr>
              <a:t>	</a:t>
            </a:r>
            <a:r>
              <a:rPr lang="en-GB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 finite instance of resources</a:t>
            </a:r>
            <a:r>
              <a:rPr lang="hu-HU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(not just a single resource)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1FDBDA-E63D-4945-9206-4B9BFD4AE480}"/>
              </a:ext>
            </a:extLst>
          </p:cNvPr>
          <p:cNvSpPr txBox="1"/>
          <p:nvPr/>
        </p:nvSpPr>
        <p:spPr>
          <a:xfrm>
            <a:off x="1006897" y="3614317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MUTEX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67B703-733F-4F9B-BF37-F1021F408E3D}"/>
              </a:ext>
            </a:extLst>
          </p:cNvPr>
          <p:cNvSpPr txBox="1"/>
          <p:nvPr/>
        </p:nvSpPr>
        <p:spPr>
          <a:xfrm>
            <a:off x="1968569" y="4236183"/>
            <a:ext cx="6469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 mutex 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allows multiple program threads to access a </a:t>
            </a:r>
            <a:endParaRPr lang="hu-HU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hu-HU" dirty="0">
                <a:solidFill>
                  <a:srgbClr val="222222"/>
                </a:solidFill>
                <a:latin typeface="Verdana" panose="020B0604030504040204" pitchFamily="34" charset="0"/>
              </a:rPr>
              <a:t>   </a:t>
            </a:r>
            <a:r>
              <a:rPr lang="en-GB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single shared resource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 but one at a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320545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Mutexes (Mutual Exclusion Objects)</a:t>
            </a:r>
            <a:endParaRPr lang="en-GB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83CF8-EE15-4CFF-BA0F-523BB9D2E7AF}"/>
              </a:ext>
            </a:extLst>
          </p:cNvPr>
          <p:cNvSpPr txBox="1"/>
          <p:nvPr/>
        </p:nvSpPr>
        <p:spPr>
          <a:xfrm>
            <a:off x="1006897" y="1614087"/>
            <a:ext cx="191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SEMAPHORE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0797F-E561-4ECD-9E54-7CE230950286}"/>
              </a:ext>
            </a:extLst>
          </p:cNvPr>
          <p:cNvSpPr txBox="1"/>
          <p:nvPr/>
        </p:nvSpPr>
        <p:spPr>
          <a:xfrm>
            <a:off x="1962447" y="2253787"/>
            <a:ext cx="6444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 the process or thread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GB" b="1" i="0" dirty="0">
                <a:solidFill>
                  <a:srgbClr val="222222"/>
                </a:solidFill>
                <a:effectLst/>
                <a:latin typeface="+mj-lt"/>
              </a:rPr>
              <a:t>blocks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 itself</a:t>
            </a:r>
            <a:r>
              <a:rPr lang="hu-HU" b="0" i="0" dirty="0">
                <a:solidFill>
                  <a:srgbClr val="222222"/>
                </a:solidFill>
                <a:effectLst/>
                <a:latin typeface="+mj-lt"/>
              </a:rPr>
              <a:t> if no resource is free</a:t>
            </a:r>
          </a:p>
          <a:p>
            <a:pPr lvl="1"/>
            <a:r>
              <a:rPr lang="hu-HU" dirty="0">
                <a:solidFill>
                  <a:srgbClr val="222222"/>
                </a:solidFill>
                <a:latin typeface="+mj-lt"/>
              </a:rPr>
              <a:t>	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 till the count of semaphore become greater than </a:t>
            </a:r>
            <a:r>
              <a:rPr lang="en-GB" b="1" i="0" dirty="0">
                <a:solidFill>
                  <a:srgbClr val="222222"/>
                </a:solidFill>
                <a:effectLst/>
                <a:latin typeface="+mj-lt"/>
              </a:rPr>
              <a:t>0</a:t>
            </a:r>
            <a:endParaRPr lang="en-GB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1FDBDA-E63D-4945-9206-4B9BFD4AE480}"/>
              </a:ext>
            </a:extLst>
          </p:cNvPr>
          <p:cNvSpPr txBox="1"/>
          <p:nvPr/>
        </p:nvSpPr>
        <p:spPr>
          <a:xfrm>
            <a:off x="1006897" y="3614317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MUTEX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67B703-733F-4F9B-BF37-F1021F408E3D}"/>
              </a:ext>
            </a:extLst>
          </p:cNvPr>
          <p:cNvSpPr txBox="1"/>
          <p:nvPr/>
        </p:nvSpPr>
        <p:spPr>
          <a:xfrm>
            <a:off x="1968569" y="4236183"/>
            <a:ext cx="7391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 if the lock is already acqured by another thread or process then</a:t>
            </a:r>
          </a:p>
          <a:p>
            <a:pPr lvl="2"/>
            <a:r>
              <a:rPr lang="hu-HU" dirty="0"/>
              <a:t>the thread will </a:t>
            </a:r>
            <a:r>
              <a:rPr lang="hu-HU" b="1" dirty="0"/>
              <a:t>wait</a:t>
            </a:r>
            <a:r>
              <a:rPr lang="hu-HU" dirty="0"/>
              <a:t> until the mutex object gets unlocked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03402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Executors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B4890-3F48-4224-8BF5-8BDAA323588B}"/>
              </a:ext>
            </a:extLst>
          </p:cNvPr>
          <p:cNvSpPr txBox="1"/>
          <p:nvPr/>
        </p:nvSpPr>
        <p:spPr>
          <a:xfrm>
            <a:off x="896643" y="1455940"/>
            <a:ext cx="88249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solidFill>
                  <a:srgbClr val="5F5F6F"/>
                </a:solidFill>
                <a:effectLst/>
                <a:latin typeface="+mj-lt"/>
              </a:rPr>
              <a:t>With the increase in the number of the cores available in the processors nowadays</a:t>
            </a:r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,</a:t>
            </a:r>
          </a:p>
          <a:p>
            <a:r>
              <a:rPr lang="hu-HU" dirty="0">
                <a:solidFill>
                  <a:srgbClr val="5F5F6F"/>
                </a:solidFill>
                <a:latin typeface="+mj-lt"/>
              </a:rPr>
              <a:t>	multithreading is getting more and more crucial</a:t>
            </a:r>
          </a:p>
          <a:p>
            <a:endParaRPr lang="hu-HU" dirty="0">
              <a:solidFill>
                <a:srgbClr val="5F5F6F"/>
              </a:solidFill>
              <a:latin typeface="+mj-lt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</a:rPr>
              <a:t>		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GB" b="0" i="0" dirty="0">
                <a:solidFill>
                  <a:srgbClr val="5F5F6F"/>
                </a:solidFill>
                <a:effectLst/>
                <a:latin typeface="+mj-lt"/>
              </a:rPr>
              <a:t>Java provides its own multi-threading framework</a:t>
            </a:r>
            <a:endParaRPr lang="hu-HU" b="0" i="0" dirty="0">
              <a:solidFill>
                <a:srgbClr val="5F5F6F"/>
              </a:solidFill>
              <a:effectLst/>
              <a:latin typeface="+mj-lt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</a:rPr>
              <a:t>				the so-called </a:t>
            </a:r>
            <a:r>
              <a:rPr lang="hu-HU" b="1" dirty="0">
                <a:solidFill>
                  <a:srgbClr val="5F5F6F"/>
                </a:solidFill>
                <a:latin typeface="+mj-lt"/>
              </a:rPr>
              <a:t>Executor Framework</a:t>
            </a:r>
          </a:p>
          <a:p>
            <a:endParaRPr lang="hu-HU" b="1" i="0" dirty="0">
              <a:solidFill>
                <a:srgbClr val="5F5F6F"/>
              </a:solidFill>
              <a:effectLst/>
              <a:latin typeface="+mj-lt"/>
            </a:endParaRPr>
          </a:p>
          <a:p>
            <a:r>
              <a:rPr lang="hu-HU" b="1" dirty="0">
                <a:solidFill>
                  <a:srgbClr val="5F5F6F"/>
                </a:solidFill>
                <a:latin typeface="+mj-lt"/>
              </a:rPr>
              <a:t>		</a:t>
            </a:r>
            <a:r>
              <a:rPr lang="hu-HU" b="1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with the help of this framework we can manage worker threads</a:t>
            </a:r>
          </a:p>
          <a:p>
            <a:r>
              <a:rPr lang="hu-HU" i="0" dirty="0">
                <a:solidFill>
                  <a:srgbClr val="5F5F6F"/>
                </a:solidFill>
                <a:effectLst/>
                <a:latin typeface="+mj-lt"/>
                <a:sym typeface="Wingdings" panose="05000000000000000000" pitchFamily="2" charset="2"/>
              </a:rPr>
              <a:t>				more eff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iciently because of </a:t>
            </a:r>
            <a:r>
              <a:rPr lang="hu-HU" b="1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thread pools</a:t>
            </a:r>
            <a:endParaRPr lang="hu-HU" b="1" i="0" dirty="0">
              <a:solidFill>
                <a:srgbClr val="5F5F6F"/>
              </a:solidFill>
              <a:effectLst/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E93259-79C6-4B5B-BEA9-649D425FC46C}"/>
              </a:ext>
            </a:extLst>
          </p:cNvPr>
          <p:cNvSpPr txBox="1"/>
          <p:nvPr/>
        </p:nvSpPr>
        <p:spPr>
          <a:xfrm>
            <a:off x="2405793" y="4035320"/>
            <a:ext cx="675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USING THREAD POOLS MAKES MULTITHREADING EFFICIENT !!!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85189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Executors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B4890-3F48-4224-8BF5-8BDAA323588B}"/>
              </a:ext>
            </a:extLst>
          </p:cNvPr>
          <p:cNvSpPr txBox="1"/>
          <p:nvPr/>
        </p:nvSpPr>
        <p:spPr>
          <a:xfrm>
            <a:off x="1040228" y="1500328"/>
            <a:ext cx="874534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Why to use </a:t>
            </a:r>
            <a:r>
              <a:rPr lang="hu-HU" b="1" i="0" dirty="0">
                <a:solidFill>
                  <a:srgbClr val="5F5F6F"/>
                </a:solidFill>
                <a:effectLst/>
                <a:latin typeface="+mj-lt"/>
              </a:rPr>
              <a:t>thread pools </a:t>
            </a:r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and the </a:t>
            </a:r>
            <a:r>
              <a:rPr lang="hu-HU" b="1" i="0" dirty="0">
                <a:solidFill>
                  <a:srgbClr val="5F5F6F"/>
                </a:solidFill>
                <a:effectLst/>
                <a:latin typeface="+mj-lt"/>
              </a:rPr>
              <a:t>Execturor Framework</a:t>
            </a:r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?</a:t>
            </a:r>
            <a:endParaRPr lang="hu-HU" dirty="0">
              <a:solidFill>
                <a:srgbClr val="5F5F6F"/>
              </a:solidFill>
              <a:latin typeface="+mj-lt"/>
            </a:endParaRPr>
          </a:p>
          <a:p>
            <a:endParaRPr lang="hu-HU" dirty="0">
              <a:solidFill>
                <a:srgbClr val="5F5F6F"/>
              </a:solidFill>
              <a:latin typeface="+mj-lt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</a:rPr>
              <a:t>		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it will handle everything: schedule and execute the submitted tasks</a:t>
            </a:r>
            <a:endParaRPr lang="hu-HU" b="1" dirty="0">
              <a:solidFill>
                <a:srgbClr val="5F5F6F"/>
              </a:solidFill>
              <a:latin typeface="+mj-lt"/>
            </a:endParaRPr>
          </a:p>
          <a:p>
            <a:endParaRPr lang="hu-HU" b="1" i="0" dirty="0">
              <a:solidFill>
                <a:srgbClr val="5F5F6F"/>
              </a:solidFill>
              <a:effectLst/>
              <a:latin typeface="+mj-lt"/>
            </a:endParaRPr>
          </a:p>
          <a:p>
            <a:r>
              <a:rPr lang="hu-HU" b="1" dirty="0">
                <a:solidFill>
                  <a:srgbClr val="5F5F6F"/>
                </a:solidFill>
                <a:latin typeface="+mj-lt"/>
              </a:rPr>
              <a:t>		</a:t>
            </a:r>
            <a:r>
              <a:rPr lang="hu-HU" b="1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creating and managing threads is expensive</a:t>
            </a: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 a</a:t>
            </a:r>
            <a:r>
              <a:rPr lang="en-GB" b="0" i="0" dirty="0" err="1">
                <a:solidFill>
                  <a:srgbClr val="5F5F6F"/>
                </a:solidFill>
                <a:effectLst/>
                <a:latin typeface="+mj-lt"/>
              </a:rPr>
              <a:t>dding</a:t>
            </a:r>
            <a:r>
              <a:rPr lang="en-GB" b="0" i="0" dirty="0">
                <a:solidFill>
                  <a:srgbClr val="5F5F6F"/>
                </a:solidFill>
                <a:effectLst/>
                <a:latin typeface="+mj-lt"/>
              </a:rPr>
              <a:t> a new thread for each process leads to the </a:t>
            </a:r>
            <a:endParaRPr lang="hu-HU" b="0" i="0" dirty="0">
              <a:solidFill>
                <a:srgbClr val="5F5F6F"/>
              </a:solidFill>
              <a:effectLst/>
              <a:latin typeface="+mj-lt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</a:rPr>
              <a:t>					</a:t>
            </a:r>
            <a:r>
              <a:rPr lang="en-GB" b="0" i="0" dirty="0">
                <a:solidFill>
                  <a:srgbClr val="5F5F6F"/>
                </a:solidFill>
                <a:effectLst/>
                <a:latin typeface="+mj-lt"/>
              </a:rPr>
              <a:t>creation of a large number of threads</a:t>
            </a:r>
            <a:endParaRPr lang="hu-HU" b="0" i="0" dirty="0">
              <a:solidFill>
                <a:srgbClr val="5F5F6F"/>
              </a:solidFill>
              <a:effectLst/>
              <a:latin typeface="+mj-lt"/>
            </a:endParaRP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           These threads need memory + CPU will spend too much time switching</a:t>
            </a: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	context when the threads are swapped</a:t>
            </a: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 Thread pools can resue threads in an extremely efficient manner</a:t>
            </a: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	by keeping the threads alive and reusing them</a:t>
            </a: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		(thread pools are usually </a:t>
            </a:r>
            <a:r>
              <a:rPr lang="hu-HU" b="1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queues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410E7-2859-4BB0-868A-1E894D806270}"/>
              </a:ext>
            </a:extLst>
          </p:cNvPr>
          <p:cNvSpPr txBox="1"/>
          <p:nvPr/>
        </p:nvSpPr>
        <p:spPr>
          <a:xfrm>
            <a:off x="2387505" y="4904000"/>
            <a:ext cx="675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USING THREAD POOLS MAKE</a:t>
            </a:r>
            <a:r>
              <a:rPr lang="en-GB" b="1" dirty="0">
                <a:solidFill>
                  <a:srgbClr val="FFC000"/>
                </a:solidFill>
              </a:rPr>
              <a:t>S</a:t>
            </a:r>
            <a:r>
              <a:rPr lang="hu-HU" b="1" dirty="0">
                <a:solidFill>
                  <a:srgbClr val="FFC000"/>
                </a:solidFill>
              </a:rPr>
              <a:t> MULTITHREADING EFFICIENT !!!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82438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Executors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B4890-3F48-4224-8BF5-8BDAA323588B}"/>
              </a:ext>
            </a:extLst>
          </p:cNvPr>
          <p:cNvSpPr txBox="1"/>
          <p:nvPr/>
        </p:nvSpPr>
        <p:spPr>
          <a:xfrm>
            <a:off x="1040228" y="1500328"/>
            <a:ext cx="89110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There are several </a:t>
            </a:r>
            <a:r>
              <a:rPr lang="hu-HU" b="1" i="0" dirty="0">
                <a:solidFill>
                  <a:srgbClr val="5F5F6F"/>
                </a:solidFill>
                <a:effectLst/>
                <a:latin typeface="+mj-lt"/>
              </a:rPr>
              <a:t>types</a:t>
            </a:r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 of </a:t>
            </a:r>
            <a:r>
              <a:rPr lang="hu-HU" b="1" i="0" dirty="0">
                <a:solidFill>
                  <a:srgbClr val="5F5F6F"/>
                </a:solidFill>
                <a:effectLst/>
                <a:latin typeface="+mj-lt"/>
              </a:rPr>
              <a:t>executors</a:t>
            </a:r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:</a:t>
            </a: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</a:t>
            </a:r>
            <a:r>
              <a:rPr lang="hu-HU" b="1" dirty="0">
                <a:solidFill>
                  <a:srgbClr val="FFC000"/>
                </a:solidFill>
                <a:latin typeface="+mj-lt"/>
                <a:sym typeface="Wingdings" panose="05000000000000000000" pitchFamily="2" charset="2"/>
              </a:rPr>
              <a:t>1.) SingleThreadExecutor</a:t>
            </a:r>
            <a:endParaRPr lang="en-GB" b="1" dirty="0">
              <a:solidFill>
                <a:srgbClr val="FFC000"/>
              </a:solidFill>
              <a:latin typeface="+mj-lt"/>
              <a:sym typeface="Wingdings" panose="05000000000000000000" pitchFamily="2" charset="2"/>
            </a:endParaRPr>
          </a:p>
          <a:p>
            <a:endParaRPr lang="en-GB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en-GB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GB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This executor has a single thread so we can execute processes</a:t>
            </a:r>
          </a:p>
          <a:p>
            <a:r>
              <a:rPr lang="en-GB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     </a:t>
            </a:r>
            <a:r>
              <a:rPr lang="en-GB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in a sequential manner. Ever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y process is exectured by a new thread</a:t>
            </a: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</a:t>
            </a:r>
            <a:r>
              <a:rPr lang="hu-HU" b="1" dirty="0">
                <a:solidFill>
                  <a:srgbClr val="FFC000"/>
                </a:solidFill>
                <a:latin typeface="+mj-lt"/>
                <a:sym typeface="Wingdings" panose="05000000000000000000" pitchFamily="2" charset="2"/>
              </a:rPr>
              <a:t>2.) FixedThreadPool(n)</a:t>
            </a: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This is how we can create a thread pool with </a:t>
            </a:r>
            <a:r>
              <a:rPr lang="hu-HU" b="1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n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 threads. Usually </a:t>
            </a:r>
            <a:r>
              <a:rPr lang="hu-HU" b="1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n</a:t>
            </a: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	is the number of cores in the CPU.</a:t>
            </a: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		 if there are more tasks than n then these taks are</a:t>
            </a: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			  stored with a </a:t>
            </a:r>
            <a:r>
              <a:rPr lang="hu-HU" b="1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LinkedBlockingQueue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45872537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Executors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B4890-3F48-4224-8BF5-8BDAA323588B}"/>
              </a:ext>
            </a:extLst>
          </p:cNvPr>
          <p:cNvSpPr txBox="1"/>
          <p:nvPr/>
        </p:nvSpPr>
        <p:spPr>
          <a:xfrm>
            <a:off x="1040228" y="1500328"/>
            <a:ext cx="885050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There are several </a:t>
            </a:r>
            <a:r>
              <a:rPr lang="hu-HU" b="1" i="0" dirty="0">
                <a:solidFill>
                  <a:srgbClr val="5F5F6F"/>
                </a:solidFill>
                <a:effectLst/>
                <a:latin typeface="+mj-lt"/>
              </a:rPr>
              <a:t>types</a:t>
            </a:r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 of </a:t>
            </a:r>
            <a:r>
              <a:rPr lang="hu-HU" b="1" i="0" dirty="0">
                <a:solidFill>
                  <a:srgbClr val="5F5F6F"/>
                </a:solidFill>
                <a:effectLst/>
                <a:latin typeface="+mj-lt"/>
              </a:rPr>
              <a:t>executors</a:t>
            </a:r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:</a:t>
            </a: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</a:t>
            </a:r>
            <a:r>
              <a:rPr lang="hu-HU" b="1" dirty="0">
                <a:solidFill>
                  <a:srgbClr val="FFC000"/>
                </a:solidFill>
                <a:latin typeface="+mj-lt"/>
                <a:sym typeface="Wingdings" panose="05000000000000000000" pitchFamily="2" charset="2"/>
              </a:rPr>
              <a:t>3.) CachedThreadPool</a:t>
            </a:r>
            <a:endParaRPr lang="en-GB" b="1" dirty="0">
              <a:solidFill>
                <a:srgbClr val="FFC000"/>
              </a:solidFill>
              <a:latin typeface="+mj-lt"/>
              <a:sym typeface="Wingdings" panose="05000000000000000000" pitchFamily="2" charset="2"/>
            </a:endParaRPr>
          </a:p>
          <a:p>
            <a:endParaRPr lang="en-GB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en-GB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 The number of threads is not bounded: i</a:t>
            </a:r>
            <a:r>
              <a:rPr lang="en-GB" b="0" i="0" dirty="0">
                <a:solidFill>
                  <a:srgbClr val="5F5F6F"/>
                </a:solidFill>
                <a:effectLst/>
                <a:latin typeface="+mj-lt"/>
              </a:rPr>
              <a:t>f all the threads are busy </a:t>
            </a:r>
            <a:endParaRPr lang="hu-HU" b="0" i="0" dirty="0">
              <a:solidFill>
                <a:srgbClr val="5F5F6F"/>
              </a:solidFill>
              <a:effectLst/>
              <a:latin typeface="+mj-lt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</a:rPr>
              <a:t>				</a:t>
            </a:r>
            <a:r>
              <a:rPr lang="en-GB" b="0" i="0" dirty="0">
                <a:solidFill>
                  <a:srgbClr val="5F5F6F"/>
                </a:solidFill>
                <a:effectLst/>
                <a:latin typeface="+mj-lt"/>
              </a:rPr>
              <a:t>executing some tasks and a new task comes the pool will create</a:t>
            </a:r>
            <a:endParaRPr lang="hu-HU" b="0" i="0" dirty="0">
              <a:solidFill>
                <a:srgbClr val="5F5F6F"/>
              </a:solidFill>
              <a:effectLst/>
              <a:latin typeface="+mj-lt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</a:rPr>
              <a:t>					</a:t>
            </a:r>
            <a:r>
              <a:rPr lang="en-GB" b="0" i="0" dirty="0">
                <a:solidFill>
                  <a:srgbClr val="5F5F6F"/>
                </a:solidFill>
                <a:effectLst/>
                <a:latin typeface="+mj-lt"/>
              </a:rPr>
              <a:t> and add a new thread to the executor. </a:t>
            </a:r>
            <a:endParaRPr lang="hu-HU" b="0" i="0" dirty="0">
              <a:solidFill>
                <a:srgbClr val="5F5F6F"/>
              </a:solidFill>
              <a:effectLst/>
              <a:latin typeface="+mj-lt"/>
            </a:endParaRP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			 if a thread remains idle for </a:t>
            </a:r>
            <a:r>
              <a:rPr lang="hu-HU" b="1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60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 secs then it is removed</a:t>
            </a: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			 it is used for short parallel tasks</a:t>
            </a: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</a:t>
            </a:r>
            <a:r>
              <a:rPr lang="hu-HU" b="1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</a:t>
            </a:r>
            <a:r>
              <a:rPr lang="hu-HU" b="1" dirty="0">
                <a:solidFill>
                  <a:srgbClr val="FFC000"/>
                </a:solidFill>
                <a:latin typeface="+mj-lt"/>
                <a:sym typeface="Wingdings" panose="05000000000000000000" pitchFamily="2" charset="2"/>
              </a:rPr>
              <a:t>4.) ScheduledExecutor</a:t>
            </a: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We can execute a given operation </a:t>
            </a:r>
            <a:r>
              <a:rPr lang="en-GB" b="0" i="0" dirty="0">
                <a:solidFill>
                  <a:srgbClr val="5F5F6F"/>
                </a:solidFill>
                <a:effectLst/>
                <a:latin typeface="+mj-lt"/>
              </a:rPr>
              <a:t>at regular intervals </a:t>
            </a:r>
            <a:endParaRPr lang="hu-HU" b="0" i="0" dirty="0">
              <a:solidFill>
                <a:srgbClr val="5F5F6F"/>
              </a:solidFill>
              <a:effectLst/>
              <a:latin typeface="+mj-lt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</a:rPr>
              <a:t>			      </a:t>
            </a:r>
            <a:r>
              <a:rPr lang="en-GB" b="0" i="0" dirty="0">
                <a:solidFill>
                  <a:srgbClr val="5F5F6F"/>
                </a:solidFill>
                <a:effectLst/>
                <a:latin typeface="+mj-lt"/>
              </a:rPr>
              <a:t>or</a:t>
            </a:r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 we can use this executor</a:t>
            </a:r>
            <a:r>
              <a:rPr lang="en-GB" b="0" i="0" dirty="0">
                <a:solidFill>
                  <a:srgbClr val="5F5F6F"/>
                </a:solidFill>
                <a:effectLst/>
                <a:latin typeface="+mj-lt"/>
              </a:rPr>
              <a:t> if we wish to delay a certain task</a:t>
            </a:r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58036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Intrinsic Lock (Monitor)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23FF5E-AF06-4B70-9114-4A2FBF618A42}"/>
              </a:ext>
            </a:extLst>
          </p:cNvPr>
          <p:cNvSpPr txBox="1"/>
          <p:nvPr/>
        </p:nvSpPr>
        <p:spPr>
          <a:xfrm>
            <a:off x="2814224" y="1432899"/>
            <a:ext cx="4398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public synchronized void increment() {</a:t>
            </a:r>
          </a:p>
          <a:p>
            <a:r>
              <a:rPr lang="hu-HU" b="1" dirty="0">
                <a:solidFill>
                  <a:srgbClr val="FFC000"/>
                </a:solidFill>
              </a:rPr>
              <a:t>	counter++;</a:t>
            </a:r>
          </a:p>
          <a:p>
            <a:r>
              <a:rPr lang="hu-HU" b="1" dirty="0">
                <a:solidFill>
                  <a:srgbClr val="FFC000"/>
                </a:solidFill>
              </a:rPr>
              <a:t>}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F7392-692F-42C1-98B3-F3E9B0427824}"/>
              </a:ext>
            </a:extLst>
          </p:cNvPr>
          <p:cNvSpPr txBox="1"/>
          <p:nvPr/>
        </p:nvSpPr>
        <p:spPr>
          <a:xfrm>
            <a:off x="2814224" y="2819294"/>
            <a:ext cx="28921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public void increment() {</a:t>
            </a:r>
          </a:p>
          <a:p>
            <a:r>
              <a:rPr lang="hu-HU" b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dirty="0">
                <a:solidFill>
                  <a:srgbClr val="FFC000"/>
                </a:solidFill>
              </a:rPr>
              <a:t>    synchronized(this) {</a:t>
            </a:r>
          </a:p>
          <a:p>
            <a:r>
              <a:rPr lang="hu-HU" b="1" dirty="0">
                <a:solidFill>
                  <a:srgbClr val="FFC000"/>
                </a:solidFill>
              </a:rPr>
              <a:t>         counter++;</a:t>
            </a:r>
          </a:p>
          <a:p>
            <a:r>
              <a:rPr lang="hu-HU" b="1" dirty="0">
                <a:solidFill>
                  <a:srgbClr val="FFC000"/>
                </a:solidFill>
              </a:rPr>
              <a:t>    } </a:t>
            </a:r>
          </a:p>
          <a:p>
            <a:r>
              <a:rPr lang="hu-HU" b="1" dirty="0">
                <a:solidFill>
                  <a:srgbClr val="FFC000"/>
                </a:solidFill>
              </a:rPr>
              <a:t>}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643719-63A6-4C19-A582-E671FD81B178}"/>
              </a:ext>
            </a:extLst>
          </p:cNvPr>
          <p:cNvSpPr txBox="1"/>
          <p:nvPr/>
        </p:nvSpPr>
        <p:spPr>
          <a:xfrm>
            <a:off x="1444877" y="5081074"/>
            <a:ext cx="7007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called </a:t>
            </a:r>
            <a:r>
              <a:rPr lang="hu-HU" b="1" dirty="0"/>
              <a:t>object level locking </a:t>
            </a:r>
            <a:r>
              <a:rPr lang="hu-HU" dirty="0"/>
              <a:t>because we get the </a:t>
            </a:r>
          </a:p>
          <a:p>
            <a:r>
              <a:rPr lang="hu-HU" dirty="0"/>
              <a:t>	monitor lock (intrinsic lock) associated with the object itself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887751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Runnable and Callable Interfaces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B4890-3F48-4224-8BF5-8BDAA323588B}"/>
              </a:ext>
            </a:extLst>
          </p:cNvPr>
          <p:cNvSpPr txBox="1"/>
          <p:nvPr/>
        </p:nvSpPr>
        <p:spPr>
          <a:xfrm>
            <a:off x="912212" y="1445464"/>
            <a:ext cx="820833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Runnable</a:t>
            </a:r>
            <a:r>
              <a:rPr lang="en-GB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GB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Callable</a:t>
            </a:r>
            <a:r>
              <a:rPr lang="en-GB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both run on a different threads than the calling thread</a:t>
            </a:r>
          </a:p>
          <a:p>
            <a:r>
              <a:rPr lang="en-GB" dirty="0">
                <a:solidFill>
                  <a:srgbClr val="242729"/>
                </a:solidFill>
                <a:latin typeface="Arial" panose="020B0604020202020204" pitchFamily="34" charset="0"/>
              </a:rPr>
              <a:t>	b</a:t>
            </a:r>
            <a:r>
              <a:rPr lang="en-GB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ut </a:t>
            </a:r>
            <a:r>
              <a:rPr lang="en-GB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Callable</a:t>
            </a:r>
            <a:r>
              <a:rPr lang="en-GB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can return a value and </a:t>
            </a:r>
            <a:r>
              <a:rPr lang="en-GB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Runnable</a:t>
            </a:r>
            <a:r>
              <a:rPr lang="en-GB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can not</a:t>
            </a:r>
          </a:p>
          <a:p>
            <a:endParaRPr lang="en-GB" dirty="0">
              <a:solidFill>
                <a:srgbClr val="242729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endParaRPr lang="en-GB" dirty="0">
              <a:solidFill>
                <a:srgbClr val="242729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GB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</a:t>
            </a:r>
            <a:r>
              <a:rPr lang="en-GB" b="1" dirty="0">
                <a:solidFill>
                  <a:srgbClr val="FFC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RUNNABLE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: a so-called </a:t>
            </a:r>
            <a:r>
              <a:rPr lang="hu-HU" i="1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run-and-forget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action. We execute a given</a:t>
            </a:r>
          </a:p>
          <a:p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		operation in the 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run()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method without a return value</a:t>
            </a:r>
          </a:p>
          <a:p>
            <a:endParaRPr lang="hu-HU" dirty="0">
              <a:solidFill>
                <a:srgbClr val="242729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</a:t>
            </a:r>
            <a:r>
              <a:rPr lang="hu-HU" b="1" dirty="0">
                <a:solidFill>
                  <a:srgbClr val="FFC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CALLABLE&lt;T&gt;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: we use 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Callable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interface’s 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call()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method if we want</a:t>
            </a:r>
          </a:p>
          <a:p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		 to return a given value from the given thread</a:t>
            </a:r>
          </a:p>
          <a:p>
            <a:endParaRPr lang="hu-HU" dirty="0">
              <a:solidFill>
                <a:srgbClr val="242729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			 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Callable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interface will not return the value: this is</a:t>
            </a:r>
          </a:p>
          <a:p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					why we need 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Future&lt;T&gt;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object</a:t>
            </a:r>
          </a:p>
          <a:p>
            <a:endParaRPr lang="hu-HU" dirty="0">
              <a:solidFill>
                <a:srgbClr val="242729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			 </a:t>
            </a:r>
            <a:r>
              <a:rPr lang="en-GB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calling thread will be blocked till the</a:t>
            </a:r>
            <a:r>
              <a:rPr lang="en-GB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call()</a:t>
            </a:r>
            <a:r>
              <a:rPr lang="hu-HU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method is </a:t>
            </a:r>
          </a:p>
          <a:p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</a:rPr>
              <a:t>						executed and </a:t>
            </a:r>
            <a:r>
              <a:rPr lang="en-GB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Future</a:t>
            </a:r>
            <a:r>
              <a:rPr lang="hu-HU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&lt;T&gt;</a:t>
            </a:r>
            <a:r>
              <a:rPr lang="en-GB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returns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en-GB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hu-HU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the</a:t>
            </a:r>
            <a:r>
              <a:rPr lang="en-GB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results</a:t>
            </a:r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4405207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Runnable and Callable Interfaces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B4890-3F48-4224-8BF5-8BDAA323588B}"/>
              </a:ext>
            </a:extLst>
          </p:cNvPr>
          <p:cNvSpPr txBox="1"/>
          <p:nvPr/>
        </p:nvSpPr>
        <p:spPr>
          <a:xfrm>
            <a:off x="797247" y="1383320"/>
            <a:ext cx="831509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hu-HU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ExecutorService</a:t>
            </a:r>
            <a:r>
              <a:rPr lang="hu-HU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can handle both of the interfaces</a:t>
            </a:r>
          </a:p>
          <a:p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</a:rPr>
              <a:t>		(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</a:rPr>
              <a:t>Runnable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</a:rPr>
              <a:t> and 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</a:rPr>
              <a:t>Callable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</a:rPr>
              <a:t> interfaces)</a:t>
            </a:r>
            <a:endParaRPr lang="en-GB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  <a:p>
            <a:endParaRPr lang="en-GB" dirty="0">
              <a:solidFill>
                <a:srgbClr val="242729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endParaRPr lang="en-GB" dirty="0">
              <a:solidFill>
                <a:srgbClr val="242729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lvl="1"/>
            <a:r>
              <a:rPr lang="en-GB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</a:t>
            </a:r>
            <a:r>
              <a:rPr lang="hu-HU" b="1" dirty="0">
                <a:solidFill>
                  <a:srgbClr val="FFC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executorService.execute()</a:t>
            </a:r>
          </a:p>
          <a:p>
            <a:pPr lvl="1"/>
            <a:endParaRPr lang="hu-HU" b="1" dirty="0">
              <a:solidFill>
                <a:srgbClr val="FFC000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	</a:t>
            </a:r>
            <a:r>
              <a:rPr lang="hu-HU" dirty="0">
                <a:latin typeface="Arial" panose="020B0604020202020204" pitchFamily="34" charset="0"/>
                <a:sym typeface="Wingdings" panose="05000000000000000000" pitchFamily="2" charset="2"/>
              </a:rPr>
              <a:t>This method executes a </a:t>
            </a:r>
            <a:r>
              <a:rPr lang="hu-HU" b="1" dirty="0">
                <a:latin typeface="Arial" panose="020B0604020202020204" pitchFamily="34" charset="0"/>
                <a:sym typeface="Wingdings" panose="05000000000000000000" pitchFamily="2" charset="2"/>
              </a:rPr>
              <a:t>Runnable</a:t>
            </a:r>
            <a:r>
              <a:rPr lang="hu-HU" dirty="0">
                <a:latin typeface="Arial" panose="020B0604020202020204" pitchFamily="34" charset="0"/>
                <a:sym typeface="Wingdings" panose="05000000000000000000" pitchFamily="2" charset="2"/>
              </a:rPr>
              <a:t> interface so it means</a:t>
            </a:r>
          </a:p>
          <a:p>
            <a:pPr lvl="1"/>
            <a:r>
              <a:rPr lang="hu-HU" dirty="0">
                <a:latin typeface="Arial" panose="020B0604020202020204" pitchFamily="34" charset="0"/>
                <a:sym typeface="Wingdings" panose="05000000000000000000" pitchFamily="2" charset="2"/>
              </a:rPr>
              <a:t>				there is no return value (void </a:t>
            </a:r>
            <a:r>
              <a:rPr lang="hu-HU" b="1" dirty="0">
                <a:latin typeface="Arial" panose="020B0604020202020204" pitchFamily="34" charset="0"/>
                <a:sym typeface="Wingdings" panose="05000000000000000000" pitchFamily="2" charset="2"/>
              </a:rPr>
              <a:t>run() </a:t>
            </a:r>
            <a:r>
              <a:rPr lang="hu-HU" dirty="0">
                <a:latin typeface="Arial" panose="020B0604020202020204" pitchFamily="34" charset="0"/>
                <a:sym typeface="Wingdings" panose="05000000000000000000" pitchFamily="2" charset="2"/>
              </a:rPr>
              <a:t>method)</a:t>
            </a:r>
          </a:p>
          <a:p>
            <a:pPr lvl="1"/>
            <a:endParaRPr lang="hu-HU" b="1" dirty="0">
              <a:solidFill>
                <a:srgbClr val="FFC000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executorService.submit()</a:t>
            </a:r>
          </a:p>
          <a:p>
            <a:pPr lvl="1"/>
            <a:endParaRPr lang="hu-HU" dirty="0">
              <a:solidFill>
                <a:srgbClr val="242729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lvl="1"/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	This method can handle 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Runnable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interfaces as well as</a:t>
            </a:r>
          </a:p>
          <a:p>
            <a:pPr lvl="1"/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		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Callable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interfaces</a:t>
            </a:r>
          </a:p>
          <a:p>
            <a:pPr lvl="1"/>
            <a:endParaRPr lang="hu-HU" dirty="0">
              <a:solidFill>
                <a:srgbClr val="242729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lvl="1"/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		      it can handle a 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Future&lt;T&gt; 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return value and we</a:t>
            </a:r>
          </a:p>
          <a:p>
            <a:pPr lvl="1"/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		             can get the 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T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vaue with 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get() 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on the future object</a:t>
            </a:r>
          </a:p>
          <a:p>
            <a:pPr lvl="1"/>
            <a:endParaRPr lang="hu-HU" dirty="0">
              <a:solidFill>
                <a:srgbClr val="242729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lvl="1"/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</a:t>
            </a:r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12722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Intrinsic Lock (Monitor)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23FF5E-AF06-4B70-9114-4A2FBF618A42}"/>
              </a:ext>
            </a:extLst>
          </p:cNvPr>
          <p:cNvSpPr txBox="1"/>
          <p:nvPr/>
        </p:nvSpPr>
        <p:spPr>
          <a:xfrm>
            <a:off x="2814224" y="1432899"/>
            <a:ext cx="5061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public static synchronized void increment() {</a:t>
            </a:r>
          </a:p>
          <a:p>
            <a:r>
              <a:rPr lang="hu-HU" b="1" dirty="0">
                <a:solidFill>
                  <a:srgbClr val="FFC000"/>
                </a:solidFill>
              </a:rPr>
              <a:t>	counter++;</a:t>
            </a:r>
          </a:p>
          <a:p>
            <a:r>
              <a:rPr lang="hu-HU" b="1" dirty="0">
                <a:solidFill>
                  <a:srgbClr val="FFC000"/>
                </a:solidFill>
              </a:rPr>
              <a:t>}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F7392-692F-42C1-98B3-F3E9B0427824}"/>
              </a:ext>
            </a:extLst>
          </p:cNvPr>
          <p:cNvSpPr txBox="1"/>
          <p:nvPr/>
        </p:nvSpPr>
        <p:spPr>
          <a:xfrm>
            <a:off x="2814224" y="2819294"/>
            <a:ext cx="39405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public void increment() {</a:t>
            </a:r>
          </a:p>
          <a:p>
            <a:r>
              <a:rPr lang="hu-HU" b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dirty="0">
                <a:solidFill>
                  <a:srgbClr val="FFC000"/>
                </a:solidFill>
              </a:rPr>
              <a:t>    synchronized(SomeClass.class) {</a:t>
            </a:r>
          </a:p>
          <a:p>
            <a:r>
              <a:rPr lang="hu-HU" b="1" dirty="0">
                <a:solidFill>
                  <a:srgbClr val="FFC000"/>
                </a:solidFill>
              </a:rPr>
              <a:t>         counter++;</a:t>
            </a:r>
          </a:p>
          <a:p>
            <a:r>
              <a:rPr lang="hu-HU" b="1" dirty="0">
                <a:solidFill>
                  <a:srgbClr val="FFC000"/>
                </a:solidFill>
              </a:rPr>
              <a:t>    } </a:t>
            </a:r>
          </a:p>
          <a:p>
            <a:r>
              <a:rPr lang="hu-HU" b="1" dirty="0">
                <a:solidFill>
                  <a:srgbClr val="FFC000"/>
                </a:solidFill>
              </a:rPr>
              <a:t>}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643719-63A6-4C19-A582-E671FD81B178}"/>
              </a:ext>
            </a:extLst>
          </p:cNvPr>
          <p:cNvSpPr txBox="1"/>
          <p:nvPr/>
        </p:nvSpPr>
        <p:spPr>
          <a:xfrm>
            <a:off x="1444877" y="5081074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called </a:t>
            </a:r>
            <a:r>
              <a:rPr lang="hu-HU" b="1" dirty="0"/>
              <a:t>class level locking </a:t>
            </a:r>
            <a:r>
              <a:rPr lang="hu-HU" dirty="0"/>
              <a:t>because we get the </a:t>
            </a:r>
          </a:p>
          <a:p>
            <a:r>
              <a:rPr lang="hu-HU" dirty="0"/>
              <a:t>	monitor lock (intrinsic lock) associated with the class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278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en-GB" b="1" u="sng" dirty="0"/>
              <a:t>Threads Communication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D92C30-B523-488B-A946-DEAAF362F789}"/>
              </a:ext>
            </a:extLst>
          </p:cNvPr>
          <p:cNvSpPr/>
          <p:nvPr/>
        </p:nvSpPr>
        <p:spPr>
          <a:xfrm>
            <a:off x="1139780" y="2351599"/>
            <a:ext cx="3130378" cy="93911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765D87-4970-4E16-906C-97F856A0DACF}"/>
              </a:ext>
            </a:extLst>
          </p:cNvPr>
          <p:cNvSpPr/>
          <p:nvPr/>
        </p:nvSpPr>
        <p:spPr>
          <a:xfrm>
            <a:off x="1139780" y="3720023"/>
            <a:ext cx="3130378" cy="93911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B14C19-456F-4ABB-8B9D-BA12F6934539}"/>
              </a:ext>
            </a:extLst>
          </p:cNvPr>
          <p:cNvSpPr txBox="1"/>
          <p:nvPr/>
        </p:nvSpPr>
        <p:spPr>
          <a:xfrm>
            <a:off x="3138117" y="2636490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thread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EE014B-674B-474F-9012-8F5BF02B7700}"/>
              </a:ext>
            </a:extLst>
          </p:cNvPr>
          <p:cNvSpPr txBox="1"/>
          <p:nvPr/>
        </p:nvSpPr>
        <p:spPr>
          <a:xfrm>
            <a:off x="3138117" y="400491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37074A-0AB4-4293-8DBE-6AF0907B9914}"/>
              </a:ext>
            </a:extLst>
          </p:cNvPr>
          <p:cNvSpPr/>
          <p:nvPr/>
        </p:nvSpPr>
        <p:spPr>
          <a:xfrm>
            <a:off x="2235416" y="2515154"/>
            <a:ext cx="881449" cy="61200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A163A5-AA80-4C68-8C9E-162473AA30A9}"/>
              </a:ext>
            </a:extLst>
          </p:cNvPr>
          <p:cNvSpPr/>
          <p:nvPr/>
        </p:nvSpPr>
        <p:spPr>
          <a:xfrm>
            <a:off x="1205684" y="2515153"/>
            <a:ext cx="926758" cy="5984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353DB0-6819-48F6-A313-4949996F3066}"/>
              </a:ext>
            </a:extLst>
          </p:cNvPr>
          <p:cNvSpPr/>
          <p:nvPr/>
        </p:nvSpPr>
        <p:spPr>
          <a:xfrm>
            <a:off x="2256668" y="3887698"/>
            <a:ext cx="881449" cy="61200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3069CA-7406-4006-B9C8-8EEA554B5898}"/>
              </a:ext>
            </a:extLst>
          </p:cNvPr>
          <p:cNvSpPr/>
          <p:nvPr/>
        </p:nvSpPr>
        <p:spPr>
          <a:xfrm>
            <a:off x="1226936" y="3887697"/>
            <a:ext cx="926758" cy="5984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cache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684AF8-979D-4218-BA43-F7B829612E42}"/>
              </a:ext>
            </a:extLst>
          </p:cNvPr>
          <p:cNvCxnSpPr>
            <a:cxnSpLocks/>
          </p:cNvCxnSpPr>
          <p:nvPr/>
        </p:nvCxnSpPr>
        <p:spPr>
          <a:xfrm>
            <a:off x="4617196" y="2831977"/>
            <a:ext cx="46252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240827-4234-4488-9B21-A0227BD9085B}"/>
              </a:ext>
            </a:extLst>
          </p:cNvPr>
          <p:cNvCxnSpPr>
            <a:cxnSpLocks/>
          </p:cNvCxnSpPr>
          <p:nvPr/>
        </p:nvCxnSpPr>
        <p:spPr>
          <a:xfrm>
            <a:off x="4689697" y="4227250"/>
            <a:ext cx="46681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00B1E5-F8A1-4CF3-AF40-CDEF053D336B}"/>
              </a:ext>
            </a:extLst>
          </p:cNvPr>
          <p:cNvCxnSpPr/>
          <p:nvPr/>
        </p:nvCxnSpPr>
        <p:spPr>
          <a:xfrm>
            <a:off x="5281974" y="3197456"/>
            <a:ext cx="772358" cy="69024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F30F910-D763-45EA-96E6-7F29A83820B1}"/>
              </a:ext>
            </a:extLst>
          </p:cNvPr>
          <p:cNvSpPr txBox="1"/>
          <p:nvPr/>
        </p:nvSpPr>
        <p:spPr>
          <a:xfrm>
            <a:off x="5907538" y="3356331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/>
              <a:t>wait()</a:t>
            </a:r>
            <a:endParaRPr lang="en-GB" b="1" i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74F24E-9CA0-4875-995D-358B2960027A}"/>
              </a:ext>
            </a:extLst>
          </p:cNvPr>
          <p:cNvCxnSpPr>
            <a:cxnSpLocks/>
          </p:cNvCxnSpPr>
          <p:nvPr/>
        </p:nvCxnSpPr>
        <p:spPr>
          <a:xfrm flipV="1">
            <a:off x="7066149" y="3127157"/>
            <a:ext cx="817222" cy="72990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EFB4965-9F07-4AD0-BFA9-0064772139B6}"/>
              </a:ext>
            </a:extLst>
          </p:cNvPr>
          <p:cNvSpPr txBox="1"/>
          <p:nvPr/>
        </p:nvSpPr>
        <p:spPr>
          <a:xfrm>
            <a:off x="7628462" y="3360337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/>
              <a:t>notify()</a:t>
            </a:r>
            <a:endParaRPr lang="en-GB" b="1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7B9F95-A847-4533-8C45-1573ACEC4C21}"/>
              </a:ext>
            </a:extLst>
          </p:cNvPr>
          <p:cNvSpPr txBox="1"/>
          <p:nvPr/>
        </p:nvSpPr>
        <p:spPr>
          <a:xfrm>
            <a:off x="1487357" y="1232864"/>
            <a:ext cx="7066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Threads that are locking on the same </a:t>
            </a:r>
            <a:r>
              <a:rPr lang="hu-HU" b="1" dirty="0"/>
              <a:t>intrinsic lock</a:t>
            </a:r>
            <a:r>
              <a:rPr lang="hu-HU" dirty="0"/>
              <a:t> (monitor) can </a:t>
            </a:r>
          </a:p>
          <a:p>
            <a:r>
              <a:rPr lang="hu-HU" dirty="0"/>
              <a:t>	  </a:t>
            </a:r>
            <a:r>
              <a:rPr lang="hu-HU" b="1" dirty="0"/>
              <a:t>release the lock </a:t>
            </a:r>
            <a:r>
              <a:rPr lang="hu-HU" dirty="0"/>
              <a:t>until the other thread calls </a:t>
            </a:r>
            <a:r>
              <a:rPr lang="hu-HU" b="1" dirty="0"/>
              <a:t>notify</a:t>
            </a:r>
            <a:endParaRPr lang="en-GB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0EB092-9F62-46A2-8E75-EF289CB274F3}"/>
              </a:ext>
            </a:extLst>
          </p:cNvPr>
          <p:cNvSpPr txBox="1"/>
          <p:nvPr/>
        </p:nvSpPr>
        <p:spPr>
          <a:xfrm>
            <a:off x="1818526" y="5054694"/>
            <a:ext cx="6926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Note</a:t>
            </a:r>
            <a:r>
              <a:rPr lang="hu-HU" dirty="0"/>
              <a:t>: these </a:t>
            </a:r>
            <a:r>
              <a:rPr lang="hu-HU" i="1" dirty="0"/>
              <a:t>wait() </a:t>
            </a:r>
            <a:r>
              <a:rPr lang="hu-HU" dirty="0"/>
              <a:t>and </a:t>
            </a:r>
            <a:r>
              <a:rPr lang="hu-HU" i="1" dirty="0"/>
              <a:t>notify() </a:t>
            </a:r>
            <a:r>
              <a:rPr lang="hu-HU" dirty="0"/>
              <a:t>methods can be used</a:t>
            </a:r>
          </a:p>
          <a:p>
            <a:r>
              <a:rPr lang="hu-HU" dirty="0"/>
              <a:t>	and called from </a:t>
            </a:r>
            <a:r>
              <a:rPr lang="hu-HU" b="1" dirty="0"/>
              <a:t>synchronized</a:t>
            </a:r>
            <a:r>
              <a:rPr lang="hu-HU" dirty="0"/>
              <a:t> methods or blocks exclusively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461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Stream API Explained</a:t>
            </a:r>
            <a:endParaRPr lang="en-GB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9B7AA-A17F-402B-AF5A-A6FAA566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7827"/>
            <a:ext cx="8596668" cy="1268411"/>
          </a:xfrm>
        </p:spPr>
        <p:txBody>
          <a:bodyPr/>
          <a:lstStyle/>
          <a:p>
            <a:r>
              <a:rPr lang="hu-HU" b="1" dirty="0"/>
              <a:t>streams</a:t>
            </a:r>
            <a:r>
              <a:rPr lang="hu-HU" dirty="0"/>
              <a:t> are supported starting in Java</a:t>
            </a:r>
            <a:r>
              <a:rPr lang="hu-HU" b="1" dirty="0"/>
              <a:t> 8</a:t>
            </a:r>
          </a:p>
          <a:p>
            <a:r>
              <a:rPr lang="hu-HU" dirty="0"/>
              <a:t>basically streams introduce </a:t>
            </a:r>
            <a:r>
              <a:rPr lang="hu-HU" b="1" dirty="0"/>
              <a:t>functional programming </a:t>
            </a:r>
            <a:r>
              <a:rPr lang="hu-HU" dirty="0"/>
              <a:t>to the </a:t>
            </a:r>
            <a:r>
              <a:rPr lang="hu-HU" b="1" dirty="0"/>
              <a:t>Java</a:t>
            </a:r>
            <a:r>
              <a:rPr lang="hu-HU" dirty="0"/>
              <a:t> programming ecosystem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D6C39A-EBFE-4494-9A94-00960484F5BE}"/>
              </a:ext>
            </a:extLst>
          </p:cNvPr>
          <p:cNvSpPr txBox="1"/>
          <p:nvPr/>
        </p:nvSpPr>
        <p:spPr>
          <a:xfrm>
            <a:off x="1246386" y="3105834"/>
            <a:ext cx="7742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0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„</a:t>
            </a:r>
            <a:r>
              <a:rPr lang="en-GB" b="0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 computer science, functional programming is a programming</a:t>
            </a:r>
            <a:r>
              <a:rPr lang="hu-HU" i="1" dirty="0">
                <a:solidFill>
                  <a:srgbClr val="4D5156"/>
                </a:solidFill>
                <a:latin typeface="arial" panose="020B0604020202020204" pitchFamily="34" charset="0"/>
              </a:rPr>
              <a:t> </a:t>
            </a:r>
            <a:r>
              <a:rPr lang="en-GB" b="0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paradigm</a:t>
            </a:r>
            <a:endParaRPr lang="hu-HU" b="0" i="1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GB" b="0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where programs are constructed by applying and composing functions</a:t>
            </a:r>
            <a:r>
              <a:rPr lang="hu-HU" b="0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”</a:t>
            </a:r>
            <a:endParaRPr lang="en-GB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7866DE-D819-4DE4-AF2F-8B1BCCB9D756}"/>
              </a:ext>
            </a:extLst>
          </p:cNvPr>
          <p:cNvSpPr txBox="1">
            <a:spLocks/>
          </p:cNvSpPr>
          <p:nvPr/>
        </p:nvSpPr>
        <p:spPr>
          <a:xfrm>
            <a:off x="677334" y="4150666"/>
            <a:ext cx="8596668" cy="1268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/>
              <a:t>streams</a:t>
            </a:r>
            <a:r>
              <a:rPr lang="hu-HU" dirty="0"/>
              <a:t> rely heavily on </a:t>
            </a:r>
            <a:r>
              <a:rPr lang="hu-HU" b="1" dirty="0"/>
              <a:t>lambda expressions</a:t>
            </a:r>
          </a:p>
          <a:p>
            <a:r>
              <a:rPr lang="hu-HU" dirty="0"/>
              <a:t>we can construct </a:t>
            </a:r>
            <a:r>
              <a:rPr lang="hu-HU" b="1" dirty="0"/>
              <a:t>parallel operations </a:t>
            </a:r>
            <a:r>
              <a:rPr lang="hu-HU" dirty="0"/>
              <a:t>quite easily with streams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0AD9B-E16E-42D4-94C1-97C30BC279E3}"/>
              </a:ext>
            </a:extLst>
          </p:cNvPr>
          <p:cNvSpPr txBox="1"/>
          <p:nvPr/>
        </p:nvSpPr>
        <p:spPr>
          <a:xfrm>
            <a:off x="1498858" y="5273337"/>
            <a:ext cx="7237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„</a:t>
            </a:r>
            <a:r>
              <a:rPr lang="en-GB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Lambda expressions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are similar to methods, but they do not need a</a:t>
            </a:r>
            <a:endParaRPr lang="hu-HU" b="0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name and they can be implemented right in the body of a method</a:t>
            </a:r>
            <a:r>
              <a:rPr lang="hu-HU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”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536788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Memory Management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4A796-2AD7-4695-ADCC-B03BED7C2AA8}"/>
              </a:ext>
            </a:extLst>
          </p:cNvPr>
          <p:cNvSpPr txBox="1"/>
          <p:nvPr/>
        </p:nvSpPr>
        <p:spPr>
          <a:xfrm>
            <a:off x="5255580" y="327808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counter = 0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775E2-B57E-4C47-8FD3-A30864AC6C21}"/>
              </a:ext>
            </a:extLst>
          </p:cNvPr>
          <p:cNvSpPr txBox="1"/>
          <p:nvPr/>
        </p:nvSpPr>
        <p:spPr>
          <a:xfrm>
            <a:off x="3107184" y="238809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thread #1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8EB59-2182-40F8-BC72-542E53E5215B}"/>
              </a:ext>
            </a:extLst>
          </p:cNvPr>
          <p:cNvSpPr txBox="1"/>
          <p:nvPr/>
        </p:nvSpPr>
        <p:spPr>
          <a:xfrm>
            <a:off x="3107184" y="414735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thread #2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40369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Memory Management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4A796-2AD7-4695-ADCC-B03BED7C2AA8}"/>
              </a:ext>
            </a:extLst>
          </p:cNvPr>
          <p:cNvSpPr txBox="1"/>
          <p:nvPr/>
        </p:nvSpPr>
        <p:spPr>
          <a:xfrm>
            <a:off x="5255580" y="327808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counter = 0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775E2-B57E-4C47-8FD3-A30864AC6C21}"/>
              </a:ext>
            </a:extLst>
          </p:cNvPr>
          <p:cNvSpPr txBox="1"/>
          <p:nvPr/>
        </p:nvSpPr>
        <p:spPr>
          <a:xfrm>
            <a:off x="3107184" y="238809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#1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8EB59-2182-40F8-BC72-542E53E5215B}"/>
              </a:ext>
            </a:extLst>
          </p:cNvPr>
          <p:cNvSpPr txBox="1"/>
          <p:nvPr/>
        </p:nvSpPr>
        <p:spPr>
          <a:xfrm>
            <a:off x="3107184" y="414735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thread #2</a:t>
            </a:r>
            <a:endParaRPr lang="en-GB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189ADA-C749-421B-A8BE-797AA1804E98}"/>
              </a:ext>
            </a:extLst>
          </p:cNvPr>
          <p:cNvCxnSpPr/>
          <p:nvPr/>
        </p:nvCxnSpPr>
        <p:spPr>
          <a:xfrm>
            <a:off x="4438835" y="2876365"/>
            <a:ext cx="701336" cy="401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147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Memory Management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4A796-2AD7-4695-ADCC-B03BED7C2AA8}"/>
              </a:ext>
            </a:extLst>
          </p:cNvPr>
          <p:cNvSpPr txBox="1"/>
          <p:nvPr/>
        </p:nvSpPr>
        <p:spPr>
          <a:xfrm>
            <a:off x="5255580" y="327808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counter = 0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775E2-B57E-4C47-8FD3-A30864AC6C21}"/>
              </a:ext>
            </a:extLst>
          </p:cNvPr>
          <p:cNvSpPr txBox="1"/>
          <p:nvPr/>
        </p:nvSpPr>
        <p:spPr>
          <a:xfrm>
            <a:off x="3107184" y="238809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#1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8EB59-2182-40F8-BC72-542E53E5215B}"/>
              </a:ext>
            </a:extLst>
          </p:cNvPr>
          <p:cNvSpPr txBox="1"/>
          <p:nvPr/>
        </p:nvSpPr>
        <p:spPr>
          <a:xfrm>
            <a:off x="3107184" y="414735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thread #2</a:t>
            </a:r>
            <a:endParaRPr lang="en-GB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189ADA-C749-421B-A8BE-797AA1804E98}"/>
              </a:ext>
            </a:extLst>
          </p:cNvPr>
          <p:cNvCxnSpPr/>
          <p:nvPr/>
        </p:nvCxnSpPr>
        <p:spPr>
          <a:xfrm>
            <a:off x="4438835" y="2876365"/>
            <a:ext cx="701336" cy="401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84CC5C-8758-400A-ABC4-1F1AF54C67EC}"/>
              </a:ext>
            </a:extLst>
          </p:cNvPr>
          <p:cNvSpPr txBox="1"/>
          <p:nvPr/>
        </p:nvSpPr>
        <p:spPr>
          <a:xfrm>
            <a:off x="2576589" y="2012125"/>
            <a:ext cx="2302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counter = counter + 1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3192336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Memory Management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4A796-2AD7-4695-ADCC-B03BED7C2AA8}"/>
              </a:ext>
            </a:extLst>
          </p:cNvPr>
          <p:cNvSpPr txBox="1"/>
          <p:nvPr/>
        </p:nvSpPr>
        <p:spPr>
          <a:xfrm>
            <a:off x="5255580" y="327808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counter = 0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775E2-B57E-4C47-8FD3-A30864AC6C21}"/>
              </a:ext>
            </a:extLst>
          </p:cNvPr>
          <p:cNvSpPr txBox="1"/>
          <p:nvPr/>
        </p:nvSpPr>
        <p:spPr>
          <a:xfrm>
            <a:off x="3107184" y="238809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#1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8EB59-2182-40F8-BC72-542E53E5215B}"/>
              </a:ext>
            </a:extLst>
          </p:cNvPr>
          <p:cNvSpPr txBox="1"/>
          <p:nvPr/>
        </p:nvSpPr>
        <p:spPr>
          <a:xfrm>
            <a:off x="3107184" y="414735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#2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189ADA-C749-421B-A8BE-797AA1804E98}"/>
              </a:ext>
            </a:extLst>
          </p:cNvPr>
          <p:cNvCxnSpPr/>
          <p:nvPr/>
        </p:nvCxnSpPr>
        <p:spPr>
          <a:xfrm>
            <a:off x="4438835" y="2876365"/>
            <a:ext cx="701336" cy="401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84CC5C-8758-400A-ABC4-1F1AF54C67EC}"/>
              </a:ext>
            </a:extLst>
          </p:cNvPr>
          <p:cNvSpPr txBox="1"/>
          <p:nvPr/>
        </p:nvSpPr>
        <p:spPr>
          <a:xfrm>
            <a:off x="2576589" y="2012125"/>
            <a:ext cx="2302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counter = counter + 1</a:t>
            </a:r>
            <a:endParaRPr lang="en-GB" sz="16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795E18-BA5E-4983-BB83-F31A66E2EAEB}"/>
              </a:ext>
            </a:extLst>
          </p:cNvPr>
          <p:cNvCxnSpPr>
            <a:cxnSpLocks/>
          </p:cNvCxnSpPr>
          <p:nvPr/>
        </p:nvCxnSpPr>
        <p:spPr>
          <a:xfrm flipV="1">
            <a:off x="4384089" y="3647412"/>
            <a:ext cx="756082" cy="422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83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8FEC6E-20AF-5635-3100-D94015F97704}"/>
              </a:ext>
            </a:extLst>
          </p:cNvPr>
          <p:cNvSpPr/>
          <p:nvPr/>
        </p:nvSpPr>
        <p:spPr>
          <a:xfrm>
            <a:off x="4376689" y="1878899"/>
            <a:ext cx="1846555" cy="10152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Thread Optimization</a:t>
            </a:r>
            <a:endParaRPr lang="en-GB" b="1" u="sn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415298-C876-A256-D6A0-35C389093FF4}"/>
              </a:ext>
            </a:extLst>
          </p:cNvPr>
          <p:cNvSpPr txBox="1"/>
          <p:nvPr/>
        </p:nvSpPr>
        <p:spPr>
          <a:xfrm>
            <a:off x="4586268" y="2325953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[a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,a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... a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FEE51B-4850-5C7B-E8A0-D9E587270EA0}"/>
              </a:ext>
            </a:extLst>
          </p:cNvPr>
          <p:cNvSpPr txBox="1"/>
          <p:nvPr/>
        </p:nvSpPr>
        <p:spPr>
          <a:xfrm>
            <a:off x="5120068" y="19588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59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Memory Management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4A796-2AD7-4695-ADCC-B03BED7C2AA8}"/>
              </a:ext>
            </a:extLst>
          </p:cNvPr>
          <p:cNvSpPr txBox="1"/>
          <p:nvPr/>
        </p:nvSpPr>
        <p:spPr>
          <a:xfrm>
            <a:off x="5255580" y="327808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counter = 0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775E2-B57E-4C47-8FD3-A30864AC6C21}"/>
              </a:ext>
            </a:extLst>
          </p:cNvPr>
          <p:cNvSpPr txBox="1"/>
          <p:nvPr/>
        </p:nvSpPr>
        <p:spPr>
          <a:xfrm>
            <a:off x="3107184" y="238809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#1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8EB59-2182-40F8-BC72-542E53E5215B}"/>
              </a:ext>
            </a:extLst>
          </p:cNvPr>
          <p:cNvSpPr txBox="1"/>
          <p:nvPr/>
        </p:nvSpPr>
        <p:spPr>
          <a:xfrm>
            <a:off x="3107184" y="414735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#2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189ADA-C749-421B-A8BE-797AA1804E98}"/>
              </a:ext>
            </a:extLst>
          </p:cNvPr>
          <p:cNvCxnSpPr/>
          <p:nvPr/>
        </p:nvCxnSpPr>
        <p:spPr>
          <a:xfrm>
            <a:off x="4438835" y="2876365"/>
            <a:ext cx="701336" cy="401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84CC5C-8758-400A-ABC4-1F1AF54C67EC}"/>
              </a:ext>
            </a:extLst>
          </p:cNvPr>
          <p:cNvSpPr txBox="1"/>
          <p:nvPr/>
        </p:nvSpPr>
        <p:spPr>
          <a:xfrm>
            <a:off x="2576589" y="2012125"/>
            <a:ext cx="2302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counter = counter + 1</a:t>
            </a:r>
            <a:endParaRPr lang="en-GB" sz="16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795E18-BA5E-4983-BB83-F31A66E2EAEB}"/>
              </a:ext>
            </a:extLst>
          </p:cNvPr>
          <p:cNvCxnSpPr>
            <a:cxnSpLocks/>
          </p:cNvCxnSpPr>
          <p:nvPr/>
        </p:nvCxnSpPr>
        <p:spPr>
          <a:xfrm flipV="1">
            <a:off x="4384089" y="3647412"/>
            <a:ext cx="756082" cy="422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C627CF-CA5B-415B-9A2F-F89220A6C3F7}"/>
              </a:ext>
            </a:extLst>
          </p:cNvPr>
          <p:cNvSpPr txBox="1"/>
          <p:nvPr/>
        </p:nvSpPr>
        <p:spPr>
          <a:xfrm>
            <a:off x="2649090" y="4534440"/>
            <a:ext cx="2302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counter = counter + 1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132175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Memory Management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4A796-2AD7-4695-ADCC-B03BED7C2AA8}"/>
              </a:ext>
            </a:extLst>
          </p:cNvPr>
          <p:cNvSpPr txBox="1"/>
          <p:nvPr/>
        </p:nvSpPr>
        <p:spPr>
          <a:xfrm>
            <a:off x="5255580" y="327808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counter = 1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775E2-B57E-4C47-8FD3-A30864AC6C21}"/>
              </a:ext>
            </a:extLst>
          </p:cNvPr>
          <p:cNvSpPr txBox="1"/>
          <p:nvPr/>
        </p:nvSpPr>
        <p:spPr>
          <a:xfrm>
            <a:off x="3107184" y="238809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thread #1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8EB59-2182-40F8-BC72-542E53E5215B}"/>
              </a:ext>
            </a:extLst>
          </p:cNvPr>
          <p:cNvSpPr txBox="1"/>
          <p:nvPr/>
        </p:nvSpPr>
        <p:spPr>
          <a:xfrm>
            <a:off x="3107184" y="414735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#2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795E18-BA5E-4983-BB83-F31A66E2EAEB}"/>
              </a:ext>
            </a:extLst>
          </p:cNvPr>
          <p:cNvCxnSpPr>
            <a:cxnSpLocks/>
          </p:cNvCxnSpPr>
          <p:nvPr/>
        </p:nvCxnSpPr>
        <p:spPr>
          <a:xfrm flipV="1">
            <a:off x="4384089" y="3647412"/>
            <a:ext cx="756082" cy="422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C627CF-CA5B-415B-9A2F-F89220A6C3F7}"/>
              </a:ext>
            </a:extLst>
          </p:cNvPr>
          <p:cNvSpPr txBox="1"/>
          <p:nvPr/>
        </p:nvSpPr>
        <p:spPr>
          <a:xfrm>
            <a:off x="2649090" y="4534440"/>
            <a:ext cx="2302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counter = counter + 1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4137263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Memory Management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4A796-2AD7-4695-ADCC-B03BED7C2AA8}"/>
              </a:ext>
            </a:extLst>
          </p:cNvPr>
          <p:cNvSpPr txBox="1"/>
          <p:nvPr/>
        </p:nvSpPr>
        <p:spPr>
          <a:xfrm>
            <a:off x="5255580" y="327808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counter = 1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775E2-B57E-4C47-8FD3-A30864AC6C21}"/>
              </a:ext>
            </a:extLst>
          </p:cNvPr>
          <p:cNvSpPr txBox="1"/>
          <p:nvPr/>
        </p:nvSpPr>
        <p:spPr>
          <a:xfrm>
            <a:off x="3107184" y="238809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thread #1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8EB59-2182-40F8-BC72-542E53E5215B}"/>
              </a:ext>
            </a:extLst>
          </p:cNvPr>
          <p:cNvSpPr txBox="1"/>
          <p:nvPr/>
        </p:nvSpPr>
        <p:spPr>
          <a:xfrm>
            <a:off x="3107184" y="414735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thread #2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31758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Memory Management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4A796-2AD7-4695-ADCC-B03BED7C2AA8}"/>
              </a:ext>
            </a:extLst>
          </p:cNvPr>
          <p:cNvSpPr txBox="1"/>
          <p:nvPr/>
        </p:nvSpPr>
        <p:spPr>
          <a:xfrm>
            <a:off x="5255580" y="327808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counter = 1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775E2-B57E-4C47-8FD3-A30864AC6C21}"/>
              </a:ext>
            </a:extLst>
          </p:cNvPr>
          <p:cNvSpPr txBox="1"/>
          <p:nvPr/>
        </p:nvSpPr>
        <p:spPr>
          <a:xfrm>
            <a:off x="3107184" y="238809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thread #1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8EB59-2182-40F8-BC72-542E53E5215B}"/>
              </a:ext>
            </a:extLst>
          </p:cNvPr>
          <p:cNvSpPr txBox="1"/>
          <p:nvPr/>
        </p:nvSpPr>
        <p:spPr>
          <a:xfrm>
            <a:off x="3107184" y="414735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thread #2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CA0D9-8C1C-4516-B644-1BABC694D843}"/>
              </a:ext>
            </a:extLst>
          </p:cNvPr>
          <p:cNvSpPr txBox="1"/>
          <p:nvPr/>
        </p:nvSpPr>
        <p:spPr>
          <a:xfrm>
            <a:off x="1627824" y="4983280"/>
            <a:ext cx="7255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Note</a:t>
            </a:r>
            <a:r>
              <a:rPr lang="hu-HU" dirty="0"/>
              <a:t>: both of the threads incremented the value of the counter</a:t>
            </a:r>
          </a:p>
          <a:p>
            <a:r>
              <a:rPr lang="hu-HU" dirty="0"/>
              <a:t>	but the result will be </a:t>
            </a:r>
            <a:r>
              <a:rPr lang="hu-HU" b="1" dirty="0"/>
              <a:t>1</a:t>
            </a:r>
            <a:r>
              <a:rPr lang="hu-HU" dirty="0"/>
              <a:t> (instead of </a:t>
            </a:r>
            <a:r>
              <a:rPr lang="hu-HU" b="1" dirty="0"/>
              <a:t>2</a:t>
            </a:r>
            <a:r>
              <a:rPr lang="hu-HU" dirty="0"/>
              <a:t>) because they do the same</a:t>
            </a:r>
          </a:p>
          <a:p>
            <a:r>
              <a:rPr lang="hu-HU" dirty="0"/>
              <a:t>		operation at the same time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0930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Stream API Explained</a:t>
            </a:r>
            <a:endParaRPr lang="en-GB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9B7AA-A17F-402B-AF5A-A6FAA566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7827"/>
            <a:ext cx="8596668" cy="1268411"/>
          </a:xfrm>
        </p:spPr>
        <p:txBody>
          <a:bodyPr/>
          <a:lstStyle/>
          <a:p>
            <a:r>
              <a:rPr lang="hu-HU" b="1" dirty="0"/>
              <a:t>streams</a:t>
            </a:r>
            <a:r>
              <a:rPr lang="hu-HU" dirty="0"/>
              <a:t> are supported starting in Java</a:t>
            </a:r>
            <a:r>
              <a:rPr lang="hu-HU" b="1" dirty="0"/>
              <a:t> 8</a:t>
            </a:r>
          </a:p>
          <a:p>
            <a:r>
              <a:rPr lang="hu-HU" dirty="0"/>
              <a:t>basically streams introduce </a:t>
            </a:r>
            <a:r>
              <a:rPr lang="hu-HU" b="1" dirty="0"/>
              <a:t>functional programming </a:t>
            </a:r>
            <a:r>
              <a:rPr lang="hu-HU" dirty="0"/>
              <a:t>to the </a:t>
            </a:r>
            <a:r>
              <a:rPr lang="hu-HU" b="1" dirty="0"/>
              <a:t>Java</a:t>
            </a:r>
            <a:r>
              <a:rPr lang="hu-HU" dirty="0"/>
              <a:t> programming ecosystem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D6C39A-EBFE-4494-9A94-00960484F5BE}"/>
              </a:ext>
            </a:extLst>
          </p:cNvPr>
          <p:cNvSpPr txBox="1"/>
          <p:nvPr/>
        </p:nvSpPr>
        <p:spPr>
          <a:xfrm>
            <a:off x="1246386" y="3105834"/>
            <a:ext cx="7742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0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„</a:t>
            </a:r>
            <a:r>
              <a:rPr lang="en-GB" b="0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 computer science, functional programming is a programming</a:t>
            </a:r>
            <a:r>
              <a:rPr lang="hu-HU" i="1" dirty="0">
                <a:solidFill>
                  <a:srgbClr val="4D5156"/>
                </a:solidFill>
                <a:latin typeface="arial" panose="020B0604020202020204" pitchFamily="34" charset="0"/>
              </a:rPr>
              <a:t> </a:t>
            </a:r>
            <a:r>
              <a:rPr lang="en-GB" b="0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paradigm</a:t>
            </a:r>
            <a:endParaRPr lang="hu-HU" b="0" i="1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GB" b="0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where programs are constructed by applying and composing functions</a:t>
            </a:r>
            <a:r>
              <a:rPr lang="hu-HU" b="0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”</a:t>
            </a:r>
            <a:endParaRPr lang="en-GB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7866DE-D819-4DE4-AF2F-8B1BCCB9D756}"/>
              </a:ext>
            </a:extLst>
          </p:cNvPr>
          <p:cNvSpPr txBox="1">
            <a:spLocks/>
          </p:cNvSpPr>
          <p:nvPr/>
        </p:nvSpPr>
        <p:spPr>
          <a:xfrm>
            <a:off x="677334" y="4150666"/>
            <a:ext cx="8596668" cy="1268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/>
              <a:t>streams</a:t>
            </a:r>
            <a:r>
              <a:rPr lang="hu-HU" dirty="0"/>
              <a:t> rely heavily on </a:t>
            </a:r>
            <a:r>
              <a:rPr lang="hu-HU" b="1" dirty="0"/>
              <a:t>lambda expressions</a:t>
            </a:r>
          </a:p>
          <a:p>
            <a:r>
              <a:rPr lang="hu-HU" dirty="0"/>
              <a:t>we can construct </a:t>
            </a:r>
            <a:r>
              <a:rPr lang="hu-HU" b="1" dirty="0"/>
              <a:t>parallel operations </a:t>
            </a:r>
            <a:r>
              <a:rPr lang="hu-HU" dirty="0"/>
              <a:t>quite easily with streams</a:t>
            </a:r>
          </a:p>
        </p:txBody>
      </p:sp>
    </p:spTree>
    <p:extLst>
      <p:ext uri="{BB962C8B-B14F-4D97-AF65-F5344CB8AC3E}">
        <p14:creationId xmlns:p14="http://schemas.microsoft.com/office/powerpoint/2010/main" val="2901932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Stream API Explained</a:t>
            </a:r>
            <a:endParaRPr lang="en-GB" b="1" u="sn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BFCDE2-FD39-45A3-8F3D-E2C3C401C1A1}"/>
              </a:ext>
            </a:extLst>
          </p:cNvPr>
          <p:cNvSpPr/>
          <p:nvPr/>
        </p:nvSpPr>
        <p:spPr>
          <a:xfrm>
            <a:off x="1331651" y="1944210"/>
            <a:ext cx="1473693" cy="2388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SOURCE</a:t>
            </a:r>
            <a:endParaRPr lang="en-GB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87170-7C02-46B9-94FD-656A985CB9FF}"/>
              </a:ext>
            </a:extLst>
          </p:cNvPr>
          <p:cNvSpPr/>
          <p:nvPr/>
        </p:nvSpPr>
        <p:spPr>
          <a:xfrm>
            <a:off x="3845308" y="1944209"/>
            <a:ext cx="2118907" cy="2388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INTERMEDIATE OPERATIONS</a:t>
            </a:r>
            <a:endParaRPr lang="en-GB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F0D870-DA26-4189-9F47-D553E2FD8D53}"/>
              </a:ext>
            </a:extLst>
          </p:cNvPr>
          <p:cNvSpPr/>
          <p:nvPr/>
        </p:nvSpPr>
        <p:spPr>
          <a:xfrm>
            <a:off x="6986422" y="1944209"/>
            <a:ext cx="2118907" cy="2388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TERMINAL OPERATIONS</a:t>
            </a:r>
            <a:endParaRPr lang="en-GB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B7C092-E483-445A-A55D-87FEC8832A10}"/>
              </a:ext>
            </a:extLst>
          </p:cNvPr>
          <p:cNvCxnSpPr/>
          <p:nvPr/>
        </p:nvCxnSpPr>
        <p:spPr>
          <a:xfrm>
            <a:off x="3018407" y="3124941"/>
            <a:ext cx="6480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5BDBF1-FD1F-48A8-B301-217944AC4471}"/>
              </a:ext>
            </a:extLst>
          </p:cNvPr>
          <p:cNvCxnSpPr/>
          <p:nvPr/>
        </p:nvCxnSpPr>
        <p:spPr>
          <a:xfrm>
            <a:off x="6162583" y="3117543"/>
            <a:ext cx="6480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0CC4AE-8DB0-46AD-B835-71161A793C1E}"/>
              </a:ext>
            </a:extLst>
          </p:cNvPr>
          <p:cNvSpPr txBox="1"/>
          <p:nvPr/>
        </p:nvSpPr>
        <p:spPr>
          <a:xfrm>
            <a:off x="840797" y="4582524"/>
            <a:ext cx="2467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the source of the stream</a:t>
            </a:r>
          </a:p>
          <a:p>
            <a:pPr algn="ctr"/>
            <a:r>
              <a:rPr lang="hu-HU" sz="1600" dirty="0"/>
              <a:t>(collection of data)</a:t>
            </a:r>
            <a:endParaRPr lang="en-GB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52AA75-5128-4842-92CA-3A41C2F75BC2}"/>
              </a:ext>
            </a:extLst>
          </p:cNvPr>
          <p:cNvSpPr txBox="1"/>
          <p:nvPr/>
        </p:nvSpPr>
        <p:spPr>
          <a:xfrm>
            <a:off x="3845308" y="4582523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returns a stream</a:t>
            </a:r>
          </a:p>
          <a:p>
            <a:pPr algn="ctr"/>
            <a:r>
              <a:rPr lang="hu-HU" sz="1600" dirty="0"/>
              <a:t>(filtering, sorting etc.)</a:t>
            </a:r>
            <a:endParaRPr lang="en-GB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A71818-97E2-4F49-89B6-60BB459539B0}"/>
              </a:ext>
            </a:extLst>
          </p:cNvPr>
          <p:cNvSpPr txBox="1"/>
          <p:nvPr/>
        </p:nvSpPr>
        <p:spPr>
          <a:xfrm>
            <a:off x="6986422" y="4575291"/>
            <a:ext cx="2149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returns scalar or void</a:t>
            </a:r>
          </a:p>
          <a:p>
            <a:pPr algn="ctr"/>
            <a:r>
              <a:rPr lang="hu-HU" sz="1600" dirty="0"/>
              <a:t>(collect, reduce etc.)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99396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119" y="494271"/>
            <a:ext cx="778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Threads</a:t>
            </a:r>
            <a:r>
              <a:rPr lang="hu-HU" dirty="0"/>
              <a:t>: there are various stages </a:t>
            </a:r>
            <a:r>
              <a:rPr lang="hu-HU" dirty="0">
                <a:sym typeface="Wingdings" panose="05000000000000000000" pitchFamily="2" charset="2"/>
              </a:rPr>
              <a:t> thread is born, it is started, it runs</a:t>
            </a:r>
          </a:p>
          <a:p>
            <a:r>
              <a:rPr lang="hu-HU" dirty="0">
                <a:sym typeface="Wingdings" panose="05000000000000000000" pitchFamily="2" charset="2"/>
              </a:rPr>
              <a:t>		and it dies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2821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119" y="494271"/>
            <a:ext cx="778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Threads</a:t>
            </a:r>
            <a:r>
              <a:rPr lang="hu-HU" dirty="0"/>
              <a:t>: there are various stages </a:t>
            </a:r>
            <a:r>
              <a:rPr lang="hu-HU" dirty="0">
                <a:sym typeface="Wingdings" panose="05000000000000000000" pitchFamily="2" charset="2"/>
              </a:rPr>
              <a:t> thread is born, it is started, it runs</a:t>
            </a:r>
          </a:p>
          <a:p>
            <a:r>
              <a:rPr lang="hu-HU" dirty="0">
                <a:sym typeface="Wingdings" panose="05000000000000000000" pitchFamily="2" charset="2"/>
              </a:rPr>
              <a:t>		and it dies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1472731" y="25412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runnable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472733" y="17423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new</a:t>
            </a:r>
          </a:p>
        </p:txBody>
      </p:sp>
      <p:sp>
        <p:nvSpPr>
          <p:cNvPr id="7" name="Rectangle 6"/>
          <p:cNvSpPr/>
          <p:nvPr/>
        </p:nvSpPr>
        <p:spPr>
          <a:xfrm>
            <a:off x="1472731" y="33401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running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472731" y="41390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waiting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1472731" y="49379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dead</a:t>
            </a:r>
          </a:p>
        </p:txBody>
      </p:sp>
    </p:spTree>
    <p:extLst>
      <p:ext uri="{BB962C8B-B14F-4D97-AF65-F5344CB8AC3E}">
        <p14:creationId xmlns:p14="http://schemas.microsoft.com/office/powerpoint/2010/main" val="3924781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119" y="494271"/>
            <a:ext cx="778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Threads</a:t>
            </a:r>
            <a:r>
              <a:rPr lang="hu-HU" dirty="0"/>
              <a:t>: there are various stages </a:t>
            </a:r>
            <a:r>
              <a:rPr lang="hu-HU" dirty="0">
                <a:sym typeface="Wingdings" panose="05000000000000000000" pitchFamily="2" charset="2"/>
              </a:rPr>
              <a:t> thread is born, it is started, it runs</a:t>
            </a:r>
          </a:p>
          <a:p>
            <a:r>
              <a:rPr lang="hu-HU" dirty="0">
                <a:sym typeface="Wingdings" panose="05000000000000000000" pitchFamily="2" charset="2"/>
              </a:rPr>
              <a:t>		and it dies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1472731" y="25412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runnable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472733" y="17423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FF00"/>
                </a:solidFill>
              </a:rPr>
              <a:t>new</a:t>
            </a:r>
          </a:p>
        </p:txBody>
      </p:sp>
      <p:sp>
        <p:nvSpPr>
          <p:cNvPr id="7" name="Rectangle 6"/>
          <p:cNvSpPr/>
          <p:nvPr/>
        </p:nvSpPr>
        <p:spPr>
          <a:xfrm>
            <a:off x="1472731" y="33401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running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472731" y="41390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waiting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1472731" y="49379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dead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05881" y="1742304"/>
            <a:ext cx="4536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1.)</a:t>
            </a:r>
            <a:r>
              <a:rPr lang="hu-HU" dirty="0"/>
              <a:t> </a:t>
            </a:r>
            <a:r>
              <a:rPr lang="hu-HU" b="1" dirty="0"/>
              <a:t>NEW</a:t>
            </a:r>
            <a:r>
              <a:rPr lang="hu-HU" dirty="0"/>
              <a:t>  when we instantiate a thread </a:t>
            </a:r>
          </a:p>
          <a:p>
            <a:r>
              <a:rPr lang="hu-HU" dirty="0"/>
              <a:t>	It is in this state until we start it</a:t>
            </a:r>
          </a:p>
          <a:p>
            <a:r>
              <a:rPr lang="hu-HU" dirty="0"/>
              <a:t>		~ </a:t>
            </a:r>
            <a:r>
              <a:rPr lang="hu-HU" b="1" dirty="0"/>
              <a:t>start()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05881" y="2878439"/>
            <a:ext cx="5796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2.)</a:t>
            </a:r>
            <a:r>
              <a:rPr lang="hu-HU" dirty="0"/>
              <a:t> </a:t>
            </a:r>
            <a:r>
              <a:rPr lang="hu-HU" b="1" dirty="0"/>
              <a:t>RUNNABLE </a:t>
            </a:r>
            <a:r>
              <a:rPr lang="hu-HU" dirty="0"/>
              <a:t>after we have started the thread</a:t>
            </a:r>
          </a:p>
          <a:p>
            <a:r>
              <a:rPr lang="hu-HU" b="1" dirty="0"/>
              <a:t>	</a:t>
            </a:r>
            <a:r>
              <a:rPr lang="hu-HU" dirty="0"/>
              <a:t>The thread is executing its task in this state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05881" y="3842612"/>
            <a:ext cx="74013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3.)</a:t>
            </a:r>
            <a:r>
              <a:rPr lang="hu-HU" dirty="0"/>
              <a:t> </a:t>
            </a:r>
            <a:r>
              <a:rPr lang="hu-HU" b="1" dirty="0"/>
              <a:t>WAITING </a:t>
            </a:r>
            <a:r>
              <a:rPr lang="hu-HU" dirty="0"/>
              <a:t>when a thread is waiting: for example</a:t>
            </a:r>
          </a:p>
          <a:p>
            <a:r>
              <a:rPr lang="hu-HU" dirty="0"/>
              <a:t>		for another thread to finish its task</a:t>
            </a:r>
          </a:p>
          <a:p>
            <a:r>
              <a:rPr lang="hu-HU" dirty="0"/>
              <a:t>			When other thread signals </a:t>
            </a:r>
            <a:r>
              <a:rPr lang="hu-HU" dirty="0">
                <a:sym typeface="Wingdings" panose="05000000000000000000" pitchFamily="2" charset="2"/>
              </a:rPr>
              <a:t> this thread</a:t>
            </a:r>
          </a:p>
          <a:p>
            <a:r>
              <a:rPr lang="hu-HU" dirty="0">
                <a:sym typeface="Wingdings" panose="05000000000000000000" pitchFamily="2" charset="2"/>
              </a:rPr>
              <a:t>			      goes back to the ‚runnable’ state</a:t>
            </a:r>
          </a:p>
          <a:p>
            <a:r>
              <a:rPr lang="hu-HU" dirty="0">
                <a:sym typeface="Wingdings" panose="05000000000000000000" pitchFamily="2" charset="2"/>
              </a:rPr>
              <a:t>		~ </a:t>
            </a:r>
            <a:r>
              <a:rPr lang="hu-HU" b="1" dirty="0">
                <a:sym typeface="Wingdings" panose="05000000000000000000" pitchFamily="2" charset="2"/>
              </a:rPr>
              <a:t>wait() </a:t>
            </a:r>
            <a:r>
              <a:rPr lang="hu-HU" dirty="0">
                <a:sym typeface="Wingdings" panose="05000000000000000000" pitchFamily="2" charset="2"/>
              </a:rPr>
              <a:t>and </a:t>
            </a:r>
            <a:r>
              <a:rPr lang="hu-HU" b="1" dirty="0">
                <a:sym typeface="Wingdings" panose="05000000000000000000" pitchFamily="2" charset="2"/>
              </a:rPr>
              <a:t>sleep()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05880" y="5405386"/>
            <a:ext cx="460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4.)</a:t>
            </a:r>
            <a:r>
              <a:rPr lang="hu-HU" dirty="0"/>
              <a:t> </a:t>
            </a:r>
            <a:r>
              <a:rPr lang="hu-HU" b="1" dirty="0"/>
              <a:t>DEAD </a:t>
            </a:r>
            <a:r>
              <a:rPr lang="hu-HU" dirty="0"/>
              <a:t>after the thread finishes its task</a:t>
            </a:r>
          </a:p>
        </p:txBody>
      </p:sp>
    </p:spTree>
    <p:extLst>
      <p:ext uri="{BB962C8B-B14F-4D97-AF65-F5344CB8AC3E}">
        <p14:creationId xmlns:p14="http://schemas.microsoft.com/office/powerpoint/2010/main" val="164289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119" y="494271"/>
            <a:ext cx="778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Threads</a:t>
            </a:r>
            <a:r>
              <a:rPr lang="hu-HU" dirty="0"/>
              <a:t>: there are various stages </a:t>
            </a:r>
            <a:r>
              <a:rPr lang="hu-HU" dirty="0">
                <a:sym typeface="Wingdings" panose="05000000000000000000" pitchFamily="2" charset="2"/>
              </a:rPr>
              <a:t> thread is born, it is started, it runs</a:t>
            </a:r>
          </a:p>
          <a:p>
            <a:r>
              <a:rPr lang="hu-HU" dirty="0">
                <a:sym typeface="Wingdings" panose="05000000000000000000" pitchFamily="2" charset="2"/>
              </a:rPr>
              <a:t>		and it dies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1472731" y="25412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FF00"/>
                </a:solidFill>
              </a:rPr>
              <a:t>runnable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472733" y="17423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new</a:t>
            </a:r>
          </a:p>
        </p:txBody>
      </p:sp>
      <p:sp>
        <p:nvSpPr>
          <p:cNvPr id="7" name="Rectangle 6"/>
          <p:cNvSpPr/>
          <p:nvPr/>
        </p:nvSpPr>
        <p:spPr>
          <a:xfrm>
            <a:off x="1472731" y="33401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running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472731" y="41390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waiting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1472731" y="49379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dead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05881" y="1742304"/>
            <a:ext cx="4536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1.)</a:t>
            </a:r>
            <a:r>
              <a:rPr lang="hu-HU" dirty="0"/>
              <a:t> </a:t>
            </a:r>
            <a:r>
              <a:rPr lang="hu-HU" b="1" dirty="0"/>
              <a:t>NEW</a:t>
            </a:r>
            <a:r>
              <a:rPr lang="hu-HU" dirty="0"/>
              <a:t>  when we instantiate a thread </a:t>
            </a:r>
          </a:p>
          <a:p>
            <a:r>
              <a:rPr lang="hu-HU" dirty="0"/>
              <a:t>	It is in this state until we start it</a:t>
            </a:r>
          </a:p>
          <a:p>
            <a:r>
              <a:rPr lang="hu-HU" dirty="0"/>
              <a:t>		~ </a:t>
            </a:r>
            <a:r>
              <a:rPr lang="hu-HU" b="1" dirty="0"/>
              <a:t>start()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05881" y="2878439"/>
            <a:ext cx="5796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2.)</a:t>
            </a:r>
            <a:r>
              <a:rPr lang="hu-HU" dirty="0"/>
              <a:t> </a:t>
            </a:r>
            <a:r>
              <a:rPr lang="hu-HU" b="1" dirty="0"/>
              <a:t>RUNNABLE </a:t>
            </a:r>
            <a:r>
              <a:rPr lang="hu-HU" dirty="0"/>
              <a:t>after we have started the thread</a:t>
            </a:r>
          </a:p>
          <a:p>
            <a:r>
              <a:rPr lang="hu-HU" b="1" dirty="0"/>
              <a:t>	</a:t>
            </a:r>
            <a:r>
              <a:rPr lang="hu-HU" dirty="0"/>
              <a:t>The thread is executing its task in this state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05881" y="3842612"/>
            <a:ext cx="74013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3.)</a:t>
            </a:r>
            <a:r>
              <a:rPr lang="hu-HU" dirty="0"/>
              <a:t> </a:t>
            </a:r>
            <a:r>
              <a:rPr lang="hu-HU" b="1" dirty="0"/>
              <a:t>WAITING </a:t>
            </a:r>
            <a:r>
              <a:rPr lang="hu-HU" dirty="0"/>
              <a:t>when a thread is waiting: for example</a:t>
            </a:r>
          </a:p>
          <a:p>
            <a:r>
              <a:rPr lang="hu-HU" dirty="0"/>
              <a:t>		for another thread to finish its task</a:t>
            </a:r>
          </a:p>
          <a:p>
            <a:r>
              <a:rPr lang="hu-HU" dirty="0"/>
              <a:t>			When other thread signals </a:t>
            </a:r>
            <a:r>
              <a:rPr lang="hu-HU" dirty="0">
                <a:sym typeface="Wingdings" panose="05000000000000000000" pitchFamily="2" charset="2"/>
              </a:rPr>
              <a:t> this thread</a:t>
            </a:r>
          </a:p>
          <a:p>
            <a:r>
              <a:rPr lang="hu-HU" dirty="0">
                <a:sym typeface="Wingdings" panose="05000000000000000000" pitchFamily="2" charset="2"/>
              </a:rPr>
              <a:t>			      goes back to the ‚runnable’ state</a:t>
            </a:r>
          </a:p>
          <a:p>
            <a:r>
              <a:rPr lang="hu-HU" dirty="0">
                <a:sym typeface="Wingdings" panose="05000000000000000000" pitchFamily="2" charset="2"/>
              </a:rPr>
              <a:t>		~ </a:t>
            </a:r>
            <a:r>
              <a:rPr lang="hu-HU" b="1" dirty="0">
                <a:sym typeface="Wingdings" panose="05000000000000000000" pitchFamily="2" charset="2"/>
              </a:rPr>
              <a:t>wait() </a:t>
            </a:r>
            <a:r>
              <a:rPr lang="hu-HU" dirty="0">
                <a:sym typeface="Wingdings" panose="05000000000000000000" pitchFamily="2" charset="2"/>
              </a:rPr>
              <a:t>and </a:t>
            </a:r>
            <a:r>
              <a:rPr lang="hu-HU" b="1" dirty="0">
                <a:sym typeface="Wingdings" panose="05000000000000000000" pitchFamily="2" charset="2"/>
              </a:rPr>
              <a:t>sleep()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05880" y="5405386"/>
            <a:ext cx="460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4.)</a:t>
            </a:r>
            <a:r>
              <a:rPr lang="hu-HU" dirty="0"/>
              <a:t> </a:t>
            </a:r>
            <a:r>
              <a:rPr lang="hu-HU" b="1" dirty="0"/>
              <a:t>DEAD </a:t>
            </a:r>
            <a:r>
              <a:rPr lang="hu-HU" dirty="0"/>
              <a:t>after the thread finishes its task</a:t>
            </a:r>
          </a:p>
        </p:txBody>
      </p:sp>
    </p:spTree>
    <p:extLst>
      <p:ext uri="{BB962C8B-B14F-4D97-AF65-F5344CB8AC3E}">
        <p14:creationId xmlns:p14="http://schemas.microsoft.com/office/powerpoint/2010/main" val="200071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1504FA-1076-4457-8D37-67B4C39150AC}"/>
              </a:ext>
            </a:extLst>
          </p:cNvPr>
          <p:cNvCxnSpPr>
            <a:stCxn id="20" idx="2"/>
            <a:endCxn id="3" idx="0"/>
          </p:cNvCxnSpPr>
          <p:nvPr/>
        </p:nvCxnSpPr>
        <p:spPr>
          <a:xfrm flipH="1">
            <a:off x="3453412" y="2894120"/>
            <a:ext cx="1846555" cy="65526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750AD5-5FC6-9998-1038-AB3A32279EF1}"/>
              </a:ext>
            </a:extLst>
          </p:cNvPr>
          <p:cNvCxnSpPr>
            <a:cxnSpLocks/>
            <a:stCxn id="20" idx="2"/>
            <a:endCxn id="6" idx="0"/>
          </p:cNvCxnSpPr>
          <p:nvPr/>
        </p:nvCxnSpPr>
        <p:spPr>
          <a:xfrm>
            <a:off x="5299967" y="2894120"/>
            <a:ext cx="1846555" cy="65526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8FEC6E-20AF-5635-3100-D94015F97704}"/>
              </a:ext>
            </a:extLst>
          </p:cNvPr>
          <p:cNvSpPr/>
          <p:nvPr/>
        </p:nvSpPr>
        <p:spPr>
          <a:xfrm>
            <a:off x="4376689" y="1878899"/>
            <a:ext cx="1846555" cy="10152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Thread Optimization</a:t>
            </a:r>
            <a:endParaRPr lang="en-GB" b="1" u="sn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415298-C876-A256-D6A0-35C389093FF4}"/>
              </a:ext>
            </a:extLst>
          </p:cNvPr>
          <p:cNvSpPr txBox="1"/>
          <p:nvPr/>
        </p:nvSpPr>
        <p:spPr>
          <a:xfrm>
            <a:off x="4586268" y="2325953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[a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,a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... a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FEE51B-4850-5C7B-E8A0-D9E587270EA0}"/>
              </a:ext>
            </a:extLst>
          </p:cNvPr>
          <p:cNvSpPr txBox="1"/>
          <p:nvPr/>
        </p:nvSpPr>
        <p:spPr>
          <a:xfrm>
            <a:off x="5120068" y="19588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C56FE0-F75A-EEA7-3E70-2746FF07BE7F}"/>
              </a:ext>
            </a:extLst>
          </p:cNvPr>
          <p:cNvSpPr/>
          <p:nvPr/>
        </p:nvSpPr>
        <p:spPr>
          <a:xfrm>
            <a:off x="2530134" y="3549381"/>
            <a:ext cx="1846555" cy="10152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F6191-9E3F-020D-741F-BB8D137FE980}"/>
              </a:ext>
            </a:extLst>
          </p:cNvPr>
          <p:cNvSpPr txBox="1"/>
          <p:nvPr/>
        </p:nvSpPr>
        <p:spPr>
          <a:xfrm>
            <a:off x="2650935" y="3996435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[a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,a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k+1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... a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D4C0DB-D843-18D1-96E1-1FBCB7AE730A}"/>
              </a:ext>
            </a:extLst>
          </p:cNvPr>
          <p:cNvSpPr txBox="1"/>
          <p:nvPr/>
        </p:nvSpPr>
        <p:spPr>
          <a:xfrm>
            <a:off x="3273513" y="36292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DDBB24-E3C4-3760-3919-73B57B30A742}"/>
              </a:ext>
            </a:extLst>
          </p:cNvPr>
          <p:cNvSpPr/>
          <p:nvPr/>
        </p:nvSpPr>
        <p:spPr>
          <a:xfrm>
            <a:off x="6223244" y="3549381"/>
            <a:ext cx="1846555" cy="10152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2CD30-7715-257E-900C-09940BC6955D}"/>
              </a:ext>
            </a:extLst>
          </p:cNvPr>
          <p:cNvSpPr txBox="1"/>
          <p:nvPr/>
        </p:nvSpPr>
        <p:spPr>
          <a:xfrm>
            <a:off x="6273022" y="3996435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[a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,a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m+1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... a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1DDB3-9E7F-97AA-94F7-2B94077DC4E0}"/>
              </a:ext>
            </a:extLst>
          </p:cNvPr>
          <p:cNvSpPr txBox="1"/>
          <p:nvPr/>
        </p:nvSpPr>
        <p:spPr>
          <a:xfrm>
            <a:off x="6966623" y="36292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08C4A0-6A06-8F88-CA50-6AD217E53AD9}"/>
              </a:ext>
            </a:extLst>
          </p:cNvPr>
          <p:cNvSpPr txBox="1"/>
          <p:nvPr/>
        </p:nvSpPr>
        <p:spPr>
          <a:xfrm>
            <a:off x="6311273" y="1070976"/>
            <a:ext cx="31822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first thread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waits for the other threads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finish with the executions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rgbClr val="FF7C80"/>
                </a:solidFill>
              </a:rPr>
              <a:t>THERE ARE 3 THREADS </a:t>
            </a:r>
          </a:p>
          <a:p>
            <a:pPr algn="ctr"/>
            <a:r>
              <a:rPr lang="hu-HU" b="1" i="1" dirty="0">
                <a:solidFill>
                  <a:srgbClr val="FF7C80"/>
                </a:solidFill>
              </a:rPr>
              <a:t>INVOLVED !!!</a:t>
            </a:r>
            <a:endParaRPr lang="en-GB" b="1" i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8945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119" y="494271"/>
            <a:ext cx="778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Threads</a:t>
            </a:r>
            <a:r>
              <a:rPr lang="hu-HU" dirty="0"/>
              <a:t>: there are various stages </a:t>
            </a:r>
            <a:r>
              <a:rPr lang="hu-HU" dirty="0">
                <a:sym typeface="Wingdings" panose="05000000000000000000" pitchFamily="2" charset="2"/>
              </a:rPr>
              <a:t> thread is born, it is started, it runs</a:t>
            </a:r>
          </a:p>
          <a:p>
            <a:r>
              <a:rPr lang="hu-HU" dirty="0">
                <a:sym typeface="Wingdings" panose="05000000000000000000" pitchFamily="2" charset="2"/>
              </a:rPr>
              <a:t>		and it dies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1472731" y="25412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runnable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472733" y="17423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new</a:t>
            </a:r>
          </a:p>
        </p:txBody>
      </p:sp>
      <p:sp>
        <p:nvSpPr>
          <p:cNvPr id="7" name="Rectangle 6"/>
          <p:cNvSpPr/>
          <p:nvPr/>
        </p:nvSpPr>
        <p:spPr>
          <a:xfrm>
            <a:off x="1472731" y="33401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running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472731" y="41390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FF00"/>
                </a:solidFill>
              </a:rPr>
              <a:t>waiting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1472731" y="49379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dead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05881" y="1742304"/>
            <a:ext cx="4536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1.)</a:t>
            </a:r>
            <a:r>
              <a:rPr lang="hu-HU" dirty="0"/>
              <a:t> </a:t>
            </a:r>
            <a:r>
              <a:rPr lang="hu-HU" b="1" dirty="0"/>
              <a:t>NEW</a:t>
            </a:r>
            <a:r>
              <a:rPr lang="hu-HU" dirty="0"/>
              <a:t>  when we instantiate a thread </a:t>
            </a:r>
          </a:p>
          <a:p>
            <a:r>
              <a:rPr lang="hu-HU" dirty="0"/>
              <a:t>	It is in this state until we start it</a:t>
            </a:r>
          </a:p>
          <a:p>
            <a:r>
              <a:rPr lang="hu-HU" dirty="0"/>
              <a:t>		~ </a:t>
            </a:r>
            <a:r>
              <a:rPr lang="hu-HU" b="1" dirty="0"/>
              <a:t>start()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05881" y="2878439"/>
            <a:ext cx="5796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2.)</a:t>
            </a:r>
            <a:r>
              <a:rPr lang="hu-HU" dirty="0"/>
              <a:t> </a:t>
            </a:r>
            <a:r>
              <a:rPr lang="hu-HU" b="1" dirty="0"/>
              <a:t>RUNNABLE </a:t>
            </a:r>
            <a:r>
              <a:rPr lang="hu-HU" dirty="0"/>
              <a:t>after we have started the thread</a:t>
            </a:r>
          </a:p>
          <a:p>
            <a:r>
              <a:rPr lang="hu-HU" b="1" dirty="0"/>
              <a:t>	</a:t>
            </a:r>
            <a:r>
              <a:rPr lang="hu-HU" dirty="0"/>
              <a:t>The thread is executing its task in this state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05881" y="3842612"/>
            <a:ext cx="74013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3.)</a:t>
            </a:r>
            <a:r>
              <a:rPr lang="hu-HU" dirty="0"/>
              <a:t> </a:t>
            </a:r>
            <a:r>
              <a:rPr lang="hu-HU" b="1" dirty="0"/>
              <a:t>WAITING </a:t>
            </a:r>
            <a:r>
              <a:rPr lang="hu-HU" dirty="0"/>
              <a:t>when a thread is waiting: for example</a:t>
            </a:r>
          </a:p>
          <a:p>
            <a:r>
              <a:rPr lang="hu-HU" dirty="0"/>
              <a:t>		for another thread to finish its task</a:t>
            </a:r>
          </a:p>
          <a:p>
            <a:r>
              <a:rPr lang="hu-HU" dirty="0"/>
              <a:t>			When other thread signals </a:t>
            </a:r>
            <a:r>
              <a:rPr lang="hu-HU" dirty="0">
                <a:sym typeface="Wingdings" panose="05000000000000000000" pitchFamily="2" charset="2"/>
              </a:rPr>
              <a:t> this thread</a:t>
            </a:r>
          </a:p>
          <a:p>
            <a:r>
              <a:rPr lang="hu-HU" dirty="0">
                <a:sym typeface="Wingdings" panose="05000000000000000000" pitchFamily="2" charset="2"/>
              </a:rPr>
              <a:t>			      goes back to the ‚runnable’ state</a:t>
            </a:r>
          </a:p>
          <a:p>
            <a:r>
              <a:rPr lang="hu-HU" dirty="0">
                <a:sym typeface="Wingdings" panose="05000000000000000000" pitchFamily="2" charset="2"/>
              </a:rPr>
              <a:t>		~ </a:t>
            </a:r>
            <a:r>
              <a:rPr lang="hu-HU" b="1" dirty="0">
                <a:sym typeface="Wingdings" panose="05000000000000000000" pitchFamily="2" charset="2"/>
              </a:rPr>
              <a:t>wait() </a:t>
            </a:r>
            <a:r>
              <a:rPr lang="hu-HU" dirty="0">
                <a:sym typeface="Wingdings" panose="05000000000000000000" pitchFamily="2" charset="2"/>
              </a:rPr>
              <a:t>and </a:t>
            </a:r>
            <a:r>
              <a:rPr lang="hu-HU" b="1" dirty="0">
                <a:sym typeface="Wingdings" panose="05000000000000000000" pitchFamily="2" charset="2"/>
              </a:rPr>
              <a:t>sleep()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05880" y="5405386"/>
            <a:ext cx="460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4.)</a:t>
            </a:r>
            <a:r>
              <a:rPr lang="hu-HU" dirty="0"/>
              <a:t> </a:t>
            </a:r>
            <a:r>
              <a:rPr lang="hu-HU" b="1" dirty="0"/>
              <a:t>DEAD </a:t>
            </a:r>
            <a:r>
              <a:rPr lang="hu-HU" dirty="0"/>
              <a:t>after the thread finishes its task</a:t>
            </a:r>
          </a:p>
        </p:txBody>
      </p:sp>
    </p:spTree>
    <p:extLst>
      <p:ext uri="{BB962C8B-B14F-4D97-AF65-F5344CB8AC3E}">
        <p14:creationId xmlns:p14="http://schemas.microsoft.com/office/powerpoint/2010/main" val="1316104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119" y="494271"/>
            <a:ext cx="778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Threads</a:t>
            </a:r>
            <a:r>
              <a:rPr lang="hu-HU" dirty="0"/>
              <a:t>: there are various stages </a:t>
            </a:r>
            <a:r>
              <a:rPr lang="hu-HU" dirty="0">
                <a:sym typeface="Wingdings" panose="05000000000000000000" pitchFamily="2" charset="2"/>
              </a:rPr>
              <a:t> thread is born, it is started, it runs</a:t>
            </a:r>
          </a:p>
          <a:p>
            <a:r>
              <a:rPr lang="hu-HU" dirty="0">
                <a:sym typeface="Wingdings" panose="05000000000000000000" pitchFamily="2" charset="2"/>
              </a:rPr>
              <a:t>		and it dies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1472731" y="25412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runnable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472733" y="17423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2"/>
                </a:solidFill>
              </a:rPr>
              <a:t>new</a:t>
            </a:r>
          </a:p>
        </p:txBody>
      </p:sp>
      <p:sp>
        <p:nvSpPr>
          <p:cNvPr id="7" name="Rectangle 6"/>
          <p:cNvSpPr/>
          <p:nvPr/>
        </p:nvSpPr>
        <p:spPr>
          <a:xfrm>
            <a:off x="1472731" y="33401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running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472731" y="41390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waiting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1472731" y="49379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FF00"/>
                </a:solidFill>
              </a:rPr>
              <a:t>dead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05881" y="1742304"/>
            <a:ext cx="4536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1.)</a:t>
            </a:r>
            <a:r>
              <a:rPr lang="hu-HU" dirty="0"/>
              <a:t> </a:t>
            </a:r>
            <a:r>
              <a:rPr lang="hu-HU" b="1" dirty="0"/>
              <a:t>NEW</a:t>
            </a:r>
            <a:r>
              <a:rPr lang="hu-HU" dirty="0"/>
              <a:t>  when we instantiate a thread </a:t>
            </a:r>
          </a:p>
          <a:p>
            <a:r>
              <a:rPr lang="hu-HU" dirty="0"/>
              <a:t>	It is in this state until we start it</a:t>
            </a:r>
          </a:p>
          <a:p>
            <a:r>
              <a:rPr lang="hu-HU" dirty="0"/>
              <a:t>		~ </a:t>
            </a:r>
            <a:r>
              <a:rPr lang="hu-HU" b="1" dirty="0"/>
              <a:t>start()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05881" y="2878439"/>
            <a:ext cx="5796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2.)</a:t>
            </a:r>
            <a:r>
              <a:rPr lang="hu-HU" dirty="0"/>
              <a:t> </a:t>
            </a:r>
            <a:r>
              <a:rPr lang="hu-HU" b="1" dirty="0"/>
              <a:t>RUNNABLE </a:t>
            </a:r>
            <a:r>
              <a:rPr lang="hu-HU" dirty="0"/>
              <a:t>after we have started the thread</a:t>
            </a:r>
          </a:p>
          <a:p>
            <a:r>
              <a:rPr lang="hu-HU" b="1" dirty="0"/>
              <a:t>	</a:t>
            </a:r>
            <a:r>
              <a:rPr lang="hu-HU" dirty="0"/>
              <a:t>The thread is executing its task in this state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05881" y="3842612"/>
            <a:ext cx="74013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3.)</a:t>
            </a:r>
            <a:r>
              <a:rPr lang="hu-HU" dirty="0"/>
              <a:t> </a:t>
            </a:r>
            <a:r>
              <a:rPr lang="hu-HU" b="1" dirty="0"/>
              <a:t>WAITING </a:t>
            </a:r>
            <a:r>
              <a:rPr lang="hu-HU" dirty="0"/>
              <a:t>when a thread is waiting: for example</a:t>
            </a:r>
          </a:p>
          <a:p>
            <a:r>
              <a:rPr lang="hu-HU" dirty="0"/>
              <a:t>		for another thread to finish its task</a:t>
            </a:r>
          </a:p>
          <a:p>
            <a:r>
              <a:rPr lang="hu-HU" dirty="0"/>
              <a:t>			When other thread signals </a:t>
            </a:r>
            <a:r>
              <a:rPr lang="hu-HU" dirty="0">
                <a:sym typeface="Wingdings" panose="05000000000000000000" pitchFamily="2" charset="2"/>
              </a:rPr>
              <a:t> this thread</a:t>
            </a:r>
          </a:p>
          <a:p>
            <a:r>
              <a:rPr lang="hu-HU" dirty="0">
                <a:sym typeface="Wingdings" panose="05000000000000000000" pitchFamily="2" charset="2"/>
              </a:rPr>
              <a:t>			      goes back to the ‚runnable’ state</a:t>
            </a:r>
          </a:p>
          <a:p>
            <a:r>
              <a:rPr lang="hu-HU" dirty="0">
                <a:sym typeface="Wingdings" panose="05000000000000000000" pitchFamily="2" charset="2"/>
              </a:rPr>
              <a:t>		~ </a:t>
            </a:r>
            <a:r>
              <a:rPr lang="hu-HU" b="1" dirty="0">
                <a:sym typeface="Wingdings" panose="05000000000000000000" pitchFamily="2" charset="2"/>
              </a:rPr>
              <a:t>wait() </a:t>
            </a:r>
            <a:r>
              <a:rPr lang="hu-HU" dirty="0">
                <a:sym typeface="Wingdings" panose="05000000000000000000" pitchFamily="2" charset="2"/>
              </a:rPr>
              <a:t>and </a:t>
            </a:r>
            <a:r>
              <a:rPr lang="hu-HU" b="1" dirty="0">
                <a:sym typeface="Wingdings" panose="05000000000000000000" pitchFamily="2" charset="2"/>
              </a:rPr>
              <a:t>sleep()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05880" y="5405386"/>
            <a:ext cx="460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4.)</a:t>
            </a:r>
            <a:r>
              <a:rPr lang="hu-HU" dirty="0"/>
              <a:t> </a:t>
            </a:r>
            <a:r>
              <a:rPr lang="hu-HU" b="1" dirty="0"/>
              <a:t>DEAD </a:t>
            </a:r>
            <a:r>
              <a:rPr lang="hu-HU" dirty="0"/>
              <a:t>after the thread finishes its task</a:t>
            </a:r>
          </a:p>
        </p:txBody>
      </p:sp>
    </p:spTree>
    <p:extLst>
      <p:ext uri="{BB962C8B-B14F-4D97-AF65-F5344CB8AC3E}">
        <p14:creationId xmlns:p14="http://schemas.microsoft.com/office/powerpoint/2010/main" val="1783761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MULTITHREADING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1320218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Advantages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We can design more responsive softwares </a:t>
            </a:r>
            <a:r>
              <a:rPr lang="hu-HU" dirty="0">
                <a:sym typeface="Wingdings" panose="05000000000000000000" pitchFamily="2" charset="2"/>
              </a:rPr>
              <a:t> d</a:t>
            </a:r>
            <a:r>
              <a:rPr lang="hu-HU" dirty="0"/>
              <a:t>o several things at the same time</a:t>
            </a:r>
          </a:p>
          <a:p>
            <a:r>
              <a:rPr lang="hu-HU" dirty="0"/>
              <a:t>We can achieve better resource utilization</a:t>
            </a:r>
          </a:p>
          <a:p>
            <a:r>
              <a:rPr lang="hu-HU" dirty="0"/>
              <a:t>We can improve performance !!!</a:t>
            </a:r>
          </a:p>
        </p:txBody>
      </p:sp>
    </p:spTree>
    <p:extLst>
      <p:ext uri="{BB962C8B-B14F-4D97-AF65-F5344CB8AC3E}">
        <p14:creationId xmlns:p14="http://schemas.microsoft.com/office/powerpoint/2010/main" val="15606352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0476" y="1672281"/>
            <a:ext cx="2576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Downloading images</a:t>
            </a:r>
          </a:p>
          <a:p>
            <a:r>
              <a:rPr lang="hu-HU" dirty="0"/>
              <a:t>   from  the web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0476" y="3060358"/>
            <a:ext cx="3214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IO</a:t>
            </a:r>
            <a:r>
              <a:rPr lang="hu-HU" dirty="0"/>
              <a:t> operations: copying files</a:t>
            </a:r>
          </a:p>
          <a:p>
            <a:r>
              <a:rPr lang="hu-HU" dirty="0"/>
              <a:t>  and parse the content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0476" y="4448435"/>
            <a:ext cx="6120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Doing heavy calculations</a:t>
            </a:r>
          </a:p>
          <a:p>
            <a:r>
              <a:rPr lang="hu-HU" dirty="0"/>
              <a:t>	For example: simulations, numerical methods</a:t>
            </a:r>
          </a:p>
        </p:txBody>
      </p:sp>
    </p:spTree>
    <p:extLst>
      <p:ext uri="{BB962C8B-B14F-4D97-AF65-F5344CB8AC3E}">
        <p14:creationId xmlns:p14="http://schemas.microsoft.com/office/powerpoint/2010/main" val="1384972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0476" y="1672281"/>
            <a:ext cx="2576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Downloading images</a:t>
            </a:r>
          </a:p>
          <a:p>
            <a:r>
              <a:rPr lang="hu-HU" dirty="0"/>
              <a:t>   from  the web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0476" y="3060358"/>
            <a:ext cx="3214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IO</a:t>
            </a:r>
            <a:r>
              <a:rPr lang="hu-HU" dirty="0"/>
              <a:t> operations: copying files</a:t>
            </a:r>
          </a:p>
          <a:p>
            <a:r>
              <a:rPr lang="hu-HU" dirty="0"/>
              <a:t>  and parse the content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0476" y="4448435"/>
            <a:ext cx="6120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Doing heavy calculations</a:t>
            </a:r>
          </a:p>
          <a:p>
            <a:r>
              <a:rPr lang="hu-HU" dirty="0"/>
              <a:t>	For example: simulations, numerical methods</a:t>
            </a:r>
          </a:p>
        </p:txBody>
      </p:sp>
      <p:sp>
        <p:nvSpPr>
          <p:cNvPr id="2" name="Right Brace 1"/>
          <p:cNvSpPr/>
          <p:nvPr/>
        </p:nvSpPr>
        <p:spPr>
          <a:xfrm>
            <a:off x="5832389" y="1515762"/>
            <a:ext cx="288325" cy="1318054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6431729" y="1990123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THREAD #1</a:t>
            </a:r>
          </a:p>
        </p:txBody>
      </p:sp>
      <p:sp>
        <p:nvSpPr>
          <p:cNvPr id="7" name="Right Brace 6"/>
          <p:cNvSpPr/>
          <p:nvPr/>
        </p:nvSpPr>
        <p:spPr>
          <a:xfrm>
            <a:off x="6738551" y="2973693"/>
            <a:ext cx="288325" cy="1318054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7337891" y="3448054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THREAD #2</a:t>
            </a:r>
          </a:p>
        </p:txBody>
      </p:sp>
      <p:sp>
        <p:nvSpPr>
          <p:cNvPr id="9" name="Right Brace 8"/>
          <p:cNvSpPr/>
          <p:nvPr/>
        </p:nvSpPr>
        <p:spPr>
          <a:xfrm>
            <a:off x="8209005" y="4443633"/>
            <a:ext cx="288325" cy="1318054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8808345" y="4917994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THREAD #3</a:t>
            </a:r>
          </a:p>
        </p:txBody>
      </p:sp>
    </p:spTree>
    <p:extLst>
      <p:ext uri="{BB962C8B-B14F-4D97-AF65-F5344CB8AC3E}">
        <p14:creationId xmlns:p14="http://schemas.microsoft.com/office/powerpoint/2010/main" val="22024232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MULTITHREADING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1770984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Disadvantages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Of course there are some costs involved in multithreading</a:t>
            </a:r>
          </a:p>
          <a:p>
            <a:r>
              <a:rPr lang="hu-HU" dirty="0"/>
              <a:t>Multithreading is not always better !!!</a:t>
            </a:r>
          </a:p>
          <a:p>
            <a:r>
              <a:rPr lang="hu-HU" dirty="0"/>
              <a:t>Threads manupulate data located on the same memory area </a:t>
            </a:r>
            <a:r>
              <a:rPr lang="hu-HU" dirty="0">
                <a:sym typeface="Wingdings" panose="05000000000000000000" pitchFamily="2" charset="2"/>
              </a:rPr>
              <a:t> we have to take it into consideration</a:t>
            </a:r>
          </a:p>
          <a:p>
            <a:r>
              <a:rPr lang="hu-HU" dirty="0">
                <a:sym typeface="Wingdings" panose="05000000000000000000" pitchFamily="2" charset="2"/>
              </a:rPr>
              <a:t>Difficult to design multithreaded software</a:t>
            </a:r>
          </a:p>
          <a:p>
            <a:r>
              <a:rPr lang="hu-HU" dirty="0">
                <a:sym typeface="Wingdings" panose="05000000000000000000" pitchFamily="2" charset="2"/>
              </a:rPr>
              <a:t>Hard  to detect errors</a:t>
            </a:r>
          </a:p>
          <a:p>
            <a:r>
              <a:rPr lang="hu-HU" b="1" dirty="0">
                <a:sym typeface="Wingdings" panose="05000000000000000000" pitchFamily="2" charset="2"/>
              </a:rPr>
              <a:t>EXPENSIVE OPERATION</a:t>
            </a:r>
            <a:r>
              <a:rPr lang="hu-HU" dirty="0">
                <a:sym typeface="Wingdings" panose="05000000000000000000" pitchFamily="2" charset="2"/>
              </a:rPr>
              <a:t>: switcing between threads is exspensive !!!</a:t>
            </a:r>
          </a:p>
          <a:p>
            <a:pPr marL="457200" lvl="1" indent="0">
              <a:buNone/>
            </a:pPr>
            <a:r>
              <a:rPr lang="hu-HU" dirty="0">
                <a:sym typeface="Wingdings" panose="05000000000000000000" pitchFamily="2" charset="2"/>
              </a:rPr>
              <a:t>~ CPU save local data, pointers ... of the current thread </a:t>
            </a:r>
          </a:p>
          <a:p>
            <a:pPr marL="457200" lvl="1" indent="0">
              <a:buNone/>
            </a:pPr>
            <a:r>
              <a:rPr lang="hu-HU" dirty="0">
                <a:sym typeface="Wingdings" panose="05000000000000000000" pitchFamily="2" charset="2"/>
              </a:rPr>
              <a:t>		+ loads the data of the other thread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2951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021" y="420130"/>
            <a:ext cx="92688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Rule of thumb</a:t>
            </a:r>
            <a:r>
              <a:rPr lang="hu-HU" dirty="0"/>
              <a:t>: for small problems it is unnecessary to use multithreading,</a:t>
            </a:r>
          </a:p>
          <a:p>
            <a:r>
              <a:rPr lang="hu-HU" dirty="0"/>
              <a:t>		it may be slower than single threaded applications</a:t>
            </a:r>
          </a:p>
          <a:p>
            <a:r>
              <a:rPr lang="hu-HU" dirty="0"/>
              <a:t>			~ multithreaded sorting is slower for small number of items</a:t>
            </a:r>
          </a:p>
          <a:p>
            <a:endParaRPr lang="hu-HU" dirty="0"/>
          </a:p>
          <a:p>
            <a:endParaRPr lang="hu-HU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800865" y="2067697"/>
            <a:ext cx="0" cy="310566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54876" y="4868562"/>
            <a:ext cx="6219567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3406345" y="1974029"/>
            <a:ext cx="4316627" cy="2589734"/>
          </a:xfrm>
          <a:custGeom>
            <a:avLst/>
            <a:gdLst>
              <a:gd name="connsiteX0" fmla="*/ 0 w 4316627"/>
              <a:gd name="connsiteY0" fmla="*/ 1631092 h 2589734"/>
              <a:gd name="connsiteX1" fmla="*/ 1326292 w 4316627"/>
              <a:gd name="connsiteY1" fmla="*/ 2520778 h 2589734"/>
              <a:gd name="connsiteX2" fmla="*/ 4316627 w 4316627"/>
              <a:gd name="connsiteY2" fmla="*/ 0 h 258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6627" h="2589734">
                <a:moveTo>
                  <a:pt x="0" y="1631092"/>
                </a:moveTo>
                <a:cubicBezTo>
                  <a:pt x="303427" y="2211859"/>
                  <a:pt x="606854" y="2792627"/>
                  <a:pt x="1326292" y="2520778"/>
                </a:cubicBezTo>
                <a:cubicBezTo>
                  <a:pt x="2045730" y="2248929"/>
                  <a:pt x="3181178" y="1124464"/>
                  <a:pt x="4316627" y="0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814487" y="4683896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#threads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28876" y="1675102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running time</a:t>
            </a:r>
          </a:p>
        </p:txBody>
      </p:sp>
    </p:spTree>
    <p:extLst>
      <p:ext uri="{BB962C8B-B14F-4D97-AF65-F5344CB8AC3E}">
        <p14:creationId xmlns:p14="http://schemas.microsoft.com/office/powerpoint/2010/main" val="2453549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MULTITHREADING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DEADLOCK AND LIVELOCK</a:t>
            </a:r>
          </a:p>
        </p:txBody>
      </p:sp>
    </p:spTree>
    <p:extLst>
      <p:ext uri="{BB962C8B-B14F-4D97-AF65-F5344CB8AC3E}">
        <p14:creationId xmlns:p14="http://schemas.microsoft.com/office/powerpoint/2010/main" val="222530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1504FA-1076-4457-8D37-67B4C39150AC}"/>
              </a:ext>
            </a:extLst>
          </p:cNvPr>
          <p:cNvCxnSpPr>
            <a:stCxn id="20" idx="2"/>
            <a:endCxn id="3" idx="0"/>
          </p:cNvCxnSpPr>
          <p:nvPr/>
        </p:nvCxnSpPr>
        <p:spPr>
          <a:xfrm flipH="1">
            <a:off x="3453412" y="2894120"/>
            <a:ext cx="1846555" cy="65526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750AD5-5FC6-9998-1038-AB3A32279EF1}"/>
              </a:ext>
            </a:extLst>
          </p:cNvPr>
          <p:cNvCxnSpPr>
            <a:cxnSpLocks/>
            <a:stCxn id="20" idx="2"/>
            <a:endCxn id="6" idx="0"/>
          </p:cNvCxnSpPr>
          <p:nvPr/>
        </p:nvCxnSpPr>
        <p:spPr>
          <a:xfrm>
            <a:off x="5299967" y="2894120"/>
            <a:ext cx="1846555" cy="65526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8FEC6E-20AF-5635-3100-D94015F97704}"/>
              </a:ext>
            </a:extLst>
          </p:cNvPr>
          <p:cNvSpPr/>
          <p:nvPr/>
        </p:nvSpPr>
        <p:spPr>
          <a:xfrm>
            <a:off x="4376689" y="1878899"/>
            <a:ext cx="1846555" cy="10152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Thread Optimization</a:t>
            </a:r>
            <a:endParaRPr lang="en-GB" b="1" u="sn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415298-C876-A256-D6A0-35C389093FF4}"/>
              </a:ext>
            </a:extLst>
          </p:cNvPr>
          <p:cNvSpPr txBox="1"/>
          <p:nvPr/>
        </p:nvSpPr>
        <p:spPr>
          <a:xfrm>
            <a:off x="4586268" y="2325953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[a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,a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... a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FEE51B-4850-5C7B-E8A0-D9E587270EA0}"/>
              </a:ext>
            </a:extLst>
          </p:cNvPr>
          <p:cNvSpPr txBox="1"/>
          <p:nvPr/>
        </p:nvSpPr>
        <p:spPr>
          <a:xfrm>
            <a:off x="5120068" y="19588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C56FE0-F75A-EEA7-3E70-2746FF07BE7F}"/>
              </a:ext>
            </a:extLst>
          </p:cNvPr>
          <p:cNvSpPr/>
          <p:nvPr/>
        </p:nvSpPr>
        <p:spPr>
          <a:xfrm>
            <a:off x="2530134" y="3549381"/>
            <a:ext cx="1846555" cy="10152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F6191-9E3F-020D-741F-BB8D137FE980}"/>
              </a:ext>
            </a:extLst>
          </p:cNvPr>
          <p:cNvSpPr txBox="1"/>
          <p:nvPr/>
        </p:nvSpPr>
        <p:spPr>
          <a:xfrm>
            <a:off x="2650935" y="3996435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[a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,a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k+1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... a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D4C0DB-D843-18D1-96E1-1FBCB7AE730A}"/>
              </a:ext>
            </a:extLst>
          </p:cNvPr>
          <p:cNvSpPr txBox="1"/>
          <p:nvPr/>
        </p:nvSpPr>
        <p:spPr>
          <a:xfrm>
            <a:off x="3273513" y="36292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DDBB24-E3C4-3760-3919-73B57B30A742}"/>
              </a:ext>
            </a:extLst>
          </p:cNvPr>
          <p:cNvSpPr/>
          <p:nvPr/>
        </p:nvSpPr>
        <p:spPr>
          <a:xfrm>
            <a:off x="6223244" y="3549381"/>
            <a:ext cx="1846555" cy="10152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2CD30-7715-257E-900C-09940BC6955D}"/>
              </a:ext>
            </a:extLst>
          </p:cNvPr>
          <p:cNvSpPr txBox="1"/>
          <p:nvPr/>
        </p:nvSpPr>
        <p:spPr>
          <a:xfrm>
            <a:off x="6273022" y="3996435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[a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,a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m+1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... a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1DDB3-9E7F-97AA-94F7-2B94077DC4E0}"/>
              </a:ext>
            </a:extLst>
          </p:cNvPr>
          <p:cNvSpPr txBox="1"/>
          <p:nvPr/>
        </p:nvSpPr>
        <p:spPr>
          <a:xfrm>
            <a:off x="6966623" y="36292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08C4A0-6A06-8F88-CA50-6AD217E53AD9}"/>
              </a:ext>
            </a:extLst>
          </p:cNvPr>
          <p:cNvSpPr txBox="1"/>
          <p:nvPr/>
        </p:nvSpPr>
        <p:spPr>
          <a:xfrm>
            <a:off x="6327303" y="1070976"/>
            <a:ext cx="31502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first thread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do the operation as well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NOW THERE ARE JUST 2 </a:t>
            </a:r>
          </a:p>
          <a:p>
            <a:pPr algn="ctr"/>
            <a:r>
              <a:rPr lang="hu-HU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THREADS INVOLVED !!!</a:t>
            </a:r>
            <a:endParaRPr lang="en-GB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5543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09" y="393052"/>
            <a:ext cx="9404723" cy="938200"/>
          </a:xfrm>
        </p:spPr>
        <p:txBody>
          <a:bodyPr/>
          <a:lstStyle/>
          <a:p>
            <a:r>
              <a:rPr lang="hu-HU" b="1" u="sng" dirty="0"/>
              <a:t>Deadlock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BBD40-DF32-4FC9-A278-F942514C20F9}"/>
              </a:ext>
            </a:extLst>
          </p:cNvPr>
          <p:cNvSpPr txBox="1"/>
          <p:nvPr/>
        </p:nvSpPr>
        <p:spPr>
          <a:xfrm>
            <a:off x="1608087" y="1331252"/>
            <a:ext cx="7172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>
                <a:solidFill>
                  <a:srgbClr val="333333"/>
                </a:solidFill>
                <a:latin typeface="raleway"/>
              </a:rPr>
              <a:t>“Deadlock occurs when </a:t>
            </a:r>
            <a:r>
              <a:rPr lang="en-GB" i="1" dirty="0">
                <a:solidFill>
                  <a:srgbClr val="333333"/>
                </a:solidFill>
                <a:effectLst/>
                <a:latin typeface="raleway"/>
              </a:rPr>
              <a:t>two or more threads wait forever for a lock</a:t>
            </a:r>
          </a:p>
          <a:p>
            <a:pPr algn="ctr"/>
            <a:r>
              <a:rPr lang="en-GB" i="1" dirty="0">
                <a:solidFill>
                  <a:srgbClr val="333333"/>
                </a:solidFill>
                <a:effectLst/>
                <a:latin typeface="raleway"/>
              </a:rPr>
              <a:t> or resource held by another of the threads”</a:t>
            </a:r>
            <a:endParaRPr lang="en-GB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0B84C1-8C65-476F-B5E8-3F908295C290}"/>
              </a:ext>
            </a:extLst>
          </p:cNvPr>
          <p:cNvSpPr txBox="1"/>
          <p:nvPr/>
        </p:nvSpPr>
        <p:spPr>
          <a:xfrm>
            <a:off x="1330097" y="2385179"/>
            <a:ext cx="80233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d</a:t>
            </a:r>
            <a:r>
              <a:rPr lang="en-US" b="1" dirty="0" err="1"/>
              <a:t>eadlock</a:t>
            </a:r>
            <a:r>
              <a:rPr lang="en-US" dirty="0"/>
              <a:t> is a situation in which two or more competing actions are each</a:t>
            </a:r>
            <a:endParaRPr lang="hu-HU" dirty="0"/>
          </a:p>
          <a:p>
            <a:r>
              <a:rPr lang="hu-HU" dirty="0"/>
              <a:t>		</a:t>
            </a:r>
            <a:r>
              <a:rPr lang="en-US" dirty="0"/>
              <a:t> waiting for the other to finish, and thus neither ever does</a:t>
            </a:r>
            <a:endParaRPr lang="hu-HU" dirty="0"/>
          </a:p>
          <a:p>
            <a:endParaRPr lang="hu-HU" dirty="0"/>
          </a:p>
          <a:p>
            <a:r>
              <a:rPr lang="hu-HU" dirty="0"/>
              <a:t>			</a:t>
            </a:r>
            <a:r>
              <a:rPr lang="hu-HU" b="1" dirty="0">
                <a:solidFill>
                  <a:srgbClr val="FFC000"/>
                </a:solidFill>
              </a:rPr>
              <a:t>1.) DEADLOCK IN DATABASES:</a:t>
            </a:r>
            <a:r>
              <a:rPr lang="hu-HU" dirty="0"/>
              <a:t> 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92C37-3B21-4223-A6E7-1F8F7A7A202B}"/>
              </a:ext>
            </a:extLst>
          </p:cNvPr>
          <p:cNvSpPr txBox="1"/>
          <p:nvPr/>
        </p:nvSpPr>
        <p:spPr>
          <a:xfrm>
            <a:off x="1222810" y="3771067"/>
            <a:ext cx="83792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  <a:r>
              <a:rPr lang="en-US" dirty="0" err="1"/>
              <a:t>eadlock</a:t>
            </a:r>
            <a:r>
              <a:rPr lang="en-US" dirty="0"/>
              <a:t> happens when two processes each within its own transaction updates</a:t>
            </a:r>
            <a:endParaRPr lang="hu-HU" dirty="0"/>
          </a:p>
          <a:p>
            <a:r>
              <a:rPr lang="hu-HU" dirty="0"/>
              <a:t>	</a:t>
            </a:r>
            <a:r>
              <a:rPr lang="en-US" dirty="0"/>
              <a:t> two rows of information but in the opposite order. </a:t>
            </a:r>
            <a:endParaRPr lang="hu-HU" dirty="0"/>
          </a:p>
          <a:p>
            <a:endParaRPr lang="hu-HU" dirty="0"/>
          </a:p>
          <a:p>
            <a:r>
              <a:rPr lang="en-US" u="sng" dirty="0"/>
              <a:t>For example</a:t>
            </a:r>
            <a:r>
              <a:rPr lang="hu-HU" dirty="0"/>
              <a:t>:</a:t>
            </a:r>
            <a:r>
              <a:rPr lang="en-US" dirty="0"/>
              <a:t> process </a:t>
            </a:r>
            <a:r>
              <a:rPr lang="en-US" b="1" dirty="0"/>
              <a:t>A</a:t>
            </a:r>
            <a:r>
              <a:rPr lang="en-US" dirty="0"/>
              <a:t> updates row </a:t>
            </a:r>
            <a:r>
              <a:rPr lang="en-US" b="1" dirty="0"/>
              <a:t>1</a:t>
            </a:r>
            <a:r>
              <a:rPr lang="en-US" dirty="0"/>
              <a:t> then row </a:t>
            </a:r>
            <a:r>
              <a:rPr lang="en-US" b="1" dirty="0"/>
              <a:t>2</a:t>
            </a:r>
            <a:r>
              <a:rPr lang="en-US" dirty="0"/>
              <a:t> in the exact timeframe that</a:t>
            </a:r>
            <a:endParaRPr lang="hu-HU" dirty="0"/>
          </a:p>
          <a:p>
            <a:r>
              <a:rPr lang="hu-HU" dirty="0"/>
              <a:t>				</a:t>
            </a:r>
            <a:r>
              <a:rPr lang="en-US" dirty="0"/>
              <a:t> process </a:t>
            </a:r>
            <a:r>
              <a:rPr lang="en-US" b="1" dirty="0"/>
              <a:t>B </a:t>
            </a:r>
            <a:r>
              <a:rPr lang="en-US" dirty="0"/>
              <a:t>updates row </a:t>
            </a:r>
            <a:r>
              <a:rPr lang="en-US" b="1" dirty="0"/>
              <a:t>2</a:t>
            </a:r>
            <a:r>
              <a:rPr lang="en-US" dirty="0"/>
              <a:t> then row </a:t>
            </a:r>
            <a:r>
              <a:rPr lang="en-US" b="1" dirty="0"/>
              <a:t>1</a:t>
            </a:r>
            <a:r>
              <a:rPr lang="hu-HU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22771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09" y="393052"/>
            <a:ext cx="9404723" cy="938200"/>
          </a:xfrm>
        </p:spPr>
        <p:txBody>
          <a:bodyPr/>
          <a:lstStyle/>
          <a:p>
            <a:r>
              <a:rPr lang="hu-HU" b="1" u="sng" dirty="0"/>
              <a:t>Deadlock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BBD40-DF32-4FC9-A278-F942514C20F9}"/>
              </a:ext>
            </a:extLst>
          </p:cNvPr>
          <p:cNvSpPr txBox="1"/>
          <p:nvPr/>
        </p:nvSpPr>
        <p:spPr>
          <a:xfrm>
            <a:off x="1608087" y="1331252"/>
            <a:ext cx="7172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>
                <a:solidFill>
                  <a:srgbClr val="333333"/>
                </a:solidFill>
                <a:latin typeface="raleway"/>
              </a:rPr>
              <a:t>“Deadlock occurs when </a:t>
            </a:r>
            <a:r>
              <a:rPr lang="en-GB" i="1" dirty="0">
                <a:solidFill>
                  <a:srgbClr val="333333"/>
                </a:solidFill>
                <a:effectLst/>
                <a:latin typeface="raleway"/>
              </a:rPr>
              <a:t>two or more threads wait forever for a lock</a:t>
            </a:r>
          </a:p>
          <a:p>
            <a:pPr algn="ctr"/>
            <a:r>
              <a:rPr lang="en-GB" i="1" dirty="0">
                <a:solidFill>
                  <a:srgbClr val="333333"/>
                </a:solidFill>
                <a:effectLst/>
                <a:latin typeface="raleway"/>
              </a:rPr>
              <a:t> or resource held by another of the threads”</a:t>
            </a:r>
            <a:endParaRPr lang="en-GB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0B84C1-8C65-476F-B5E8-3F908295C290}"/>
              </a:ext>
            </a:extLst>
          </p:cNvPr>
          <p:cNvSpPr txBox="1"/>
          <p:nvPr/>
        </p:nvSpPr>
        <p:spPr>
          <a:xfrm>
            <a:off x="1330097" y="2385179"/>
            <a:ext cx="80233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d</a:t>
            </a:r>
            <a:r>
              <a:rPr lang="en-US" b="1" dirty="0" err="1"/>
              <a:t>eadlock</a:t>
            </a:r>
            <a:r>
              <a:rPr lang="en-US" dirty="0"/>
              <a:t> is a situation in which two or more competing actions are each</a:t>
            </a:r>
            <a:endParaRPr lang="hu-HU" dirty="0"/>
          </a:p>
          <a:p>
            <a:r>
              <a:rPr lang="hu-HU" dirty="0"/>
              <a:t>		</a:t>
            </a:r>
            <a:r>
              <a:rPr lang="en-US" dirty="0"/>
              <a:t> waiting for the other to finish, and thus neither ever does</a:t>
            </a:r>
            <a:endParaRPr lang="hu-HU" dirty="0"/>
          </a:p>
          <a:p>
            <a:endParaRPr lang="hu-HU" dirty="0"/>
          </a:p>
          <a:p>
            <a:r>
              <a:rPr lang="hu-HU" dirty="0"/>
              <a:t>			</a:t>
            </a:r>
            <a:r>
              <a:rPr lang="hu-HU" b="1" dirty="0">
                <a:solidFill>
                  <a:srgbClr val="FFC000"/>
                </a:solidFill>
              </a:rPr>
              <a:t>2.) DEADLOCK IN OPERATIONG SYSTEMS:</a:t>
            </a:r>
            <a:r>
              <a:rPr lang="hu-HU" dirty="0"/>
              <a:t> 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92C37-3B21-4223-A6E7-1F8F7A7A202B}"/>
              </a:ext>
            </a:extLst>
          </p:cNvPr>
          <p:cNvSpPr txBox="1"/>
          <p:nvPr/>
        </p:nvSpPr>
        <p:spPr>
          <a:xfrm>
            <a:off x="418138" y="3862507"/>
            <a:ext cx="9608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  <a:r>
              <a:rPr lang="en-US" dirty="0" err="1"/>
              <a:t>eadlock</a:t>
            </a:r>
            <a:r>
              <a:rPr lang="en-US" dirty="0"/>
              <a:t> is a situation which occurs when a process or thread enters a</a:t>
            </a:r>
            <a:endParaRPr lang="hu-HU" dirty="0"/>
          </a:p>
          <a:p>
            <a:r>
              <a:rPr lang="hu-HU" dirty="0"/>
              <a:t>	</a:t>
            </a:r>
            <a:r>
              <a:rPr lang="en-US" dirty="0"/>
              <a:t> waiting state because a resource</a:t>
            </a:r>
            <a:r>
              <a:rPr lang="hu-HU" dirty="0"/>
              <a:t> </a:t>
            </a:r>
            <a:r>
              <a:rPr lang="en-US" dirty="0"/>
              <a:t>requested is being held by another waiting process, </a:t>
            </a:r>
            <a:endParaRPr lang="hu-HU" dirty="0"/>
          </a:p>
          <a:p>
            <a:r>
              <a:rPr lang="hu-HU" dirty="0"/>
              <a:t>		</a:t>
            </a:r>
            <a:r>
              <a:rPr lang="en-US" dirty="0"/>
              <a:t>which in turn is waiting for another resource held by another waiting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98459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09" y="393052"/>
            <a:ext cx="9404723" cy="938200"/>
          </a:xfrm>
        </p:spPr>
        <p:txBody>
          <a:bodyPr/>
          <a:lstStyle/>
          <a:p>
            <a:r>
              <a:rPr lang="hu-HU" b="1" u="sng" dirty="0"/>
              <a:t>Livelock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AB2115-A754-4438-8B03-341BC6B7F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09" y="1331252"/>
            <a:ext cx="8596668" cy="3880773"/>
          </a:xfrm>
        </p:spPr>
        <p:txBody>
          <a:bodyPr/>
          <a:lstStyle/>
          <a:p>
            <a:r>
              <a:rPr lang="hu-HU" dirty="0"/>
              <a:t>a</a:t>
            </a:r>
            <a:r>
              <a:rPr lang="en-US" dirty="0"/>
              <a:t> thread often acts in response to the action of another thread</a:t>
            </a:r>
            <a:endParaRPr lang="hu-HU" dirty="0"/>
          </a:p>
          <a:p>
            <a:r>
              <a:rPr lang="hu-HU" dirty="0"/>
              <a:t>i</a:t>
            </a:r>
            <a:r>
              <a:rPr lang="en-US" dirty="0"/>
              <a:t>f the other thread's action is also a response to the action of another thread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then livelock may occure</a:t>
            </a:r>
            <a:endParaRPr lang="hu-HU" dirty="0"/>
          </a:p>
          <a:p>
            <a:r>
              <a:rPr lang="hu-HU" dirty="0"/>
              <a:t>l</a:t>
            </a:r>
            <a:r>
              <a:rPr lang="en-US" dirty="0" err="1"/>
              <a:t>ivelocked</a:t>
            </a:r>
            <a:r>
              <a:rPr lang="en-US" dirty="0"/>
              <a:t> threads are unable to make further progress. However, the threads are not blocked</a:t>
            </a:r>
            <a:r>
              <a:rPr lang="hu-HU" dirty="0"/>
              <a:t>: </a:t>
            </a:r>
            <a:r>
              <a:rPr lang="en-US" dirty="0"/>
              <a:t>they are simply </a:t>
            </a:r>
            <a:r>
              <a:rPr lang="en-US" b="1" dirty="0"/>
              <a:t>too busy responding to each other to resume work</a:t>
            </a:r>
            <a:endParaRPr lang="hu-HU" b="1" dirty="0"/>
          </a:p>
          <a:p>
            <a:r>
              <a:rPr lang="hu-HU" dirty="0"/>
              <a:t>like </a:t>
            </a:r>
            <a:r>
              <a:rPr lang="en-US" dirty="0"/>
              <a:t>two people attempting to pass each other in a</a:t>
            </a:r>
            <a:r>
              <a:rPr lang="hu-HU" dirty="0"/>
              <a:t> narrow</a:t>
            </a:r>
            <a:r>
              <a:rPr lang="en-US" dirty="0"/>
              <a:t> corridor: </a:t>
            </a:r>
            <a:r>
              <a:rPr lang="hu-HU" b="1" dirty="0"/>
              <a:t>A</a:t>
            </a:r>
            <a:r>
              <a:rPr lang="hu-HU" dirty="0"/>
              <a:t> </a:t>
            </a:r>
            <a:r>
              <a:rPr lang="en-US" dirty="0"/>
              <a:t>moves to his left to let </a:t>
            </a:r>
            <a:r>
              <a:rPr lang="hu-HU" b="1" dirty="0"/>
              <a:t>B</a:t>
            </a:r>
            <a:r>
              <a:rPr lang="hu-HU" dirty="0"/>
              <a:t> </a:t>
            </a:r>
            <a:r>
              <a:rPr lang="en-US" dirty="0"/>
              <a:t>pass, while </a:t>
            </a:r>
            <a:r>
              <a:rPr lang="hu-HU" b="1" dirty="0"/>
              <a:t>B</a:t>
            </a:r>
            <a:r>
              <a:rPr lang="hu-HU" dirty="0"/>
              <a:t> </a:t>
            </a:r>
            <a:r>
              <a:rPr lang="en-US" dirty="0"/>
              <a:t>moves to his right to let </a:t>
            </a:r>
            <a:r>
              <a:rPr lang="hu-HU" b="1" dirty="0"/>
              <a:t>A</a:t>
            </a:r>
            <a:r>
              <a:rPr lang="hu-HU" dirty="0"/>
              <a:t> </a:t>
            </a:r>
            <a:r>
              <a:rPr lang="en-US" dirty="0"/>
              <a:t>pass</a:t>
            </a:r>
            <a:r>
              <a:rPr lang="hu-HU" dirty="0"/>
              <a:t>. T</a:t>
            </a:r>
            <a:r>
              <a:rPr lang="en-US" dirty="0"/>
              <a:t>hey are still blocking each other, </a:t>
            </a:r>
            <a:r>
              <a:rPr lang="hu-HU" b="1" dirty="0"/>
              <a:t>A</a:t>
            </a:r>
            <a:r>
              <a:rPr lang="hu-HU" dirty="0"/>
              <a:t> </a:t>
            </a:r>
            <a:r>
              <a:rPr lang="en-US" dirty="0"/>
              <a:t>moves to his right, while </a:t>
            </a:r>
            <a:r>
              <a:rPr lang="hu-HU" b="1" dirty="0"/>
              <a:t>B</a:t>
            </a:r>
            <a:r>
              <a:rPr lang="hu-HU" dirty="0"/>
              <a:t> </a:t>
            </a:r>
            <a:r>
              <a:rPr lang="en-US" dirty="0"/>
              <a:t>moves to his left</a:t>
            </a:r>
            <a:r>
              <a:rPr lang="hu-HU" dirty="0"/>
              <a:t> ... still not good</a:t>
            </a:r>
          </a:p>
        </p:txBody>
      </p:sp>
    </p:spTree>
    <p:extLst>
      <p:ext uri="{BB962C8B-B14F-4D97-AF65-F5344CB8AC3E}">
        <p14:creationId xmlns:p14="http://schemas.microsoft.com/office/powerpoint/2010/main" val="16196965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09" y="393052"/>
            <a:ext cx="9404723" cy="938200"/>
          </a:xfrm>
        </p:spPr>
        <p:txBody>
          <a:bodyPr/>
          <a:lstStyle/>
          <a:p>
            <a:r>
              <a:rPr lang="hu-HU" b="1" u="sng" dirty="0"/>
              <a:t>How to Handle Deadlock and Livelock?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7C0BC-E4A4-481F-B66B-333922A7AE2C}"/>
              </a:ext>
            </a:extLst>
          </p:cNvPr>
          <p:cNvSpPr txBox="1"/>
          <p:nvPr/>
        </p:nvSpPr>
        <p:spPr>
          <a:xfrm>
            <a:off x="1278385" y="1331252"/>
            <a:ext cx="836959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333333"/>
                </a:solidFill>
                <a:latin typeface="+mj-lt"/>
              </a:rPr>
              <a:t>1.)</a:t>
            </a:r>
            <a:r>
              <a:rPr lang="hu-HU" dirty="0">
                <a:solidFill>
                  <a:srgbClr val="333333"/>
                </a:solidFill>
                <a:latin typeface="+mj-lt"/>
              </a:rPr>
              <a:t> we should m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+mj-lt"/>
              </a:rPr>
              <a:t>ake</a:t>
            </a:r>
            <a:r>
              <a:rPr lang="en-GB" b="0" i="0" dirty="0">
                <a:solidFill>
                  <a:srgbClr val="333333"/>
                </a:solidFill>
                <a:effectLst/>
                <a:latin typeface="+mj-lt"/>
              </a:rPr>
              <a:t> sure that a thread does not block infinitely if it is </a:t>
            </a:r>
            <a:endParaRPr lang="hu-HU" b="0" i="0" dirty="0">
              <a:solidFill>
                <a:srgbClr val="333333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hu-HU" dirty="0">
                <a:solidFill>
                  <a:srgbClr val="333333"/>
                </a:solidFill>
                <a:latin typeface="+mj-lt"/>
              </a:rPr>
              <a:t>	</a:t>
            </a:r>
            <a:r>
              <a:rPr lang="en-GB" b="0" i="0" dirty="0">
                <a:solidFill>
                  <a:srgbClr val="333333"/>
                </a:solidFill>
                <a:effectLst/>
                <a:latin typeface="+mj-lt"/>
              </a:rPr>
              <a:t>unable to acquire a lock</a:t>
            </a:r>
            <a:endParaRPr lang="hu-HU" b="0" i="0" dirty="0">
              <a:solidFill>
                <a:srgbClr val="333333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hu-HU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hu-HU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r>
              <a:rPr lang="hu-HU" dirty="0">
                <a:solidFill>
                  <a:srgbClr val="333333"/>
                </a:solidFill>
                <a:latin typeface="+mj-lt"/>
              </a:rPr>
              <a:t>		</a:t>
            </a:r>
            <a:r>
              <a:rPr lang="hu-HU" dirty="0">
                <a:solidFill>
                  <a:srgbClr val="333333"/>
                </a:solidFill>
                <a:latin typeface="+mj-lt"/>
                <a:sym typeface="Wingdings" panose="05000000000000000000" pitchFamily="2" charset="2"/>
              </a:rPr>
              <a:t> this is why using </a:t>
            </a:r>
            <a:r>
              <a:rPr lang="hu-HU" b="1" dirty="0">
                <a:solidFill>
                  <a:srgbClr val="333333"/>
                </a:solidFill>
                <a:latin typeface="+mj-lt"/>
                <a:sym typeface="Wingdings" panose="05000000000000000000" pitchFamily="2" charset="2"/>
              </a:rPr>
              <a:t>Lock</a:t>
            </a:r>
            <a:r>
              <a:rPr lang="hu-HU" dirty="0">
                <a:solidFill>
                  <a:srgbClr val="333333"/>
                </a:solidFill>
                <a:latin typeface="+mj-lt"/>
                <a:sym typeface="Wingdings" panose="05000000000000000000" pitchFamily="2" charset="2"/>
              </a:rPr>
              <a:t> interface’s </a:t>
            </a:r>
            <a:r>
              <a:rPr lang="hu-HU" b="1" dirty="0">
                <a:solidFill>
                  <a:srgbClr val="333333"/>
                </a:solidFill>
                <a:latin typeface="+mj-lt"/>
                <a:sym typeface="Wingdings" panose="05000000000000000000" pitchFamily="2" charset="2"/>
              </a:rPr>
              <a:t>tryLock() </a:t>
            </a:r>
            <a:r>
              <a:rPr lang="hu-HU" dirty="0">
                <a:solidFill>
                  <a:srgbClr val="333333"/>
                </a:solidFill>
                <a:latin typeface="+mj-lt"/>
                <a:sym typeface="Wingdings" panose="05000000000000000000" pitchFamily="2" charset="2"/>
              </a:rPr>
              <a:t>method is </a:t>
            </a:r>
          </a:p>
          <a:p>
            <a:pPr marL="0" indent="0">
              <a:buNone/>
            </a:pPr>
            <a:r>
              <a:rPr lang="hu-HU" dirty="0">
                <a:solidFill>
                  <a:srgbClr val="333333"/>
                </a:solidFill>
                <a:latin typeface="+mj-lt"/>
                <a:sym typeface="Wingdings" panose="05000000000000000000" pitchFamily="2" charset="2"/>
              </a:rPr>
              <a:t>			extremely convenient and useful </a:t>
            </a:r>
          </a:p>
          <a:p>
            <a:pPr marL="0" indent="0">
              <a:buNone/>
            </a:pPr>
            <a:endParaRPr lang="hu-HU" dirty="0">
              <a:solidFill>
                <a:srgbClr val="333333"/>
              </a:solidFill>
              <a:latin typeface="+mj-lt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hu-HU" dirty="0">
              <a:solidFill>
                <a:srgbClr val="333333"/>
              </a:solidFill>
              <a:latin typeface="+mj-lt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hu-HU" b="1" dirty="0">
                <a:solidFill>
                  <a:srgbClr val="333333"/>
                </a:solidFill>
                <a:latin typeface="+mj-lt"/>
              </a:rPr>
              <a:t>2.)</a:t>
            </a:r>
            <a:r>
              <a:rPr lang="hu-HU" dirty="0">
                <a:solidFill>
                  <a:srgbClr val="333333"/>
                </a:solidFill>
                <a:latin typeface="+mj-lt"/>
              </a:rPr>
              <a:t> w</a:t>
            </a:r>
            <a:r>
              <a:rPr lang="en-GB" b="0" i="0" dirty="0">
                <a:solidFill>
                  <a:srgbClr val="333333"/>
                </a:solidFill>
                <a:effectLst/>
                <a:latin typeface="+mj-lt"/>
              </a:rPr>
              <a:t>e should make sure that each thread acquires the locks in the same order</a:t>
            </a:r>
            <a:endParaRPr lang="hu-HU" b="0" i="0" dirty="0">
              <a:solidFill>
                <a:srgbClr val="333333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hu-HU" dirty="0">
                <a:solidFill>
                  <a:srgbClr val="333333"/>
                </a:solidFill>
                <a:latin typeface="+mj-lt"/>
              </a:rPr>
              <a:t>		</a:t>
            </a:r>
            <a:r>
              <a:rPr lang="en-GB" b="0" i="0" dirty="0">
                <a:solidFill>
                  <a:srgbClr val="333333"/>
                </a:solidFill>
                <a:effectLst/>
                <a:latin typeface="+mj-lt"/>
              </a:rPr>
              <a:t>to </a:t>
            </a:r>
            <a:r>
              <a:rPr lang="en-GB" i="0" dirty="0">
                <a:solidFill>
                  <a:srgbClr val="333333"/>
                </a:solidFill>
                <a:effectLst/>
                <a:latin typeface="+mj-lt"/>
              </a:rPr>
              <a:t>avoid any </a:t>
            </a:r>
            <a:r>
              <a:rPr lang="en-GB" b="1" i="0" dirty="0">
                <a:solidFill>
                  <a:srgbClr val="333333"/>
                </a:solidFill>
                <a:effectLst/>
                <a:latin typeface="+mj-lt"/>
              </a:rPr>
              <a:t>cyclic dependency </a:t>
            </a:r>
            <a:r>
              <a:rPr lang="en-GB" i="0" dirty="0">
                <a:solidFill>
                  <a:srgbClr val="333333"/>
                </a:solidFill>
                <a:effectLst/>
                <a:latin typeface="+mj-lt"/>
              </a:rPr>
              <a:t>in lock acquisition</a:t>
            </a:r>
            <a:endParaRPr lang="hu-HU" i="0" dirty="0">
              <a:solidFill>
                <a:srgbClr val="333333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hu-HU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r>
              <a:rPr lang="hu-HU" b="1" dirty="0">
                <a:solidFill>
                  <a:srgbClr val="333333"/>
                </a:solidFill>
                <a:latin typeface="+mj-lt"/>
              </a:rPr>
              <a:t>3.) </a:t>
            </a:r>
            <a:r>
              <a:rPr lang="hu-HU" dirty="0">
                <a:solidFill>
                  <a:srgbClr val="333333"/>
                </a:solidFill>
                <a:latin typeface="+mj-lt"/>
              </a:rPr>
              <a:t>livelock can be handled with the methods above and some randomness</a:t>
            </a:r>
          </a:p>
          <a:p>
            <a:pPr marL="0" indent="0">
              <a:buNone/>
            </a:pPr>
            <a:r>
              <a:rPr lang="hu-HU" b="0" i="0" dirty="0">
                <a:solidFill>
                  <a:srgbClr val="333333"/>
                </a:solidFill>
                <a:effectLst/>
                <a:latin typeface="+mj-lt"/>
              </a:rPr>
              <a:t>		~</a:t>
            </a:r>
            <a:r>
              <a:rPr lang="en-GB" b="0" i="0" dirty="0">
                <a:solidFill>
                  <a:srgbClr val="333333"/>
                </a:solidFill>
                <a:effectLst/>
                <a:latin typeface="raleway"/>
              </a:rPr>
              <a:t> threads retry acquiring the locks at random intervals</a:t>
            </a:r>
            <a:endParaRPr lang="hu-HU" dirty="0">
              <a:solidFill>
                <a:srgbClr val="333333"/>
              </a:solidFill>
              <a:latin typeface="+mj-l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1329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Livelock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thread often acts in response to the action of another thread</a:t>
            </a:r>
            <a:endParaRPr lang="hu-HU" dirty="0"/>
          </a:p>
          <a:p>
            <a:r>
              <a:rPr lang="en-US" dirty="0"/>
              <a:t> If the other thread's action is also a response to the action of another thread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</a:t>
            </a:r>
            <a:r>
              <a:rPr lang="en-US" dirty="0"/>
              <a:t> </a:t>
            </a:r>
            <a:r>
              <a:rPr lang="hu-HU" dirty="0"/>
              <a:t>livelock !!!</a:t>
            </a:r>
          </a:p>
          <a:p>
            <a:r>
              <a:rPr lang="hu-HU" dirty="0"/>
              <a:t>L</a:t>
            </a:r>
            <a:r>
              <a:rPr lang="en-US" dirty="0" err="1"/>
              <a:t>ivelocked</a:t>
            </a:r>
            <a:r>
              <a:rPr lang="en-US" dirty="0"/>
              <a:t> threads are unable to make further progress. However, the threads are not blocked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</a:t>
            </a:r>
            <a:r>
              <a:rPr lang="en-US" dirty="0"/>
              <a:t>they are simply too busy responding to each other to resume work</a:t>
            </a:r>
            <a:endParaRPr lang="hu-HU" dirty="0"/>
          </a:p>
          <a:p>
            <a:r>
              <a:rPr lang="hu-HU" dirty="0"/>
              <a:t>Like </a:t>
            </a:r>
            <a:r>
              <a:rPr lang="en-US" dirty="0"/>
              <a:t>two people attempting to pass each other in a</a:t>
            </a:r>
            <a:r>
              <a:rPr lang="hu-HU" dirty="0"/>
              <a:t> narrow</a:t>
            </a:r>
            <a:r>
              <a:rPr lang="en-US" dirty="0"/>
              <a:t> corridor: </a:t>
            </a:r>
            <a:r>
              <a:rPr lang="hu-HU" b="1" dirty="0"/>
              <a:t>A</a:t>
            </a:r>
            <a:r>
              <a:rPr lang="hu-HU" dirty="0"/>
              <a:t> </a:t>
            </a:r>
            <a:r>
              <a:rPr lang="en-US" dirty="0"/>
              <a:t>moves to his left to let </a:t>
            </a:r>
            <a:r>
              <a:rPr lang="hu-HU" b="1" dirty="0"/>
              <a:t>B</a:t>
            </a:r>
            <a:r>
              <a:rPr lang="hu-HU" dirty="0"/>
              <a:t> </a:t>
            </a:r>
            <a:r>
              <a:rPr lang="en-US" dirty="0"/>
              <a:t>pass, while </a:t>
            </a:r>
            <a:r>
              <a:rPr lang="hu-HU" b="1" dirty="0"/>
              <a:t>B</a:t>
            </a:r>
            <a:r>
              <a:rPr lang="hu-HU" dirty="0"/>
              <a:t> </a:t>
            </a:r>
            <a:r>
              <a:rPr lang="en-US" dirty="0"/>
              <a:t>moves to his right to let </a:t>
            </a:r>
            <a:r>
              <a:rPr lang="hu-HU" b="1" dirty="0"/>
              <a:t>A</a:t>
            </a:r>
            <a:r>
              <a:rPr lang="hu-HU" dirty="0"/>
              <a:t> </a:t>
            </a:r>
            <a:r>
              <a:rPr lang="en-US" dirty="0"/>
              <a:t>pass</a:t>
            </a:r>
            <a:r>
              <a:rPr lang="hu-HU" dirty="0"/>
              <a:t>. T</a:t>
            </a:r>
            <a:r>
              <a:rPr lang="en-US" dirty="0"/>
              <a:t>hey are still blocking each other, </a:t>
            </a:r>
            <a:r>
              <a:rPr lang="hu-HU" b="1" dirty="0"/>
              <a:t>A</a:t>
            </a:r>
            <a:r>
              <a:rPr lang="hu-HU" dirty="0"/>
              <a:t> </a:t>
            </a:r>
            <a:r>
              <a:rPr lang="en-US" dirty="0"/>
              <a:t>moves to his right, while </a:t>
            </a:r>
            <a:r>
              <a:rPr lang="hu-HU" b="1" dirty="0"/>
              <a:t>B</a:t>
            </a:r>
            <a:r>
              <a:rPr lang="hu-HU" dirty="0"/>
              <a:t> </a:t>
            </a:r>
            <a:r>
              <a:rPr lang="en-US" dirty="0"/>
              <a:t>moves to his left</a:t>
            </a:r>
            <a:r>
              <a:rPr lang="hu-HU" dirty="0"/>
              <a:t> ... still not good</a:t>
            </a:r>
          </a:p>
        </p:txBody>
      </p:sp>
    </p:spTree>
    <p:extLst>
      <p:ext uri="{BB962C8B-B14F-4D97-AF65-F5344CB8AC3E}">
        <p14:creationId xmlns:p14="http://schemas.microsoft.com/office/powerpoint/2010/main" val="41864893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978" y="407406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Parallel </a:t>
            </a:r>
            <a:r>
              <a:rPr lang="hu-HU" b="1" i="1" u="sng" dirty="0"/>
              <a:t>versus</a:t>
            </a:r>
            <a:r>
              <a:rPr lang="hu-HU" b="1" u="sng" dirty="0"/>
              <a:t> multithreading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267485" y="1575302"/>
            <a:ext cx="6455120" cy="9958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1267485" y="2111316"/>
            <a:ext cx="6455120" cy="9958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7957995" y="1430447"/>
            <a:ext cx="1317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thread #1</a:t>
            </a:r>
          </a:p>
          <a:p>
            <a:endParaRPr lang="hu-HU" dirty="0"/>
          </a:p>
          <a:p>
            <a:r>
              <a:rPr lang="hu-HU" dirty="0"/>
              <a:t>thread #2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39081" y="2473455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„parallel execution”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1267485" y="4243406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8428772" y="4072549"/>
            <a:ext cx="1317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thread #1</a:t>
            </a:r>
          </a:p>
          <a:p>
            <a:endParaRPr lang="hu-HU" dirty="0"/>
          </a:p>
          <a:p>
            <a:r>
              <a:rPr lang="hu-HU" dirty="0"/>
              <a:t>thread #2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39081" y="5034077"/>
            <a:ext cx="530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„multithreaded </a:t>
            </a:r>
            <a:r>
              <a:rPr lang="hu-HU"/>
              <a:t>execution”   (with time-slicing)</a:t>
            </a:r>
            <a:endParaRPr lang="hu-HU" dirty="0"/>
          </a:p>
        </p:txBody>
      </p:sp>
      <p:sp>
        <p:nvSpPr>
          <p:cNvPr id="13" name="Rectangle 12"/>
          <p:cNvSpPr/>
          <p:nvPr/>
        </p:nvSpPr>
        <p:spPr>
          <a:xfrm>
            <a:off x="1946494" y="4750394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2625503" y="4243406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3304512" y="4750394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3951834" y="4243406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4630843" y="4750394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5309852" y="4243406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5988861" y="4750394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631664" y="4243406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7310673" y="4750394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06015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74184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97126" y="1160339"/>
            <a:ext cx="1318054" cy="275143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MAIN MEMORY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(RAM)</a:t>
            </a:r>
          </a:p>
        </p:txBody>
      </p:sp>
      <p:sp>
        <p:nvSpPr>
          <p:cNvPr id="6" name="Rectangle 5"/>
          <p:cNvSpPr/>
          <p:nvPr/>
        </p:nvSpPr>
        <p:spPr>
          <a:xfrm>
            <a:off x="4982444" y="1400045"/>
            <a:ext cx="3130378" cy="93911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4982444" y="2732957"/>
            <a:ext cx="3130378" cy="93911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6980781" y="168493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thread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80781" y="3017848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thread 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78080" y="1563600"/>
            <a:ext cx="881449" cy="61200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CPU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48348" y="1563599"/>
            <a:ext cx="926758" cy="5984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cache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9332" y="2900632"/>
            <a:ext cx="881449" cy="61200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CPU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69600" y="2900631"/>
            <a:ext cx="926758" cy="5984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cache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6086" y="4210669"/>
            <a:ext cx="80230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Every read of a volatile variable will be read from the </a:t>
            </a:r>
            <a:r>
              <a:rPr lang="hu-HU" b="1" dirty="0"/>
              <a:t>RAM</a:t>
            </a:r>
            <a:r>
              <a:rPr lang="hu-HU" dirty="0"/>
              <a:t> so from </a:t>
            </a:r>
          </a:p>
          <a:p>
            <a:r>
              <a:rPr lang="hu-HU" dirty="0"/>
              <a:t>	the main memory  (and not from cache)</a:t>
            </a:r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/>
              <a:t> usually variables are cached for performance reasons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c</a:t>
            </a:r>
            <a:r>
              <a:rPr lang="hu-HU" dirty="0"/>
              <a:t>aches are faster.</a:t>
            </a:r>
            <a:r>
              <a:rPr lang="hu-HU" dirty="0">
                <a:sym typeface="Wingdings" panose="05000000000000000000" pitchFamily="2" charset="2"/>
              </a:rPr>
              <a:t> Do not use </a:t>
            </a:r>
            <a:r>
              <a:rPr lang="hu-HU" b="1" i="1" dirty="0">
                <a:sym typeface="Wingdings" panose="05000000000000000000" pitchFamily="2" charset="2"/>
              </a:rPr>
              <a:t>volatile</a:t>
            </a:r>
            <a:r>
              <a:rPr lang="hu-HU" dirty="0">
                <a:sym typeface="Wingdings" panose="05000000000000000000" pitchFamily="2" charset="2"/>
              </a:rPr>
              <a:t> keyword if not necessary </a:t>
            </a:r>
          </a:p>
          <a:p>
            <a:r>
              <a:rPr lang="hu-HU" dirty="0">
                <a:sym typeface="Wingdings" panose="05000000000000000000" pitchFamily="2" charset="2"/>
              </a:rPr>
              <a:t>			( + it prevents instruction reordering which is a performance</a:t>
            </a:r>
          </a:p>
          <a:p>
            <a:r>
              <a:rPr lang="hu-HU" dirty="0">
                <a:sym typeface="Wingdings" panose="05000000000000000000" pitchFamily="2" charset="2"/>
              </a:rPr>
              <a:t>					boost technique )</a:t>
            </a:r>
            <a:endParaRPr lang="hu-H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FBC613D-CD00-48F5-8F26-617A2AC3C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28" y="182641"/>
            <a:ext cx="8596668" cy="1320800"/>
          </a:xfrm>
        </p:spPr>
        <p:txBody>
          <a:bodyPr/>
          <a:lstStyle/>
          <a:p>
            <a:r>
              <a:rPr lang="en-GB" b="1" u="sng" dirty="0"/>
              <a:t>Volatile Keyword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27062821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82765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87" y="247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Volatile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1265" y="2533821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thread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01264" y="386354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thread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09687" y="318049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2"/>
                </a:solidFill>
              </a:rPr>
              <a:t>counter = 0</a:t>
            </a:r>
          </a:p>
        </p:txBody>
      </p:sp>
      <p:cxnSp>
        <p:nvCxnSpPr>
          <p:cNvPr id="3" name="Straight Arrow Connector 2"/>
          <p:cNvCxnSpPr>
            <a:stCxn id="8" idx="3"/>
          </p:cNvCxnSpPr>
          <p:nvPr/>
        </p:nvCxnSpPr>
        <p:spPr>
          <a:xfrm>
            <a:off x="4033306" y="2718487"/>
            <a:ext cx="1376381" cy="4620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</p:cNvCxnSpPr>
          <p:nvPr/>
        </p:nvCxnSpPr>
        <p:spPr>
          <a:xfrm flipV="1">
            <a:off x="4033305" y="3549823"/>
            <a:ext cx="1376382" cy="49838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83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Memory Management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A5B02-DEC0-4DD3-8BDA-D743F6276597}"/>
              </a:ext>
            </a:extLst>
          </p:cNvPr>
          <p:cNvSpPr txBox="1"/>
          <p:nvPr/>
        </p:nvSpPr>
        <p:spPr>
          <a:xfrm>
            <a:off x="1065321" y="1276982"/>
            <a:ext cx="7116051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there are </a:t>
            </a:r>
            <a:r>
              <a:rPr lang="hu-HU" b="1" dirty="0">
                <a:sym typeface="Wingdings" panose="05000000000000000000" pitchFamily="2" charset="2"/>
              </a:rPr>
              <a:t>processes</a:t>
            </a:r>
            <a:r>
              <a:rPr lang="hu-HU" dirty="0">
                <a:sym typeface="Wingdings" panose="05000000000000000000" pitchFamily="2" charset="2"/>
              </a:rPr>
              <a:t> and </a:t>
            </a:r>
            <a:r>
              <a:rPr lang="hu-HU" b="1" dirty="0">
                <a:sym typeface="Wingdings" panose="05000000000000000000" pitchFamily="2" charset="2"/>
              </a:rPr>
              <a:t>threads</a:t>
            </a:r>
            <a:r>
              <a:rPr lang="hu-HU" dirty="0">
                <a:sym typeface="Wingdings" panose="05000000000000000000" pitchFamily="2" charset="2"/>
              </a:rPr>
              <a:t> (light-weight processes)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</a:rPr>
              <a:t>t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 main purpose of </a:t>
            </a:r>
            <a:r>
              <a:rPr lang="en-GB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synchronization </a:t>
            </a:r>
            <a:r>
              <a:rPr lang="en-GB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is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the sharing of resources</a:t>
            </a:r>
            <a:endParaRPr lang="hu-HU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without interference using mutual exclusion.</a:t>
            </a: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2995B-E538-4445-AD72-85015822A646}"/>
              </a:ext>
            </a:extLst>
          </p:cNvPr>
          <p:cNvSpPr txBox="1"/>
          <p:nvPr/>
        </p:nvSpPr>
        <p:spPr>
          <a:xfrm>
            <a:off x="1592613" y="1855433"/>
            <a:ext cx="7935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„</a:t>
            </a:r>
            <a:r>
              <a:rPr lang="en-GB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typical difference is that threads (of the same process) run in a shared </a:t>
            </a:r>
            <a:endParaRPr lang="hu-HU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GB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memory space, while processes run in separate memory spaces</a:t>
            </a:r>
            <a:r>
              <a:rPr lang="hu-HU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”</a:t>
            </a:r>
            <a:endParaRPr lang="en-GB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0DFCB1-8CDE-49C1-8A2C-80878A35FA43}"/>
              </a:ext>
            </a:extLst>
          </p:cNvPr>
          <p:cNvSpPr txBox="1"/>
          <p:nvPr/>
        </p:nvSpPr>
        <p:spPr>
          <a:xfrm>
            <a:off x="1949780" y="2908197"/>
            <a:ext cx="6590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STACK MEMORY     	        				 HEAP MEMORY</a:t>
            </a:r>
            <a:endParaRPr lang="en-GB" sz="2000" b="1" dirty="0">
              <a:solidFill>
                <a:srgbClr val="FFC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F7ECE0-42A8-4599-B0B7-47A401A56439}"/>
              </a:ext>
            </a:extLst>
          </p:cNvPr>
          <p:cNvCxnSpPr/>
          <p:nvPr/>
        </p:nvCxnSpPr>
        <p:spPr>
          <a:xfrm>
            <a:off x="4880204" y="3120009"/>
            <a:ext cx="75414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0E58CBA-14E4-409E-B479-97C4D1A7B6F7}"/>
              </a:ext>
            </a:extLst>
          </p:cNvPr>
          <p:cNvSpPr txBox="1"/>
          <p:nvPr/>
        </p:nvSpPr>
        <p:spPr>
          <a:xfrm>
            <a:off x="1381103" y="3549694"/>
            <a:ext cx="33409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the local variables and method</a:t>
            </a:r>
          </a:p>
          <a:p>
            <a:pPr algn="ctr"/>
            <a:r>
              <a:rPr lang="hu-HU" sz="1600" dirty="0"/>
              <a:t>arguments as well as method calls</a:t>
            </a:r>
          </a:p>
          <a:p>
            <a:pPr algn="ctr"/>
            <a:r>
              <a:rPr lang="hu-HU" sz="1600" dirty="0"/>
              <a:t>are stored on the stack</a:t>
            </a:r>
            <a:endParaRPr lang="en-GB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07E65F-3AB9-4659-92B7-3101A1302074}"/>
              </a:ext>
            </a:extLst>
          </p:cNvPr>
          <p:cNvSpPr txBox="1"/>
          <p:nvPr/>
        </p:nvSpPr>
        <p:spPr>
          <a:xfrm>
            <a:off x="5577378" y="3517426"/>
            <a:ext cx="3913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>
                <a:latin typeface="+mj-lt"/>
              </a:rPr>
              <a:t>objects are stored on the heap memory</a:t>
            </a:r>
          </a:p>
          <a:p>
            <a:pPr algn="ctr"/>
            <a:r>
              <a:rPr lang="hu-HU" sz="1600" dirty="0">
                <a:latin typeface="+mj-lt"/>
              </a:rPr>
              <a:t>and </a:t>
            </a:r>
            <a:r>
              <a:rPr lang="en-GB" sz="1600" b="0" i="0" dirty="0">
                <a:solidFill>
                  <a:srgbClr val="292929"/>
                </a:solidFill>
                <a:effectLst/>
                <a:latin typeface="+mj-lt"/>
              </a:rPr>
              <a:t>live as long as it is referenced from </a:t>
            </a:r>
            <a:endParaRPr lang="hu-HU" sz="1600" b="0" i="0" dirty="0">
              <a:solidFill>
                <a:srgbClr val="292929"/>
              </a:solidFill>
              <a:effectLst/>
              <a:latin typeface="+mj-lt"/>
            </a:endParaRPr>
          </a:p>
          <a:p>
            <a:pPr algn="ctr"/>
            <a:r>
              <a:rPr lang="en-GB" sz="1600" b="0" i="0" dirty="0">
                <a:solidFill>
                  <a:srgbClr val="292929"/>
                </a:solidFill>
                <a:effectLst/>
                <a:latin typeface="+mj-lt"/>
              </a:rPr>
              <a:t>somewhere in the application.</a:t>
            </a:r>
            <a:endParaRPr lang="en-GB" sz="16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441195-E854-4787-954E-F6EACF228A9A}"/>
              </a:ext>
            </a:extLst>
          </p:cNvPr>
          <p:cNvSpPr txBox="1"/>
          <p:nvPr/>
        </p:nvSpPr>
        <p:spPr>
          <a:xfrm>
            <a:off x="2221264" y="4652855"/>
            <a:ext cx="6961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EVERY THREAD HAS ITS OWN STACK MEMORY BUT ALL THREADS</a:t>
            </a:r>
          </a:p>
          <a:p>
            <a:r>
              <a:rPr lang="hu-HU" b="1" dirty="0">
                <a:solidFill>
                  <a:srgbClr val="00B0F0"/>
                </a:solidFill>
              </a:rPr>
              <a:t>	SHARE THE HEAP MEMORY (SHARED MEMORY SPACE)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5639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87" y="247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Volatile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1265" y="2533821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01264" y="386354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thread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09687" y="318049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2"/>
                </a:solidFill>
              </a:rPr>
              <a:t>counter = 0</a:t>
            </a:r>
          </a:p>
        </p:txBody>
      </p:sp>
      <p:cxnSp>
        <p:nvCxnSpPr>
          <p:cNvPr id="3" name="Straight Arrow Connector 2"/>
          <p:cNvCxnSpPr>
            <a:stCxn id="8" idx="3"/>
          </p:cNvCxnSpPr>
          <p:nvPr/>
        </p:nvCxnSpPr>
        <p:spPr>
          <a:xfrm>
            <a:off x="4033306" y="2718487"/>
            <a:ext cx="1376381" cy="4620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</p:cNvCxnSpPr>
          <p:nvPr/>
        </p:nvCxnSpPr>
        <p:spPr>
          <a:xfrm flipV="1">
            <a:off x="4033305" y="3549823"/>
            <a:ext cx="1376382" cy="49838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000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87" y="247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Volatile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1265" y="2533821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01264" y="386354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thread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09687" y="318049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2"/>
                </a:solidFill>
              </a:rPr>
              <a:t>counter = 0</a:t>
            </a:r>
          </a:p>
        </p:txBody>
      </p:sp>
      <p:cxnSp>
        <p:nvCxnSpPr>
          <p:cNvPr id="3" name="Straight Arrow Connector 2"/>
          <p:cNvCxnSpPr>
            <a:stCxn id="8" idx="3"/>
          </p:cNvCxnSpPr>
          <p:nvPr/>
        </p:nvCxnSpPr>
        <p:spPr>
          <a:xfrm>
            <a:off x="4033306" y="2718487"/>
            <a:ext cx="1376381" cy="4620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</p:cNvCxnSpPr>
          <p:nvPr/>
        </p:nvCxnSpPr>
        <p:spPr>
          <a:xfrm flipV="1">
            <a:off x="4033305" y="3549823"/>
            <a:ext cx="1376382" cy="49838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43845" y="2164489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counter = counter + 1</a:t>
            </a:r>
          </a:p>
        </p:txBody>
      </p:sp>
    </p:spTree>
    <p:extLst>
      <p:ext uri="{BB962C8B-B14F-4D97-AF65-F5344CB8AC3E}">
        <p14:creationId xmlns:p14="http://schemas.microsoft.com/office/powerpoint/2010/main" val="27229640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87" y="247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Volatile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1265" y="2533821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01264" y="386354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09687" y="318049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2"/>
                </a:solidFill>
              </a:rPr>
              <a:t>counter = 0</a:t>
            </a:r>
          </a:p>
        </p:txBody>
      </p:sp>
      <p:cxnSp>
        <p:nvCxnSpPr>
          <p:cNvPr id="3" name="Straight Arrow Connector 2"/>
          <p:cNvCxnSpPr>
            <a:stCxn id="8" idx="3"/>
          </p:cNvCxnSpPr>
          <p:nvPr/>
        </p:nvCxnSpPr>
        <p:spPr>
          <a:xfrm>
            <a:off x="4033306" y="2718487"/>
            <a:ext cx="1376381" cy="4620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</p:cNvCxnSpPr>
          <p:nvPr/>
        </p:nvCxnSpPr>
        <p:spPr>
          <a:xfrm flipV="1">
            <a:off x="4033305" y="3549823"/>
            <a:ext cx="1376382" cy="49838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43845" y="2164489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counter = counter + 1</a:t>
            </a:r>
          </a:p>
        </p:txBody>
      </p:sp>
    </p:spTree>
    <p:extLst>
      <p:ext uri="{BB962C8B-B14F-4D97-AF65-F5344CB8AC3E}">
        <p14:creationId xmlns:p14="http://schemas.microsoft.com/office/powerpoint/2010/main" val="27870336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87" y="247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Volatile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1265" y="2533821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01264" y="386354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09687" y="318049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2"/>
                </a:solidFill>
              </a:rPr>
              <a:t>counter = 0</a:t>
            </a:r>
          </a:p>
        </p:txBody>
      </p:sp>
      <p:cxnSp>
        <p:nvCxnSpPr>
          <p:cNvPr id="3" name="Straight Arrow Connector 2"/>
          <p:cNvCxnSpPr>
            <a:stCxn id="8" idx="3"/>
          </p:cNvCxnSpPr>
          <p:nvPr/>
        </p:nvCxnSpPr>
        <p:spPr>
          <a:xfrm>
            <a:off x="4033306" y="2718487"/>
            <a:ext cx="1376381" cy="4620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</p:cNvCxnSpPr>
          <p:nvPr/>
        </p:nvCxnSpPr>
        <p:spPr>
          <a:xfrm flipV="1">
            <a:off x="4033305" y="3549823"/>
            <a:ext cx="1376382" cy="49838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43845" y="2164489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counter = counter + 1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13090" y="4177269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counter = counter + 1</a:t>
            </a:r>
          </a:p>
        </p:txBody>
      </p:sp>
    </p:spTree>
    <p:extLst>
      <p:ext uri="{BB962C8B-B14F-4D97-AF65-F5344CB8AC3E}">
        <p14:creationId xmlns:p14="http://schemas.microsoft.com/office/powerpoint/2010/main" val="36279460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87" y="247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Volatile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1265" y="2533821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thread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01264" y="386354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09687" y="318049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2"/>
                </a:solidFill>
              </a:rPr>
              <a:t>counter = 1</a:t>
            </a:r>
          </a:p>
        </p:txBody>
      </p:sp>
      <p:cxnSp>
        <p:nvCxnSpPr>
          <p:cNvPr id="3" name="Straight Arrow Connector 2"/>
          <p:cNvCxnSpPr>
            <a:stCxn id="8" idx="3"/>
          </p:cNvCxnSpPr>
          <p:nvPr/>
        </p:nvCxnSpPr>
        <p:spPr>
          <a:xfrm>
            <a:off x="4033306" y="2718487"/>
            <a:ext cx="1376381" cy="4620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</p:cNvCxnSpPr>
          <p:nvPr/>
        </p:nvCxnSpPr>
        <p:spPr>
          <a:xfrm flipV="1">
            <a:off x="4033305" y="3549823"/>
            <a:ext cx="1376382" cy="49838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13090" y="4177269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counter = counter + 1</a:t>
            </a:r>
          </a:p>
        </p:txBody>
      </p:sp>
    </p:spTree>
    <p:extLst>
      <p:ext uri="{BB962C8B-B14F-4D97-AF65-F5344CB8AC3E}">
        <p14:creationId xmlns:p14="http://schemas.microsoft.com/office/powerpoint/2010/main" val="13137543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87" y="247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Volatile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1265" y="2533821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thread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01264" y="386354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thread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09687" y="318049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2"/>
                </a:solidFill>
              </a:rPr>
              <a:t>counter = 1</a:t>
            </a:r>
          </a:p>
        </p:txBody>
      </p:sp>
      <p:cxnSp>
        <p:nvCxnSpPr>
          <p:cNvPr id="3" name="Straight Arrow Connector 2"/>
          <p:cNvCxnSpPr>
            <a:stCxn id="8" idx="3"/>
          </p:cNvCxnSpPr>
          <p:nvPr/>
        </p:nvCxnSpPr>
        <p:spPr>
          <a:xfrm>
            <a:off x="4033306" y="2718487"/>
            <a:ext cx="1376381" cy="4620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</p:cNvCxnSpPr>
          <p:nvPr/>
        </p:nvCxnSpPr>
        <p:spPr>
          <a:xfrm flipV="1">
            <a:off x="4033305" y="3549823"/>
            <a:ext cx="1376382" cy="49838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1996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87" y="247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Volatile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1265" y="2533821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thread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01264" y="386354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thread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09687" y="318049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2"/>
                </a:solidFill>
              </a:rPr>
              <a:t>counter = 1</a:t>
            </a:r>
          </a:p>
        </p:txBody>
      </p:sp>
      <p:cxnSp>
        <p:nvCxnSpPr>
          <p:cNvPr id="3" name="Straight Arrow Connector 2"/>
          <p:cNvCxnSpPr>
            <a:stCxn id="8" idx="3"/>
          </p:cNvCxnSpPr>
          <p:nvPr/>
        </p:nvCxnSpPr>
        <p:spPr>
          <a:xfrm>
            <a:off x="4033306" y="2718487"/>
            <a:ext cx="1376381" cy="4620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</p:cNvCxnSpPr>
          <p:nvPr/>
        </p:nvCxnSpPr>
        <p:spPr>
          <a:xfrm flipV="1">
            <a:off x="4033305" y="3549823"/>
            <a:ext cx="1376382" cy="49838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18270" y="4604951"/>
            <a:ext cx="82814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Counter remained 1 instead of 2</a:t>
            </a:r>
          </a:p>
          <a:p>
            <a:r>
              <a:rPr lang="hu-HU" dirty="0"/>
              <a:t>	~ we should make sure the threads are going to wait</a:t>
            </a:r>
          </a:p>
          <a:p>
            <a:r>
              <a:rPr lang="hu-HU" dirty="0"/>
              <a:t>		for each other to finish the given task on the variables !!!</a:t>
            </a:r>
          </a:p>
        </p:txBody>
      </p:sp>
    </p:spTree>
    <p:extLst>
      <p:ext uri="{BB962C8B-B14F-4D97-AF65-F5344CB8AC3E}">
        <p14:creationId xmlns:p14="http://schemas.microsoft.com/office/powerpoint/2010/main" val="23017129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12283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3105665" y="1746422"/>
            <a:ext cx="0" cy="3566983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599396" y="1746422"/>
            <a:ext cx="0" cy="3566983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40476" y="3160581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thread #1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45395" y="3160581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thread #2</a:t>
            </a:r>
          </a:p>
        </p:txBody>
      </p:sp>
      <p:sp>
        <p:nvSpPr>
          <p:cNvPr id="9" name="Rectangle 8"/>
          <p:cNvSpPr/>
          <p:nvPr/>
        </p:nvSpPr>
        <p:spPr>
          <a:xfrm>
            <a:off x="4100379" y="2789193"/>
            <a:ext cx="2504303" cy="11121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4551670" y="2419861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EXCHANGER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16637" y="3122825"/>
            <a:ext cx="32951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416637" y="3682314"/>
            <a:ext cx="30480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946550" y="3152343"/>
            <a:ext cx="32951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907414" y="3690552"/>
            <a:ext cx="30480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33798" y="2938159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object1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53863" y="3456457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object2</a:t>
            </a:r>
          </a:p>
        </p:txBody>
      </p:sp>
    </p:spTree>
    <p:extLst>
      <p:ext uri="{BB962C8B-B14F-4D97-AF65-F5344CB8AC3E}">
        <p14:creationId xmlns:p14="http://schemas.microsoft.com/office/powerpoint/2010/main" val="33412426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638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D</a:t>
            </a:r>
            <a:r>
              <a:rPr lang="hu-HU" b="1" u="sng" dirty="0"/>
              <a:t>aemon and Worker</a:t>
            </a:r>
            <a:r>
              <a:rPr lang="en-GB" b="1" u="sng" dirty="0"/>
              <a:t> </a:t>
            </a:r>
            <a:r>
              <a:rPr lang="en-GB" b="1" u="sng" dirty="0" err="1"/>
              <a:t>Threa</a:t>
            </a:r>
            <a:r>
              <a:rPr lang="hu-HU" b="1" u="sng" dirty="0"/>
              <a:t>ds</a:t>
            </a:r>
            <a:endParaRPr lang="en-GB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416D20-3C77-4B65-B8DF-070F74BD007B}"/>
              </a:ext>
            </a:extLst>
          </p:cNvPr>
          <p:cNvSpPr/>
          <p:nvPr/>
        </p:nvSpPr>
        <p:spPr>
          <a:xfrm>
            <a:off x="3879542" y="1871218"/>
            <a:ext cx="3089429" cy="71514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Java Virtual Machine (JVM)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748ADB-FE67-4E66-A029-DA757766BB53}"/>
              </a:ext>
            </a:extLst>
          </p:cNvPr>
          <p:cNvSpPr/>
          <p:nvPr/>
        </p:nvSpPr>
        <p:spPr>
          <a:xfrm>
            <a:off x="1886239" y="3233448"/>
            <a:ext cx="3089429" cy="71514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main thread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5585A2-15B9-44B7-BD94-702AE4498BF4}"/>
              </a:ext>
            </a:extLst>
          </p:cNvPr>
          <p:cNvSpPr/>
          <p:nvPr/>
        </p:nvSpPr>
        <p:spPr>
          <a:xfrm>
            <a:off x="6096000" y="3233448"/>
            <a:ext cx="3089429" cy="71514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daemon threads (gc)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70516E-93A3-432D-A792-897B5D65DD7A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430954" y="2586364"/>
            <a:ext cx="1993303" cy="64708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17B34B-BB28-4782-A10B-5371CC53D192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5424257" y="2586364"/>
            <a:ext cx="2216458" cy="64708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3A3E58-658E-4F70-B27A-DB0579DC0DF2}"/>
              </a:ext>
            </a:extLst>
          </p:cNvPr>
          <p:cNvSpPr txBox="1"/>
          <p:nvPr/>
        </p:nvSpPr>
        <p:spPr>
          <a:xfrm>
            <a:off x="1692336" y="4270163"/>
            <a:ext cx="34772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here we can create as many worker</a:t>
            </a:r>
          </a:p>
          <a:p>
            <a:pPr algn="ctr"/>
            <a:r>
              <a:rPr lang="hu-HU" sz="1600" dirty="0"/>
              <a:t>threads as we want </a:t>
            </a:r>
          </a:p>
          <a:p>
            <a:pPr algn="ctr"/>
            <a:r>
              <a:rPr lang="hu-HU" sz="1600" dirty="0"/>
              <a:t>(child threads of the main thread)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8331212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MULTITHREADING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STUDENT LIBRARY SIMULATION</a:t>
            </a:r>
          </a:p>
        </p:txBody>
      </p:sp>
    </p:spTree>
    <p:extLst>
      <p:ext uri="{BB962C8B-B14F-4D97-AF65-F5344CB8AC3E}">
        <p14:creationId xmlns:p14="http://schemas.microsoft.com/office/powerpoint/2010/main" val="8293929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59892" y="1795849"/>
            <a:ext cx="411892" cy="118624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4040660" y="1795848"/>
            <a:ext cx="411892" cy="118624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4633784" y="1795848"/>
            <a:ext cx="411892" cy="118624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5214552" y="1795847"/>
            <a:ext cx="411892" cy="118624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5766488" y="1795849"/>
            <a:ext cx="411892" cy="118624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6347256" y="1795848"/>
            <a:ext cx="411892" cy="118624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6940380" y="1795848"/>
            <a:ext cx="411892" cy="118624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7521148" y="1795847"/>
            <a:ext cx="411892" cy="118624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3430838" y="13510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11606" y="13510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88257" y="13510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69025" y="13510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22577" y="13510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03345" y="13510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0380" y="13510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21148" y="13510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b7</a:t>
            </a:r>
          </a:p>
        </p:txBody>
      </p:sp>
      <p:sp>
        <p:nvSpPr>
          <p:cNvPr id="20" name="Oval 19"/>
          <p:cNvSpPr/>
          <p:nvPr/>
        </p:nvSpPr>
        <p:spPr>
          <a:xfrm>
            <a:off x="3021226" y="4448432"/>
            <a:ext cx="667264" cy="66726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s0</a:t>
            </a:r>
          </a:p>
        </p:txBody>
      </p:sp>
      <p:sp>
        <p:nvSpPr>
          <p:cNvPr id="21" name="Oval 20"/>
          <p:cNvSpPr/>
          <p:nvPr/>
        </p:nvSpPr>
        <p:spPr>
          <a:xfrm>
            <a:off x="4633784" y="4448432"/>
            <a:ext cx="667264" cy="66726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22" name="Oval 21"/>
          <p:cNvSpPr/>
          <p:nvPr/>
        </p:nvSpPr>
        <p:spPr>
          <a:xfrm>
            <a:off x="6246342" y="4448432"/>
            <a:ext cx="667264" cy="66726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23" name="Oval 22"/>
          <p:cNvSpPr/>
          <p:nvPr/>
        </p:nvSpPr>
        <p:spPr>
          <a:xfrm>
            <a:off x="7858900" y="4448432"/>
            <a:ext cx="667264" cy="66726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40656549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MULTITHREADING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DINING PHILOSOPHERS PROBLEM</a:t>
            </a:r>
          </a:p>
        </p:txBody>
      </p:sp>
    </p:spTree>
    <p:extLst>
      <p:ext uri="{BB962C8B-B14F-4D97-AF65-F5344CB8AC3E}">
        <p14:creationId xmlns:p14="http://schemas.microsoft.com/office/powerpoint/2010/main" val="3988072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Dining </a:t>
            </a:r>
            <a:r>
              <a:rPr lang="en-GB" b="1" u="sng" dirty="0"/>
              <a:t>P</a:t>
            </a:r>
            <a:r>
              <a:rPr lang="hu-HU" b="1" u="sng" dirty="0"/>
              <a:t>hilosopher</a:t>
            </a:r>
            <a:r>
              <a:rPr lang="en-GB" b="1" u="sng" dirty="0"/>
              <a:t>s Problem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4562"/>
            <a:ext cx="8596668" cy="3880773"/>
          </a:xfrm>
        </p:spPr>
        <p:txBody>
          <a:bodyPr/>
          <a:lstStyle/>
          <a:p>
            <a:r>
              <a:rPr lang="en-GB" dirty="0"/>
              <a:t>i</a:t>
            </a:r>
            <a:r>
              <a:rPr lang="hu-HU" dirty="0"/>
              <a:t>t was formulated by </a:t>
            </a:r>
            <a:r>
              <a:rPr lang="hu-HU" b="1" dirty="0"/>
              <a:t>Dijkstra</a:t>
            </a:r>
            <a:r>
              <a:rPr lang="hu-HU" dirty="0"/>
              <a:t> in </a:t>
            </a:r>
            <a:r>
              <a:rPr lang="hu-HU" b="1" dirty="0"/>
              <a:t>1965</a:t>
            </a:r>
          </a:p>
          <a:p>
            <a:r>
              <a:rPr lang="hu-HU" b="1" dirty="0"/>
              <a:t>5</a:t>
            </a:r>
            <a:r>
              <a:rPr lang="hu-HU" dirty="0"/>
              <a:t> philopshers are present at a table </a:t>
            </a:r>
            <a:r>
              <a:rPr lang="en-GB" dirty="0"/>
              <a:t>and there are</a:t>
            </a:r>
            <a:r>
              <a:rPr lang="hu-HU" dirty="0"/>
              <a:t> </a:t>
            </a:r>
            <a:r>
              <a:rPr lang="hu-HU" b="1" dirty="0"/>
              <a:t>5</a:t>
            </a:r>
            <a:r>
              <a:rPr lang="hu-HU" dirty="0"/>
              <a:t> forks (chopsticks)</a:t>
            </a:r>
          </a:p>
          <a:p>
            <a:r>
              <a:rPr lang="hu-HU" dirty="0"/>
              <a:t>the philsophers can </a:t>
            </a:r>
            <a:r>
              <a:rPr lang="hu-HU" b="1" dirty="0"/>
              <a:t>eat</a:t>
            </a:r>
            <a:r>
              <a:rPr lang="hu-HU" dirty="0"/>
              <a:t> and </a:t>
            </a:r>
            <a:r>
              <a:rPr lang="hu-HU" b="1" dirty="0"/>
              <a:t>think</a:t>
            </a:r>
          </a:p>
          <a:p>
            <a:r>
              <a:rPr lang="hu-HU" dirty="0"/>
              <a:t>philosophers can eat when they have both left and right chopsticks</a:t>
            </a:r>
          </a:p>
          <a:p>
            <a:r>
              <a:rPr lang="hu-HU" dirty="0"/>
              <a:t>a chopstick can be hold by one philosopher at a given time </a:t>
            </a:r>
          </a:p>
          <a:p>
            <a:r>
              <a:rPr lang="hu-HU" dirty="0"/>
              <a:t>the problem: </a:t>
            </a:r>
            <a:r>
              <a:rPr lang="hu-HU" b="1" dirty="0"/>
              <a:t>how to create a concurrent algorithm </a:t>
            </a:r>
            <a:r>
              <a:rPr lang="hu-HU" dirty="0"/>
              <a:t>such that no philosopher will starve? (so the aim is to avoid deadlocks)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29152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92711" y="2436696"/>
            <a:ext cx="3393989" cy="3393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809202" y="3375809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5087479" y="1633508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7552138" y="327283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6932241" y="552382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773030" y="5697851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172946" y="2672504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6364860" y="357506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6122873" y="4702873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4474275" y="491963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4043333" y="3631955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4474275" y="3021581"/>
            <a:ext cx="510747" cy="5107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086066" y="4386487"/>
            <a:ext cx="686315" cy="2890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766586" y="3030592"/>
            <a:ext cx="490924" cy="501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12048" y="4316723"/>
            <a:ext cx="844122" cy="1352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25749" y="4848001"/>
            <a:ext cx="134379" cy="725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1A65078B-E51D-4B85-B9EF-995CB9222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b="1" u="sng" dirty="0"/>
              <a:t>Dining </a:t>
            </a:r>
            <a:r>
              <a:rPr lang="en-GB" b="1" u="sng" dirty="0"/>
              <a:t>P</a:t>
            </a:r>
            <a:r>
              <a:rPr lang="hu-HU" b="1" u="sng" dirty="0"/>
              <a:t>hilosopher</a:t>
            </a:r>
            <a:r>
              <a:rPr lang="en-GB" b="1" u="sng" dirty="0"/>
              <a:t>s Problem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13870850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92711" y="2436696"/>
            <a:ext cx="3393989" cy="3393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809202" y="3375809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5087479" y="1633508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7552138" y="327283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6932241" y="552382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773030" y="5697851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172946" y="2672504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6364860" y="357506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6122873" y="4702873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4474275" y="491963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4043333" y="3631955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4474275" y="3021581"/>
            <a:ext cx="510747" cy="5107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086066" y="4386487"/>
            <a:ext cx="686315" cy="2890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766586" y="3030592"/>
            <a:ext cx="490924" cy="501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12048" y="4316723"/>
            <a:ext cx="844122" cy="1352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25749" y="4848001"/>
            <a:ext cx="134379" cy="725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1A65078B-E51D-4B85-B9EF-995CB9222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b="1" u="sng" dirty="0"/>
              <a:t>Dining </a:t>
            </a:r>
            <a:r>
              <a:rPr lang="en-GB" b="1" u="sng" dirty="0"/>
              <a:t>P</a:t>
            </a:r>
            <a:r>
              <a:rPr lang="hu-HU" b="1" u="sng" dirty="0"/>
              <a:t>hilosopher</a:t>
            </a:r>
            <a:r>
              <a:rPr lang="en-GB" b="1" u="sng" dirty="0"/>
              <a:t>s Problem</a:t>
            </a:r>
            <a:endParaRPr lang="hu-HU" b="1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87627-CA7D-4137-88F5-353C49EE432F}"/>
              </a:ext>
            </a:extLst>
          </p:cNvPr>
          <p:cNvSpPr txBox="1"/>
          <p:nvPr/>
        </p:nvSpPr>
        <p:spPr>
          <a:xfrm>
            <a:off x="2432551" y="30305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p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B3374A-7C26-490F-BAF6-4369062D2004}"/>
              </a:ext>
            </a:extLst>
          </p:cNvPr>
          <p:cNvSpPr txBox="1"/>
          <p:nvPr/>
        </p:nvSpPr>
        <p:spPr>
          <a:xfrm>
            <a:off x="2512698" y="3250527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0</a:t>
            </a:r>
            <a:endParaRPr lang="en-GB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667C8A-D197-46A8-91B9-61F8ED2EAEBC}"/>
              </a:ext>
            </a:extLst>
          </p:cNvPr>
          <p:cNvSpPr txBox="1"/>
          <p:nvPr/>
        </p:nvSpPr>
        <p:spPr>
          <a:xfrm>
            <a:off x="5679782" y="1530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p</a:t>
            </a:r>
            <a:endParaRPr lang="en-GB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042A69-F662-4747-8930-43A162110538}"/>
              </a:ext>
            </a:extLst>
          </p:cNvPr>
          <p:cNvSpPr txBox="1"/>
          <p:nvPr/>
        </p:nvSpPr>
        <p:spPr>
          <a:xfrm>
            <a:off x="5759929" y="1750225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1</a:t>
            </a:r>
            <a:endParaRPr lang="en-GB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F8B4E2-D175-401B-92A5-42CB0FCCE965}"/>
              </a:ext>
            </a:extLst>
          </p:cNvPr>
          <p:cNvSpPr txBox="1"/>
          <p:nvPr/>
        </p:nvSpPr>
        <p:spPr>
          <a:xfrm>
            <a:off x="8071122" y="27375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p</a:t>
            </a:r>
            <a:endParaRPr lang="en-GB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AA51A4-FB00-4BCB-AF8E-82672F43A53A}"/>
              </a:ext>
            </a:extLst>
          </p:cNvPr>
          <p:cNvSpPr txBox="1"/>
          <p:nvPr/>
        </p:nvSpPr>
        <p:spPr>
          <a:xfrm>
            <a:off x="8151269" y="2957481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2</a:t>
            </a:r>
            <a:endParaRPr lang="en-GB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A2C259-3F7B-495E-A6A9-0F267D21DE7D}"/>
              </a:ext>
            </a:extLst>
          </p:cNvPr>
          <p:cNvSpPr txBox="1"/>
          <p:nvPr/>
        </p:nvSpPr>
        <p:spPr>
          <a:xfrm>
            <a:off x="7451225" y="517372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p</a:t>
            </a:r>
            <a:endParaRPr lang="en-GB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94289-BC83-47C7-BB56-E3030444D2D1}"/>
              </a:ext>
            </a:extLst>
          </p:cNvPr>
          <p:cNvSpPr txBox="1"/>
          <p:nvPr/>
        </p:nvSpPr>
        <p:spPr>
          <a:xfrm>
            <a:off x="7531372" y="5393657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3</a:t>
            </a:r>
            <a:endParaRPr lang="en-GB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349B92-F9B7-480E-A515-D4B8E8FBABCB}"/>
              </a:ext>
            </a:extLst>
          </p:cNvPr>
          <p:cNvSpPr txBox="1"/>
          <p:nvPr/>
        </p:nvSpPr>
        <p:spPr>
          <a:xfrm>
            <a:off x="3331401" y="54529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p</a:t>
            </a:r>
            <a:endParaRPr lang="en-GB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32A831-20BA-4F26-8AB7-A98A739ABD16}"/>
              </a:ext>
            </a:extLst>
          </p:cNvPr>
          <p:cNvSpPr txBox="1"/>
          <p:nvPr/>
        </p:nvSpPr>
        <p:spPr>
          <a:xfrm>
            <a:off x="3411548" y="5672892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4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8348207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92711" y="2436696"/>
            <a:ext cx="3393989" cy="3393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809202" y="3375809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5087479" y="1633508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7552138" y="327283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6932241" y="552382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773030" y="5697851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172946" y="2672504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6364860" y="357506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6122873" y="4702873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4474275" y="491963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4043333" y="3631955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4474275" y="3021581"/>
            <a:ext cx="510747" cy="5107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086066" y="4386487"/>
            <a:ext cx="686315" cy="2890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766586" y="3030592"/>
            <a:ext cx="490924" cy="501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12048" y="4316723"/>
            <a:ext cx="844122" cy="1352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25749" y="4848001"/>
            <a:ext cx="134379" cy="725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1A65078B-E51D-4B85-B9EF-995CB9222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b="1" u="sng" dirty="0"/>
              <a:t>Dining </a:t>
            </a:r>
            <a:r>
              <a:rPr lang="en-GB" b="1" u="sng" dirty="0"/>
              <a:t>P</a:t>
            </a:r>
            <a:r>
              <a:rPr lang="hu-HU" b="1" u="sng" dirty="0"/>
              <a:t>hilosopher</a:t>
            </a:r>
            <a:r>
              <a:rPr lang="en-GB" b="1" u="sng" dirty="0"/>
              <a:t>s Problem</a:t>
            </a:r>
            <a:endParaRPr lang="hu-HU" b="1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87627-CA7D-4137-88F5-353C49EE432F}"/>
              </a:ext>
            </a:extLst>
          </p:cNvPr>
          <p:cNvSpPr txBox="1"/>
          <p:nvPr/>
        </p:nvSpPr>
        <p:spPr>
          <a:xfrm>
            <a:off x="2432551" y="30305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p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B3374A-7C26-490F-BAF6-4369062D2004}"/>
              </a:ext>
            </a:extLst>
          </p:cNvPr>
          <p:cNvSpPr txBox="1"/>
          <p:nvPr/>
        </p:nvSpPr>
        <p:spPr>
          <a:xfrm>
            <a:off x="2512698" y="3250527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0</a:t>
            </a:r>
            <a:endParaRPr lang="en-GB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667C8A-D197-46A8-91B9-61F8ED2EAEBC}"/>
              </a:ext>
            </a:extLst>
          </p:cNvPr>
          <p:cNvSpPr txBox="1"/>
          <p:nvPr/>
        </p:nvSpPr>
        <p:spPr>
          <a:xfrm>
            <a:off x="5679782" y="1530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p</a:t>
            </a:r>
            <a:endParaRPr lang="en-GB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042A69-F662-4747-8930-43A162110538}"/>
              </a:ext>
            </a:extLst>
          </p:cNvPr>
          <p:cNvSpPr txBox="1"/>
          <p:nvPr/>
        </p:nvSpPr>
        <p:spPr>
          <a:xfrm>
            <a:off x="5759929" y="1750225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1</a:t>
            </a:r>
            <a:endParaRPr lang="en-GB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F8B4E2-D175-401B-92A5-42CB0FCCE965}"/>
              </a:ext>
            </a:extLst>
          </p:cNvPr>
          <p:cNvSpPr txBox="1"/>
          <p:nvPr/>
        </p:nvSpPr>
        <p:spPr>
          <a:xfrm>
            <a:off x="8071122" y="27375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p</a:t>
            </a:r>
            <a:endParaRPr lang="en-GB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AA51A4-FB00-4BCB-AF8E-82672F43A53A}"/>
              </a:ext>
            </a:extLst>
          </p:cNvPr>
          <p:cNvSpPr txBox="1"/>
          <p:nvPr/>
        </p:nvSpPr>
        <p:spPr>
          <a:xfrm>
            <a:off x="8151269" y="2957481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2</a:t>
            </a:r>
            <a:endParaRPr lang="en-GB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A2C259-3F7B-495E-A6A9-0F267D21DE7D}"/>
              </a:ext>
            </a:extLst>
          </p:cNvPr>
          <p:cNvSpPr txBox="1"/>
          <p:nvPr/>
        </p:nvSpPr>
        <p:spPr>
          <a:xfrm>
            <a:off x="7451225" y="517372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p</a:t>
            </a:r>
            <a:endParaRPr lang="en-GB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94289-BC83-47C7-BB56-E3030444D2D1}"/>
              </a:ext>
            </a:extLst>
          </p:cNvPr>
          <p:cNvSpPr txBox="1"/>
          <p:nvPr/>
        </p:nvSpPr>
        <p:spPr>
          <a:xfrm>
            <a:off x="7531372" y="5393657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3</a:t>
            </a:r>
            <a:endParaRPr lang="en-GB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349B92-F9B7-480E-A515-D4B8E8FBABCB}"/>
              </a:ext>
            </a:extLst>
          </p:cNvPr>
          <p:cNvSpPr txBox="1"/>
          <p:nvPr/>
        </p:nvSpPr>
        <p:spPr>
          <a:xfrm>
            <a:off x="3331401" y="54529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p</a:t>
            </a:r>
            <a:endParaRPr lang="en-GB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32A831-20BA-4F26-8AB7-A98A739ABD16}"/>
              </a:ext>
            </a:extLst>
          </p:cNvPr>
          <p:cNvSpPr txBox="1"/>
          <p:nvPr/>
        </p:nvSpPr>
        <p:spPr>
          <a:xfrm>
            <a:off x="3411548" y="5672892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4</a:t>
            </a:r>
            <a:endParaRPr lang="en-GB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A973A8-6570-48EB-890A-7F76623657E5}"/>
              </a:ext>
            </a:extLst>
          </p:cNvPr>
          <p:cNvSpPr txBox="1"/>
          <p:nvPr/>
        </p:nvSpPr>
        <p:spPr>
          <a:xfrm>
            <a:off x="4273830" y="3073977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c</a:t>
            </a:r>
            <a:endParaRPr lang="en-GB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C431F6-95B5-4AB6-9809-8CE67C3B2EAD}"/>
              </a:ext>
            </a:extLst>
          </p:cNvPr>
          <p:cNvSpPr txBox="1"/>
          <p:nvPr/>
        </p:nvSpPr>
        <p:spPr>
          <a:xfrm>
            <a:off x="4353977" y="3293912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0</a:t>
            </a:r>
            <a:endParaRPr lang="en-GB" sz="1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AEA2CF-930D-4149-B8CA-D3DD3840DF2E}"/>
              </a:ext>
            </a:extLst>
          </p:cNvPr>
          <p:cNvSpPr txBox="1"/>
          <p:nvPr/>
        </p:nvSpPr>
        <p:spPr>
          <a:xfrm>
            <a:off x="5982902" y="3191967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c</a:t>
            </a:r>
            <a:endParaRPr lang="en-GB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E613D2-6416-40E6-AC4E-EA05AC8023AF}"/>
              </a:ext>
            </a:extLst>
          </p:cNvPr>
          <p:cNvSpPr txBox="1"/>
          <p:nvPr/>
        </p:nvSpPr>
        <p:spPr>
          <a:xfrm>
            <a:off x="6080805" y="3411902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1</a:t>
            </a:r>
            <a:endParaRPr lang="en-GB" sz="16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72AB22-3B0B-4F19-B4DB-1B0AE5F4C076}"/>
              </a:ext>
            </a:extLst>
          </p:cNvPr>
          <p:cNvSpPr txBox="1"/>
          <p:nvPr/>
        </p:nvSpPr>
        <p:spPr>
          <a:xfrm>
            <a:off x="5809153" y="4270813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c</a:t>
            </a:r>
            <a:endParaRPr lang="en-GB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11EDCB-24F9-44B8-9736-693A4319073F}"/>
              </a:ext>
            </a:extLst>
          </p:cNvPr>
          <p:cNvSpPr txBox="1"/>
          <p:nvPr/>
        </p:nvSpPr>
        <p:spPr>
          <a:xfrm>
            <a:off x="5907056" y="4490748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2</a:t>
            </a:r>
            <a:endParaRPr lang="en-GB" sz="16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665D6A-CA89-4E4B-94DF-47E5EDA51774}"/>
              </a:ext>
            </a:extLst>
          </p:cNvPr>
          <p:cNvSpPr txBox="1"/>
          <p:nvPr/>
        </p:nvSpPr>
        <p:spPr>
          <a:xfrm>
            <a:off x="5092799" y="4932511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c</a:t>
            </a:r>
            <a:endParaRPr lang="en-GB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FD21B8-4654-4554-95A3-71016E7073A6}"/>
              </a:ext>
            </a:extLst>
          </p:cNvPr>
          <p:cNvSpPr txBox="1"/>
          <p:nvPr/>
        </p:nvSpPr>
        <p:spPr>
          <a:xfrm>
            <a:off x="5199580" y="5152446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3</a:t>
            </a:r>
            <a:endParaRPr lang="en-GB" sz="1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BEF87D-D6DA-4261-B64A-2A8D392FC96B}"/>
              </a:ext>
            </a:extLst>
          </p:cNvPr>
          <p:cNvSpPr txBox="1"/>
          <p:nvPr/>
        </p:nvSpPr>
        <p:spPr>
          <a:xfrm>
            <a:off x="4524849" y="4381201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c</a:t>
            </a:r>
            <a:endParaRPr lang="en-GB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80B1B0-9716-434E-88E3-48F257384D3B}"/>
              </a:ext>
            </a:extLst>
          </p:cNvPr>
          <p:cNvSpPr txBox="1"/>
          <p:nvPr/>
        </p:nvSpPr>
        <p:spPr>
          <a:xfrm>
            <a:off x="4622752" y="4601136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4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12765346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92711" y="2436696"/>
            <a:ext cx="3393989" cy="3393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809202" y="3375809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5087479" y="1633508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7552138" y="327283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6932241" y="552382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773030" y="5697851"/>
            <a:ext cx="518984" cy="51898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172946" y="2672504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6364860" y="357506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6122873" y="4702873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4474275" y="491963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4043333" y="3631955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4474275" y="3021581"/>
            <a:ext cx="510747" cy="5107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086066" y="4386487"/>
            <a:ext cx="686315" cy="2890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766586" y="3030592"/>
            <a:ext cx="490924" cy="501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12048" y="4316723"/>
            <a:ext cx="844122" cy="1352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25749" y="4848001"/>
            <a:ext cx="134379" cy="725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1A65078B-E51D-4B85-B9EF-995CB9222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b="1" u="sng" dirty="0"/>
              <a:t>Dining </a:t>
            </a:r>
            <a:r>
              <a:rPr lang="en-GB" b="1" u="sng" dirty="0"/>
              <a:t>P</a:t>
            </a:r>
            <a:r>
              <a:rPr lang="hu-HU" b="1" u="sng" dirty="0"/>
              <a:t>hilosopher</a:t>
            </a:r>
            <a:r>
              <a:rPr lang="en-GB" b="1" u="sng" dirty="0"/>
              <a:t>s Problem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30770827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92711" y="2436696"/>
            <a:ext cx="3393989" cy="3393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809202" y="3375809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5087479" y="1633508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7552138" y="327283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6932241" y="552382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773030" y="5697851"/>
            <a:ext cx="518984" cy="51898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172946" y="2672504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6364860" y="357506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6122873" y="4702873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4474275" y="491963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4043333" y="3631955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4474275" y="3021581"/>
            <a:ext cx="510747" cy="5107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086066" y="4386487"/>
            <a:ext cx="686315" cy="28909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766586" y="3030592"/>
            <a:ext cx="490924" cy="501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12048" y="4316723"/>
            <a:ext cx="844122" cy="1352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25749" y="4848001"/>
            <a:ext cx="134379" cy="725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1A65078B-E51D-4B85-B9EF-995CB9222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b="1" u="sng" dirty="0"/>
              <a:t>Dining </a:t>
            </a:r>
            <a:r>
              <a:rPr lang="en-GB" b="1" u="sng" dirty="0"/>
              <a:t>P</a:t>
            </a:r>
            <a:r>
              <a:rPr lang="hu-HU" b="1" u="sng" dirty="0"/>
              <a:t>hilosopher</a:t>
            </a:r>
            <a:r>
              <a:rPr lang="en-GB" b="1" u="sng" dirty="0"/>
              <a:t>s Problem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2185195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92711" y="2436696"/>
            <a:ext cx="3393989" cy="3393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809202" y="3375809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5087479" y="1633508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7552138" y="327283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6932241" y="552382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773030" y="5697851"/>
            <a:ext cx="518984" cy="51898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172946" y="2672504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6364860" y="357506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6122873" y="4702873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4474275" y="491963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4043333" y="3631955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4474275" y="3021581"/>
            <a:ext cx="510747" cy="5107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086066" y="4386487"/>
            <a:ext cx="686315" cy="28909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766586" y="3030592"/>
            <a:ext cx="490924" cy="501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12048" y="4316723"/>
            <a:ext cx="844122" cy="1352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25749" y="4848001"/>
            <a:ext cx="134379" cy="72583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1A65078B-E51D-4B85-B9EF-995CB9222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b="1" u="sng" dirty="0"/>
              <a:t>Dining </a:t>
            </a:r>
            <a:r>
              <a:rPr lang="en-GB" b="1" u="sng" dirty="0"/>
              <a:t>P</a:t>
            </a:r>
            <a:r>
              <a:rPr lang="hu-HU" b="1" u="sng" dirty="0"/>
              <a:t>hilosopher</a:t>
            </a:r>
            <a:r>
              <a:rPr lang="en-GB" b="1" u="sng" dirty="0"/>
              <a:t>s Problem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3429365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D</a:t>
            </a:r>
            <a:r>
              <a:rPr lang="hu-HU" b="1" u="sng" dirty="0"/>
              <a:t>aemon and Worker</a:t>
            </a:r>
            <a:r>
              <a:rPr lang="en-GB" b="1" u="sng" dirty="0"/>
              <a:t> </a:t>
            </a:r>
            <a:r>
              <a:rPr lang="en-GB" b="1" u="sng" dirty="0" err="1"/>
              <a:t>Threa</a:t>
            </a:r>
            <a:r>
              <a:rPr lang="hu-HU" b="1" u="sng" dirty="0"/>
              <a:t>ds</a:t>
            </a:r>
            <a:endParaRPr lang="en-GB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04A02C-BD76-4175-B7DF-35361F20AE4C}"/>
              </a:ext>
            </a:extLst>
          </p:cNvPr>
          <p:cNvSpPr txBox="1"/>
          <p:nvPr/>
        </p:nvSpPr>
        <p:spPr>
          <a:xfrm>
            <a:off x="1908699" y="1811045"/>
            <a:ext cx="79912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>
                <a:sym typeface="Wingdings" panose="05000000000000000000" pitchFamily="2" charset="2"/>
              </a:rPr>
              <a:t>d</a:t>
            </a:r>
            <a:r>
              <a:rPr lang="hu-HU" b="1" dirty="0">
                <a:solidFill>
                  <a:srgbClr val="22222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aemon t</a:t>
            </a:r>
            <a:r>
              <a:rPr lang="en-GB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hread</a:t>
            </a:r>
            <a:r>
              <a:rPr lang="hu-HU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hu-H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 low priority </a:t>
            </a:r>
            <a:r>
              <a:rPr lang="en-GB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thread</a:t>
            </a:r>
            <a:r>
              <a:rPr lang="hu-HU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that runs in background</a:t>
            </a:r>
            <a:endParaRPr lang="hu-HU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</a:rPr>
              <a:t>		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to perform tasks such as garbage collection</a:t>
            </a:r>
            <a:r>
              <a:rPr lang="hu-HU" dirty="0">
                <a:sym typeface="Wingdings" panose="05000000000000000000" pitchFamily="2" charset="2"/>
              </a:rPr>
              <a:t>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 usually we create daemon threads </a:t>
            </a:r>
            <a:r>
              <a:rPr lang="hu-HU" b="1" dirty="0">
                <a:sym typeface="Wingdings" panose="05000000000000000000" pitchFamily="2" charset="2"/>
              </a:rPr>
              <a:t>for I/O operations </a:t>
            </a:r>
            <a:r>
              <a:rPr lang="hu-HU" dirty="0">
                <a:sym typeface="Wingdings" panose="05000000000000000000" pitchFamily="2" charset="2"/>
              </a:rPr>
              <a:t>or </a:t>
            </a:r>
            <a:r>
              <a:rPr lang="hu-HU" b="1" dirty="0">
                <a:sym typeface="Wingdings" panose="05000000000000000000" pitchFamily="2" charset="2"/>
              </a:rPr>
              <a:t>services</a:t>
            </a:r>
          </a:p>
          <a:p>
            <a:r>
              <a:rPr lang="hu-HU" dirty="0">
                <a:sym typeface="Wingdings" panose="05000000000000000000" pitchFamily="2" charset="2"/>
              </a:rPr>
              <a:t>		(smartphone services such as </a:t>
            </a:r>
            <a:r>
              <a:rPr lang="hu-HU" b="1" dirty="0">
                <a:sym typeface="Wingdings" panose="05000000000000000000" pitchFamily="2" charset="2"/>
              </a:rPr>
              <a:t>NFC</a:t>
            </a:r>
            <a:r>
              <a:rPr lang="hu-HU" dirty="0">
                <a:sym typeface="Wingdings" panose="05000000000000000000" pitchFamily="2" charset="2"/>
              </a:rPr>
              <a:t> or </a:t>
            </a:r>
            <a:r>
              <a:rPr lang="hu-HU" b="1" dirty="0">
                <a:sym typeface="Wingdings" panose="05000000000000000000" pitchFamily="2" charset="2"/>
              </a:rPr>
              <a:t>Bluetooth</a:t>
            </a:r>
            <a:r>
              <a:rPr lang="hu-HU" dirty="0">
                <a:sym typeface="Wingdings" panose="05000000000000000000" pitchFamily="2" charset="2"/>
              </a:rPr>
              <a:t> communication)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		We can create a daemon thread for a smartphone </a:t>
            </a:r>
          </a:p>
          <a:p>
            <a:r>
              <a:rPr lang="hu-HU" dirty="0">
                <a:sym typeface="Wingdings" panose="05000000000000000000" pitchFamily="2" charset="2"/>
              </a:rPr>
              <a:t>					application to look for smart-watches to pair with ...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56258-DFF2-41A4-ACC1-3ED87759F6E5}"/>
              </a:ext>
            </a:extLst>
          </p:cNvPr>
          <p:cNvSpPr txBox="1"/>
          <p:nvPr/>
        </p:nvSpPr>
        <p:spPr>
          <a:xfrm>
            <a:off x="1993392" y="4498848"/>
            <a:ext cx="72779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daemon threads are terminated by the </a:t>
            </a:r>
            <a:r>
              <a:rPr lang="hu-HU" b="1" dirty="0">
                <a:sym typeface="Wingdings" panose="05000000000000000000" pitchFamily="2" charset="2"/>
              </a:rPr>
              <a:t>JVM</a:t>
            </a:r>
            <a:r>
              <a:rPr lang="hu-HU" dirty="0">
                <a:sym typeface="Wingdings" panose="05000000000000000000" pitchFamily="2" charset="2"/>
              </a:rPr>
              <a:t> when all other </a:t>
            </a:r>
          </a:p>
          <a:p>
            <a:r>
              <a:rPr lang="hu-HU" dirty="0">
                <a:sym typeface="Wingdings" panose="05000000000000000000" pitchFamily="2" charset="2"/>
              </a:rPr>
              <a:t>	worker threads are terminated (finish execution)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so this is the </a:t>
            </a:r>
            <a:r>
              <a:rPr lang="hu-HU" b="1" dirty="0">
                <a:sym typeface="Wingdings" panose="05000000000000000000" pitchFamily="2" charset="2"/>
              </a:rPr>
              <a:t>main difference</a:t>
            </a:r>
            <a:r>
              <a:rPr lang="hu-HU" dirty="0">
                <a:sym typeface="Wingdings" panose="05000000000000000000" pitchFamily="2" charset="2"/>
              </a:rPr>
              <a:t>: worker threads are not terminated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while daemon threads are interrupted by the </a:t>
            </a:r>
            <a:r>
              <a:rPr lang="hu-HU" b="1" dirty="0">
                <a:sym typeface="Wingdings" panose="05000000000000000000" pitchFamily="2" charset="2"/>
              </a:rPr>
              <a:t>JVM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974605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MULTITHREADING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Locks and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97576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9541" y="1543172"/>
            <a:ext cx="7027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reentrant lock has the same basic behavior as we have seen for </a:t>
            </a:r>
          </a:p>
          <a:p>
            <a:r>
              <a:rPr lang="hu-HU" dirty="0"/>
              <a:t>	synchronized blocks (with some extrended features)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9020" y="2446969"/>
            <a:ext cx="5900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w</a:t>
            </a:r>
            <a:r>
              <a:rPr lang="hu-HU" dirty="0">
                <a:sym typeface="Wingdings" panose="05000000000000000000" pitchFamily="2" charset="2"/>
              </a:rPr>
              <a:t>e can make a lock fair</a:t>
            </a:r>
            <a:r>
              <a:rPr lang="hu-HU" b="1" dirty="0">
                <a:sym typeface="Wingdings" panose="05000000000000000000" pitchFamily="2" charset="2"/>
              </a:rPr>
              <a:t>: prevent thread starvation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Synchronized blocks are unfair by default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9020" y="3316061"/>
            <a:ext cx="57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w</a:t>
            </a:r>
            <a:r>
              <a:rPr lang="hu-HU" dirty="0">
                <a:sym typeface="Wingdings" panose="05000000000000000000" pitchFamily="2" charset="2"/>
              </a:rPr>
              <a:t>e can check whether the given lock is held or not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with reentrant locks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9020" y="4086299"/>
            <a:ext cx="6327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w</a:t>
            </a:r>
            <a:r>
              <a:rPr lang="hu-HU" dirty="0">
                <a:sym typeface="Wingdings" panose="05000000000000000000" pitchFamily="2" charset="2"/>
              </a:rPr>
              <a:t>e can get the </a:t>
            </a:r>
            <a:r>
              <a:rPr lang="hu-HU" b="1" dirty="0">
                <a:sym typeface="Wingdings" panose="05000000000000000000" pitchFamily="2" charset="2"/>
              </a:rPr>
              <a:t>list of threads waiting </a:t>
            </a:r>
            <a:r>
              <a:rPr lang="hu-HU" dirty="0">
                <a:sym typeface="Wingdings" panose="05000000000000000000" pitchFamily="2" charset="2"/>
              </a:rPr>
              <a:t>for the given lock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with reentrant locks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9020" y="4856537"/>
            <a:ext cx="5769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s</a:t>
            </a:r>
            <a:r>
              <a:rPr lang="hu-HU" dirty="0">
                <a:sym typeface="Wingdings" panose="05000000000000000000" pitchFamily="2" charset="2"/>
              </a:rPr>
              <a:t>ynchronized blocks are nicer: we do not need the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b="1" dirty="0">
                <a:sym typeface="Wingdings" panose="05000000000000000000" pitchFamily="2" charset="2"/>
              </a:rPr>
              <a:t>try-catch-finally block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E0E5515-884A-4697-9C89-2F8AD88A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27" y="500960"/>
            <a:ext cx="8596668" cy="1320800"/>
          </a:xfrm>
        </p:spPr>
        <p:txBody>
          <a:bodyPr/>
          <a:lstStyle/>
          <a:p>
            <a:r>
              <a:rPr lang="en-GB" b="1" u="sng" dirty="0"/>
              <a:t>Locks and </a:t>
            </a:r>
            <a:r>
              <a:rPr lang="en-GB" b="1" u="sng" dirty="0" err="1"/>
              <a:t>Synchroni</a:t>
            </a:r>
            <a:r>
              <a:rPr lang="hu-HU" b="1" u="sng" dirty="0"/>
              <a:t>zed Blocks</a:t>
            </a:r>
          </a:p>
        </p:txBody>
      </p:sp>
    </p:spTree>
    <p:extLst>
      <p:ext uri="{BB962C8B-B14F-4D97-AF65-F5344CB8AC3E}">
        <p14:creationId xmlns:p14="http://schemas.microsoft.com/office/powerpoint/2010/main" val="21667914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MULTITHREADING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Parallel sum</a:t>
            </a:r>
          </a:p>
        </p:txBody>
      </p:sp>
    </p:spTree>
    <p:extLst>
      <p:ext uri="{BB962C8B-B14F-4D97-AF65-F5344CB8AC3E}">
        <p14:creationId xmlns:p14="http://schemas.microsoft.com/office/powerpoint/2010/main" val="18793974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981260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29257" y="4572000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i in nums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total = total + nums[i]</a:t>
            </a:r>
          </a:p>
        </p:txBody>
      </p:sp>
    </p:spTree>
    <p:extLst>
      <p:ext uri="{BB962C8B-B14F-4D97-AF65-F5344CB8AC3E}">
        <p14:creationId xmlns:p14="http://schemas.microsoft.com/office/powerpoint/2010/main" val="34132437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29257" y="4572000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i in nums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total = total + nums[i]</a:t>
            </a:r>
          </a:p>
        </p:txBody>
      </p:sp>
    </p:spTree>
    <p:extLst>
      <p:ext uri="{BB962C8B-B14F-4D97-AF65-F5344CB8AC3E}">
        <p14:creationId xmlns:p14="http://schemas.microsoft.com/office/powerpoint/2010/main" val="2168679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29257" y="4572000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i in nums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total = total + nums[i]</a:t>
            </a:r>
          </a:p>
        </p:txBody>
      </p:sp>
    </p:spTree>
    <p:extLst>
      <p:ext uri="{BB962C8B-B14F-4D97-AF65-F5344CB8AC3E}">
        <p14:creationId xmlns:p14="http://schemas.microsoft.com/office/powerpoint/2010/main" val="1427094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29257" y="4572000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i in nums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total = total + nums[i]</a:t>
            </a:r>
          </a:p>
        </p:txBody>
      </p:sp>
    </p:spTree>
    <p:extLst>
      <p:ext uri="{BB962C8B-B14F-4D97-AF65-F5344CB8AC3E}">
        <p14:creationId xmlns:p14="http://schemas.microsoft.com/office/powerpoint/2010/main" val="10351455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29257" y="4572000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i in nums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total = total + nums[i]</a:t>
            </a:r>
          </a:p>
        </p:txBody>
      </p:sp>
    </p:spTree>
    <p:extLst>
      <p:ext uri="{BB962C8B-B14F-4D97-AF65-F5344CB8AC3E}">
        <p14:creationId xmlns:p14="http://schemas.microsoft.com/office/powerpoint/2010/main" val="9906496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29257" y="4572000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i in nums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total = total + nums[i]</a:t>
            </a:r>
          </a:p>
        </p:txBody>
      </p:sp>
    </p:spTree>
    <p:extLst>
      <p:ext uri="{BB962C8B-B14F-4D97-AF65-F5344CB8AC3E}">
        <p14:creationId xmlns:p14="http://schemas.microsoft.com/office/powerpoint/2010/main" val="49392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Memory Management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A5B02-DEC0-4DD3-8BDA-D743F6276597}"/>
              </a:ext>
            </a:extLst>
          </p:cNvPr>
          <p:cNvSpPr txBox="1"/>
          <p:nvPr/>
        </p:nvSpPr>
        <p:spPr>
          <a:xfrm>
            <a:off x="1065321" y="1276982"/>
            <a:ext cx="64331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there are </a:t>
            </a:r>
            <a:r>
              <a:rPr lang="hu-HU" b="1" dirty="0">
                <a:sym typeface="Wingdings" panose="05000000000000000000" pitchFamily="2" charset="2"/>
              </a:rPr>
              <a:t>processes</a:t>
            </a:r>
            <a:r>
              <a:rPr lang="hu-HU" dirty="0">
                <a:sym typeface="Wingdings" panose="05000000000000000000" pitchFamily="2" charset="2"/>
              </a:rPr>
              <a:t> and </a:t>
            </a:r>
            <a:r>
              <a:rPr lang="hu-HU" b="1" dirty="0">
                <a:sym typeface="Wingdings" panose="05000000000000000000" pitchFamily="2" charset="2"/>
              </a:rPr>
              <a:t>threads</a:t>
            </a:r>
            <a:r>
              <a:rPr lang="hu-HU" dirty="0">
                <a:sym typeface="Wingdings" panose="05000000000000000000" pitchFamily="2" charset="2"/>
              </a:rPr>
              <a:t> (light-weight processes)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2995B-E538-4445-AD72-85015822A646}"/>
              </a:ext>
            </a:extLst>
          </p:cNvPr>
          <p:cNvSpPr txBox="1"/>
          <p:nvPr/>
        </p:nvSpPr>
        <p:spPr>
          <a:xfrm>
            <a:off x="1592613" y="1855433"/>
            <a:ext cx="7935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„</a:t>
            </a:r>
            <a:r>
              <a:rPr lang="en-GB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typical difference is that threads (of the same process) run in a shared </a:t>
            </a:r>
            <a:endParaRPr lang="hu-HU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GB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memory space, while processes run in separate memory spaces</a:t>
            </a:r>
            <a:r>
              <a:rPr lang="hu-HU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”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2B3875-1AC9-4238-870C-274EB096D3F9}"/>
              </a:ext>
            </a:extLst>
          </p:cNvPr>
          <p:cNvSpPr/>
          <p:nvPr/>
        </p:nvSpPr>
        <p:spPr>
          <a:xfrm>
            <a:off x="2855089" y="2980518"/>
            <a:ext cx="1318054" cy="275143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MAIN MEMORY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(RAM)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54F08F-3834-473A-B73B-4AF3D0AF03C6}"/>
              </a:ext>
            </a:extLst>
          </p:cNvPr>
          <p:cNvSpPr/>
          <p:nvPr/>
        </p:nvSpPr>
        <p:spPr>
          <a:xfrm>
            <a:off x="4840407" y="3202468"/>
            <a:ext cx="3130378" cy="93911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4A4DF5-BC08-431C-B679-660D13D9E3B5}"/>
              </a:ext>
            </a:extLst>
          </p:cNvPr>
          <p:cNvSpPr/>
          <p:nvPr/>
        </p:nvSpPr>
        <p:spPr>
          <a:xfrm>
            <a:off x="4840407" y="4570892"/>
            <a:ext cx="3130378" cy="93911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7846F-4B2A-43FA-9E03-8755844CB063}"/>
              </a:ext>
            </a:extLst>
          </p:cNvPr>
          <p:cNvSpPr txBox="1"/>
          <p:nvPr/>
        </p:nvSpPr>
        <p:spPr>
          <a:xfrm>
            <a:off x="6838744" y="3487359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thread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C9996B-04D9-4E48-83C8-DA16EB24C790}"/>
              </a:ext>
            </a:extLst>
          </p:cNvPr>
          <p:cNvSpPr txBox="1"/>
          <p:nvPr/>
        </p:nvSpPr>
        <p:spPr>
          <a:xfrm>
            <a:off x="6838744" y="485578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thread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88A5AE-46FC-40CA-AE20-E1CBF9C0CD7E}"/>
              </a:ext>
            </a:extLst>
          </p:cNvPr>
          <p:cNvSpPr/>
          <p:nvPr/>
        </p:nvSpPr>
        <p:spPr>
          <a:xfrm>
            <a:off x="5936043" y="3366023"/>
            <a:ext cx="881449" cy="61200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73D67-0875-4C41-AC40-30C2F9291012}"/>
              </a:ext>
            </a:extLst>
          </p:cNvPr>
          <p:cNvSpPr/>
          <p:nvPr/>
        </p:nvSpPr>
        <p:spPr>
          <a:xfrm>
            <a:off x="4906311" y="3366022"/>
            <a:ext cx="926758" cy="5984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09EACB-9874-4CF9-8BF0-E18FB6B6DE80}"/>
              </a:ext>
            </a:extLst>
          </p:cNvPr>
          <p:cNvSpPr/>
          <p:nvPr/>
        </p:nvSpPr>
        <p:spPr>
          <a:xfrm>
            <a:off x="5957295" y="4738567"/>
            <a:ext cx="881449" cy="61200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18B1C5-EA5D-4E05-96C3-080B021C909A}"/>
              </a:ext>
            </a:extLst>
          </p:cNvPr>
          <p:cNvSpPr/>
          <p:nvPr/>
        </p:nvSpPr>
        <p:spPr>
          <a:xfrm>
            <a:off x="4927563" y="4738566"/>
            <a:ext cx="926758" cy="5984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cache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1DE7AF-AE81-4C6B-9CC6-5F2497CDA244}"/>
              </a:ext>
            </a:extLst>
          </p:cNvPr>
          <p:cNvCxnSpPr/>
          <p:nvPr/>
        </p:nvCxnSpPr>
        <p:spPr>
          <a:xfrm>
            <a:off x="4270158" y="3676185"/>
            <a:ext cx="47939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E6F540-BBFB-474C-97EA-322FEF734189}"/>
              </a:ext>
            </a:extLst>
          </p:cNvPr>
          <p:cNvCxnSpPr/>
          <p:nvPr/>
        </p:nvCxnSpPr>
        <p:spPr>
          <a:xfrm>
            <a:off x="4270158" y="5062581"/>
            <a:ext cx="47939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49942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29257" y="4572000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i in nums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total = total + nums[i]</a:t>
            </a:r>
          </a:p>
        </p:txBody>
      </p:sp>
    </p:spTree>
    <p:extLst>
      <p:ext uri="{BB962C8B-B14F-4D97-AF65-F5344CB8AC3E}">
        <p14:creationId xmlns:p14="http://schemas.microsoft.com/office/powerpoint/2010/main" val="30300074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29257" y="4572000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i in nums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total = total + nums[i]</a:t>
            </a:r>
          </a:p>
        </p:txBody>
      </p:sp>
    </p:spTree>
    <p:extLst>
      <p:ext uri="{BB962C8B-B14F-4D97-AF65-F5344CB8AC3E}">
        <p14:creationId xmlns:p14="http://schemas.microsoft.com/office/powerpoint/2010/main" val="27677790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29257" y="4572000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i in nums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total = total + nums[i]</a:t>
            </a:r>
          </a:p>
        </p:txBody>
      </p:sp>
    </p:spTree>
    <p:extLst>
      <p:ext uri="{BB962C8B-B14F-4D97-AF65-F5344CB8AC3E}">
        <p14:creationId xmlns:p14="http://schemas.microsoft.com/office/powerpoint/2010/main" val="12492351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741" y="650789"/>
            <a:ext cx="7398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Parallel sum </a:t>
            </a:r>
            <a:r>
              <a:rPr lang="hu-HU" dirty="0">
                <a:sym typeface="Wingdings" panose="05000000000000000000" pitchFamily="2" charset="2"/>
              </a:rPr>
              <a:t> with multiple processors or multicore processor</a:t>
            </a:r>
          </a:p>
          <a:p>
            <a:r>
              <a:rPr lang="hu-HU" dirty="0">
                <a:sym typeface="Wingdings" panose="05000000000000000000" pitchFamily="2" charset="2"/>
              </a:rPr>
              <a:t>			we can assign a task to every processor</a:t>
            </a:r>
          </a:p>
          <a:p>
            <a:r>
              <a:rPr lang="hu-HU" dirty="0">
                <a:sym typeface="Wingdings" panose="05000000000000000000" pitchFamily="2" charset="2"/>
              </a:rPr>
              <a:t>				~ parallel computing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751772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741" y="650789"/>
            <a:ext cx="7398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Parallel sum </a:t>
            </a:r>
            <a:r>
              <a:rPr lang="hu-HU" dirty="0">
                <a:sym typeface="Wingdings" panose="05000000000000000000" pitchFamily="2" charset="2"/>
              </a:rPr>
              <a:t> with multiple processors or multicore processor</a:t>
            </a:r>
          </a:p>
          <a:p>
            <a:r>
              <a:rPr lang="hu-HU" dirty="0">
                <a:sym typeface="Wingdings" panose="05000000000000000000" pitchFamily="2" charset="2"/>
              </a:rPr>
              <a:t>			we can assign a task to every processor</a:t>
            </a:r>
          </a:p>
          <a:p>
            <a:r>
              <a:rPr lang="hu-HU" dirty="0">
                <a:sym typeface="Wingdings" panose="05000000000000000000" pitchFamily="2" charset="2"/>
              </a:rPr>
              <a:t>				~ parallel computing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3632886" y="4085968"/>
            <a:ext cx="4992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thread #1			thread #2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3711144" y="4703805"/>
            <a:ext cx="497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sum1 = 16			sum2 = 40</a:t>
            </a:r>
          </a:p>
        </p:txBody>
      </p:sp>
    </p:spTree>
    <p:extLst>
      <p:ext uri="{BB962C8B-B14F-4D97-AF65-F5344CB8AC3E}">
        <p14:creationId xmlns:p14="http://schemas.microsoft.com/office/powerpoint/2010/main" val="2099948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MULTITHREADING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FORK-join framework</a:t>
            </a:r>
          </a:p>
        </p:txBody>
      </p:sp>
    </p:spTree>
    <p:extLst>
      <p:ext uri="{BB962C8B-B14F-4D97-AF65-F5344CB8AC3E}">
        <p14:creationId xmlns:p14="http://schemas.microsoft.com/office/powerpoint/2010/main" val="147356445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6108" y="2718486"/>
            <a:ext cx="6726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FF00"/>
                </a:solidFill>
              </a:rPr>
              <a:t>What is fork-join framework?</a:t>
            </a:r>
          </a:p>
          <a:p>
            <a:endParaRPr lang="hu-HU" dirty="0"/>
          </a:p>
          <a:p>
            <a:r>
              <a:rPr lang="hu-HU" dirty="0"/>
              <a:t>	Concrete implementation for parallel execution !!!</a:t>
            </a:r>
          </a:p>
        </p:txBody>
      </p:sp>
    </p:spTree>
    <p:extLst>
      <p:ext uri="{BB962C8B-B14F-4D97-AF65-F5344CB8AC3E}">
        <p14:creationId xmlns:p14="http://schemas.microsoft.com/office/powerpoint/2010/main" val="4935701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Fork-join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945826"/>
            <a:ext cx="8946541" cy="4195481"/>
          </a:xfrm>
        </p:spPr>
        <p:txBody>
          <a:bodyPr>
            <a:normAutofit/>
          </a:bodyPr>
          <a:lstStyle/>
          <a:p>
            <a:r>
              <a:rPr lang="hu-HU" dirty="0"/>
              <a:t>This framework helps to make an algorithm parallel</a:t>
            </a:r>
          </a:p>
          <a:p>
            <a:r>
              <a:rPr lang="hu-HU" dirty="0"/>
              <a:t>We do not have to bother about low level synchronizations or locks </a:t>
            </a:r>
          </a:p>
          <a:p>
            <a:r>
              <a:rPr lang="hu-HU" dirty="0"/>
              <a:t>Divide and conquer algorithms !!!</a:t>
            </a:r>
          </a:p>
          <a:p>
            <a:r>
              <a:rPr lang="hu-HU" dirty="0"/>
              <a:t>A larger task </a:t>
            </a:r>
            <a:r>
              <a:rPr lang="hu-HU" dirty="0">
                <a:sym typeface="Wingdings" panose="05000000000000000000" pitchFamily="2" charset="2"/>
              </a:rPr>
              <a:t> it can be divided into smaller ones + the subsolutions can be combined !!!</a:t>
            </a:r>
          </a:p>
          <a:p>
            <a:r>
              <a:rPr lang="hu-HU" b="1" dirty="0">
                <a:sym typeface="Wingdings" panose="05000000000000000000" pitchFamily="2" charset="2"/>
              </a:rPr>
              <a:t>IMPORTANT</a:t>
            </a:r>
            <a:r>
              <a:rPr lang="hu-HU" dirty="0">
                <a:sym typeface="Wingdings" panose="05000000000000000000" pitchFamily="2" charset="2"/>
              </a:rPr>
              <a:t> subtasks have to be independent in order to be executed in parallel</a:t>
            </a:r>
          </a:p>
          <a:p>
            <a:r>
              <a:rPr lang="hu-HU" dirty="0">
                <a:sym typeface="Wingdings" panose="05000000000000000000" pitchFamily="2" charset="2"/>
              </a:rPr>
              <a:t>So the main concept fork-join framework breaks the task into smalles subtasks until these subtasks are simple enough to solve without further breakups</a:t>
            </a:r>
          </a:p>
          <a:p>
            <a:r>
              <a:rPr lang="hu-HU" dirty="0">
                <a:sym typeface="Wingdings" panose="05000000000000000000" pitchFamily="2" charset="2"/>
              </a:rPr>
              <a:t>For example: parallel merge sort, parallel maximum finding</a:t>
            </a:r>
          </a:p>
        </p:txBody>
      </p:sp>
    </p:spTree>
    <p:extLst>
      <p:ext uri="{BB962C8B-B14F-4D97-AF65-F5344CB8AC3E}">
        <p14:creationId xmlns:p14="http://schemas.microsoft.com/office/powerpoint/2010/main" val="240785248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125" y="568411"/>
            <a:ext cx="462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RecursiveTask&lt;T&gt;     </a:t>
            </a:r>
            <a:r>
              <a:rPr lang="hu-HU" dirty="0">
                <a:solidFill>
                  <a:schemeClr val="tx2"/>
                </a:solidFill>
              </a:rPr>
              <a:t>it will return a T type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0919" y="1025948"/>
            <a:ext cx="81002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All the tasks we want to execute in parallel is a subclass of this class</a:t>
            </a:r>
          </a:p>
          <a:p>
            <a:r>
              <a:rPr lang="hu-HU" dirty="0"/>
              <a:t>	We have to override the computer method that will return the </a:t>
            </a:r>
          </a:p>
          <a:p>
            <a:r>
              <a:rPr lang="hu-HU" dirty="0"/>
              <a:t>		solution of the subproblem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3125" y="2590800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ForkJoinPool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0919" y="3175687"/>
            <a:ext cx="96632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Basically it is a thread pool for executing fork-join tasks</a:t>
            </a:r>
          </a:p>
          <a:p>
            <a:endParaRPr lang="hu-HU" dirty="0"/>
          </a:p>
          <a:p>
            <a:r>
              <a:rPr lang="hu-HU" b="1" i="1" dirty="0"/>
              <a:t>work-stealing</a:t>
            </a:r>
            <a:r>
              <a:rPr lang="hu-HU" dirty="0"/>
              <a:t> a task is not equivalent to a thread !!!</a:t>
            </a:r>
          </a:p>
          <a:p>
            <a:r>
              <a:rPr lang="hu-HU" b="1" i="1" dirty="0"/>
              <a:t>	</a:t>
            </a:r>
            <a:r>
              <a:rPr lang="hu-HU" dirty="0"/>
              <a:t>Tasks are lightweight threads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so fork-join will be efficient even when</a:t>
            </a:r>
          </a:p>
          <a:p>
            <a:r>
              <a:rPr lang="hu-HU" b="1" i="1" dirty="0"/>
              <a:t>	</a:t>
            </a:r>
            <a:r>
              <a:rPr lang="hu-HU" dirty="0"/>
              <a:t>there are a huge number of tasks</a:t>
            </a:r>
          </a:p>
          <a:p>
            <a:endParaRPr lang="hu-HU" dirty="0"/>
          </a:p>
          <a:p>
            <a:r>
              <a:rPr lang="hu-HU" dirty="0"/>
              <a:t>So ForkJoinPool creates a fix number of threads </a:t>
            </a:r>
            <a:r>
              <a:rPr lang="hu-HU" dirty="0">
                <a:sym typeface="Wingdings" panose="05000000000000000000" pitchFamily="2" charset="2"/>
              </a:rPr>
              <a:t> usually the number of CPU cores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These threads are executing the tasks but if a thread has no task: it can „steal” a task</a:t>
            </a:r>
          </a:p>
          <a:p>
            <a:r>
              <a:rPr lang="hu-HU" dirty="0">
                <a:sym typeface="Wingdings" panose="05000000000000000000" pitchFamily="2" charset="2"/>
              </a:rPr>
              <a:t>	from more busy threads</a:t>
            </a:r>
          </a:p>
          <a:p>
            <a:r>
              <a:rPr lang="hu-HU" dirty="0">
                <a:sym typeface="Wingdings" panose="05000000000000000000" pitchFamily="2" charset="2"/>
              </a:rPr>
              <a:t>		~ tasks are distributed to all threads in the thread pool !!!</a:t>
            </a:r>
          </a:p>
          <a:p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593125" y="2085373"/>
            <a:ext cx="643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RecursiveAction  </a:t>
            </a:r>
            <a:r>
              <a:rPr lang="hu-HU" dirty="0">
                <a:solidFill>
                  <a:schemeClr val="tx2"/>
                </a:solidFill>
              </a:rPr>
              <a:t>it is a task, but without any return value</a:t>
            </a:r>
          </a:p>
        </p:txBody>
      </p:sp>
    </p:spTree>
    <p:extLst>
      <p:ext uri="{BB962C8B-B14F-4D97-AF65-F5344CB8AC3E}">
        <p14:creationId xmlns:p14="http://schemas.microsoft.com/office/powerpoint/2010/main" val="32980950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2108" y="708454"/>
            <a:ext cx="673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fork </a:t>
            </a:r>
            <a:r>
              <a:rPr lang="hu-HU" dirty="0">
                <a:sym typeface="Wingdings" panose="05000000000000000000" pitchFamily="2" charset="2"/>
              </a:rPr>
              <a:t> split the given task into smaller subtasks that can be</a:t>
            </a:r>
          </a:p>
          <a:p>
            <a:r>
              <a:rPr lang="hu-HU" dirty="0">
                <a:sym typeface="Wingdings" panose="05000000000000000000" pitchFamily="2" charset="2"/>
              </a:rPr>
              <a:t>		executed in a parallel manner</a:t>
            </a:r>
            <a:endParaRPr lang="hu-HU" dirty="0"/>
          </a:p>
        </p:txBody>
      </p:sp>
      <p:sp>
        <p:nvSpPr>
          <p:cNvPr id="6" name="Oval 5"/>
          <p:cNvSpPr/>
          <p:nvPr/>
        </p:nvSpPr>
        <p:spPr>
          <a:xfrm>
            <a:off x="5707615" y="2183026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7" name="Oval 6"/>
          <p:cNvSpPr/>
          <p:nvPr/>
        </p:nvSpPr>
        <p:spPr>
          <a:xfrm>
            <a:off x="4322452" y="3406317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8" name="Oval 7"/>
          <p:cNvSpPr/>
          <p:nvPr/>
        </p:nvSpPr>
        <p:spPr>
          <a:xfrm>
            <a:off x="7116286" y="3406317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cxnSp>
        <p:nvCxnSpPr>
          <p:cNvPr id="10" name="Straight Arrow Connector 9"/>
          <p:cNvCxnSpPr>
            <a:stCxn id="6" idx="3"/>
            <a:endCxn id="7" idx="7"/>
          </p:cNvCxnSpPr>
          <p:nvPr/>
        </p:nvCxnSpPr>
        <p:spPr>
          <a:xfrm flipH="1">
            <a:off x="5118034" y="2978608"/>
            <a:ext cx="726081" cy="5642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5"/>
            <a:endCxn id="8" idx="1"/>
          </p:cNvCxnSpPr>
          <p:nvPr/>
        </p:nvCxnSpPr>
        <p:spPr>
          <a:xfrm>
            <a:off x="6503197" y="2978608"/>
            <a:ext cx="749589" cy="5642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930257" y="4637873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19" name="Oval 18"/>
          <p:cNvSpPr/>
          <p:nvPr/>
        </p:nvSpPr>
        <p:spPr>
          <a:xfrm>
            <a:off x="5724091" y="4637873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cxnSp>
        <p:nvCxnSpPr>
          <p:cNvPr id="20" name="Straight Arrow Connector 19"/>
          <p:cNvCxnSpPr>
            <a:endCxn id="18" idx="7"/>
          </p:cNvCxnSpPr>
          <p:nvPr/>
        </p:nvCxnSpPr>
        <p:spPr>
          <a:xfrm flipH="1">
            <a:off x="3725839" y="4210164"/>
            <a:ext cx="726081" cy="5642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9" idx="1"/>
          </p:cNvCxnSpPr>
          <p:nvPr/>
        </p:nvCxnSpPr>
        <p:spPr>
          <a:xfrm>
            <a:off x="5111002" y="4210164"/>
            <a:ext cx="749589" cy="5642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62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Memory Management</a:t>
            </a:r>
            <a:endParaRPr lang="en-GB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7E08A5-0432-4A0F-91BE-F19569F4DF8F}"/>
              </a:ext>
            </a:extLst>
          </p:cNvPr>
          <p:cNvSpPr txBox="1"/>
          <p:nvPr/>
        </p:nvSpPr>
        <p:spPr>
          <a:xfrm>
            <a:off x="5369296" y="1494770"/>
            <a:ext cx="37705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	reading the number from memory</a:t>
            </a:r>
          </a:p>
          <a:p>
            <a:pPr algn="ctr"/>
            <a:r>
              <a:rPr lang="hu-HU" sz="1600" dirty="0"/>
              <a:t>	incrementing the value</a:t>
            </a:r>
          </a:p>
          <a:p>
            <a:pPr algn="ctr"/>
            <a:r>
              <a:rPr lang="hu-HU" sz="1600" dirty="0"/>
              <a:t>	writing the number to memory</a:t>
            </a:r>
          </a:p>
          <a:p>
            <a:pPr algn="ctr"/>
            <a:r>
              <a:rPr lang="hu-HU" sz="1600" dirty="0"/>
              <a:t>	return with the variable</a:t>
            </a:r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D49477-6EA1-4972-8EFF-DE892607998F}"/>
              </a:ext>
            </a:extLst>
          </p:cNvPr>
          <p:cNvSpPr txBox="1"/>
          <p:nvPr/>
        </p:nvSpPr>
        <p:spPr>
          <a:xfrm>
            <a:off x="1162975" y="1557459"/>
            <a:ext cx="28921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public void increment() {</a:t>
            </a:r>
          </a:p>
          <a:p>
            <a:r>
              <a:rPr lang="hu-HU" b="1" dirty="0">
                <a:solidFill>
                  <a:srgbClr val="FFC000"/>
                </a:solidFill>
              </a:rPr>
              <a:t>	counter++;</a:t>
            </a:r>
          </a:p>
          <a:p>
            <a:r>
              <a:rPr lang="hu-HU" b="1" dirty="0">
                <a:solidFill>
                  <a:srgbClr val="FFC000"/>
                </a:solidFill>
              </a:rPr>
              <a:t>}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C9CE6B-8C5A-4CE4-944D-03A505568129}"/>
              </a:ext>
            </a:extLst>
          </p:cNvPr>
          <p:cNvCxnSpPr/>
          <p:nvPr/>
        </p:nvCxnSpPr>
        <p:spPr>
          <a:xfrm flipH="1">
            <a:off x="4634146" y="2019124"/>
            <a:ext cx="84764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18D6A67-5B07-4DDB-B61D-C9121CC8ED90}"/>
              </a:ext>
            </a:extLst>
          </p:cNvPr>
          <p:cNvSpPr txBox="1"/>
          <p:nvPr/>
        </p:nvSpPr>
        <p:spPr>
          <a:xfrm>
            <a:off x="2194388" y="3048388"/>
            <a:ext cx="74911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These operations seems to be atomic in the sense that </a:t>
            </a:r>
          </a:p>
          <a:p>
            <a:r>
              <a:rPr lang="hu-HU" dirty="0"/>
              <a:t>	requires only a single operation but this is not the case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it takes some time to finish with the </a:t>
            </a:r>
            <a:r>
              <a:rPr lang="hu-HU" b="1" dirty="0">
                <a:sym typeface="Wingdings" panose="05000000000000000000" pitchFamily="2" charset="2"/>
              </a:rPr>
              <a:t>increment operation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	 </a:t>
            </a:r>
            <a:r>
              <a:rPr lang="hu-HU" dirty="0">
                <a:sym typeface="Wingdings" panose="05000000000000000000" pitchFamily="2" charset="2"/>
              </a:rPr>
              <a:t>during this procedure another thread may call this method</a:t>
            </a:r>
          </a:p>
          <a:p>
            <a:r>
              <a:rPr lang="hu-HU" dirty="0">
                <a:sym typeface="Wingdings" panose="05000000000000000000" pitchFamily="2" charset="2"/>
              </a:rPr>
              <a:t>				as well with the original counter value</a:t>
            </a:r>
          </a:p>
        </p:txBody>
      </p:sp>
    </p:spTree>
    <p:extLst>
      <p:ext uri="{BB962C8B-B14F-4D97-AF65-F5344CB8AC3E}">
        <p14:creationId xmlns:p14="http://schemas.microsoft.com/office/powerpoint/2010/main" val="348163030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2108" y="708454"/>
            <a:ext cx="673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fork </a:t>
            </a:r>
            <a:r>
              <a:rPr lang="hu-HU" dirty="0">
                <a:sym typeface="Wingdings" panose="05000000000000000000" pitchFamily="2" charset="2"/>
              </a:rPr>
              <a:t> split the given task into smaller subtasks that can be</a:t>
            </a:r>
          </a:p>
          <a:p>
            <a:r>
              <a:rPr lang="hu-HU" dirty="0">
                <a:sym typeface="Wingdings" panose="05000000000000000000" pitchFamily="2" charset="2"/>
              </a:rPr>
              <a:t>		executed in a parallel manner</a:t>
            </a:r>
            <a:endParaRPr lang="hu-HU" dirty="0"/>
          </a:p>
        </p:txBody>
      </p:sp>
      <p:sp>
        <p:nvSpPr>
          <p:cNvPr id="6" name="Oval 5"/>
          <p:cNvSpPr/>
          <p:nvPr/>
        </p:nvSpPr>
        <p:spPr>
          <a:xfrm>
            <a:off x="5707615" y="2183026"/>
            <a:ext cx="932082" cy="93208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task</a:t>
            </a:r>
          </a:p>
        </p:txBody>
      </p:sp>
      <p:sp>
        <p:nvSpPr>
          <p:cNvPr id="7" name="Oval 6"/>
          <p:cNvSpPr/>
          <p:nvPr/>
        </p:nvSpPr>
        <p:spPr>
          <a:xfrm>
            <a:off x="4322452" y="3406317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8" name="Oval 7"/>
          <p:cNvSpPr/>
          <p:nvPr/>
        </p:nvSpPr>
        <p:spPr>
          <a:xfrm>
            <a:off x="7116286" y="3406317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cxnSp>
        <p:nvCxnSpPr>
          <p:cNvPr id="10" name="Straight Arrow Connector 9"/>
          <p:cNvCxnSpPr>
            <a:stCxn id="6" idx="3"/>
            <a:endCxn id="7" idx="7"/>
          </p:cNvCxnSpPr>
          <p:nvPr/>
        </p:nvCxnSpPr>
        <p:spPr>
          <a:xfrm flipH="1">
            <a:off x="5118034" y="2978608"/>
            <a:ext cx="726081" cy="5642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5"/>
            <a:endCxn id="8" idx="1"/>
          </p:cNvCxnSpPr>
          <p:nvPr/>
        </p:nvCxnSpPr>
        <p:spPr>
          <a:xfrm>
            <a:off x="6503197" y="2978608"/>
            <a:ext cx="749589" cy="5642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930257" y="4637873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19" name="Oval 18"/>
          <p:cNvSpPr/>
          <p:nvPr/>
        </p:nvSpPr>
        <p:spPr>
          <a:xfrm>
            <a:off x="5724091" y="4637873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cxnSp>
        <p:nvCxnSpPr>
          <p:cNvPr id="20" name="Straight Arrow Connector 19"/>
          <p:cNvCxnSpPr>
            <a:endCxn id="18" idx="7"/>
          </p:cNvCxnSpPr>
          <p:nvPr/>
        </p:nvCxnSpPr>
        <p:spPr>
          <a:xfrm flipH="1">
            <a:off x="3725839" y="4210164"/>
            <a:ext cx="726081" cy="5642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9" idx="1"/>
          </p:cNvCxnSpPr>
          <p:nvPr/>
        </p:nvCxnSpPr>
        <p:spPr>
          <a:xfrm>
            <a:off x="5111002" y="4210164"/>
            <a:ext cx="749589" cy="5642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5348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2108" y="708454"/>
            <a:ext cx="8784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join </a:t>
            </a:r>
            <a:r>
              <a:rPr lang="hu-HU" dirty="0">
                <a:sym typeface="Wingdings" panose="05000000000000000000" pitchFamily="2" charset="2"/>
              </a:rPr>
              <a:t> the splitted tasks are being executed and after all of them are finished</a:t>
            </a:r>
          </a:p>
          <a:p>
            <a:r>
              <a:rPr lang="hu-HU" dirty="0">
                <a:sym typeface="Wingdings" panose="05000000000000000000" pitchFamily="2" charset="2"/>
              </a:rPr>
              <a:t>		they are merged into one result</a:t>
            </a:r>
            <a:endParaRPr lang="hu-HU" dirty="0"/>
          </a:p>
        </p:txBody>
      </p:sp>
      <p:sp>
        <p:nvSpPr>
          <p:cNvPr id="6" name="Oval 5"/>
          <p:cNvSpPr/>
          <p:nvPr/>
        </p:nvSpPr>
        <p:spPr>
          <a:xfrm>
            <a:off x="5707615" y="2183026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7" name="Oval 6"/>
          <p:cNvSpPr/>
          <p:nvPr/>
        </p:nvSpPr>
        <p:spPr>
          <a:xfrm>
            <a:off x="4322452" y="3406317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8" name="Oval 7"/>
          <p:cNvSpPr/>
          <p:nvPr/>
        </p:nvSpPr>
        <p:spPr>
          <a:xfrm>
            <a:off x="7116286" y="3406317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cxnSp>
        <p:nvCxnSpPr>
          <p:cNvPr id="10" name="Straight Arrow Connector 9"/>
          <p:cNvCxnSpPr>
            <a:stCxn id="7" idx="7"/>
            <a:endCxn id="6" idx="3"/>
          </p:cNvCxnSpPr>
          <p:nvPr/>
        </p:nvCxnSpPr>
        <p:spPr>
          <a:xfrm flipV="1">
            <a:off x="5118034" y="2978608"/>
            <a:ext cx="726081" cy="5642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1"/>
            <a:endCxn id="6" idx="5"/>
          </p:cNvCxnSpPr>
          <p:nvPr/>
        </p:nvCxnSpPr>
        <p:spPr>
          <a:xfrm flipH="1" flipV="1">
            <a:off x="6503197" y="2978608"/>
            <a:ext cx="749589" cy="5642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930257" y="4637873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19" name="Oval 18"/>
          <p:cNvSpPr/>
          <p:nvPr/>
        </p:nvSpPr>
        <p:spPr>
          <a:xfrm>
            <a:off x="5724091" y="4637873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cxnSp>
        <p:nvCxnSpPr>
          <p:cNvPr id="20" name="Straight Arrow Connector 19"/>
          <p:cNvCxnSpPr>
            <a:stCxn id="18" idx="7"/>
            <a:endCxn id="7" idx="3"/>
          </p:cNvCxnSpPr>
          <p:nvPr/>
        </p:nvCxnSpPr>
        <p:spPr>
          <a:xfrm flipV="1">
            <a:off x="3725839" y="4201899"/>
            <a:ext cx="733113" cy="57247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1"/>
            <a:endCxn id="7" idx="5"/>
          </p:cNvCxnSpPr>
          <p:nvPr/>
        </p:nvCxnSpPr>
        <p:spPr>
          <a:xfrm flipH="1" flipV="1">
            <a:off x="5118034" y="4201899"/>
            <a:ext cx="742557" cy="57247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29122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21186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6426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68252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99475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74465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34132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52507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9993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34637</TotalTime>
  <Words>5052</Words>
  <Application>Microsoft Office PowerPoint</Application>
  <PresentationFormat>Widescreen</PresentationFormat>
  <Paragraphs>966</Paragraphs>
  <Slides>121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121</vt:i4>
      </vt:variant>
    </vt:vector>
  </HeadingPairs>
  <TitlesOfParts>
    <vt:vector size="129" baseType="lpstr">
      <vt:lpstr>Arial</vt:lpstr>
      <vt:lpstr>Arial</vt:lpstr>
      <vt:lpstr>raleway</vt:lpstr>
      <vt:lpstr>Trebuchet MS</vt:lpstr>
      <vt:lpstr>Verdana</vt:lpstr>
      <vt:lpstr>Wingdings</vt:lpstr>
      <vt:lpstr>Wingdings 3</vt:lpstr>
      <vt:lpstr>Facet</vt:lpstr>
      <vt:lpstr>Stream API</vt:lpstr>
      <vt:lpstr>Thread Optimization</vt:lpstr>
      <vt:lpstr>Thread Optimization</vt:lpstr>
      <vt:lpstr>Thread Optimization</vt:lpstr>
      <vt:lpstr>Memory Management</vt:lpstr>
      <vt:lpstr>Daemon and Worker Threads</vt:lpstr>
      <vt:lpstr>Daemon and Worker Threads</vt:lpstr>
      <vt:lpstr>Memory Management</vt:lpstr>
      <vt:lpstr>Memory Management</vt:lpstr>
      <vt:lpstr>Intrinsic Lock (Monitor)</vt:lpstr>
      <vt:lpstr>Intrinsic Lock (Monitor)</vt:lpstr>
      <vt:lpstr>Intrinsic Lock (Monitor)</vt:lpstr>
      <vt:lpstr>Intrinsic Lock (Monitor)</vt:lpstr>
      <vt:lpstr>Threads Communication</vt:lpstr>
      <vt:lpstr>Stream API Explained</vt:lpstr>
      <vt:lpstr>Memory Management</vt:lpstr>
      <vt:lpstr>Memory Management</vt:lpstr>
      <vt:lpstr>Memory Management</vt:lpstr>
      <vt:lpstr>Memory Management</vt:lpstr>
      <vt:lpstr>Memory Management</vt:lpstr>
      <vt:lpstr>Memory Management</vt:lpstr>
      <vt:lpstr>Memory Management</vt:lpstr>
      <vt:lpstr>Memory Management</vt:lpstr>
      <vt:lpstr>Stream API Explained</vt:lpstr>
      <vt:lpstr>Stream API Explained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MULTITHREADING</vt:lpstr>
      <vt:lpstr>Advantages </vt:lpstr>
      <vt:lpstr>PowerPoint Presentation</vt:lpstr>
      <vt:lpstr>PowerPoint Presentation</vt:lpstr>
      <vt:lpstr>MULTITHREADING</vt:lpstr>
      <vt:lpstr>Disadvantages </vt:lpstr>
      <vt:lpstr>PowerPoint Presentation</vt:lpstr>
      <vt:lpstr>MULTITHREADING</vt:lpstr>
      <vt:lpstr>Deadlock</vt:lpstr>
      <vt:lpstr>Deadlock</vt:lpstr>
      <vt:lpstr>Livelock</vt:lpstr>
      <vt:lpstr>How to Handle Deadlock and Livelock?</vt:lpstr>
      <vt:lpstr>Livelock</vt:lpstr>
      <vt:lpstr>PowerPoint Presentation</vt:lpstr>
      <vt:lpstr>PowerPoint Presentation</vt:lpstr>
      <vt:lpstr>Volatile Keyword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MULTITHREADING</vt:lpstr>
      <vt:lpstr>PowerPoint Presentation</vt:lpstr>
      <vt:lpstr>MULTITHREADING</vt:lpstr>
      <vt:lpstr>Dining Philosophers Problem</vt:lpstr>
      <vt:lpstr>Dining Philosophers Problem</vt:lpstr>
      <vt:lpstr>Dining Philosophers Problem</vt:lpstr>
      <vt:lpstr>Dining Philosophers Problem</vt:lpstr>
      <vt:lpstr>Dining Philosophers Problem</vt:lpstr>
      <vt:lpstr>Dining Philosophers Problem</vt:lpstr>
      <vt:lpstr>Dining Philosophers Problem</vt:lpstr>
      <vt:lpstr>MULTITHREADING</vt:lpstr>
      <vt:lpstr>Locks and Synchronized Blocks</vt:lpstr>
      <vt:lpstr>MULTITHREADING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MULTITHREADING</vt:lpstr>
      <vt:lpstr>PowerPoint Presentation</vt:lpstr>
      <vt:lpstr>Fork-join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Semaphores and Mutexes</vt:lpstr>
      <vt:lpstr>Semaphores</vt:lpstr>
      <vt:lpstr>Semaphores</vt:lpstr>
      <vt:lpstr>Semaphores</vt:lpstr>
      <vt:lpstr>Mutexes (Mutual Exclusion Objects)</vt:lpstr>
      <vt:lpstr>Mutexes (Mutual Exclusion Objects)</vt:lpstr>
      <vt:lpstr>Mutexes (Mutual Exclusion Objects)</vt:lpstr>
      <vt:lpstr>Mutexes (Mutual Exclusion Objects)</vt:lpstr>
      <vt:lpstr>Executors</vt:lpstr>
      <vt:lpstr>Executors</vt:lpstr>
      <vt:lpstr>Executors</vt:lpstr>
      <vt:lpstr>Executors</vt:lpstr>
      <vt:lpstr>Runnable and Callable Interfaces</vt:lpstr>
      <vt:lpstr>Runnable and Callable Interfaces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User</dc:creator>
  <cp:lastModifiedBy>BALÁZS</cp:lastModifiedBy>
  <cp:revision>100</cp:revision>
  <dcterms:created xsi:type="dcterms:W3CDTF">2015-05-22T08:57:36Z</dcterms:created>
  <dcterms:modified xsi:type="dcterms:W3CDTF">2022-10-07T09:53:39Z</dcterms:modified>
</cp:coreProperties>
</file>