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alibri" pitchFamily="34" charset="0"/>
      <p:regular r:id="rId14"/>
      <p:bold r:id="rId15"/>
      <p:italic r:id="rId16"/>
      <p:boldItalic r:id="rId17"/>
    </p:embeddedFont>
    <p:embeddedFont>
      <p:font typeface="Clear Sans Regular Bold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77" autoAdjust="0"/>
    <p:restoredTop sz="93750" autoAdjust="0"/>
  </p:normalViewPr>
  <p:slideViewPr>
    <p:cSldViewPr>
      <p:cViewPr varScale="1">
        <p:scale>
          <a:sx n="54" d="100"/>
          <a:sy n="54" d="100"/>
        </p:scale>
        <p:origin x="-586" y="2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shfi%20RAZA\Downloads\dataset\final%20da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shfi%20RAZA\Downloads\dataset\final%20data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shfi%20RAZA\Downloads\dataset\final%20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view3D>
      <c:rotX val="0"/>
      <c:rotY val="0"/>
      <c:depthPercent val="60"/>
      <c:perspective val="100"/>
    </c:view3D>
    <c:floor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spPr>
        <a:noFill/>
        <a:ln>
          <a:noFill/>
        </a:ln>
        <a:effectLst/>
        <a:sp3d/>
      </c:spPr>
    </c:sideWall>
    <c:backWall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ser>
          <c:idx val="0"/>
          <c:order val="0"/>
          <c:tx>
            <c:strRef>
              <c:f>'[final data.xlsx]overall score'!$B$1</c:f>
              <c:strCache>
                <c:ptCount val="1"/>
                <c:pt idx="0">
                  <c:v>Score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1">
                  <a:lumMod val="75000"/>
                </a:schemeClr>
              </a:contourClr>
            </a:sp3d>
          </c:spPr>
          <c:cat>
            <c:strRef>
              <c:f>'[final data.xlsx]overall score'!$A$2:$A$17</c:f>
              <c:strCache>
                <c:ptCount val="16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  <c:pt idx="5">
                  <c:v>culture</c:v>
                </c:pt>
                <c:pt idx="6">
                  <c:v>travel</c:v>
                </c:pt>
                <c:pt idx="7">
                  <c:v>cooking</c:v>
                </c:pt>
                <c:pt idx="8">
                  <c:v>soccer</c:v>
                </c:pt>
                <c:pt idx="9">
                  <c:v>education</c:v>
                </c:pt>
                <c:pt idx="10">
                  <c:v>fitness</c:v>
                </c:pt>
                <c:pt idx="11">
                  <c:v>Studying</c:v>
                </c:pt>
                <c:pt idx="12">
                  <c:v>dogs</c:v>
                </c:pt>
                <c:pt idx="13">
                  <c:v>tennis</c:v>
                </c:pt>
                <c:pt idx="14">
                  <c:v>veganism</c:v>
                </c:pt>
                <c:pt idx="15">
                  <c:v>public speaking</c:v>
                </c:pt>
              </c:strCache>
            </c:strRef>
          </c:cat>
          <c:val>
            <c:numRef>
              <c:f>'[final data.xlsx]overall score'!$B$2:$B$17</c:f>
              <c:numCache>
                <c:formatCode>General</c:formatCode>
                <c:ptCount val="16"/>
                <c:pt idx="0">
                  <c:v>68624</c:v>
                </c:pt>
                <c:pt idx="1">
                  <c:v>65405</c:v>
                </c:pt>
                <c:pt idx="2">
                  <c:v>63138</c:v>
                </c:pt>
                <c:pt idx="3">
                  <c:v>63035</c:v>
                </c:pt>
                <c:pt idx="4">
                  <c:v>61598</c:v>
                </c:pt>
                <c:pt idx="5">
                  <c:v>60663</c:v>
                </c:pt>
                <c:pt idx="6">
                  <c:v>59358</c:v>
                </c:pt>
                <c:pt idx="7">
                  <c:v>59174</c:v>
                </c:pt>
                <c:pt idx="8">
                  <c:v>53216</c:v>
                </c:pt>
                <c:pt idx="9">
                  <c:v>52759</c:v>
                </c:pt>
                <c:pt idx="10">
                  <c:v>50835</c:v>
                </c:pt>
                <c:pt idx="11">
                  <c:v>49442</c:v>
                </c:pt>
                <c:pt idx="12">
                  <c:v>48398</c:v>
                </c:pt>
                <c:pt idx="13">
                  <c:v>46185</c:v>
                </c:pt>
                <c:pt idx="14">
                  <c:v>45901</c:v>
                </c:pt>
                <c:pt idx="15">
                  <c:v>45751</c:v>
                </c:pt>
              </c:numCache>
            </c:numRef>
          </c:val>
        </c:ser>
        <c:dLbls/>
        <c:gapWidth val="65"/>
        <c:shape val="box"/>
        <c:axId val="93647616"/>
        <c:axId val="93649536"/>
        <c:axId val="0"/>
      </c:bar3DChart>
      <c:catAx>
        <c:axId val="93647616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649536"/>
        <c:crosses val="autoZero"/>
        <c:auto val="1"/>
        <c:lblAlgn val="ctr"/>
        <c:lblOffset val="100"/>
      </c:catAx>
      <c:valAx>
        <c:axId val="93649536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647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plotArea>
      <c:layout/>
      <c:pieChart>
        <c:varyColors val="1"/>
        <c:ser>
          <c:idx val="0"/>
          <c:order val="0"/>
          <c:tx>
            <c:strRef>
              <c:f>'[final data.xlsx]Top 5 Score'!$B$1</c:f>
              <c:strCache>
                <c:ptCount val="1"/>
                <c:pt idx="0">
                  <c:v>Score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Percent val="1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'[final data.xlsx]Top 5 Score'!$A$2:$A$6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'[final data.xlsx]Top 5 Score'!$B$2:$B$6</c:f>
              <c:numCache>
                <c:formatCode>General</c:formatCode>
                <c:ptCount val="5"/>
                <c:pt idx="0">
                  <c:v>68624</c:v>
                </c:pt>
                <c:pt idx="1">
                  <c:v>65405</c:v>
                </c:pt>
                <c:pt idx="2">
                  <c:v>63138</c:v>
                </c:pt>
                <c:pt idx="3">
                  <c:v>63035</c:v>
                </c:pt>
                <c:pt idx="4">
                  <c:v>61598</c:v>
                </c:pt>
              </c:numCache>
            </c:numRef>
          </c:val>
          <c:extLst xmlns:c16r2="http://schemas.microsoft.com/office/drawing/2015/06/chart"/>
        </c:ser>
        <c:dLbls>
          <c:showPercent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5"/>
  <c:chart>
    <c:title>
      <c:layout/>
      <c:txPr>
        <a:bodyPr rot="0" vert="horz"/>
        <a:lstStyle/>
        <a:p>
          <a:pPr>
            <a:defRPr/>
          </a:pPr>
          <a:endParaRPr lang="en-US"/>
        </a:p>
      </c:txPr>
    </c:title>
    <c:plotArea>
      <c:layout>
        <c:manualLayout>
          <c:layoutTarget val="inner"/>
          <c:xMode val="edge"/>
          <c:yMode val="edge"/>
          <c:x val="0.11187811219859199"/>
          <c:y val="9.6170686997458649E-2"/>
          <c:w val="0.87566082861137684"/>
          <c:h val="0.75858684331125281"/>
        </c:manualLayout>
      </c:layout>
      <c:barChart>
        <c:barDir val="col"/>
        <c:grouping val="clustered"/>
        <c:ser>
          <c:idx val="0"/>
          <c:order val="0"/>
          <c:tx>
            <c:strRef>
              <c:f>'[final data.xlsx]Top 5 Score'!$B$1</c:f>
              <c:strCache>
                <c:ptCount val="1"/>
                <c:pt idx="0">
                  <c:v>Score</c:v>
                </c:pt>
              </c:strCache>
            </c:strRef>
          </c:tx>
          <c:dLbls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'[final data.xlsx]Top 5 Score'!$A$2:$A$6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'[final data.xlsx]Top 5 Score'!$B$2:$B$6</c:f>
              <c:numCache>
                <c:formatCode>General</c:formatCode>
                <c:ptCount val="5"/>
                <c:pt idx="0">
                  <c:v>68624</c:v>
                </c:pt>
                <c:pt idx="1">
                  <c:v>65405</c:v>
                </c:pt>
                <c:pt idx="2">
                  <c:v>63138</c:v>
                </c:pt>
                <c:pt idx="3">
                  <c:v>63035</c:v>
                </c:pt>
                <c:pt idx="4">
                  <c:v>61598</c:v>
                </c:pt>
              </c:numCache>
            </c:numRef>
          </c:val>
          <c:extLst xmlns:c16r2="http://schemas.microsoft.com/office/drawing/2015/06/chart"/>
        </c:ser>
        <c:dLbls>
          <c:showVal val="1"/>
        </c:dLbls>
        <c:gapWidth val="219"/>
        <c:overlap val="-27"/>
        <c:axId val="107613184"/>
        <c:axId val="107639552"/>
      </c:barChart>
      <c:catAx>
        <c:axId val="107613184"/>
        <c:scaling>
          <c:orientation val="minMax"/>
        </c:scaling>
        <c:axPos val="b"/>
        <c:numFmt formatCode="General" sourceLinked="1"/>
        <c:majorTickMark val="none"/>
        <c:tickLblPos val="nextTo"/>
        <c:txPr>
          <a:bodyPr rot="-60000000" vert="horz"/>
          <a:lstStyle/>
          <a:p>
            <a:pPr>
              <a:defRPr/>
            </a:pPr>
            <a:endParaRPr lang="en-US"/>
          </a:p>
        </c:txPr>
        <c:crossAx val="107639552"/>
        <c:crosses val="autoZero"/>
        <c:auto val="1"/>
        <c:lblAlgn val="ctr"/>
        <c:lblOffset val="100"/>
      </c:catAx>
      <c:valAx>
        <c:axId val="107639552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txPr>
          <a:bodyPr rot="-60000000" vert="horz"/>
          <a:lstStyle/>
          <a:p>
            <a:pPr>
              <a:defRPr/>
            </a:pPr>
            <a:endParaRPr lang="en-US"/>
          </a:p>
        </c:txPr>
        <c:crossAx val="107613184"/>
        <c:crosses val="autoZero"/>
        <c:crossBetween val="between"/>
      </c:valAx>
    </c:plotArea>
    <c:plotVisOnly val="1"/>
    <c:dispBlanksAs val="gap"/>
  </c:chart>
  <c:txPr>
    <a:bodyPr/>
    <a:lstStyle/>
    <a:p>
      <a:pPr>
        <a:defRPr sz="1800"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08.05.2023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=""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08.05.2023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09.05.2023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08.05.2023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08.05.2023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08.05.2023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08.05.2023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08.05.2023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08.05.2023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08.05.2023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08.05.2023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08.05.2023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9</a:t>
            </a:fld>
            <a:endParaRPr lang="cs-CZ"/>
          </a:p>
        </p:txBody>
      </p:sp>
    </p:spTree>
    <p:extLst>
      <p:ext uri="{BB962C8B-B14F-4D97-AF65-F5344CB8AC3E}">
        <p14:creationId xmlns=""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2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6.jpeg"/><Relationship Id="rId4" Type="http://schemas.openxmlformats.org/officeDocument/2006/relationships/image" Target="../media/image1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5.png"/><Relationship Id="rId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4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12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14.png"/><Relationship Id="rId4" Type="http://schemas.openxmlformats.org/officeDocument/2006/relationships/image" Target="../media/image1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3" Type="http://schemas.openxmlformats.org/officeDocument/2006/relationships/image" Target="../media/image14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1423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 smtClean="0">
                <a:solidFill>
                  <a:srgbClr val="FFFFFF"/>
                </a:solidFill>
                <a:latin typeface="Graphik Regular" panose="020B0503030202060203" pitchFamily="34" charset="0"/>
              </a:rPr>
              <a:t>Project</a:t>
            </a:r>
            <a:endParaRPr lang="en-US" sz="10533" spc="-105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 cstate="print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=""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181727"/>
            <a:chOff x="0" y="-47625"/>
            <a:chExt cx="7569956" cy="10908971"/>
          </a:xfrm>
        </p:grpSpPr>
        <p:sp>
          <p:nvSpPr>
            <p:cNvPr id="21" name="TextBox 12">
              <a:extLst>
                <a:ext uri="{FF2B5EF4-FFF2-40B4-BE49-F238E27FC236}">
                  <a16:creationId xmlns=""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202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=""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1090897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  <a:buFont typeface="Arial" pitchFamily="34" charset="0"/>
                <a:buChar char="•"/>
              </a:pPr>
              <a:r>
                <a:rPr lang="en-US" sz="2100" spc="-21" dirty="0" smtClean="0">
                  <a:solidFill>
                    <a:srgbClr val="000000"/>
                  </a:solidFill>
                  <a:latin typeface="Graphik Regular" panose="020B0503030202060203" pitchFamily="34" charset="0"/>
                </a:rPr>
                <a:t>ANALYSIS</a:t>
              </a:r>
            </a:p>
            <a:p>
              <a:pPr>
                <a:lnSpc>
                  <a:spcPts val="2940"/>
                </a:lnSpc>
              </a:pPr>
              <a:r>
                <a:rPr lang="en-US" sz="2100" spc="-21" dirty="0" smtClean="0">
                  <a:solidFill>
                    <a:srgbClr val="000000"/>
                  </a:solidFill>
                  <a:latin typeface="Graphik Regular" panose="020B0503030202060203" pitchFamily="34" charset="0"/>
                </a:rPr>
                <a:t>Animals </a:t>
              </a:r>
              <a:r>
                <a:rPr lang="en-US" sz="2100" spc="-21" dirty="0" smtClean="0">
                  <a:solidFill>
                    <a:srgbClr val="000000"/>
                  </a:solidFill>
                  <a:latin typeface="Graphik Regular" panose="020B0503030202060203" pitchFamily="34" charset="0"/>
                </a:rPr>
                <a:t>and science are the two most popular categories of content, showing </a:t>
              </a:r>
              <a:r>
                <a:rPr lang="en-US" sz="2100" spc="-21" dirty="0" smtClean="0">
                  <a:solidFill>
                    <a:srgbClr val="000000"/>
                  </a:solidFill>
                  <a:latin typeface="Graphik Regular" panose="020B0503030202060203" pitchFamily="34" charset="0"/>
                </a:rPr>
                <a:t> that </a:t>
              </a:r>
              <a:r>
                <a:rPr lang="en-US" sz="2100" spc="-21" dirty="0" err="1" smtClean="0">
                  <a:solidFill>
                    <a:srgbClr val="000000"/>
                  </a:solidFill>
                  <a:latin typeface="Graphik Regular" panose="020B0503030202060203" pitchFamily="34" charset="0"/>
                </a:rPr>
                <a:t>pople</a:t>
              </a:r>
              <a:r>
                <a:rPr lang="en-US" sz="2100" spc="-21" dirty="0" smtClean="0">
                  <a:solidFill>
                    <a:srgbClr val="000000"/>
                  </a:solidFill>
                  <a:latin typeface="Graphik Regular" panose="020B0503030202060203" pitchFamily="34" charset="0"/>
                </a:rPr>
                <a:t> </a:t>
              </a:r>
              <a:r>
                <a:rPr lang="en-US" sz="2100" spc="-21" dirty="0" smtClean="0">
                  <a:solidFill>
                    <a:srgbClr val="000000"/>
                  </a:solidFill>
                  <a:latin typeface="Graphik Regular" panose="020B0503030202060203" pitchFamily="34" charset="0"/>
                </a:rPr>
                <a:t>enjoy "real-life" and "factual" </a:t>
              </a:r>
              <a:r>
                <a:rPr lang="en-US" sz="2100" spc="-21" dirty="0" smtClean="0">
                  <a:solidFill>
                    <a:srgbClr val="000000"/>
                  </a:solidFill>
                  <a:latin typeface="Graphik Regular" panose="020B0503030202060203" pitchFamily="34" charset="0"/>
                </a:rPr>
                <a:t>content the </a:t>
              </a:r>
              <a:r>
                <a:rPr lang="en-US" sz="2100" spc="-21" dirty="0" smtClean="0">
                  <a:solidFill>
                    <a:srgbClr val="000000"/>
                  </a:solidFill>
                  <a:latin typeface="Graphik Regular" panose="020B0503030202060203" pitchFamily="34" charset="0"/>
                </a:rPr>
                <a:t>most</a:t>
              </a:r>
              <a:r>
                <a:rPr lang="en-US" sz="2100" spc="-21" dirty="0" smtClean="0">
                  <a:solidFill>
                    <a:srgbClr val="000000"/>
                  </a:solidFill>
                  <a:latin typeface="Graphik Regular" panose="020B0503030202060203" pitchFamily="34" charset="0"/>
                </a:rPr>
                <a:t>.</a:t>
              </a:r>
            </a:p>
            <a:p>
              <a:pPr>
                <a:lnSpc>
                  <a:spcPts val="2940"/>
                </a:lnSpc>
              </a:pPr>
              <a:endParaRPr lang="en-US" sz="2100" spc="-21" dirty="0" smtClean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940"/>
                </a:lnSpc>
                <a:buFont typeface="Arial" pitchFamily="34" charset="0"/>
                <a:buChar char="•"/>
              </a:pPr>
              <a:r>
                <a:rPr lang="en-US" sz="2100" spc="-21" dirty="0" smtClean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</a:t>
              </a:r>
            </a:p>
            <a:p>
              <a:pPr>
                <a:lnSpc>
                  <a:spcPts val="2940"/>
                </a:lnSpc>
              </a:pPr>
              <a:r>
                <a:rPr lang="en-US" sz="2100" spc="-21" dirty="0" smtClean="0">
                  <a:solidFill>
                    <a:srgbClr val="000000"/>
                  </a:solidFill>
                  <a:latin typeface="Graphik Regular" panose="020B0503030202060203" pitchFamily="34" charset="0"/>
                </a:rPr>
                <a:t>Food </a:t>
              </a:r>
              <a:r>
                <a:rPr lang="en-US" sz="2100" spc="-21" dirty="0" smtClean="0">
                  <a:solidFill>
                    <a:srgbClr val="000000"/>
                  </a:solidFill>
                  <a:latin typeface="Graphik Regular" panose="020B0503030202060203" pitchFamily="34" charset="0"/>
                </a:rPr>
                <a:t>is a common theme with the </a:t>
              </a:r>
              <a:r>
                <a:rPr lang="en-US" sz="2100" spc="-21" dirty="0" smtClean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top </a:t>
              </a:r>
              <a:r>
                <a:rPr lang="en-US" sz="2100" spc="-21" dirty="0" smtClean="0">
                  <a:solidFill>
                    <a:srgbClr val="000000"/>
                  </a:solidFill>
                  <a:latin typeface="Graphik Regular" panose="020B0503030202060203" pitchFamily="34" charset="0"/>
                </a:rPr>
                <a:t>5 categories with "Healthy </a:t>
              </a:r>
              <a:r>
                <a:rPr lang="en-US" sz="2100" spc="-21" dirty="0" smtClean="0">
                  <a:solidFill>
                    <a:srgbClr val="000000"/>
                  </a:solidFill>
                  <a:latin typeface="Graphik Regular" panose="020B0503030202060203" pitchFamily="34" charset="0"/>
                </a:rPr>
                <a:t>Eating“ and Food </a:t>
              </a:r>
              <a:r>
                <a:rPr lang="en-US" sz="2100" spc="-21" dirty="0" smtClean="0">
                  <a:solidFill>
                    <a:srgbClr val="000000"/>
                  </a:solidFill>
                  <a:latin typeface="Graphik Regular" panose="020B0503030202060203" pitchFamily="34" charset="0"/>
                </a:rPr>
                <a:t>ranking the highest. </a:t>
              </a:r>
              <a:r>
                <a:rPr lang="en-US" sz="2100" spc="-21" dirty="0" smtClean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This </a:t>
              </a:r>
              <a:r>
                <a:rPr lang="en-US" sz="2100" spc="-21" dirty="0" smtClean="0">
                  <a:solidFill>
                    <a:srgbClr val="000000"/>
                  </a:solidFill>
                  <a:latin typeface="Graphik Regular" panose="020B0503030202060203" pitchFamily="34" charset="0"/>
                </a:rPr>
                <a:t>may give an indication to the audience within your user base. You could use this insight to create a campaign and work with healthy eating brands to boost user </a:t>
              </a:r>
              <a:r>
                <a:rPr lang="en-US" sz="2100" spc="-21" dirty="0" smtClean="0">
                  <a:solidFill>
                    <a:srgbClr val="000000"/>
                  </a:solidFill>
                  <a:latin typeface="Graphik Regular" panose="020B0503030202060203" pitchFamily="34" charset="0"/>
                </a:rPr>
                <a:t>engagement. </a:t>
              </a:r>
              <a:r>
                <a:rPr lang="en-US" sz="2100" spc="-21" dirty="0" smtClean="0">
                  <a:solidFill>
                    <a:srgbClr val="000000"/>
                  </a:solidFill>
                  <a:latin typeface="Graphik Regular" panose="020B0503030202060203" pitchFamily="34" charset="0"/>
                </a:rPr>
                <a:t>A</a:t>
              </a:r>
              <a:r>
                <a:rPr lang="en-US" sz="2100" spc="-21" dirty="0" smtClean="0">
                  <a:solidFill>
                    <a:srgbClr val="000000"/>
                  </a:solidFill>
                  <a:latin typeface="Graphik Regular" panose="020B0503030202060203" pitchFamily="34" charset="0"/>
                </a:rPr>
                <a:t>s well as technology also listed in top 5 so we can have content on new technology which are coming to market and  also technology that are going to change our world.</a:t>
              </a:r>
            </a:p>
            <a:p>
              <a:pPr>
                <a:lnSpc>
                  <a:spcPts val="2940"/>
                </a:lnSpc>
              </a:pPr>
              <a:endParaRPr lang="en-US" sz="2100" spc="-21" dirty="0" smtClean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940"/>
                </a:lnSpc>
                <a:buFont typeface="Arial" pitchFamily="34" charset="0"/>
                <a:buChar char="•"/>
              </a:pPr>
              <a:r>
                <a:rPr lang="en-US" sz="2100" spc="-21" dirty="0" smtClean="0">
                  <a:solidFill>
                    <a:srgbClr val="000000"/>
                  </a:solidFill>
                  <a:latin typeface="Graphik Regular" panose="020B0503030202060203" pitchFamily="34" charset="0"/>
                </a:rPr>
                <a:t>NEXT STEPS</a:t>
              </a:r>
            </a:p>
            <a:p>
              <a:pPr>
                <a:lnSpc>
                  <a:spcPts val="2940"/>
                </a:lnSpc>
              </a:pPr>
              <a:r>
                <a:rPr lang="en-US" sz="2100" spc="-21" dirty="0" smtClean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This </a:t>
              </a:r>
              <a:r>
                <a:rPr lang="en-US" sz="2100" spc="-21" dirty="0" smtClean="0">
                  <a:solidFill>
                    <a:srgbClr val="000000"/>
                  </a:solidFill>
                  <a:latin typeface="Graphik Regular" panose="020B0503030202060203" pitchFamily="34" charset="0"/>
                </a:rPr>
                <a:t>ad-hoc analysis is insightful, but it's time to take this analysis into large scale production for real-time understanding of your business. We can show you how to do this</a:t>
              </a: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=""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=""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=""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r>
              <a:rPr lang="en-IN" dirty="0" err="1" smtClean="0"/>
              <a:t>Jj</a:t>
            </a:r>
            <a:r>
              <a:rPr lang="en-IN" dirty="0" smtClean="0"/>
              <a:t>                                           </a:t>
            </a:r>
          </a:p>
          <a:p>
            <a:r>
              <a:rPr lang="en-IN" dirty="0" smtClean="0"/>
              <a:t>                                                     </a:t>
            </a:r>
          </a:p>
          <a:p>
            <a:r>
              <a:rPr lang="en-IN" dirty="0" smtClean="0"/>
              <a:t>                                                     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                                                                        </a:t>
            </a:r>
            <a:r>
              <a:rPr lang="en-IN" sz="2400" dirty="0" smtClean="0"/>
              <a:t>Social </a:t>
            </a:r>
            <a:r>
              <a:rPr lang="en-US" sz="2400" dirty="0" smtClean="0"/>
              <a:t>Social Buzz is a fast growing technology unicorn that need to ad                                    quickly to it's global scale. Accenture has begun a 3 month P                                                      POC focusing on these tasks</a:t>
            </a:r>
          </a:p>
          <a:p>
            <a:r>
              <a:rPr lang="en-IN" sz="2400" dirty="0" smtClean="0"/>
              <a:t>  </a:t>
            </a:r>
            <a:endParaRPr lang="en-US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 smtClean="0"/>
              <a:t>:                                                                 1. An audit of Social  Buzz's big data practice .</a:t>
            </a:r>
          </a:p>
          <a:p>
            <a:r>
              <a:rPr lang="en-US" sz="2000" dirty="0" smtClean="0"/>
              <a:t>                                                                           2. Recommendations for a successful IPO.</a:t>
            </a:r>
          </a:p>
          <a:p>
            <a:r>
              <a:rPr lang="en-US" dirty="0" smtClean="0"/>
              <a:t>                                                                                  </a:t>
            </a:r>
            <a:r>
              <a:rPr lang="en-US" sz="2000" dirty="0" smtClean="0"/>
              <a:t>3. Analysis to find Social Buzz's top 5 most popular categories of  content.                                                                 content.</a:t>
            </a:r>
          </a:p>
          <a:p>
            <a:r>
              <a:rPr lang="en-US" dirty="0" smtClean="0"/>
              <a:t>                                                                         </a:t>
            </a:r>
            <a:endParaRPr lang="en-US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r>
              <a:rPr lang="en-AU" dirty="0" smtClean="0"/>
              <a:t>  k</a:t>
            </a:r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r>
              <a:rPr lang="en-AU" sz="2800" dirty="0" smtClean="0"/>
              <a:t>                               </a:t>
            </a:r>
            <a:r>
              <a:rPr lang="en-US" sz="28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Over </a:t>
            </a:r>
            <a:r>
              <a:rPr lang="en-US" sz="2800" u="sng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100000</a:t>
            </a:r>
            <a:r>
              <a:rPr lang="en-US" sz="28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posts per day </a:t>
            </a:r>
          </a:p>
          <a:p>
            <a:endParaRPr lang="en-US" sz="2800" dirty="0" smtClean="0"/>
          </a:p>
          <a:p>
            <a:r>
              <a:rPr lang="en-US" sz="2800" dirty="0" smtClean="0"/>
              <a:t>                                </a:t>
            </a:r>
            <a:r>
              <a:rPr lang="en-US" sz="2800" u="sng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36,500,000</a:t>
            </a:r>
            <a:r>
              <a:rPr lang="en-US" sz="28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pieces of content </a:t>
            </a:r>
            <a:r>
              <a:rPr lang="en-IN" sz="28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per year </a:t>
            </a:r>
          </a:p>
          <a:p>
            <a:endParaRPr lang="en-IN" sz="2800" dirty="0" smtClean="0"/>
          </a:p>
          <a:p>
            <a:r>
              <a:rPr lang="en-IN" sz="2800" dirty="0" smtClean="0"/>
              <a:t> 		</a:t>
            </a:r>
            <a:r>
              <a:rPr lang="en-IN" sz="2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        </a:t>
            </a:r>
            <a:r>
              <a:rPr lang="en-US" sz="2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But how to capitalize on it when there is so much?</a:t>
            </a:r>
          </a:p>
          <a:p>
            <a:r>
              <a:rPr lang="en-US" sz="2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		         </a:t>
            </a:r>
            <a:r>
              <a:rPr lang="en-US" sz="2400" u="sng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Analysis to find Social Buzz's top 5 most popular </a:t>
            </a:r>
          </a:p>
          <a:p>
            <a:r>
              <a:rPr lang="en-US" sz="2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		         </a:t>
            </a:r>
            <a:r>
              <a:rPr lang="en-US" sz="2400" u="sng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categories of content</a:t>
            </a:r>
          </a:p>
          <a:p>
            <a:r>
              <a:rPr lang="en-IN" sz="28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                                       </a:t>
            </a:r>
          </a:p>
          <a:p>
            <a:r>
              <a:rPr lang="en-IN" sz="2800" dirty="0" smtClean="0"/>
              <a:t>                                             </a:t>
            </a:r>
            <a:endParaRPr lang="en-US" dirty="0" smtClean="0"/>
          </a:p>
          <a:p>
            <a:r>
              <a:rPr lang="en-US" dirty="0" smtClean="0"/>
              <a:t>                                                          </a:t>
            </a:r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 cstate="print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 cstate="print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353800" y="1028700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 cstate="print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4478000" y="7810500"/>
            <a:ext cx="16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Ashfi</a:t>
            </a:r>
            <a:r>
              <a:rPr lang="en-IN" dirty="0" smtClean="0"/>
              <a:t> </a:t>
            </a:r>
            <a:r>
              <a:rPr lang="en-IN" dirty="0" err="1" smtClean="0"/>
              <a:t>Raza</a:t>
            </a:r>
            <a:endParaRPr lang="en-IN" dirty="0" smtClean="0"/>
          </a:p>
          <a:p>
            <a:r>
              <a:rPr lang="en-IN" dirty="0" smtClean="0"/>
              <a:t>(Data Analyst)</a:t>
            </a:r>
          </a:p>
          <a:p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4249400" y="1866900"/>
            <a:ext cx="2679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Andrew Fleming 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smtClean="0"/>
              <a:t>Chief Technical Architect),</a:t>
            </a:r>
            <a:endParaRPr lang="en-US" dirty="0"/>
          </a:p>
        </p:txBody>
      </p:sp>
      <p:sp>
        <p:nvSpPr>
          <p:cNvPr id="20" name="Freeform 20"/>
          <p:cNvSpPr/>
          <p:nvPr/>
        </p:nvSpPr>
        <p:spPr>
          <a:xfrm>
            <a:off x="11277600" y="6819900"/>
            <a:ext cx="2110184" cy="2165548"/>
          </a:xfrm>
          <a:custGeom>
            <a:avLst/>
            <a:gdLst/>
            <a:ahLst/>
            <a:cxnLst/>
            <a:rect l="l" t="t" r="r" b="b"/>
            <a:pathLst>
              <a:path w="6350000" h="6349987">
                <a:moveTo>
                  <a:pt x="3175000" y="6349987"/>
                </a:moveTo>
                <a:cubicBezTo>
                  <a:pt x="1424279" y="6349987"/>
                  <a:pt x="0" y="4925733"/>
                  <a:pt x="0" y="3175038"/>
                </a:cubicBezTo>
                <a:cubicBezTo>
                  <a:pt x="0" y="1424317"/>
                  <a:pt x="1424292" y="0"/>
                  <a:pt x="3175000" y="0"/>
                </a:cubicBezTo>
                <a:cubicBezTo>
                  <a:pt x="4925733" y="0"/>
                  <a:pt x="6350000" y="1424330"/>
                  <a:pt x="6350000" y="3175038"/>
                </a:cubicBezTo>
                <a:cubicBezTo>
                  <a:pt x="6350000" y="4925720"/>
                  <a:pt x="4925733" y="6349987"/>
                  <a:pt x="3175000" y="6349987"/>
                </a:cubicBezTo>
                <a:close/>
                <a:moveTo>
                  <a:pt x="3175000" y="115760"/>
                </a:moveTo>
                <a:cubicBezTo>
                  <a:pt x="1488135" y="115760"/>
                  <a:pt x="115760" y="1488148"/>
                  <a:pt x="115760" y="3175038"/>
                </a:cubicBezTo>
                <a:cubicBezTo>
                  <a:pt x="115760" y="4861915"/>
                  <a:pt x="1488135" y="6234265"/>
                  <a:pt x="3175000" y="6234265"/>
                </a:cubicBezTo>
                <a:cubicBezTo>
                  <a:pt x="4861852" y="6234265"/>
                  <a:pt x="6234265" y="4861890"/>
                  <a:pt x="6234265" y="3175038"/>
                </a:cubicBezTo>
                <a:cubicBezTo>
                  <a:pt x="6234265" y="1488148"/>
                  <a:pt x="4861852" y="115760"/>
                  <a:pt x="3175000" y="115760"/>
                </a:cubicBezTo>
                <a:close/>
              </a:path>
            </a:pathLst>
          </a:custGeom>
          <a:solidFill>
            <a:srgbClr val="2E44D8"/>
          </a:solidFill>
        </p:spPr>
      </p:sp>
      <p:sp>
        <p:nvSpPr>
          <p:cNvPr id="34" name="TextBox 33"/>
          <p:cNvSpPr txBox="1"/>
          <p:nvPr/>
        </p:nvSpPr>
        <p:spPr>
          <a:xfrm>
            <a:off x="14401800" y="5067300"/>
            <a:ext cx="1843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Marcus </a:t>
            </a:r>
            <a:r>
              <a:rPr lang="en-US" dirty="0" err="1" smtClean="0"/>
              <a:t>Rompton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(Senior Principle)</a:t>
            </a:r>
            <a:endParaRPr lang="en-US" dirty="0"/>
          </a:p>
        </p:txBody>
      </p:sp>
      <p:pic>
        <p:nvPicPr>
          <p:cNvPr id="36" name="Picture 35" descr="IMG_20210321_144731__01.jpg"/>
          <p:cNvPicPr preferRelativeResize="0">
            <a:picLocks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277600" y="6819900"/>
            <a:ext cx="2174400" cy="2124000"/>
          </a:xfrm>
          <a:prstGeom prst="ellipse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966030" y="1257300"/>
            <a:ext cx="18473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696200" y="4610100"/>
            <a:ext cx="3733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Data Modelling</a:t>
            </a:r>
            <a:endParaRPr lang="en-US" sz="32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096000" y="3009900"/>
            <a:ext cx="24906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Data Cleaning</a:t>
            </a:r>
            <a:endParaRPr lang="en-US" sz="32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525000" y="6210300"/>
            <a:ext cx="23970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Data Analysis</a:t>
            </a:r>
            <a:endParaRPr lang="en-US" sz="32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1353800" y="8039100"/>
            <a:ext cx="29496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Uncover Insights</a:t>
            </a:r>
            <a:endParaRPr lang="en-US" sz="32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267200" y="1333500"/>
            <a:ext cx="35823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Data </a:t>
            </a:r>
            <a:r>
              <a:rPr lang="en-IN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Understanding</a:t>
            </a:r>
            <a:endParaRPr lang="en-US" sz="32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524000" y="2552700"/>
            <a:ext cx="4038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Step : 1</a:t>
            </a:r>
          </a:p>
          <a:p>
            <a:r>
              <a:rPr lang="en-IN" sz="2400" dirty="0" smtClean="0"/>
              <a:t>We have perform data cleaning on our dataset and their were some null value and some unwanted columns which we have removed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7239000" y="2552700"/>
            <a:ext cx="3276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Step : 2</a:t>
            </a:r>
          </a:p>
          <a:p>
            <a:r>
              <a:rPr lang="en-IN" sz="2400" dirty="0" smtClean="0"/>
              <a:t>After cleaning the dataset we have merge the all 3 datasets  into one were we have included all the important data from dataset 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13182600" y="2552700"/>
            <a:ext cx="3886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Step : 3</a:t>
            </a:r>
          </a:p>
          <a:p>
            <a:pPr>
              <a:buFont typeface="Arial" pitchFamily="34" charset="0"/>
              <a:buChar char="•"/>
            </a:pPr>
            <a:r>
              <a:rPr lang="en-IN" sz="2400" b="1" dirty="0" smtClean="0"/>
              <a:t>Got 16 Unique Categories</a:t>
            </a:r>
          </a:p>
          <a:p>
            <a:pPr>
              <a:buFont typeface="Arial" pitchFamily="34" charset="0"/>
              <a:buChar char="•"/>
            </a:pPr>
            <a:endParaRPr lang="en-IN" sz="2400" b="1" dirty="0" smtClean="0"/>
          </a:p>
          <a:p>
            <a:pPr>
              <a:buFont typeface="Arial" pitchFamily="34" charset="0"/>
              <a:buChar char="•"/>
            </a:pPr>
            <a:r>
              <a:rPr lang="en-IN" sz="2400" b="1" dirty="0" smtClean="0"/>
              <a:t>1897 Reaction to animal posts</a:t>
            </a:r>
          </a:p>
          <a:p>
            <a:pPr>
              <a:buFont typeface="Arial" pitchFamily="34" charset="0"/>
              <a:buChar char="•"/>
            </a:pPr>
            <a:endParaRPr lang="en-IN" sz="2400" b="1" dirty="0" smtClean="0"/>
          </a:p>
          <a:p>
            <a:pPr>
              <a:buFont typeface="Arial" pitchFamily="34" charset="0"/>
              <a:buChar char="•"/>
            </a:pPr>
            <a:r>
              <a:rPr lang="en-IN" sz="2400" b="1" dirty="0" smtClean="0"/>
              <a:t>January with most posts</a:t>
            </a:r>
            <a:endParaRPr lang="en-US" sz="24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31" name="Chart 30">
            <a:extLst>
              <a:ext uri="{FF2B5EF4-FFF2-40B4-BE49-F238E27FC236}">
                <a16:creationId xmlns:a16="http://schemas.microsoft.com/office/drawing/2014/main" xmlns:lc="http://schemas.openxmlformats.org/drawingml/2006/lockedCanvas" xmlns="" id="{1003E5FB-F18B-9A47-A2A6-58468EFAD79A}"/>
              </a:ext>
            </a:extLst>
          </p:cNvPr>
          <p:cNvGraphicFramePr>
            <a:graphicFrameLocks/>
          </p:cNvGraphicFramePr>
          <p:nvPr/>
        </p:nvGraphicFramePr>
        <p:xfrm>
          <a:off x="3429000" y="2857500"/>
          <a:ext cx="14020800" cy="6324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3352800" y="1790700"/>
            <a:ext cx="14766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/>
              <a:t>This is Bar graph of our datasets on the basis of Categories and Scores  after cleaning the dataset. </a:t>
            </a:r>
            <a:endParaRPr 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xmlns:lc="http://schemas.openxmlformats.org/drawingml/2006/lockedCanvas" xmlns="" id="{EE33BAF8-00A9-0F4C-3314-FE8AD6BB28DF}"/>
              </a:ext>
            </a:extLst>
          </p:cNvPr>
          <p:cNvGraphicFramePr>
            <a:graphicFrameLocks/>
          </p:cNvGraphicFramePr>
          <p:nvPr/>
        </p:nvGraphicFramePr>
        <p:xfrm>
          <a:off x="3005137" y="5295900"/>
          <a:ext cx="7129463" cy="3948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xmlns:lc="http://schemas.openxmlformats.org/drawingml/2006/lockedCanvas" xmlns="" id="{DEA359CA-D6D6-5789-DAA2-60E32C1732D4}"/>
              </a:ext>
            </a:extLst>
          </p:cNvPr>
          <p:cNvGraphicFramePr>
            <a:graphicFrameLocks/>
          </p:cNvGraphicFramePr>
          <p:nvPr/>
        </p:nvGraphicFramePr>
        <p:xfrm>
          <a:off x="9829800" y="876300"/>
          <a:ext cx="76200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3200400" y="1562100"/>
            <a:ext cx="5791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The main goal was to find the TOP </a:t>
            </a:r>
            <a:r>
              <a:rPr lang="en-IN" sz="2800" dirty="0" smtClean="0"/>
              <a:t>5</a:t>
            </a:r>
            <a:r>
              <a:rPr lang="en-IN" sz="2800" dirty="0" smtClean="0"/>
              <a:t> Categories according to reaction Scores. So the TOP 5 Categories are shown here.</a:t>
            </a:r>
          </a:p>
          <a:p>
            <a:r>
              <a:rPr lang="en-IN" sz="2800" dirty="0" smtClean="0"/>
              <a:t> </a:t>
            </a:r>
            <a:endParaRPr lang="en-US" sz="2800" dirty="0"/>
          </a:p>
        </p:txBody>
      </p:sp>
      <p:sp>
        <p:nvSpPr>
          <p:cNvPr id="30" name="TextBox 29"/>
          <p:cNvSpPr txBox="1"/>
          <p:nvPr/>
        </p:nvSpPr>
        <p:spPr>
          <a:xfrm>
            <a:off x="10820400" y="5981700"/>
            <a:ext cx="6781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This shows all the categories Weight in terms of percentage</a:t>
            </a:r>
            <a:r>
              <a:rPr lang="en-IN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5851</TotalTime>
  <Words>451</Words>
  <Application>Microsoft Office PowerPoint</Application>
  <PresentationFormat>Custom</PresentationFormat>
  <Paragraphs>122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Graphik Regular</vt:lpstr>
      <vt:lpstr>Clear Sans Regular Bold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Ashfi Raza</cp:lastModifiedBy>
  <cp:revision>284</cp:revision>
  <dcterms:created xsi:type="dcterms:W3CDTF">2006-08-16T00:00:00Z</dcterms:created>
  <dcterms:modified xsi:type="dcterms:W3CDTF">2023-05-09T08:27:03Z</dcterms:modified>
  <dc:identifier>DAEhDyfaYKE</dc:identifier>
</cp:coreProperties>
</file>