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24"/>
  </p:notesMasterIdLst>
  <p:sldIdLst>
    <p:sldId id="266" r:id="rId2"/>
    <p:sldId id="276" r:id="rId3"/>
    <p:sldId id="271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84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285" r:id="rId21"/>
    <p:sldId id="301" r:id="rId22"/>
    <p:sldId id="283" r:id="rId23"/>
  </p:sldIdLst>
  <p:sldSz cx="9144000" cy="6858000" type="screen4x3"/>
  <p:notesSz cx="6858000" cy="9144000"/>
  <p:embeddedFontLst>
    <p:embeddedFont>
      <p:font typeface="나눔고딕 ExtraBold" panose="020B0600000101010101" charset="-127"/>
      <p:bold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나눔바른고딕" panose="020B0600000101010101" charset="-127"/>
      <p:regular r:id="rId28"/>
      <p:bold r:id="rId29"/>
    </p:embeddedFont>
    <p:embeddedFont>
      <p:font typeface="나눔고딕" panose="020B0600000101010101" charset="-127"/>
      <p:regular r:id="rId30"/>
      <p:bold r:id="rId31"/>
    </p:embeddedFont>
    <p:embeddedFont>
      <p:font typeface="배달의민족 한나" panose="020B0600000101010101" charset="-127"/>
      <p:regular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E57"/>
    <a:srgbClr val="FFCC00"/>
    <a:srgbClr val="3B589E"/>
    <a:srgbClr val="CCFF33"/>
    <a:srgbClr val="99FF33"/>
    <a:srgbClr val="808000"/>
    <a:srgbClr val="996633"/>
    <a:srgbClr val="D8D148"/>
    <a:srgbClr val="A50021"/>
    <a:srgbClr val="758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4" autoAdjust="0"/>
    <p:restoredTop sz="95503" autoAdjust="0"/>
  </p:normalViewPr>
  <p:slideViewPr>
    <p:cSldViewPr>
      <p:cViewPr varScale="1">
        <p:scale>
          <a:sx n="65" d="100"/>
          <a:sy n="65" d="100"/>
        </p:scale>
        <p:origin x="-3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884F0-D94A-4ED3-B68C-963F2B1A6AF9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C2305-E887-4A8B-99E9-AF26F774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981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C2305-E887-4A8B-99E9-AF26F774A7E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078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C2305-E887-4A8B-99E9-AF26F774A7E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910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C2305-E887-4A8B-99E9-AF26F774A7E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130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89802" y="2441882"/>
            <a:ext cx="3564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배달의민족 한나" pitchFamily="2" charset="-127"/>
                <a:ea typeface="배달의민족 한나" pitchFamily="2" charset="-127"/>
              </a:rPr>
              <a:t>7</a:t>
            </a:r>
            <a:r>
              <a:rPr lang="ko-KR" altLang="en-US" sz="4800" dirty="0">
                <a:latin typeface="배달의민족 한나" pitchFamily="2" charset="-127"/>
                <a:ea typeface="배달의민족 한나" pitchFamily="2" charset="-127"/>
              </a:rPr>
              <a:t>조 </a:t>
            </a:r>
            <a:r>
              <a:rPr lang="ko-KR" altLang="en-US" sz="4800" dirty="0" err="1">
                <a:latin typeface="배달의민족 한나" pitchFamily="2" charset="-127"/>
                <a:ea typeface="배달의민족 한나" pitchFamily="2" charset="-127"/>
              </a:rPr>
              <a:t>테트리스</a:t>
            </a:r>
            <a:endParaRPr lang="ko-KR" altLang="en-US" sz="4800" dirty="0"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3347864" y="2000543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C++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그룹과제 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1 – </a:t>
            </a:r>
            <a:r>
              <a:rPr lang="ko-KR" altLang="en-US" dirty="0" err="1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테트리스</a:t>
            </a:r>
            <a:endParaRPr lang="en-US" altLang="ko-KR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7704" y="3765564"/>
            <a:ext cx="4194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    </a:t>
            </a:r>
            <a:r>
              <a:rPr lang="en-US" altLang="ko-KR" sz="28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    B</a:t>
            </a:r>
            <a:r>
              <a:rPr lang="ko-KR" altLang="en-US" sz="28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반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r>
              <a:rPr lang="en-US" altLang="ko-KR" sz="2800" dirty="0"/>
              <a:t>	  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509882" y="3729246"/>
            <a:ext cx="35643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201611186  </a:t>
            </a:r>
            <a:r>
              <a:rPr lang="ko-KR" altLang="en-US" sz="28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김나경</a:t>
            </a:r>
            <a:endParaRPr lang="en-US" altLang="ko-KR" sz="28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r>
              <a:rPr lang="en-US" altLang="ko-KR" sz="28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201611208 </a:t>
            </a:r>
            <a:r>
              <a:rPr lang="ko-KR" altLang="en-US" sz="28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송수한</a:t>
            </a:r>
            <a:endParaRPr lang="en-US" altLang="ko-KR" sz="28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r>
              <a:rPr lang="en-US" altLang="ko-KR" sz="28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201611211   </a:t>
            </a:r>
            <a:r>
              <a:rPr lang="ko-KR" altLang="en-US" sz="28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이영민</a:t>
            </a:r>
            <a:endParaRPr lang="en-US" altLang="ko-KR" sz="28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r>
              <a:rPr lang="en-US" altLang="ko-KR" sz="28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201611226 </a:t>
            </a:r>
            <a:r>
              <a:rPr lang="ko-KR" altLang="en-US" sz="28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임창규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314" y="618701"/>
            <a:ext cx="1125825" cy="1125825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096" y="616267"/>
            <a:ext cx="1125825" cy="112582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878" y="601459"/>
            <a:ext cx="1140633" cy="1140633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468" y="690709"/>
            <a:ext cx="1231862" cy="12318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itchFamily="2" charset="-127"/>
                <a:ea typeface="배달의민족 한나" pitchFamily="2" charset="-127"/>
              </a:rPr>
              <a:t>클래스 구성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코드에 사용된 클래스 설명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827585" y="2077469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51" name="그룹 150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53" name="타원 152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52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SYSTEM</a:t>
              </a:r>
            </a:p>
          </p:txBody>
        </p:sp>
      </p:grpSp>
      <p:grpSp>
        <p:nvGrpSpPr>
          <p:cNvPr id="170" name="그룹 169"/>
          <p:cNvGrpSpPr/>
          <p:nvPr/>
        </p:nvGrpSpPr>
        <p:grpSpPr>
          <a:xfrm>
            <a:off x="2614780" y="2077469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71" name="그룹 170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73" name="타원 172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4" name="타원 173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72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CUSTOMIZE</a:t>
              </a:r>
            </a:p>
          </p:txBody>
        </p:sp>
      </p:grpSp>
      <p:grpSp>
        <p:nvGrpSpPr>
          <p:cNvPr id="175" name="그룹 174"/>
          <p:cNvGrpSpPr/>
          <p:nvPr/>
        </p:nvGrpSpPr>
        <p:grpSpPr>
          <a:xfrm>
            <a:off x="4499992" y="2077469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76" name="그룹 175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78" name="타원 177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9" name="타원 178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77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SCENE</a:t>
              </a:r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6287187" y="2077469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81" name="그룹 180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83" name="타원 182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4" name="타원 183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82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STAGE</a:t>
              </a:r>
            </a:p>
          </p:txBody>
        </p:sp>
      </p:grpSp>
      <p:grpSp>
        <p:nvGrpSpPr>
          <p:cNvPr id="185" name="그룹 184"/>
          <p:cNvGrpSpPr/>
          <p:nvPr/>
        </p:nvGrpSpPr>
        <p:grpSpPr>
          <a:xfrm>
            <a:off x="827585" y="3861048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86" name="그룹 185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88" name="타원 187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" name="타원 188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87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BLOCK</a:t>
              </a:r>
            </a:p>
          </p:txBody>
        </p:sp>
      </p:grpSp>
      <p:grpSp>
        <p:nvGrpSpPr>
          <p:cNvPr id="190" name="그룹 189"/>
          <p:cNvGrpSpPr/>
          <p:nvPr/>
        </p:nvGrpSpPr>
        <p:grpSpPr>
          <a:xfrm>
            <a:off x="2614780" y="3861048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91" name="그룹 190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93" name="타원 192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4" name="타원 193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92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HOLD</a:t>
              </a:r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4499992" y="3861048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96" name="그룹 195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9" name="타원 198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97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TIME</a:t>
              </a:r>
            </a:p>
          </p:txBody>
        </p:sp>
      </p:grpSp>
      <p:grpSp>
        <p:nvGrpSpPr>
          <p:cNvPr id="200" name="그룹 199"/>
          <p:cNvGrpSpPr/>
          <p:nvPr/>
        </p:nvGrpSpPr>
        <p:grpSpPr>
          <a:xfrm>
            <a:off x="6287187" y="3861048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201" name="그룹 200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203" name="타원 202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4" name="타원 203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02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GAME</a:t>
              </a: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472609" y="3862555"/>
            <a:ext cx="2233326" cy="1639553"/>
            <a:chOff x="732021" y="2248321"/>
            <a:chExt cx="2233326" cy="1639553"/>
          </a:xfrm>
        </p:grpSpPr>
        <p:grpSp>
          <p:nvGrpSpPr>
            <p:cNvPr id="48" name="그룹 47"/>
            <p:cNvGrpSpPr/>
            <p:nvPr/>
          </p:nvGrpSpPr>
          <p:grpSpPr>
            <a:xfrm>
              <a:off x="732021" y="2282974"/>
              <a:ext cx="2233326" cy="1535412"/>
              <a:chOff x="827585" y="2077469"/>
              <a:chExt cx="2233326" cy="1535412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49" name="그룹 48"/>
              <p:cNvGrpSpPr/>
              <p:nvPr/>
            </p:nvGrpSpPr>
            <p:grpSpPr>
              <a:xfrm>
                <a:off x="1180605" y="2077469"/>
                <a:ext cx="1535412" cy="1535412"/>
                <a:chOff x="6516216" y="1628800"/>
                <a:chExt cx="792088" cy="792088"/>
              </a:xfrm>
              <a:grpFill/>
            </p:grpSpPr>
            <p:sp>
              <p:nvSpPr>
                <p:cNvPr id="51" name="타원 50"/>
                <p:cNvSpPr/>
                <p:nvPr/>
              </p:nvSpPr>
              <p:spPr>
                <a:xfrm>
                  <a:off x="6516216" y="1628800"/>
                  <a:ext cx="792088" cy="792088"/>
                </a:xfrm>
                <a:prstGeom prst="ellipse">
                  <a:avLst/>
                </a:prstGeom>
                <a:solidFill>
                  <a:srgbClr val="FF6E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2" name="타원 51"/>
                <p:cNvSpPr/>
                <p:nvPr/>
              </p:nvSpPr>
              <p:spPr>
                <a:xfrm>
                  <a:off x="6550125" y="1665138"/>
                  <a:ext cx="720080" cy="720080"/>
                </a:xfrm>
                <a:prstGeom prst="ellipse">
                  <a:avLst/>
                </a:prstGeom>
                <a:solidFill>
                  <a:srgbClr val="FF6E57"/>
                </a:solidFill>
                <a:ln w="3175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50" name="TextBox 25"/>
              <p:cNvSpPr txBox="1">
                <a:spLocks noChangeArrowheads="1"/>
              </p:cNvSpPr>
              <p:nvPr/>
            </p:nvSpPr>
            <p:spPr bwMode="auto">
              <a:xfrm>
                <a:off x="827585" y="2626244"/>
                <a:ext cx="223332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2400" kern="0" dirty="0">
                    <a:solidFill>
                      <a:sysClr val="windowText" lastClr="000000"/>
                    </a:solidFill>
                    <a:latin typeface="배달의민족 한나" pitchFamily="2" charset="-127"/>
                    <a:ea typeface="배달의민족 한나" pitchFamily="2" charset="-127"/>
                  </a:rPr>
                  <a:t>TIME</a:t>
                </a:r>
                <a:endPara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endParaRPr>
              </a:p>
            </p:txBody>
          </p:sp>
        </p:grpSp>
        <p:sp>
          <p:nvSpPr>
            <p:cNvPr id="8" name="타원 7"/>
            <p:cNvSpPr/>
            <p:nvPr/>
          </p:nvSpPr>
          <p:spPr>
            <a:xfrm>
              <a:off x="1025770" y="2248321"/>
              <a:ext cx="1662864" cy="163955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2413672" y="2048668"/>
            <a:ext cx="33123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클래스 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:: TIME</a:t>
            </a:r>
          </a:p>
        </p:txBody>
      </p:sp>
      <p:pic>
        <p:nvPicPr>
          <p:cNvPr id="58" name="Picture 2" descr="C:\Users\임창규\Desktop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43" y="2752473"/>
            <a:ext cx="402907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031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itchFamily="2" charset="-127"/>
                <a:ea typeface="배달의민족 한나" pitchFamily="2" charset="-127"/>
              </a:rPr>
              <a:t>클래스 구성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코드에 사용된 클래스 설명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827585" y="2077469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51" name="그룹 150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53" name="타원 152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52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SYSTEM</a:t>
              </a:r>
            </a:p>
          </p:txBody>
        </p:sp>
      </p:grpSp>
      <p:grpSp>
        <p:nvGrpSpPr>
          <p:cNvPr id="170" name="그룹 169"/>
          <p:cNvGrpSpPr/>
          <p:nvPr/>
        </p:nvGrpSpPr>
        <p:grpSpPr>
          <a:xfrm>
            <a:off x="2614780" y="2077469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71" name="그룹 170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73" name="타원 172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4" name="타원 173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72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CUSTOMIZE</a:t>
              </a:r>
            </a:p>
          </p:txBody>
        </p:sp>
      </p:grpSp>
      <p:grpSp>
        <p:nvGrpSpPr>
          <p:cNvPr id="175" name="그룹 174"/>
          <p:cNvGrpSpPr/>
          <p:nvPr/>
        </p:nvGrpSpPr>
        <p:grpSpPr>
          <a:xfrm>
            <a:off x="4499992" y="2077469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76" name="그룹 175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78" name="타원 177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9" name="타원 178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77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SCENE</a:t>
              </a:r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6287187" y="2077469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81" name="그룹 180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83" name="타원 182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4" name="타원 183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82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STAGE</a:t>
              </a:r>
            </a:p>
          </p:txBody>
        </p:sp>
      </p:grpSp>
      <p:grpSp>
        <p:nvGrpSpPr>
          <p:cNvPr id="185" name="그룹 184"/>
          <p:cNvGrpSpPr/>
          <p:nvPr/>
        </p:nvGrpSpPr>
        <p:grpSpPr>
          <a:xfrm>
            <a:off x="827585" y="3861048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86" name="그룹 185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88" name="타원 187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" name="타원 188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87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BLOCK</a:t>
              </a:r>
            </a:p>
          </p:txBody>
        </p:sp>
      </p:grpSp>
      <p:grpSp>
        <p:nvGrpSpPr>
          <p:cNvPr id="190" name="그룹 189"/>
          <p:cNvGrpSpPr/>
          <p:nvPr/>
        </p:nvGrpSpPr>
        <p:grpSpPr>
          <a:xfrm>
            <a:off x="2614780" y="3861048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91" name="그룹 190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93" name="타원 192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4" name="타원 193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92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HOLD</a:t>
              </a:r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4499992" y="3861048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96" name="그룹 195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9" name="타원 198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97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TIME</a:t>
              </a:r>
            </a:p>
          </p:txBody>
        </p:sp>
      </p:grpSp>
      <p:grpSp>
        <p:nvGrpSpPr>
          <p:cNvPr id="200" name="그룹 199"/>
          <p:cNvGrpSpPr/>
          <p:nvPr/>
        </p:nvGrpSpPr>
        <p:grpSpPr>
          <a:xfrm>
            <a:off x="6287187" y="3861048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201" name="그룹 200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203" name="타원 202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4" name="타원 203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02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GAME</a:t>
              </a: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300878" y="3862555"/>
            <a:ext cx="2233326" cy="1639553"/>
            <a:chOff x="732021" y="2248321"/>
            <a:chExt cx="2233326" cy="1639553"/>
          </a:xfrm>
        </p:grpSpPr>
        <p:grpSp>
          <p:nvGrpSpPr>
            <p:cNvPr id="48" name="그룹 47"/>
            <p:cNvGrpSpPr/>
            <p:nvPr/>
          </p:nvGrpSpPr>
          <p:grpSpPr>
            <a:xfrm>
              <a:off x="732021" y="2282974"/>
              <a:ext cx="2233326" cy="1535412"/>
              <a:chOff x="827585" y="2077469"/>
              <a:chExt cx="2233326" cy="1535412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49" name="그룹 48"/>
              <p:cNvGrpSpPr/>
              <p:nvPr/>
            </p:nvGrpSpPr>
            <p:grpSpPr>
              <a:xfrm>
                <a:off x="1180605" y="2077469"/>
                <a:ext cx="1535412" cy="1535412"/>
                <a:chOff x="6516216" y="1628800"/>
                <a:chExt cx="792088" cy="792088"/>
              </a:xfrm>
              <a:grpFill/>
            </p:grpSpPr>
            <p:sp>
              <p:nvSpPr>
                <p:cNvPr id="51" name="타원 50"/>
                <p:cNvSpPr/>
                <p:nvPr/>
              </p:nvSpPr>
              <p:spPr>
                <a:xfrm>
                  <a:off x="6516216" y="1628800"/>
                  <a:ext cx="792088" cy="792088"/>
                </a:xfrm>
                <a:prstGeom prst="ellipse">
                  <a:avLst/>
                </a:prstGeom>
                <a:solidFill>
                  <a:srgbClr val="FF6E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2" name="타원 51"/>
                <p:cNvSpPr/>
                <p:nvPr/>
              </p:nvSpPr>
              <p:spPr>
                <a:xfrm>
                  <a:off x="6550125" y="1665138"/>
                  <a:ext cx="720080" cy="720080"/>
                </a:xfrm>
                <a:prstGeom prst="ellipse">
                  <a:avLst/>
                </a:prstGeom>
                <a:solidFill>
                  <a:srgbClr val="FF6E57"/>
                </a:solidFill>
                <a:ln w="3175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50" name="TextBox 25"/>
              <p:cNvSpPr txBox="1">
                <a:spLocks noChangeArrowheads="1"/>
              </p:cNvSpPr>
              <p:nvPr/>
            </p:nvSpPr>
            <p:spPr bwMode="auto">
              <a:xfrm>
                <a:off x="827585" y="2626244"/>
                <a:ext cx="223332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2400" kern="0" dirty="0">
                    <a:solidFill>
                      <a:sysClr val="windowText" lastClr="000000"/>
                    </a:solidFill>
                    <a:latin typeface="배달의민족 한나" pitchFamily="2" charset="-127"/>
                    <a:ea typeface="배달의민족 한나" pitchFamily="2" charset="-127"/>
                  </a:rPr>
                  <a:t>GAME</a:t>
                </a:r>
                <a:endPara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endParaRPr>
              </a:p>
            </p:txBody>
          </p:sp>
        </p:grpSp>
        <p:sp>
          <p:nvSpPr>
            <p:cNvPr id="8" name="타원 7"/>
            <p:cNvSpPr/>
            <p:nvPr/>
          </p:nvSpPr>
          <p:spPr>
            <a:xfrm>
              <a:off x="1025770" y="2248321"/>
              <a:ext cx="1662864" cy="163955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01716" y="998323"/>
            <a:ext cx="33123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클래스 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:: GAME</a:t>
            </a:r>
          </a:p>
        </p:txBody>
      </p:sp>
      <p:pic>
        <p:nvPicPr>
          <p:cNvPr id="57" name="Picture 2" descr="C:\Users\임창규\Desktop\8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8" y="1606006"/>
            <a:ext cx="2102763" cy="251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3" descr="C:\Users\임창규\Desktop\8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415" y="1598385"/>
            <a:ext cx="4071395" cy="387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C:\Users\임창규\Desktop\8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415" y="5519493"/>
            <a:ext cx="3273697" cy="91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707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추가 기능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311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- </a:t>
            </a:r>
            <a:r>
              <a:rPr lang="ko-KR" altLang="en-US" kern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인터페이스 개선</a:t>
            </a:r>
            <a:endParaRPr kumimoji="0" lang="en-US" altLang="ko-KR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800" kern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kumimoji="0" lang="en-US" altLang="ko-KR" sz="8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3105294" y="1988840"/>
            <a:ext cx="5724636" cy="4124668"/>
            <a:chOff x="2267744" y="1797109"/>
            <a:chExt cx="6624735" cy="4892366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3702" y="2057010"/>
              <a:ext cx="5953555" cy="4372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그룹 18"/>
            <p:cNvGrpSpPr/>
            <p:nvPr/>
          </p:nvGrpSpPr>
          <p:grpSpPr>
            <a:xfrm>
              <a:off x="2267744" y="1797109"/>
              <a:ext cx="6624735" cy="4892366"/>
              <a:chOff x="3419872" y="1628800"/>
              <a:chExt cx="2232000" cy="2232248"/>
            </a:xfrm>
          </p:grpSpPr>
          <p:cxnSp>
            <p:nvCxnSpPr>
              <p:cNvPr id="12" name="직선 연결선 11"/>
              <p:cNvCxnSpPr/>
              <p:nvPr/>
            </p:nvCxnSpPr>
            <p:spPr>
              <a:xfrm>
                <a:off x="3419872" y="1700808"/>
                <a:ext cx="2232000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3419872" y="3789040"/>
                <a:ext cx="2232000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3491880" y="1628800"/>
                <a:ext cx="0" cy="2232248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5580112" y="1628800"/>
                <a:ext cx="0" cy="2232248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직사각형 17"/>
          <p:cNvSpPr/>
          <p:nvPr/>
        </p:nvSpPr>
        <p:spPr>
          <a:xfrm>
            <a:off x="539552" y="2200725"/>
            <a:ext cx="2565742" cy="3524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-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메인 화면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   디자인 개선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-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레벨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기능 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  선택 및 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  게임조작법 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  설명</a:t>
            </a:r>
          </a:p>
        </p:txBody>
      </p:sp>
    </p:spTree>
    <p:extLst>
      <p:ext uri="{BB962C8B-B14F-4D97-AF65-F5344CB8AC3E}">
        <p14:creationId xmlns:p14="http://schemas.microsoft.com/office/powerpoint/2010/main" val="634382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추가 기능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311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- </a:t>
            </a:r>
            <a:r>
              <a:rPr lang="ko-KR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기술 </a:t>
            </a: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1</a:t>
            </a:r>
            <a:endParaRPr kumimoji="0" lang="en-US" altLang="ko-KR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800" kern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kumimoji="0" lang="en-US" altLang="ko-KR" sz="8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619672" y="2075436"/>
            <a:ext cx="1832366" cy="73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Z </a:t>
            </a:r>
            <a:r>
              <a:rPr lang="ko-KR" alt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키훓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4782646" y="1064339"/>
            <a:ext cx="4118858" cy="5330721"/>
            <a:chOff x="4969867" y="1064339"/>
            <a:chExt cx="3744416" cy="5330721"/>
          </a:xfrm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677" y="3741408"/>
              <a:ext cx="3363234" cy="2441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" name="그룹 8"/>
            <p:cNvGrpSpPr/>
            <p:nvPr/>
          </p:nvGrpSpPr>
          <p:grpSpPr>
            <a:xfrm>
              <a:off x="4969867" y="1064339"/>
              <a:ext cx="3744416" cy="5330721"/>
              <a:chOff x="4787527" y="476672"/>
              <a:chExt cx="4248969" cy="6120680"/>
            </a:xfrm>
          </p:grpSpPr>
          <p:pic>
            <p:nvPicPr>
              <p:cNvPr id="1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4048" y="755902"/>
                <a:ext cx="3816424" cy="28029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0" name="그룹 18"/>
              <p:cNvGrpSpPr/>
              <p:nvPr/>
            </p:nvGrpSpPr>
            <p:grpSpPr>
              <a:xfrm>
                <a:off x="4787527" y="476672"/>
                <a:ext cx="4248969" cy="6120680"/>
                <a:chOff x="3419872" y="1628800"/>
                <a:chExt cx="2232000" cy="2232248"/>
              </a:xfrm>
            </p:grpSpPr>
            <p:cxnSp>
              <p:nvCxnSpPr>
                <p:cNvPr id="21" name="직선 연결선 20"/>
                <p:cNvCxnSpPr/>
                <p:nvPr/>
              </p:nvCxnSpPr>
              <p:spPr>
                <a:xfrm>
                  <a:off x="3419872" y="1700808"/>
                  <a:ext cx="2232000" cy="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/>
                <p:cNvCxnSpPr/>
                <p:nvPr/>
              </p:nvCxnSpPr>
              <p:spPr>
                <a:xfrm>
                  <a:off x="3419872" y="3789040"/>
                  <a:ext cx="2232000" cy="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/>
                <p:cNvCxnSpPr/>
                <p:nvPr/>
              </p:nvCxnSpPr>
              <p:spPr>
                <a:xfrm>
                  <a:off x="3491880" y="1628800"/>
                  <a:ext cx="0" cy="2232248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/>
                <p:cNvCxnSpPr/>
                <p:nvPr/>
              </p:nvCxnSpPr>
              <p:spPr>
                <a:xfrm>
                  <a:off x="5580112" y="1628800"/>
                  <a:ext cx="0" cy="2232248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4852" y="1475486"/>
            <a:ext cx="3408351" cy="1408409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467544" y="2883895"/>
            <a:ext cx="3214412" cy="1981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-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맨 밑줄 제거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- 3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번 횟수 제한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-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점수 추가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X(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생존기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)</a:t>
            </a:r>
          </a:p>
          <a:p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5105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itchFamily="2" charset="-127"/>
                <a:ea typeface="배달의민족 한나" pitchFamily="2" charset="-127"/>
              </a:rPr>
              <a:t>추가 기능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311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-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기술 </a:t>
            </a: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2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619672" y="2075436"/>
            <a:ext cx="1832366" cy="73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X </a:t>
            </a:r>
            <a:r>
              <a:rPr kumimoji="0" lang="ko-KR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키훓</a:t>
            </a:r>
            <a:endParaRPr kumimoji="0" lang="en-US" altLang="ko-KR" sz="3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67544" y="2936871"/>
            <a:ext cx="3384376" cy="1981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kern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- </a:t>
            </a:r>
            <a:r>
              <a:rPr lang="ko-KR" altLang="en-US" sz="2400" kern="0" noProof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데칼코마니</a:t>
            </a:r>
            <a:r>
              <a:rPr lang="ko-KR" altLang="en-US" sz="2400" kern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- 1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번 횟수 제한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- </a:t>
            </a:r>
            <a:r>
              <a:rPr lang="ko-KR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왼쪽을 오른쪽으로 복사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0721" y="1482322"/>
            <a:ext cx="3444689" cy="1423425"/>
          </a:xfrm>
          <a:prstGeom prst="rect">
            <a:avLst/>
          </a:prstGeom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253" y="3737365"/>
            <a:ext cx="3649033" cy="2409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4764449" y="1096193"/>
            <a:ext cx="4057034" cy="5255575"/>
            <a:chOff x="4764449" y="1096193"/>
            <a:chExt cx="4057034" cy="5255575"/>
          </a:xfrm>
        </p:grpSpPr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0118" y="1327905"/>
              <a:ext cx="3649033" cy="2409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0" name="그룹 18"/>
            <p:cNvGrpSpPr/>
            <p:nvPr/>
          </p:nvGrpSpPr>
          <p:grpSpPr>
            <a:xfrm>
              <a:off x="4764449" y="1096193"/>
              <a:ext cx="4057034" cy="5255575"/>
              <a:chOff x="3419872" y="1628800"/>
              <a:chExt cx="2232000" cy="2232248"/>
            </a:xfrm>
          </p:grpSpPr>
          <p:cxnSp>
            <p:nvCxnSpPr>
              <p:cNvPr id="31" name="직선 연결선 30"/>
              <p:cNvCxnSpPr/>
              <p:nvPr/>
            </p:nvCxnSpPr>
            <p:spPr>
              <a:xfrm>
                <a:off x="3419872" y="1700808"/>
                <a:ext cx="2232000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3419872" y="3789040"/>
                <a:ext cx="2232000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3491880" y="1628800"/>
                <a:ext cx="0" cy="2232248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5580112" y="1628800"/>
                <a:ext cx="0" cy="2232248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64503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itchFamily="2" charset="-127"/>
                <a:ea typeface="배달의민족 한나" pitchFamily="2" charset="-127"/>
              </a:rPr>
              <a:t>추가 기능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311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- </a:t>
            </a:r>
            <a:r>
              <a:rPr lang="ko-KR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랭킹 등록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bg1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102" y="1754090"/>
            <a:ext cx="2232248" cy="944534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619672" y="2075436"/>
            <a:ext cx="2232248" cy="73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랭킹 등록</a:t>
            </a:r>
            <a:r>
              <a:rPr kumimoji="0" lang="ko-KR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훓</a:t>
            </a:r>
            <a:endParaRPr kumimoji="0" lang="en-US" altLang="ko-KR" sz="3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67544" y="2936870"/>
            <a:ext cx="4536504" cy="2724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- Rank.txt </a:t>
            </a:r>
            <a:r>
              <a:rPr lang="ko-KR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파일 생성</a:t>
            </a:r>
            <a:endParaRPr lang="en-US" altLang="ko-KR" sz="2400" kern="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400" kern="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- </a:t>
            </a:r>
            <a:r>
              <a:rPr lang="en-US" altLang="ko-KR" sz="24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fstream</a:t>
            </a:r>
            <a:r>
              <a:rPr lang="ko-KR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을 </a:t>
            </a:r>
            <a:r>
              <a:rPr lang="en-US" altLang="ko-KR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include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kern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 -&gt; </a:t>
            </a:r>
            <a:r>
              <a:rPr lang="en-US" altLang="ko-KR" sz="24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ifstream</a:t>
            </a:r>
            <a:r>
              <a:rPr lang="en-US" altLang="ko-KR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r>
              <a:rPr lang="ko-KR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사용하여 </a:t>
            </a:r>
            <a:r>
              <a:rPr lang="ko-KR" altLang="en-US" sz="2400" kern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점수등록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-  Rank.</a:t>
            </a:r>
            <a:r>
              <a:rPr lang="en-US" altLang="ko-KR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txt </a:t>
            </a:r>
            <a:r>
              <a:rPr lang="ko-KR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에 저장된 점수 크기      비교로 랭킹 구현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5435600" y="116633"/>
            <a:ext cx="3240360" cy="6741367"/>
            <a:chOff x="5116568" y="137964"/>
            <a:chExt cx="3240360" cy="6741367"/>
          </a:xfrm>
        </p:grpSpPr>
        <p:grpSp>
          <p:nvGrpSpPr>
            <p:cNvPr id="9" name="그룹 8"/>
            <p:cNvGrpSpPr/>
            <p:nvPr/>
          </p:nvGrpSpPr>
          <p:grpSpPr>
            <a:xfrm>
              <a:off x="5379990" y="433483"/>
              <a:ext cx="2746313" cy="6165304"/>
              <a:chOff x="5796136" y="236633"/>
              <a:chExt cx="2746313" cy="6165304"/>
            </a:xfrm>
          </p:grpSpPr>
          <p:pic>
            <p:nvPicPr>
              <p:cNvPr id="16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6136" y="236633"/>
                <a:ext cx="2746312" cy="20170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6137" y="2297481"/>
                <a:ext cx="2746312" cy="20170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7217" y="4385713"/>
                <a:ext cx="2745231" cy="2016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2" name="그룹 31"/>
            <p:cNvGrpSpPr/>
            <p:nvPr/>
          </p:nvGrpSpPr>
          <p:grpSpPr>
            <a:xfrm>
              <a:off x="5116568" y="137964"/>
              <a:ext cx="3240360" cy="6741367"/>
              <a:chOff x="5116568" y="137964"/>
              <a:chExt cx="3240360" cy="6741367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5116569" y="355427"/>
                <a:ext cx="3240359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5116568" y="6661868"/>
                <a:ext cx="3240359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5221107" y="137964"/>
                <a:ext cx="0" cy="6741367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8244408" y="137964"/>
                <a:ext cx="0" cy="6741367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55155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itchFamily="2" charset="-127"/>
                <a:ea typeface="배달의민족 한나" pitchFamily="2" charset="-127"/>
              </a:rPr>
              <a:t>추가 기능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311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- </a:t>
            </a:r>
            <a:r>
              <a:rPr lang="ko-KR" altLang="en-US" kern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기타 기능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99997"/>
            <a:ext cx="1341849" cy="134184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619672" y="2075436"/>
            <a:ext cx="1832366" cy="73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P </a:t>
            </a:r>
            <a:r>
              <a:rPr kumimoji="0" lang="ko-KR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키훓</a:t>
            </a:r>
            <a:endParaRPr kumimoji="0" lang="en-US" altLang="ko-KR" sz="3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4087" y="3198048"/>
            <a:ext cx="3461891" cy="143053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619672" y="3780406"/>
            <a:ext cx="1832366" cy="73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H</a:t>
            </a:r>
            <a:r>
              <a:rPr kumimoji="0" lang="en-US" altLang="ko-KR" sz="3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r>
              <a:rPr kumimoji="0" lang="ko-KR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키훓</a:t>
            </a:r>
            <a:endParaRPr kumimoji="0" lang="en-US" altLang="ko-KR" sz="3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619672" y="2556273"/>
            <a:ext cx="1832366" cy="73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- Pause </a:t>
            </a:r>
            <a:r>
              <a:rPr lang="ko-KR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멈춤</a:t>
            </a:r>
            <a:r>
              <a:rPr lang="ko-KR" altLang="en-US" sz="3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endParaRPr kumimoji="0" lang="en-US" altLang="ko-KR" sz="3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619672" y="4252332"/>
            <a:ext cx="2304256" cy="2605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Hold</a:t>
            </a:r>
            <a:r>
              <a:rPr lang="ko-KR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블록저장</a:t>
            </a:r>
            <a:endParaRPr lang="en-US" altLang="ko-KR" sz="2400" kern="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횟수 제한 </a:t>
            </a:r>
            <a:r>
              <a:rPr lang="en-US" altLang="ko-KR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X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한번 </a:t>
            </a:r>
            <a:r>
              <a:rPr lang="ko-KR" altLang="en-US" sz="24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홀드한</a:t>
            </a:r>
            <a:r>
              <a:rPr lang="ko-KR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블록은 다시 </a:t>
            </a:r>
            <a:r>
              <a:rPr lang="en-US" altLang="ko-KR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  </a:t>
            </a:r>
            <a:r>
              <a:rPr lang="ko-KR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할 수 </a:t>
            </a:r>
            <a:r>
              <a:rPr lang="en-US" altLang="ko-KR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X          (</a:t>
            </a:r>
            <a:r>
              <a:rPr lang="ko-KR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시간 끌기 방지</a:t>
            </a:r>
            <a:r>
              <a:rPr lang="en-US" altLang="ko-KR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)</a:t>
            </a:r>
            <a:endParaRPr kumimoji="0" lang="en-US" altLang="ko-KR" sz="3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5464519" y="548680"/>
            <a:ext cx="2923905" cy="5542565"/>
            <a:chOff x="5704114" y="-529315"/>
            <a:chExt cx="2980532" cy="6476544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1604606"/>
              <a:ext cx="2960335" cy="2174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4114" y="3758189"/>
              <a:ext cx="2980532" cy="2189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4142" y="-529315"/>
              <a:ext cx="2932314" cy="2153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" name="그룹 18"/>
          <p:cNvGrpSpPr/>
          <p:nvPr/>
        </p:nvGrpSpPr>
        <p:grpSpPr>
          <a:xfrm>
            <a:off x="5292080" y="236353"/>
            <a:ext cx="3240360" cy="6115415"/>
            <a:chOff x="3419872" y="1628800"/>
            <a:chExt cx="2232000" cy="2232248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3419872" y="1700808"/>
              <a:ext cx="223200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3419872" y="3789040"/>
              <a:ext cx="223200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3491880" y="1628800"/>
              <a:ext cx="0" cy="223224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5580112" y="1628800"/>
              <a:ext cx="0" cy="223224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5695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itchFamily="2" charset="-127"/>
                <a:ea typeface="배달의민족 한나" pitchFamily="2" charset="-127"/>
              </a:rPr>
              <a:t>추가 기능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311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- </a:t>
            </a:r>
            <a:r>
              <a:rPr lang="ko-KR" altLang="en-US" kern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기타 기능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619672" y="2075436"/>
            <a:ext cx="1832366" cy="73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Esc</a:t>
            </a:r>
            <a:r>
              <a:rPr kumimoji="0" lang="en-US" altLang="ko-KR" sz="3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r>
              <a:rPr kumimoji="0" lang="ko-KR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키훓</a:t>
            </a:r>
            <a:endParaRPr kumimoji="0" lang="en-US" altLang="ko-KR" sz="3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619672" y="3780406"/>
            <a:ext cx="2736304" cy="73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kern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EXIT</a:t>
            </a:r>
            <a:r>
              <a:rPr kumimoji="0" lang="en-US" altLang="ko-KR" sz="3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r>
              <a:rPr lang="ko-KR" altLang="en-US" sz="3200" kern="0" noProof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메뉴</a:t>
            </a:r>
            <a:r>
              <a:rPr kumimoji="0" lang="ko-KR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훓</a:t>
            </a:r>
            <a:endParaRPr kumimoji="0" lang="en-US" altLang="ko-KR" sz="3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619672" y="2770320"/>
            <a:ext cx="1832366" cy="73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메인으로</a:t>
            </a:r>
            <a:endParaRPr lang="en-US" altLang="ko-KR" sz="2400" kern="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3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endParaRPr kumimoji="0" lang="en-US" altLang="ko-KR" sz="3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619672" y="3068960"/>
            <a:ext cx="2304256" cy="2605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게임종료</a:t>
            </a:r>
            <a:endParaRPr lang="en-US" altLang="ko-KR" sz="2400" kern="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225083" y="1064339"/>
            <a:ext cx="3384376" cy="5112568"/>
            <a:chOff x="5220072" y="764704"/>
            <a:chExt cx="3384376" cy="5112568"/>
          </a:xfrm>
        </p:grpSpPr>
        <p:grpSp>
          <p:nvGrpSpPr>
            <p:cNvPr id="29" name="그룹 18"/>
            <p:cNvGrpSpPr/>
            <p:nvPr/>
          </p:nvGrpSpPr>
          <p:grpSpPr>
            <a:xfrm>
              <a:off x="5220072" y="764704"/>
              <a:ext cx="3384376" cy="5112568"/>
              <a:chOff x="3419872" y="1628800"/>
              <a:chExt cx="2232000" cy="2232248"/>
            </a:xfrm>
          </p:grpSpPr>
          <p:cxnSp>
            <p:nvCxnSpPr>
              <p:cNvPr id="30" name="직선 연결선 29"/>
              <p:cNvCxnSpPr/>
              <p:nvPr/>
            </p:nvCxnSpPr>
            <p:spPr>
              <a:xfrm>
                <a:off x="3419872" y="1700808"/>
                <a:ext cx="2232000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3419872" y="3789040"/>
                <a:ext cx="2232000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3491880" y="1628800"/>
                <a:ext cx="0" cy="2232248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5580112" y="1628800"/>
                <a:ext cx="0" cy="2232248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/>
            <p:cNvGrpSpPr/>
            <p:nvPr/>
          </p:nvGrpSpPr>
          <p:grpSpPr>
            <a:xfrm>
              <a:off x="5432623" y="1004242"/>
              <a:ext cx="2985662" cy="4634646"/>
              <a:chOff x="5338421" y="306522"/>
              <a:chExt cx="3482051" cy="5092828"/>
            </a:xfrm>
          </p:grpSpPr>
          <p:pic>
            <p:nvPicPr>
              <p:cNvPr id="22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3350" y="306522"/>
                <a:ext cx="3467122" cy="25464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8421" y="2852936"/>
                <a:ext cx="3467122" cy="25464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" y="1965632"/>
            <a:ext cx="940340" cy="84049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4" y="3501008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6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itchFamily="2" charset="-127"/>
                <a:ea typeface="배달의민족 한나" pitchFamily="2" charset="-127"/>
              </a:rPr>
              <a:t>추가 기능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311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- </a:t>
            </a:r>
            <a:r>
              <a:rPr lang="ko-KR" altLang="en-US" kern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플레이 화면 구성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619672" y="2075436"/>
            <a:ext cx="2232248" cy="73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kern="0" noProof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제한시간</a:t>
            </a:r>
            <a:r>
              <a:rPr kumimoji="0" lang="ko-KR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훓</a:t>
            </a:r>
            <a:endParaRPr kumimoji="0" lang="en-US" altLang="ko-KR" sz="3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619672" y="3780406"/>
            <a:ext cx="2736304" cy="73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알림 바</a:t>
            </a:r>
            <a:r>
              <a:rPr kumimoji="0" lang="ko-KR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훓</a:t>
            </a:r>
            <a:endParaRPr kumimoji="0" lang="en-US" altLang="ko-KR" sz="3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619672" y="2556273"/>
            <a:ext cx="1832366" cy="73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- 3</a:t>
            </a:r>
            <a:r>
              <a:rPr lang="ko-KR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분</a:t>
            </a:r>
            <a:r>
              <a:rPr lang="ko-KR" altLang="en-US" sz="3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endParaRPr kumimoji="0" lang="en-US" altLang="ko-KR" sz="3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583144" y="4005064"/>
            <a:ext cx="2592288" cy="2605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기능</a:t>
            </a:r>
            <a:r>
              <a:rPr lang="en-US" altLang="ko-KR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기술 사용한 경우</a:t>
            </a:r>
            <a:endParaRPr lang="en-US" altLang="ko-KR" sz="2400" kern="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줄을 지울 경우</a:t>
            </a:r>
            <a:endParaRPr lang="en-US" altLang="ko-KR" sz="2400" kern="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알림 출력</a:t>
            </a:r>
            <a:endParaRPr lang="en-US" altLang="ko-KR" sz="2400" kern="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88" y="1965633"/>
            <a:ext cx="1083507" cy="99533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29" y="3392365"/>
            <a:ext cx="859967" cy="859967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5363591" y="404664"/>
            <a:ext cx="3168849" cy="6206067"/>
            <a:chOff x="5363591" y="404664"/>
            <a:chExt cx="3168849" cy="6206067"/>
          </a:xfrm>
        </p:grpSpPr>
        <p:grpSp>
          <p:nvGrpSpPr>
            <p:cNvPr id="29" name="그룹 18"/>
            <p:cNvGrpSpPr/>
            <p:nvPr/>
          </p:nvGrpSpPr>
          <p:grpSpPr>
            <a:xfrm>
              <a:off x="5363591" y="404664"/>
              <a:ext cx="3168849" cy="6206067"/>
              <a:chOff x="3419872" y="1628800"/>
              <a:chExt cx="2232000" cy="2232248"/>
            </a:xfrm>
          </p:grpSpPr>
          <p:cxnSp>
            <p:nvCxnSpPr>
              <p:cNvPr id="30" name="직선 연결선 29"/>
              <p:cNvCxnSpPr/>
              <p:nvPr/>
            </p:nvCxnSpPr>
            <p:spPr>
              <a:xfrm>
                <a:off x="3419872" y="1700808"/>
                <a:ext cx="2232000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3419872" y="3789040"/>
                <a:ext cx="2232000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3491880" y="1628800"/>
                <a:ext cx="0" cy="2232248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5580112" y="1628800"/>
                <a:ext cx="0" cy="2232248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/>
            <p:cNvGrpSpPr/>
            <p:nvPr/>
          </p:nvGrpSpPr>
          <p:grpSpPr>
            <a:xfrm>
              <a:off x="5514813" y="630331"/>
              <a:ext cx="2843069" cy="5688632"/>
              <a:chOff x="5796136" y="10301"/>
              <a:chExt cx="2746312" cy="6082995"/>
            </a:xfrm>
          </p:grpSpPr>
          <p:pic>
            <p:nvPicPr>
              <p:cNvPr id="24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6136" y="10301"/>
                <a:ext cx="2736304" cy="20096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6136" y="2046156"/>
                <a:ext cx="2746312" cy="20170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6136" y="4076278"/>
                <a:ext cx="2746312" cy="20170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353871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itchFamily="2" charset="-127"/>
                <a:ea typeface="배달의민족 한나" pitchFamily="2" charset="-127"/>
              </a:rPr>
              <a:t>추가 기능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311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-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커스터마이징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(Customizing)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619672" y="2075436"/>
            <a:ext cx="2655346" cy="73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kern="0" noProof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커스터마이징</a:t>
            </a:r>
            <a:r>
              <a:rPr kumimoji="0" lang="ko-KR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훓</a:t>
            </a:r>
            <a:endParaRPr kumimoji="0" lang="en-US" altLang="ko-KR" sz="3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619672" y="2810428"/>
            <a:ext cx="3168352" cy="27449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사용자가 원하는    모양대로 블록을 만들어 게임에 이용가능</a:t>
            </a:r>
            <a:endParaRPr lang="en-US" altLang="ko-KR" sz="2400" kern="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2400" kern="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테트리스</a:t>
            </a:r>
            <a:r>
              <a:rPr lang="ko-KR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역사의 한 획을 긋는 기능</a:t>
            </a:r>
            <a:endParaRPr lang="en-US" altLang="ko-KR" sz="2400" kern="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</a:p>
        </p:txBody>
      </p:sp>
      <p:grpSp>
        <p:nvGrpSpPr>
          <p:cNvPr id="29" name="그룹 18"/>
          <p:cNvGrpSpPr/>
          <p:nvPr/>
        </p:nvGrpSpPr>
        <p:grpSpPr>
          <a:xfrm>
            <a:off x="5363591" y="404664"/>
            <a:ext cx="3168849" cy="6206067"/>
            <a:chOff x="3419872" y="1628800"/>
            <a:chExt cx="2232000" cy="2232248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3419872" y="1700808"/>
              <a:ext cx="223200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3419872" y="3789040"/>
              <a:ext cx="223200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3491880" y="1628800"/>
              <a:ext cx="0" cy="223224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5580112" y="1628800"/>
              <a:ext cx="0" cy="223224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5568056" y="666274"/>
            <a:ext cx="2862504" cy="5744261"/>
            <a:chOff x="5817543" y="-233223"/>
            <a:chExt cx="2651110" cy="5841294"/>
          </a:xfrm>
        </p:grpSpPr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7543" y="-233223"/>
              <a:ext cx="2651110" cy="1947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7543" y="1713875"/>
              <a:ext cx="2651110" cy="1947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7543" y="3660973"/>
              <a:ext cx="2651110" cy="1947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113" y="1880247"/>
            <a:ext cx="2821975" cy="116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4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한나" pitchFamily="2" charset="-127"/>
                <a:ea typeface="배달의민족 한나" pitchFamily="2" charset="-127"/>
              </a:rPr>
              <a:t>INDEX.</a:t>
            </a:r>
            <a:endParaRPr lang="ko-KR" altLang="en-US" sz="3600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20343" y="2502188"/>
            <a:ext cx="165560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배달의민족 한나" pitchFamily="2" charset="-127"/>
                <a:ea typeface="배달의민족 한나" pitchFamily="2" charset="-127"/>
              </a:rPr>
              <a:t>클래스구성</a:t>
            </a:r>
            <a:endParaRPr lang="en-US" altLang="ko-KR" sz="3600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059382" y="2502188"/>
            <a:ext cx="139407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배달의민족 한나" pitchFamily="2" charset="-127"/>
                <a:ea typeface="배달의민족 한나" pitchFamily="2" charset="-127"/>
              </a:rPr>
              <a:t>추가</a:t>
            </a:r>
            <a:endParaRPr lang="en-US" altLang="ko-KR" sz="3600" dirty="0"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ko-KR" altLang="en-US" sz="3600" dirty="0">
                <a:latin typeface="배달의민족 한나" pitchFamily="2" charset="-127"/>
                <a:ea typeface="배달의민족 한나" pitchFamily="2" charset="-127"/>
              </a:rPr>
              <a:t>기능</a:t>
            </a:r>
            <a:endParaRPr lang="en-US" altLang="ko-KR" sz="3600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03598" y="2502188"/>
            <a:ext cx="139407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배달의민족 한나" pitchFamily="2" charset="-127"/>
                <a:ea typeface="배달의민족 한나" pitchFamily="2" charset="-127"/>
              </a:rPr>
              <a:t>시연</a:t>
            </a:r>
            <a:endParaRPr lang="en-US" altLang="ko-KR" sz="3600" dirty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3600" dirty="0"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98" name="직선 연결선 197"/>
          <p:cNvCxnSpPr/>
          <p:nvPr/>
        </p:nvCxnSpPr>
        <p:spPr>
          <a:xfrm>
            <a:off x="1152850" y="2386747"/>
            <a:ext cx="9584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1152850" y="3841765"/>
            <a:ext cx="9584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>
            <a:off x="3169074" y="2386747"/>
            <a:ext cx="95842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3169074" y="3841765"/>
            <a:ext cx="95842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>
            <a:off x="5113290" y="2386747"/>
            <a:ext cx="95842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>
            <a:off x="5113290" y="3841765"/>
            <a:ext cx="95842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>
            <a:off x="1152850" y="3798332"/>
            <a:ext cx="9584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3169074" y="3798332"/>
            <a:ext cx="95842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5113290" y="3798332"/>
            <a:ext cx="95842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/>
          <p:nvPr/>
        </p:nvCxnSpPr>
        <p:spPr>
          <a:xfrm>
            <a:off x="1152850" y="2449230"/>
            <a:ext cx="9584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3169074" y="2449230"/>
            <a:ext cx="95842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>
            <a:off x="5113290" y="2449230"/>
            <a:ext cx="95842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043038" y="1988840"/>
            <a:ext cx="13940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한나" pitchFamily="2" charset="-127"/>
                <a:ea typeface="배달의민족 한나" pitchFamily="2" charset="-127"/>
              </a:rPr>
              <a:t>1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3059382" y="1988840"/>
            <a:ext cx="13940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한나" pitchFamily="2" charset="-127"/>
                <a:ea typeface="배달의민족 한나" pitchFamily="2" charset="-127"/>
              </a:rPr>
              <a:t>2</a:t>
            </a:r>
            <a:endParaRPr lang="ko-KR" altLang="en-US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5003598" y="1988840"/>
            <a:ext cx="13940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한나" pitchFamily="2" charset="-127"/>
                <a:ea typeface="배달의민족 한나" pitchFamily="2" charset="-127"/>
              </a:rPr>
              <a:t>3</a:t>
            </a:r>
            <a:endParaRPr lang="ko-KR" altLang="en-US" dirty="0"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169074" y="2386747"/>
            <a:ext cx="9584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169074" y="3841765"/>
            <a:ext cx="9584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169074" y="3798332"/>
            <a:ext cx="9584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169074" y="2449230"/>
            <a:ext cx="9584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113290" y="2386747"/>
            <a:ext cx="9584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113290" y="3841765"/>
            <a:ext cx="9584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113290" y="3798332"/>
            <a:ext cx="9584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113290" y="2449230"/>
            <a:ext cx="9584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314" y="4797152"/>
            <a:ext cx="1125825" cy="11258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096" y="4794718"/>
            <a:ext cx="1125825" cy="1125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878" y="4779910"/>
            <a:ext cx="1140633" cy="11406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468" y="4869160"/>
            <a:ext cx="1231862" cy="123186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947814" y="2502188"/>
            <a:ext cx="139407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latin typeface="배달의민족 한나" pitchFamily="2" charset="-127"/>
                <a:ea typeface="배달의민족 한나" pitchFamily="2" charset="-127"/>
              </a:rPr>
              <a:t>QnA</a:t>
            </a:r>
            <a:endParaRPr lang="en-US" altLang="ko-KR" sz="3600" dirty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3600" dirty="0"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7057506" y="2386747"/>
            <a:ext cx="95842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057506" y="3841765"/>
            <a:ext cx="95842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057506" y="3798332"/>
            <a:ext cx="95842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057506" y="2449230"/>
            <a:ext cx="95842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947814" y="1988840"/>
            <a:ext cx="13940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한나" pitchFamily="2" charset="-127"/>
                <a:ea typeface="배달의민족 한나" pitchFamily="2" charset="-127"/>
              </a:rPr>
              <a:t>4</a:t>
            </a:r>
            <a:endParaRPr lang="ko-KR" altLang="en-US" dirty="0"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7057506" y="2386747"/>
            <a:ext cx="9584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057506" y="3841765"/>
            <a:ext cx="9584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057506" y="3798332"/>
            <a:ext cx="9584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057506" y="2449230"/>
            <a:ext cx="9584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cfs14.tistory.com/image/21/tistory/2008/11/13/19/19/491bff362ece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-10822"/>
            <a:ext cx="9361040" cy="686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시연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kumimoji="0" lang="en-US" altLang="ko-KR" sz="8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https://upload.wikimedia.org/wikipedia/en/7/7e/Patrick_Sta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764704"/>
            <a:ext cx="3414680" cy="455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312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QnA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kumimoji="0" lang="en-US" altLang="ko-KR" sz="8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91880" y="2877230"/>
            <a:ext cx="5328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?/!</a:t>
            </a:r>
            <a:endParaRPr lang="ko-KR" altLang="en-US" sz="96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7474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987824" y="2875583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배달의민족 한나" pitchFamily="2" charset="-127"/>
                <a:ea typeface="배달의민족 한나" pitchFamily="2" charset="-127"/>
              </a:rPr>
              <a:t>Thank You</a:t>
            </a:r>
            <a:endParaRPr lang="ko-KR" altLang="en-US" sz="4400" dirty="0"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314" y="4797152"/>
            <a:ext cx="1125825" cy="112582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096" y="4794718"/>
            <a:ext cx="1125825" cy="112582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878" y="4779910"/>
            <a:ext cx="1140633" cy="114063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468" y="4869160"/>
            <a:ext cx="1231862" cy="12318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클래스 구성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827585" y="2077469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51" name="그룹 150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53" name="타원 152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2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altLang="ko-KR" sz="2400" dirty="0">
                  <a:latin typeface="배달의민족 한나" pitchFamily="2" charset="-127"/>
                  <a:ea typeface="배달의민족 한나" pitchFamily="2" charset="-127"/>
                </a:rPr>
                <a:t>SYSTEM</a:t>
              </a:r>
            </a:p>
          </p:txBody>
        </p:sp>
      </p:grpSp>
      <p:grpSp>
        <p:nvGrpSpPr>
          <p:cNvPr id="170" name="그룹 169"/>
          <p:cNvGrpSpPr/>
          <p:nvPr/>
        </p:nvGrpSpPr>
        <p:grpSpPr>
          <a:xfrm>
            <a:off x="2614780" y="2077469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71" name="그룹 170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73" name="타원 172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72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altLang="ko-KR" sz="2400" dirty="0">
                  <a:latin typeface="배달의민족 한나" pitchFamily="2" charset="-127"/>
                  <a:ea typeface="배달의민족 한나" pitchFamily="2" charset="-127"/>
                </a:rPr>
                <a:t>CUSTOMIZE</a:t>
              </a:r>
            </a:p>
          </p:txBody>
        </p:sp>
      </p:grpSp>
      <p:grpSp>
        <p:nvGrpSpPr>
          <p:cNvPr id="175" name="그룹 174"/>
          <p:cNvGrpSpPr/>
          <p:nvPr/>
        </p:nvGrpSpPr>
        <p:grpSpPr>
          <a:xfrm>
            <a:off x="4499992" y="2077469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76" name="그룹 175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78" name="타원 177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타원 178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77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altLang="ko-KR" sz="2400" dirty="0">
                  <a:latin typeface="배달의민족 한나" pitchFamily="2" charset="-127"/>
                  <a:ea typeface="배달의민족 한나" pitchFamily="2" charset="-127"/>
                </a:rPr>
                <a:t>SCENE</a:t>
              </a:r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6287187" y="2077469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81" name="그룹 180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83" name="타원 182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타원 183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82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altLang="ko-KR" sz="2400" dirty="0">
                  <a:latin typeface="배달의민족 한나" pitchFamily="2" charset="-127"/>
                  <a:ea typeface="배달의민족 한나" pitchFamily="2" charset="-127"/>
                </a:rPr>
                <a:t>STAGE</a:t>
              </a:r>
            </a:p>
          </p:txBody>
        </p:sp>
      </p:grpSp>
      <p:grpSp>
        <p:nvGrpSpPr>
          <p:cNvPr id="185" name="그룹 184"/>
          <p:cNvGrpSpPr/>
          <p:nvPr/>
        </p:nvGrpSpPr>
        <p:grpSpPr>
          <a:xfrm>
            <a:off x="827585" y="3861048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86" name="그룹 185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88" name="타원 187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타원 188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87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altLang="ko-KR" sz="2400" dirty="0">
                  <a:latin typeface="배달의민족 한나" pitchFamily="2" charset="-127"/>
                  <a:ea typeface="배달의민족 한나" pitchFamily="2" charset="-127"/>
                </a:rPr>
                <a:t>BLOCK</a:t>
              </a:r>
            </a:p>
          </p:txBody>
        </p:sp>
      </p:grpSp>
      <p:grpSp>
        <p:nvGrpSpPr>
          <p:cNvPr id="190" name="그룹 189"/>
          <p:cNvGrpSpPr/>
          <p:nvPr/>
        </p:nvGrpSpPr>
        <p:grpSpPr>
          <a:xfrm>
            <a:off x="2614780" y="3861048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91" name="그룹 190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93" name="타원 192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타원 193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92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altLang="ko-KR" sz="2400" dirty="0">
                  <a:latin typeface="배달의민족 한나" pitchFamily="2" charset="-127"/>
                  <a:ea typeface="배달의민족 한나" pitchFamily="2" charset="-127"/>
                </a:rPr>
                <a:t>HOLD</a:t>
              </a:r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4499992" y="3861048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96" name="그룹 195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타원 198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97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altLang="ko-KR" sz="2400" dirty="0">
                  <a:latin typeface="배달의민족 한나" pitchFamily="2" charset="-127"/>
                  <a:ea typeface="배달의민족 한나" pitchFamily="2" charset="-127"/>
                </a:rPr>
                <a:t>TIME</a:t>
              </a:r>
            </a:p>
          </p:txBody>
        </p:sp>
      </p:grpSp>
      <p:grpSp>
        <p:nvGrpSpPr>
          <p:cNvPr id="200" name="그룹 199"/>
          <p:cNvGrpSpPr/>
          <p:nvPr/>
        </p:nvGrpSpPr>
        <p:grpSpPr>
          <a:xfrm>
            <a:off x="6287187" y="3861048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201" name="그룹 200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203" name="타원 202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타원 203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2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altLang="ko-KR" sz="2400" dirty="0">
                  <a:latin typeface="배달의민족 한나" pitchFamily="2" charset="-127"/>
                  <a:ea typeface="배달의민족 한나" pitchFamily="2" charset="-127"/>
                </a:rPr>
                <a:t>GAME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itchFamily="2" charset="-127"/>
                <a:ea typeface="배달의민족 한나" pitchFamily="2" charset="-127"/>
              </a:rPr>
              <a:t>클래스 구성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코드에 사용된 클래스 설명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827585" y="2077469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51" name="그룹 150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53" name="타원 152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52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SYSTEM</a:t>
              </a:r>
            </a:p>
          </p:txBody>
        </p:sp>
      </p:grpSp>
      <p:grpSp>
        <p:nvGrpSpPr>
          <p:cNvPr id="170" name="그룹 169"/>
          <p:cNvGrpSpPr/>
          <p:nvPr/>
        </p:nvGrpSpPr>
        <p:grpSpPr>
          <a:xfrm>
            <a:off x="2614780" y="2077469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71" name="그룹 170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73" name="타원 172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4" name="타원 173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72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CUSTOMIZE</a:t>
              </a:r>
            </a:p>
          </p:txBody>
        </p:sp>
      </p:grpSp>
      <p:grpSp>
        <p:nvGrpSpPr>
          <p:cNvPr id="175" name="그룹 174"/>
          <p:cNvGrpSpPr/>
          <p:nvPr/>
        </p:nvGrpSpPr>
        <p:grpSpPr>
          <a:xfrm>
            <a:off x="4499992" y="2077469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76" name="그룹 175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78" name="타원 177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9" name="타원 178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77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SCENE</a:t>
              </a:r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6287187" y="2077469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81" name="그룹 180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83" name="타원 182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4" name="타원 183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82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STAGE</a:t>
              </a:r>
            </a:p>
          </p:txBody>
        </p:sp>
      </p:grpSp>
      <p:grpSp>
        <p:nvGrpSpPr>
          <p:cNvPr id="185" name="그룹 184"/>
          <p:cNvGrpSpPr/>
          <p:nvPr/>
        </p:nvGrpSpPr>
        <p:grpSpPr>
          <a:xfrm>
            <a:off x="827585" y="3861048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86" name="그룹 185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88" name="타원 187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" name="타원 188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87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BLOCK</a:t>
              </a:r>
            </a:p>
          </p:txBody>
        </p:sp>
      </p:grpSp>
      <p:grpSp>
        <p:nvGrpSpPr>
          <p:cNvPr id="190" name="그룹 189"/>
          <p:cNvGrpSpPr/>
          <p:nvPr/>
        </p:nvGrpSpPr>
        <p:grpSpPr>
          <a:xfrm>
            <a:off x="2614780" y="3861048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91" name="그룹 190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93" name="타원 192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4" name="타원 193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92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HOLD</a:t>
              </a:r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4499992" y="3861048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96" name="그룹 195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9" name="타원 198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97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TIME</a:t>
              </a:r>
            </a:p>
          </p:txBody>
        </p:sp>
      </p:grpSp>
      <p:grpSp>
        <p:nvGrpSpPr>
          <p:cNvPr id="200" name="그룹 199"/>
          <p:cNvGrpSpPr/>
          <p:nvPr/>
        </p:nvGrpSpPr>
        <p:grpSpPr>
          <a:xfrm>
            <a:off x="6287187" y="3861048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201" name="그룹 200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203" name="타원 202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4" name="타원 203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02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GAME</a:t>
              </a: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827585" y="2122184"/>
            <a:ext cx="2233326" cy="1639553"/>
            <a:chOff x="732021" y="2248321"/>
            <a:chExt cx="2233326" cy="1639553"/>
          </a:xfrm>
        </p:grpSpPr>
        <p:grpSp>
          <p:nvGrpSpPr>
            <p:cNvPr id="48" name="그룹 47"/>
            <p:cNvGrpSpPr/>
            <p:nvPr/>
          </p:nvGrpSpPr>
          <p:grpSpPr>
            <a:xfrm>
              <a:off x="732021" y="2282974"/>
              <a:ext cx="2233326" cy="1535412"/>
              <a:chOff x="827585" y="2077469"/>
              <a:chExt cx="2233326" cy="1535412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49" name="그룹 48"/>
              <p:cNvGrpSpPr/>
              <p:nvPr/>
            </p:nvGrpSpPr>
            <p:grpSpPr>
              <a:xfrm>
                <a:off x="1180605" y="2077469"/>
                <a:ext cx="1535412" cy="1535412"/>
                <a:chOff x="6516216" y="1628800"/>
                <a:chExt cx="792088" cy="792088"/>
              </a:xfrm>
              <a:grpFill/>
            </p:grpSpPr>
            <p:sp>
              <p:nvSpPr>
                <p:cNvPr id="51" name="타원 50"/>
                <p:cNvSpPr/>
                <p:nvPr/>
              </p:nvSpPr>
              <p:spPr>
                <a:xfrm>
                  <a:off x="6516216" y="1628800"/>
                  <a:ext cx="792088" cy="792088"/>
                </a:xfrm>
                <a:prstGeom prst="ellipse">
                  <a:avLst/>
                </a:prstGeom>
                <a:solidFill>
                  <a:srgbClr val="FF6E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2" name="타원 51"/>
                <p:cNvSpPr/>
                <p:nvPr/>
              </p:nvSpPr>
              <p:spPr>
                <a:xfrm>
                  <a:off x="6550125" y="1665138"/>
                  <a:ext cx="720080" cy="720080"/>
                </a:xfrm>
                <a:prstGeom prst="ellipse">
                  <a:avLst/>
                </a:prstGeom>
                <a:solidFill>
                  <a:srgbClr val="FF6E57"/>
                </a:solidFill>
                <a:ln w="3175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50" name="TextBox 25"/>
              <p:cNvSpPr txBox="1">
                <a:spLocks noChangeArrowheads="1"/>
              </p:cNvSpPr>
              <p:nvPr/>
            </p:nvSpPr>
            <p:spPr bwMode="auto">
              <a:xfrm>
                <a:off x="827585" y="2626244"/>
                <a:ext cx="223332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배달의민족 한나" pitchFamily="2" charset="-127"/>
                    <a:ea typeface="배달의민족 한나" pitchFamily="2" charset="-127"/>
                  </a:rPr>
                  <a:t>SYSTEM</a:t>
                </a:r>
              </a:p>
            </p:txBody>
          </p:sp>
        </p:grpSp>
        <p:sp>
          <p:nvSpPr>
            <p:cNvPr id="8" name="타원 7"/>
            <p:cNvSpPr/>
            <p:nvPr/>
          </p:nvSpPr>
          <p:spPr>
            <a:xfrm>
              <a:off x="1025770" y="2248321"/>
              <a:ext cx="1662864" cy="163955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2851934" y="2121321"/>
            <a:ext cx="33123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클래스 </a:t>
            </a:r>
            <a:r>
              <a:rPr lang="en-US" altLang="ko-KR" sz="2800" b="1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:: SYSTEM</a:t>
            </a:r>
          </a:p>
        </p:txBody>
      </p:sp>
      <p:pic>
        <p:nvPicPr>
          <p:cNvPr id="61" name="Picture 2" descr="C:\Users\임창규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800" y="2845175"/>
            <a:ext cx="482917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49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itchFamily="2" charset="-127"/>
                <a:ea typeface="배달의민족 한나" pitchFamily="2" charset="-127"/>
              </a:rPr>
              <a:t>클래스 구성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코드에 사용된 클래스 설명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827585" y="2077469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51" name="그룹 150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53" name="타원 152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52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SYSTEM</a:t>
              </a:r>
            </a:p>
          </p:txBody>
        </p:sp>
      </p:grpSp>
      <p:grpSp>
        <p:nvGrpSpPr>
          <p:cNvPr id="170" name="그룹 169"/>
          <p:cNvGrpSpPr/>
          <p:nvPr/>
        </p:nvGrpSpPr>
        <p:grpSpPr>
          <a:xfrm>
            <a:off x="2614780" y="2077469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71" name="그룹 170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73" name="타원 172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4" name="타원 173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72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CUSTOMIZE</a:t>
              </a:r>
            </a:p>
          </p:txBody>
        </p:sp>
      </p:grpSp>
      <p:grpSp>
        <p:nvGrpSpPr>
          <p:cNvPr id="175" name="그룹 174"/>
          <p:cNvGrpSpPr/>
          <p:nvPr/>
        </p:nvGrpSpPr>
        <p:grpSpPr>
          <a:xfrm>
            <a:off x="4499992" y="2077469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76" name="그룹 175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78" name="타원 177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9" name="타원 178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77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SCENE</a:t>
              </a:r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6287187" y="2077469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81" name="그룹 180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83" name="타원 182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4" name="타원 183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82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STAGE</a:t>
              </a:r>
            </a:p>
          </p:txBody>
        </p:sp>
      </p:grpSp>
      <p:grpSp>
        <p:nvGrpSpPr>
          <p:cNvPr id="185" name="그룹 184"/>
          <p:cNvGrpSpPr/>
          <p:nvPr/>
        </p:nvGrpSpPr>
        <p:grpSpPr>
          <a:xfrm>
            <a:off x="827585" y="3861048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86" name="그룹 185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88" name="타원 187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" name="타원 188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87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BLOCK</a:t>
              </a:r>
            </a:p>
          </p:txBody>
        </p:sp>
      </p:grpSp>
      <p:grpSp>
        <p:nvGrpSpPr>
          <p:cNvPr id="190" name="그룹 189"/>
          <p:cNvGrpSpPr/>
          <p:nvPr/>
        </p:nvGrpSpPr>
        <p:grpSpPr>
          <a:xfrm>
            <a:off x="2614780" y="3861048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91" name="그룹 190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93" name="타원 192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4" name="타원 193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92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HOLD</a:t>
              </a:r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4499992" y="3861048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96" name="그룹 195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9" name="타원 198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97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TIME</a:t>
              </a:r>
            </a:p>
          </p:txBody>
        </p:sp>
      </p:grpSp>
      <p:grpSp>
        <p:nvGrpSpPr>
          <p:cNvPr id="200" name="그룹 199"/>
          <p:cNvGrpSpPr/>
          <p:nvPr/>
        </p:nvGrpSpPr>
        <p:grpSpPr>
          <a:xfrm>
            <a:off x="6287187" y="3861048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201" name="그룹 200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203" name="타원 202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4" name="타원 203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02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GAME</a:t>
              </a: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619686" y="2085775"/>
            <a:ext cx="2233326" cy="1639553"/>
            <a:chOff x="732021" y="2248321"/>
            <a:chExt cx="2233326" cy="1639553"/>
          </a:xfrm>
        </p:grpSpPr>
        <p:grpSp>
          <p:nvGrpSpPr>
            <p:cNvPr id="48" name="그룹 47"/>
            <p:cNvGrpSpPr/>
            <p:nvPr/>
          </p:nvGrpSpPr>
          <p:grpSpPr>
            <a:xfrm>
              <a:off x="732021" y="2282974"/>
              <a:ext cx="2233326" cy="1535412"/>
              <a:chOff x="827585" y="2077469"/>
              <a:chExt cx="2233326" cy="1535412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49" name="그룹 48"/>
              <p:cNvGrpSpPr/>
              <p:nvPr/>
            </p:nvGrpSpPr>
            <p:grpSpPr>
              <a:xfrm>
                <a:off x="1180605" y="2077469"/>
                <a:ext cx="1535412" cy="1535412"/>
                <a:chOff x="6516216" y="1628800"/>
                <a:chExt cx="792088" cy="792088"/>
              </a:xfrm>
              <a:grpFill/>
            </p:grpSpPr>
            <p:sp>
              <p:nvSpPr>
                <p:cNvPr id="51" name="타원 50"/>
                <p:cNvSpPr/>
                <p:nvPr/>
              </p:nvSpPr>
              <p:spPr>
                <a:xfrm>
                  <a:off x="6516216" y="1628800"/>
                  <a:ext cx="792088" cy="792088"/>
                </a:xfrm>
                <a:prstGeom prst="ellipse">
                  <a:avLst/>
                </a:prstGeom>
                <a:solidFill>
                  <a:srgbClr val="FF6E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2" name="타원 51"/>
                <p:cNvSpPr/>
                <p:nvPr/>
              </p:nvSpPr>
              <p:spPr>
                <a:xfrm>
                  <a:off x="6550125" y="1665138"/>
                  <a:ext cx="720080" cy="720080"/>
                </a:xfrm>
                <a:prstGeom prst="ellipse">
                  <a:avLst/>
                </a:prstGeom>
                <a:solidFill>
                  <a:srgbClr val="FF6E57"/>
                </a:solidFill>
                <a:ln w="3175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50" name="TextBox 25"/>
              <p:cNvSpPr txBox="1">
                <a:spLocks noChangeArrowheads="1"/>
              </p:cNvSpPr>
              <p:nvPr/>
            </p:nvSpPr>
            <p:spPr bwMode="auto">
              <a:xfrm>
                <a:off x="827585" y="2626244"/>
                <a:ext cx="223332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2400" kern="0" dirty="0">
                    <a:solidFill>
                      <a:sysClr val="windowText" lastClr="000000"/>
                    </a:solidFill>
                    <a:latin typeface="배달의민족 한나" pitchFamily="2" charset="-127"/>
                    <a:ea typeface="배달의민족 한나" pitchFamily="2" charset="-127"/>
                  </a:rPr>
                  <a:t>CUSOMIZE</a:t>
                </a:r>
                <a:endPara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endParaRPr>
              </a:p>
            </p:txBody>
          </p:sp>
        </p:grpSp>
        <p:sp>
          <p:nvSpPr>
            <p:cNvPr id="8" name="타원 7"/>
            <p:cNvSpPr/>
            <p:nvPr/>
          </p:nvSpPr>
          <p:spPr>
            <a:xfrm>
              <a:off x="1025770" y="2248321"/>
              <a:ext cx="1662864" cy="163955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806539" y="2170416"/>
            <a:ext cx="33123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클래스 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:: </a:t>
            </a:r>
            <a:r>
              <a:rPr lang="en-US" altLang="ko-KR" sz="2800" b="1" kern="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CUSTOMIZE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pic>
        <p:nvPicPr>
          <p:cNvPr id="57" name="Picture 2" descr="C:\Users\임창규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579" y="2843760"/>
            <a:ext cx="4117893" cy="276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9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itchFamily="2" charset="-127"/>
                <a:ea typeface="배달의민족 한나" pitchFamily="2" charset="-127"/>
              </a:rPr>
              <a:t>클래스 구성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코드에 사용된 클래스 설명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827585" y="2077469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51" name="그룹 150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53" name="타원 152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52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SYSTEM</a:t>
              </a:r>
            </a:p>
          </p:txBody>
        </p:sp>
      </p:grpSp>
      <p:grpSp>
        <p:nvGrpSpPr>
          <p:cNvPr id="170" name="그룹 169"/>
          <p:cNvGrpSpPr/>
          <p:nvPr/>
        </p:nvGrpSpPr>
        <p:grpSpPr>
          <a:xfrm>
            <a:off x="2614780" y="2077469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71" name="그룹 170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73" name="타원 172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4" name="타원 173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72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CUSTOMIZE</a:t>
              </a:r>
            </a:p>
          </p:txBody>
        </p:sp>
      </p:grpSp>
      <p:grpSp>
        <p:nvGrpSpPr>
          <p:cNvPr id="175" name="그룹 174"/>
          <p:cNvGrpSpPr/>
          <p:nvPr/>
        </p:nvGrpSpPr>
        <p:grpSpPr>
          <a:xfrm>
            <a:off x="4499992" y="2077469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76" name="그룹 175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78" name="타원 177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9" name="타원 178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77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SCENE</a:t>
              </a:r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6287187" y="2077469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81" name="그룹 180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83" name="타원 182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4" name="타원 183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82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STAGE</a:t>
              </a:r>
            </a:p>
          </p:txBody>
        </p:sp>
      </p:grpSp>
      <p:grpSp>
        <p:nvGrpSpPr>
          <p:cNvPr id="185" name="그룹 184"/>
          <p:cNvGrpSpPr/>
          <p:nvPr/>
        </p:nvGrpSpPr>
        <p:grpSpPr>
          <a:xfrm>
            <a:off x="827585" y="3861048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86" name="그룹 185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88" name="타원 187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" name="타원 188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87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BLOCK</a:t>
              </a:r>
            </a:p>
          </p:txBody>
        </p:sp>
      </p:grpSp>
      <p:grpSp>
        <p:nvGrpSpPr>
          <p:cNvPr id="190" name="그룹 189"/>
          <p:cNvGrpSpPr/>
          <p:nvPr/>
        </p:nvGrpSpPr>
        <p:grpSpPr>
          <a:xfrm>
            <a:off x="2614780" y="3861048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91" name="그룹 190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93" name="타원 192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4" name="타원 193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92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HOLD</a:t>
              </a:r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4499992" y="3861048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96" name="그룹 195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9" name="타원 198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97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TIME</a:t>
              </a:r>
            </a:p>
          </p:txBody>
        </p:sp>
      </p:grpSp>
      <p:grpSp>
        <p:nvGrpSpPr>
          <p:cNvPr id="200" name="그룹 199"/>
          <p:cNvGrpSpPr/>
          <p:nvPr/>
        </p:nvGrpSpPr>
        <p:grpSpPr>
          <a:xfrm>
            <a:off x="6287187" y="3861048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201" name="그룹 200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203" name="타원 202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4" name="타원 203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02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GAME</a:t>
              </a: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547564" y="2122184"/>
            <a:ext cx="2233326" cy="1639553"/>
            <a:chOff x="732021" y="2248321"/>
            <a:chExt cx="2233326" cy="1639553"/>
          </a:xfrm>
        </p:grpSpPr>
        <p:grpSp>
          <p:nvGrpSpPr>
            <p:cNvPr id="48" name="그룹 47"/>
            <p:cNvGrpSpPr/>
            <p:nvPr/>
          </p:nvGrpSpPr>
          <p:grpSpPr>
            <a:xfrm>
              <a:off x="732021" y="2282974"/>
              <a:ext cx="2233326" cy="1535412"/>
              <a:chOff x="827585" y="2077469"/>
              <a:chExt cx="2233326" cy="1535412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49" name="그룹 48"/>
              <p:cNvGrpSpPr/>
              <p:nvPr/>
            </p:nvGrpSpPr>
            <p:grpSpPr>
              <a:xfrm>
                <a:off x="1180605" y="2077469"/>
                <a:ext cx="1535412" cy="1535412"/>
                <a:chOff x="6516216" y="1628800"/>
                <a:chExt cx="792088" cy="792088"/>
              </a:xfrm>
              <a:grpFill/>
            </p:grpSpPr>
            <p:sp>
              <p:nvSpPr>
                <p:cNvPr id="51" name="타원 50"/>
                <p:cNvSpPr/>
                <p:nvPr/>
              </p:nvSpPr>
              <p:spPr>
                <a:xfrm>
                  <a:off x="6516216" y="1628800"/>
                  <a:ext cx="792088" cy="792088"/>
                </a:xfrm>
                <a:prstGeom prst="ellipse">
                  <a:avLst/>
                </a:prstGeom>
                <a:solidFill>
                  <a:srgbClr val="FF6E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2" name="타원 51"/>
                <p:cNvSpPr/>
                <p:nvPr/>
              </p:nvSpPr>
              <p:spPr>
                <a:xfrm>
                  <a:off x="6550125" y="1665138"/>
                  <a:ext cx="720080" cy="720080"/>
                </a:xfrm>
                <a:prstGeom prst="ellipse">
                  <a:avLst/>
                </a:prstGeom>
                <a:solidFill>
                  <a:srgbClr val="FF6E57"/>
                </a:solidFill>
                <a:ln w="3175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50" name="TextBox 25"/>
              <p:cNvSpPr txBox="1">
                <a:spLocks noChangeArrowheads="1"/>
              </p:cNvSpPr>
              <p:nvPr/>
            </p:nvSpPr>
            <p:spPr bwMode="auto">
              <a:xfrm>
                <a:off x="827585" y="2626244"/>
                <a:ext cx="223332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배달의민족 한나" pitchFamily="2" charset="-127"/>
                    <a:ea typeface="배달의민족 한나" pitchFamily="2" charset="-127"/>
                  </a:rPr>
                  <a:t>SCENE</a:t>
                </a:r>
              </a:p>
            </p:txBody>
          </p:sp>
        </p:grpSp>
        <p:sp>
          <p:nvSpPr>
            <p:cNvPr id="8" name="타원 7"/>
            <p:cNvSpPr/>
            <p:nvPr/>
          </p:nvSpPr>
          <p:spPr>
            <a:xfrm>
              <a:off x="1025770" y="2248321"/>
              <a:ext cx="1662864" cy="163955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1816683" y="2121321"/>
            <a:ext cx="33123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클래스 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:: SCENE</a:t>
            </a:r>
          </a:p>
        </p:txBody>
      </p:sp>
      <p:pic>
        <p:nvPicPr>
          <p:cNvPr id="57" name="Picture 2" descr="C:\Users\임창규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22" y="2749411"/>
            <a:ext cx="3730887" cy="250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51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itchFamily="2" charset="-127"/>
                <a:ea typeface="배달의민족 한나" pitchFamily="2" charset="-127"/>
              </a:rPr>
              <a:t>클래스 구성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코드에 사용된 클래스 설명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827585" y="2077469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51" name="그룹 150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53" name="타원 152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52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SYSTEM</a:t>
              </a:r>
            </a:p>
          </p:txBody>
        </p:sp>
      </p:grpSp>
      <p:grpSp>
        <p:nvGrpSpPr>
          <p:cNvPr id="170" name="그룹 169"/>
          <p:cNvGrpSpPr/>
          <p:nvPr/>
        </p:nvGrpSpPr>
        <p:grpSpPr>
          <a:xfrm>
            <a:off x="2614780" y="2077469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71" name="그룹 170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73" name="타원 172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4" name="타원 173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72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CUSTOMIZE</a:t>
              </a:r>
            </a:p>
          </p:txBody>
        </p:sp>
      </p:grpSp>
      <p:grpSp>
        <p:nvGrpSpPr>
          <p:cNvPr id="175" name="그룹 174"/>
          <p:cNvGrpSpPr/>
          <p:nvPr/>
        </p:nvGrpSpPr>
        <p:grpSpPr>
          <a:xfrm>
            <a:off x="4499992" y="2077469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76" name="그룹 175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78" name="타원 177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9" name="타원 178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77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SCENE</a:t>
              </a:r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6287187" y="2077469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81" name="그룹 180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83" name="타원 182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4" name="타원 183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82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STAGE</a:t>
              </a:r>
            </a:p>
          </p:txBody>
        </p:sp>
      </p:grpSp>
      <p:grpSp>
        <p:nvGrpSpPr>
          <p:cNvPr id="185" name="그룹 184"/>
          <p:cNvGrpSpPr/>
          <p:nvPr/>
        </p:nvGrpSpPr>
        <p:grpSpPr>
          <a:xfrm>
            <a:off x="827585" y="3861048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86" name="그룹 185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88" name="타원 187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" name="타원 188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87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BLOCK</a:t>
              </a:r>
            </a:p>
          </p:txBody>
        </p:sp>
      </p:grpSp>
      <p:grpSp>
        <p:nvGrpSpPr>
          <p:cNvPr id="190" name="그룹 189"/>
          <p:cNvGrpSpPr/>
          <p:nvPr/>
        </p:nvGrpSpPr>
        <p:grpSpPr>
          <a:xfrm>
            <a:off x="2614780" y="3861048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91" name="그룹 190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93" name="타원 192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4" name="타원 193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92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HOLD</a:t>
              </a:r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4499992" y="3861048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96" name="그룹 195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9" name="타원 198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97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TIME</a:t>
              </a:r>
            </a:p>
          </p:txBody>
        </p:sp>
      </p:grpSp>
      <p:grpSp>
        <p:nvGrpSpPr>
          <p:cNvPr id="200" name="그룹 199"/>
          <p:cNvGrpSpPr/>
          <p:nvPr/>
        </p:nvGrpSpPr>
        <p:grpSpPr>
          <a:xfrm>
            <a:off x="6287187" y="3861048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201" name="그룹 200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203" name="타원 202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4" name="타원 203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02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GAME</a:t>
              </a: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314569" y="2121538"/>
            <a:ext cx="2233326" cy="1639553"/>
            <a:chOff x="732021" y="2248321"/>
            <a:chExt cx="2233326" cy="1639553"/>
          </a:xfrm>
        </p:grpSpPr>
        <p:grpSp>
          <p:nvGrpSpPr>
            <p:cNvPr id="48" name="그룹 47"/>
            <p:cNvGrpSpPr/>
            <p:nvPr/>
          </p:nvGrpSpPr>
          <p:grpSpPr>
            <a:xfrm>
              <a:off x="732021" y="2282974"/>
              <a:ext cx="2233326" cy="1535412"/>
              <a:chOff x="827585" y="2077469"/>
              <a:chExt cx="2233326" cy="1535412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49" name="그룹 48"/>
              <p:cNvGrpSpPr/>
              <p:nvPr/>
            </p:nvGrpSpPr>
            <p:grpSpPr>
              <a:xfrm>
                <a:off x="1180605" y="2077469"/>
                <a:ext cx="1535412" cy="1535412"/>
                <a:chOff x="6516216" y="1628800"/>
                <a:chExt cx="792088" cy="792088"/>
              </a:xfrm>
              <a:grpFill/>
            </p:grpSpPr>
            <p:sp>
              <p:nvSpPr>
                <p:cNvPr id="51" name="타원 50"/>
                <p:cNvSpPr/>
                <p:nvPr/>
              </p:nvSpPr>
              <p:spPr>
                <a:xfrm>
                  <a:off x="6516216" y="1628800"/>
                  <a:ext cx="792088" cy="792088"/>
                </a:xfrm>
                <a:prstGeom prst="ellipse">
                  <a:avLst/>
                </a:prstGeom>
                <a:solidFill>
                  <a:srgbClr val="FF6E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2" name="타원 51"/>
                <p:cNvSpPr/>
                <p:nvPr/>
              </p:nvSpPr>
              <p:spPr>
                <a:xfrm>
                  <a:off x="6550125" y="1665138"/>
                  <a:ext cx="720080" cy="720080"/>
                </a:xfrm>
                <a:prstGeom prst="ellipse">
                  <a:avLst/>
                </a:prstGeom>
                <a:solidFill>
                  <a:srgbClr val="FF6E57"/>
                </a:solidFill>
                <a:ln w="3175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50" name="TextBox 25"/>
              <p:cNvSpPr txBox="1">
                <a:spLocks noChangeArrowheads="1"/>
              </p:cNvSpPr>
              <p:nvPr/>
            </p:nvSpPr>
            <p:spPr bwMode="auto">
              <a:xfrm>
                <a:off x="827585" y="2626244"/>
                <a:ext cx="223332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배달의민족 한나" pitchFamily="2" charset="-127"/>
                    <a:ea typeface="배달의민족 한나" pitchFamily="2" charset="-127"/>
                  </a:rPr>
                  <a:t>STAGE</a:t>
                </a:r>
              </a:p>
            </p:txBody>
          </p:sp>
        </p:grpSp>
        <p:sp>
          <p:nvSpPr>
            <p:cNvPr id="8" name="타원 7"/>
            <p:cNvSpPr/>
            <p:nvPr/>
          </p:nvSpPr>
          <p:spPr>
            <a:xfrm>
              <a:off x="1025770" y="2248321"/>
              <a:ext cx="1662864" cy="163955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3739039" y="2121321"/>
            <a:ext cx="33123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클래스 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:: STAGE</a:t>
            </a:r>
          </a:p>
        </p:txBody>
      </p:sp>
      <p:pic>
        <p:nvPicPr>
          <p:cNvPr id="57" name="Picture 2" descr="C:\Users\임창규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76" y="2830774"/>
            <a:ext cx="6088586" cy="304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829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itchFamily="2" charset="-127"/>
                <a:ea typeface="배달의민족 한나" pitchFamily="2" charset="-127"/>
              </a:rPr>
              <a:t>클래스 구성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코드에 사용된 클래스 설명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827585" y="2077469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51" name="그룹 150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53" name="타원 152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52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SYSTEM</a:t>
              </a:r>
            </a:p>
          </p:txBody>
        </p:sp>
      </p:grpSp>
      <p:grpSp>
        <p:nvGrpSpPr>
          <p:cNvPr id="170" name="그룹 169"/>
          <p:cNvGrpSpPr/>
          <p:nvPr/>
        </p:nvGrpSpPr>
        <p:grpSpPr>
          <a:xfrm>
            <a:off x="2614780" y="2077469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71" name="그룹 170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73" name="타원 172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4" name="타원 173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72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CUSTOMIZE</a:t>
              </a:r>
            </a:p>
          </p:txBody>
        </p:sp>
      </p:grpSp>
      <p:grpSp>
        <p:nvGrpSpPr>
          <p:cNvPr id="175" name="그룹 174"/>
          <p:cNvGrpSpPr/>
          <p:nvPr/>
        </p:nvGrpSpPr>
        <p:grpSpPr>
          <a:xfrm>
            <a:off x="4499992" y="2077469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76" name="그룹 175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78" name="타원 177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9" name="타원 178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77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SCENE</a:t>
              </a:r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6287187" y="2077469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81" name="그룹 180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83" name="타원 182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4" name="타원 183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82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STAGE</a:t>
              </a:r>
            </a:p>
          </p:txBody>
        </p:sp>
      </p:grpSp>
      <p:grpSp>
        <p:nvGrpSpPr>
          <p:cNvPr id="185" name="그룹 184"/>
          <p:cNvGrpSpPr/>
          <p:nvPr/>
        </p:nvGrpSpPr>
        <p:grpSpPr>
          <a:xfrm>
            <a:off x="827585" y="3861048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86" name="그룹 185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88" name="타원 187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" name="타원 188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87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BLOCK</a:t>
              </a:r>
            </a:p>
          </p:txBody>
        </p:sp>
      </p:grpSp>
      <p:grpSp>
        <p:nvGrpSpPr>
          <p:cNvPr id="190" name="그룹 189"/>
          <p:cNvGrpSpPr/>
          <p:nvPr/>
        </p:nvGrpSpPr>
        <p:grpSpPr>
          <a:xfrm>
            <a:off x="2614780" y="3861048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91" name="그룹 190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93" name="타원 192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4" name="타원 193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92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HOLD</a:t>
              </a:r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4499992" y="3861048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96" name="그룹 195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9" name="타원 198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97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TIME</a:t>
              </a:r>
            </a:p>
          </p:txBody>
        </p:sp>
      </p:grpSp>
      <p:grpSp>
        <p:nvGrpSpPr>
          <p:cNvPr id="200" name="그룹 199"/>
          <p:cNvGrpSpPr/>
          <p:nvPr/>
        </p:nvGrpSpPr>
        <p:grpSpPr>
          <a:xfrm>
            <a:off x="6287187" y="3861048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201" name="그룹 200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203" name="타원 202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4" name="타원 203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02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GAME</a:t>
              </a: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827585" y="3862555"/>
            <a:ext cx="2233326" cy="1639553"/>
            <a:chOff x="732021" y="2248321"/>
            <a:chExt cx="2233326" cy="1639553"/>
          </a:xfrm>
        </p:grpSpPr>
        <p:grpSp>
          <p:nvGrpSpPr>
            <p:cNvPr id="48" name="그룹 47"/>
            <p:cNvGrpSpPr/>
            <p:nvPr/>
          </p:nvGrpSpPr>
          <p:grpSpPr>
            <a:xfrm>
              <a:off x="732021" y="2282974"/>
              <a:ext cx="2233326" cy="1535412"/>
              <a:chOff x="827585" y="2077469"/>
              <a:chExt cx="2233326" cy="1535412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49" name="그룹 48"/>
              <p:cNvGrpSpPr/>
              <p:nvPr/>
            </p:nvGrpSpPr>
            <p:grpSpPr>
              <a:xfrm>
                <a:off x="1180605" y="2077469"/>
                <a:ext cx="1535412" cy="1535412"/>
                <a:chOff x="6516216" y="1628800"/>
                <a:chExt cx="792088" cy="792088"/>
              </a:xfrm>
              <a:grpFill/>
            </p:grpSpPr>
            <p:sp>
              <p:nvSpPr>
                <p:cNvPr id="51" name="타원 50"/>
                <p:cNvSpPr/>
                <p:nvPr/>
              </p:nvSpPr>
              <p:spPr>
                <a:xfrm>
                  <a:off x="6516216" y="1628800"/>
                  <a:ext cx="792088" cy="792088"/>
                </a:xfrm>
                <a:prstGeom prst="ellipse">
                  <a:avLst/>
                </a:prstGeom>
                <a:solidFill>
                  <a:srgbClr val="FF6E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2" name="타원 51"/>
                <p:cNvSpPr/>
                <p:nvPr/>
              </p:nvSpPr>
              <p:spPr>
                <a:xfrm>
                  <a:off x="6550125" y="1665138"/>
                  <a:ext cx="720080" cy="720080"/>
                </a:xfrm>
                <a:prstGeom prst="ellipse">
                  <a:avLst/>
                </a:prstGeom>
                <a:solidFill>
                  <a:srgbClr val="FF6E57"/>
                </a:solidFill>
                <a:ln w="3175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50" name="TextBox 25"/>
              <p:cNvSpPr txBox="1">
                <a:spLocks noChangeArrowheads="1"/>
              </p:cNvSpPr>
              <p:nvPr/>
            </p:nvSpPr>
            <p:spPr bwMode="auto">
              <a:xfrm>
                <a:off x="827585" y="2626244"/>
                <a:ext cx="223332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2400" kern="0" dirty="0">
                    <a:solidFill>
                      <a:sysClr val="windowText" lastClr="000000"/>
                    </a:solidFill>
                    <a:latin typeface="배달의민족 한나" pitchFamily="2" charset="-127"/>
                    <a:ea typeface="배달의민족 한나" pitchFamily="2" charset="-127"/>
                  </a:rPr>
                  <a:t>BLOCK</a:t>
                </a:r>
                <a:endPara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endParaRPr>
              </a:p>
            </p:txBody>
          </p:sp>
        </p:grpSp>
        <p:sp>
          <p:nvSpPr>
            <p:cNvPr id="8" name="타원 7"/>
            <p:cNvSpPr/>
            <p:nvPr/>
          </p:nvSpPr>
          <p:spPr>
            <a:xfrm>
              <a:off x="1025770" y="2248321"/>
              <a:ext cx="1662864" cy="163955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2795538" y="2048668"/>
            <a:ext cx="33123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클래스 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:: BLOCK</a:t>
            </a:r>
          </a:p>
        </p:txBody>
      </p:sp>
      <p:pic>
        <p:nvPicPr>
          <p:cNvPr id="57" name="Picture 2" descr="C:\Users\임창규\Desktop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932" y="2833291"/>
            <a:ext cx="4032332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846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배달의민족 한나" pitchFamily="2" charset="-127"/>
                <a:ea typeface="배달의민족 한나" pitchFamily="2" charset="-127"/>
              </a:rPr>
              <a:t>클래스 구성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코드에 사용된 클래스 설명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827585" y="2077469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51" name="그룹 150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53" name="타원 152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52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SYSTEM</a:t>
              </a:r>
            </a:p>
          </p:txBody>
        </p:sp>
      </p:grpSp>
      <p:grpSp>
        <p:nvGrpSpPr>
          <p:cNvPr id="170" name="그룹 169"/>
          <p:cNvGrpSpPr/>
          <p:nvPr/>
        </p:nvGrpSpPr>
        <p:grpSpPr>
          <a:xfrm>
            <a:off x="2614780" y="2077469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71" name="그룹 170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73" name="타원 172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4" name="타원 173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72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CUSTOMIZE</a:t>
              </a:r>
            </a:p>
          </p:txBody>
        </p:sp>
      </p:grpSp>
      <p:grpSp>
        <p:nvGrpSpPr>
          <p:cNvPr id="175" name="그룹 174"/>
          <p:cNvGrpSpPr/>
          <p:nvPr/>
        </p:nvGrpSpPr>
        <p:grpSpPr>
          <a:xfrm>
            <a:off x="4499992" y="2077469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76" name="그룹 175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78" name="타원 177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9" name="타원 178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77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SCENE</a:t>
              </a:r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6287187" y="2077469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81" name="그룹 180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83" name="타원 182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4" name="타원 183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82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STAGE</a:t>
              </a:r>
            </a:p>
          </p:txBody>
        </p:sp>
      </p:grpSp>
      <p:grpSp>
        <p:nvGrpSpPr>
          <p:cNvPr id="185" name="그룹 184"/>
          <p:cNvGrpSpPr/>
          <p:nvPr/>
        </p:nvGrpSpPr>
        <p:grpSpPr>
          <a:xfrm>
            <a:off x="827585" y="3861048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86" name="그룹 185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88" name="타원 187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" name="타원 188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87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BLOCK</a:t>
              </a:r>
            </a:p>
          </p:txBody>
        </p:sp>
      </p:grpSp>
      <p:grpSp>
        <p:nvGrpSpPr>
          <p:cNvPr id="190" name="그룹 189"/>
          <p:cNvGrpSpPr/>
          <p:nvPr/>
        </p:nvGrpSpPr>
        <p:grpSpPr>
          <a:xfrm>
            <a:off x="2614780" y="3861048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91" name="그룹 190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93" name="타원 192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4" name="타원 193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92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HOLD</a:t>
              </a:r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4499992" y="3861048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196" name="그룹 195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9" name="타원 198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97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TIME</a:t>
              </a:r>
            </a:p>
          </p:txBody>
        </p:sp>
      </p:grpSp>
      <p:grpSp>
        <p:nvGrpSpPr>
          <p:cNvPr id="200" name="그룹 199"/>
          <p:cNvGrpSpPr/>
          <p:nvPr/>
        </p:nvGrpSpPr>
        <p:grpSpPr>
          <a:xfrm>
            <a:off x="6287187" y="3861048"/>
            <a:ext cx="2233326" cy="1535412"/>
            <a:chOff x="827585" y="2077469"/>
            <a:chExt cx="2233326" cy="1535412"/>
          </a:xfrm>
          <a:solidFill>
            <a:schemeClr val="bg1">
              <a:lumMod val="75000"/>
            </a:schemeClr>
          </a:solidFill>
        </p:grpSpPr>
        <p:grpSp>
          <p:nvGrpSpPr>
            <p:cNvPr id="201" name="그룹 200"/>
            <p:cNvGrpSpPr/>
            <p:nvPr/>
          </p:nvGrpSpPr>
          <p:grpSpPr>
            <a:xfrm>
              <a:off x="1180605" y="2077469"/>
              <a:ext cx="1535412" cy="1535412"/>
              <a:chOff x="6516216" y="1628800"/>
              <a:chExt cx="792088" cy="792088"/>
            </a:xfrm>
            <a:grpFill/>
          </p:grpSpPr>
          <p:sp>
            <p:nvSpPr>
              <p:cNvPr id="203" name="타원 202"/>
              <p:cNvSpPr/>
              <p:nvPr/>
            </p:nvSpPr>
            <p:spPr>
              <a:xfrm>
                <a:off x="6516216" y="1628800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4" name="타원 203"/>
              <p:cNvSpPr/>
              <p:nvPr/>
            </p:nvSpPr>
            <p:spPr>
              <a:xfrm>
                <a:off x="6550124" y="1657375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02" name="TextBox 25"/>
            <p:cNvSpPr txBox="1">
              <a:spLocks noChangeArrowheads="1"/>
            </p:cNvSpPr>
            <p:nvPr/>
          </p:nvSpPr>
          <p:spPr bwMode="auto">
            <a:xfrm>
              <a:off x="827585" y="2626244"/>
              <a:ext cx="2233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rPr>
                <a:t>GAME</a:t>
              </a: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59523" y="3891224"/>
            <a:ext cx="2233326" cy="1639553"/>
            <a:chOff x="732021" y="2248321"/>
            <a:chExt cx="2233326" cy="1639553"/>
          </a:xfrm>
        </p:grpSpPr>
        <p:grpSp>
          <p:nvGrpSpPr>
            <p:cNvPr id="48" name="그룹 47"/>
            <p:cNvGrpSpPr/>
            <p:nvPr/>
          </p:nvGrpSpPr>
          <p:grpSpPr>
            <a:xfrm>
              <a:off x="732021" y="2282974"/>
              <a:ext cx="2233326" cy="1535412"/>
              <a:chOff x="827585" y="2077469"/>
              <a:chExt cx="2233326" cy="1535412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49" name="그룹 48"/>
              <p:cNvGrpSpPr/>
              <p:nvPr/>
            </p:nvGrpSpPr>
            <p:grpSpPr>
              <a:xfrm>
                <a:off x="1180605" y="2077469"/>
                <a:ext cx="1535412" cy="1535412"/>
                <a:chOff x="6516216" y="1628800"/>
                <a:chExt cx="792088" cy="792088"/>
              </a:xfrm>
              <a:grpFill/>
            </p:grpSpPr>
            <p:sp>
              <p:nvSpPr>
                <p:cNvPr id="51" name="타원 50"/>
                <p:cNvSpPr/>
                <p:nvPr/>
              </p:nvSpPr>
              <p:spPr>
                <a:xfrm>
                  <a:off x="6516216" y="1628800"/>
                  <a:ext cx="792088" cy="792088"/>
                </a:xfrm>
                <a:prstGeom prst="ellipse">
                  <a:avLst/>
                </a:prstGeom>
                <a:solidFill>
                  <a:srgbClr val="FF6E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2" name="타원 51"/>
                <p:cNvSpPr/>
                <p:nvPr/>
              </p:nvSpPr>
              <p:spPr>
                <a:xfrm>
                  <a:off x="6550125" y="1665138"/>
                  <a:ext cx="720080" cy="720080"/>
                </a:xfrm>
                <a:prstGeom prst="ellipse">
                  <a:avLst/>
                </a:prstGeom>
                <a:solidFill>
                  <a:srgbClr val="FF6E57"/>
                </a:solidFill>
                <a:ln w="3175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50" name="TextBox 25"/>
              <p:cNvSpPr txBox="1">
                <a:spLocks noChangeArrowheads="1"/>
              </p:cNvSpPr>
              <p:nvPr/>
            </p:nvSpPr>
            <p:spPr bwMode="auto">
              <a:xfrm>
                <a:off x="827585" y="2626244"/>
                <a:ext cx="223332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2400" kern="0" dirty="0">
                    <a:solidFill>
                      <a:sysClr val="windowText" lastClr="000000"/>
                    </a:solidFill>
                    <a:latin typeface="배달의민족 한나" pitchFamily="2" charset="-127"/>
                    <a:ea typeface="배달의민족 한나" pitchFamily="2" charset="-127"/>
                  </a:rPr>
                  <a:t>HOLD</a:t>
                </a:r>
                <a:endPara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배달의민족 한나" pitchFamily="2" charset="-127"/>
                  <a:ea typeface="배달의민족 한나" pitchFamily="2" charset="-127"/>
                </a:endParaRPr>
              </a:p>
            </p:txBody>
          </p:sp>
        </p:grpSp>
        <p:sp>
          <p:nvSpPr>
            <p:cNvPr id="8" name="타원 7"/>
            <p:cNvSpPr/>
            <p:nvPr/>
          </p:nvSpPr>
          <p:spPr>
            <a:xfrm>
              <a:off x="1025770" y="2248321"/>
              <a:ext cx="1662864" cy="163955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496341" y="2121321"/>
            <a:ext cx="22846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클래스 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:: HOLD</a:t>
            </a:r>
          </a:p>
        </p:txBody>
      </p:sp>
      <p:pic>
        <p:nvPicPr>
          <p:cNvPr id="57" name="Picture 2" descr="C:\Users\임창규\Desktop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512" y="2780928"/>
            <a:ext cx="4313973" cy="282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303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416</Words>
  <Application>Microsoft Office PowerPoint</Application>
  <PresentationFormat>화면 슬라이드 쇼(4:3)</PresentationFormat>
  <Paragraphs>230</Paragraphs>
  <Slides>22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굴림</vt:lpstr>
      <vt:lpstr>Arial</vt:lpstr>
      <vt:lpstr>나눔고딕 ExtraBold</vt:lpstr>
      <vt:lpstr>맑은 고딕</vt:lpstr>
      <vt:lpstr>나눔바른고딕</vt:lpstr>
      <vt:lpstr>나눔고딕</vt:lpstr>
      <vt:lpstr>배달의민족 한나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임창규</cp:lastModifiedBy>
  <cp:revision>69</cp:revision>
  <dcterms:created xsi:type="dcterms:W3CDTF">2014-05-20T10:28:59Z</dcterms:created>
  <dcterms:modified xsi:type="dcterms:W3CDTF">2016-11-03T08:33:02Z</dcterms:modified>
</cp:coreProperties>
</file>