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" panose="020B0503030501040103" pitchFamily="34" charset="0"/>
      <p:regular r:id="rId18"/>
    </p:embeddedFont>
    <p:embeddedFont>
      <p:font typeface="HK Grotesk" pitchFamily="2" charset="77"/>
      <p:regular r:id="rId19"/>
    </p:embeddedFont>
    <p:embeddedFont>
      <p:font typeface="HK Grotesk Bold" pitchFamily="2" charset="77"/>
      <p:regular r:id="rId20"/>
      <p:bold r:id="rId21"/>
    </p:embeddedFont>
    <p:embeddedFont>
      <p:font typeface="HK Grotesk Medium" pitchFamily="2" charset="7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 autoAdjust="0"/>
    <p:restoredTop sz="94648" autoAdjust="0"/>
  </p:normalViewPr>
  <p:slideViewPr>
    <p:cSldViewPr>
      <p:cViewPr varScale="1">
        <p:scale>
          <a:sx n="78" d="100"/>
          <a:sy n="78" d="100"/>
        </p:scale>
        <p:origin x="2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019076" y="1028700"/>
            <a:ext cx="16230600" cy="1915884"/>
            <a:chOff x="0" y="0"/>
            <a:chExt cx="21640800" cy="2554512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21640800" cy="153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000"/>
                </a:lnSpc>
                <a:spcBef>
                  <a:spcPct val="0"/>
                </a:spcBef>
              </a:pPr>
              <a:r>
                <a:rPr lang="en-US" sz="7500" b="1" u="none" strike="noStrike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Book Recommendation System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876120"/>
              <a:ext cx="21640800" cy="678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50"/>
                </a:lnSpc>
                <a:spcBef>
                  <a:spcPct val="0"/>
                </a:spcBef>
              </a:pPr>
              <a:r>
                <a:rPr lang="en-US" sz="3500" b="1" u="none" strike="noStrike" spc="280">
                  <a:solidFill>
                    <a:srgbClr val="F4F6F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PRESENTED BY ASHHAD QUADRI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7153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Database Schema 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54200"/>
            <a:ext cx="15639123" cy="603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Book Table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id (PK), title, author, genre (required)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google_books_id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isbn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description,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page_count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thumbnail_url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(optional)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Indexed on: title, author,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google_books_id</a:t>
            </a:r>
            <a:endParaRPr lang="en-US" sz="2499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0" lvl="0" indent="0" algn="l">
              <a:lnSpc>
                <a:spcPts val="3749"/>
              </a:lnSpc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Review Table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id (PK), rating (1-5),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review_text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book_id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(FK),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user_id</a:t>
            </a:r>
            <a:endParaRPr lang="en-US" sz="2499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created_at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updated_at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timestamps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Unique constraint: (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user_id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book_id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 - one review per user per book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Relationships: Book 1←→N Reviews</a:t>
            </a:r>
          </a:p>
          <a:p>
            <a:pPr marL="0" lvl="0" indent="0" algn="l">
              <a:lnSpc>
                <a:spcPts val="3749"/>
              </a:lnSpc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User Authentication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In-memory user store with hashed passwords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JWT token-based authentication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846897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API Low-Level 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62188"/>
            <a:ext cx="7563736" cy="576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AUTHENTICATION</a:t>
            </a: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/AUTH/LOGIN - JWT TOKEN GENERATION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BOOKS MANAGEMENT</a:t>
            </a:r>
          </a:p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/BOOKS/ - LIST BOOKS WITH SEARCH/PAGINATION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/BOOKS/{ID}/REVIEWS - ADD/UPDATE REVIEW</a:t>
            </a:r>
          </a:p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/BOOKS/{ID}/REVIEWS - GET ALL REVIEWS FOR BOOK</a:t>
            </a:r>
          </a:p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DELETE /BOOKS/{ID}/REVIEWS - DELETE USER'S REVIEW</a:t>
            </a:r>
          </a:p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/BOOKS/{ID}/REVIEWS/ME - GET CURRENT USER'S REVIEW</a:t>
            </a:r>
          </a:p>
          <a:p>
            <a:pPr marL="0" lvl="0" indent="0" algn="l">
              <a:lnSpc>
                <a:spcPts val="2999"/>
              </a:lnSpc>
              <a:spcBef>
                <a:spcPct val="0"/>
              </a:spcBef>
            </a:pPr>
            <a:endParaRPr lang="en-US" sz="2499" b="1" spc="199">
              <a:solidFill>
                <a:srgbClr val="F4F6FC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92436" y="952500"/>
            <a:ext cx="9637087" cy="884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GOOGLE BOOKS INTEGRATION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/GOOGLE-BOOKS/SEARCH - SEARCH EXTERNAL API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/GOOGLE-BOOKS/{ID} - GET BOOK DETAILS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/GOOGLE-BOOKS/IMPORT - IMPORT BOOK TO LOCAL DB</a:t>
            </a:r>
          </a:p>
          <a:p>
            <a:pPr algn="l">
              <a:lnSpc>
                <a:spcPts val="3749"/>
              </a:lnSpc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BACKGROUND TASKS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/TASKS/REFRESH-BOOKS - REFRESH FROM SEED DATA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/TASKS/REFRESH-GOOGLE-BOOKS - REFRESH FROM GOOGLE API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/TASKS/CALCULATE-STATISTICS - CALCULATE METRICS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POST /TASKS/NOTIFY-NEW-BOOK - SEND NOTIFICATIONS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/TASKS/STATUS/{ID} - CHECK TASK STATUS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GET /TASKS/ACTIVE-TASKS - MONITOR ACTIVE TASKS</a:t>
            </a:r>
          </a:p>
          <a:p>
            <a:pPr marL="0" lvl="0" indent="0" algn="l">
              <a:lnSpc>
                <a:spcPts val="3749"/>
              </a:lnSpc>
            </a:pPr>
            <a:endParaRPr lang="en-US" sz="2499" b="1" spc="199">
              <a:solidFill>
                <a:srgbClr val="F4F6FC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28700" y="8024812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37072" y="-1301210"/>
            <a:ext cx="9358890" cy="13277637"/>
            <a:chOff x="-36830" y="-113030"/>
            <a:chExt cx="3351530" cy="4754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51530" cy="4754880"/>
            </a:xfrm>
            <a:custGeom>
              <a:avLst/>
              <a:gdLst/>
              <a:ahLst/>
              <a:cxnLst/>
              <a:rect l="l" t="t" r="r" b="b"/>
              <a:pathLst>
                <a:path w="3351530" h="4754880">
                  <a:moveTo>
                    <a:pt x="3351530" y="2602230"/>
                  </a:moveTo>
                  <a:cubicBezTo>
                    <a:pt x="3351530" y="2837180"/>
                    <a:pt x="3218180" y="3070860"/>
                    <a:pt x="2955290" y="3163570"/>
                  </a:cubicBezTo>
                  <a:cubicBezTo>
                    <a:pt x="2592070" y="3293110"/>
                    <a:pt x="2547620" y="3620770"/>
                    <a:pt x="2589530" y="3953510"/>
                  </a:cubicBezTo>
                  <a:cubicBezTo>
                    <a:pt x="2645410" y="4399280"/>
                    <a:pt x="2184400" y="4754880"/>
                    <a:pt x="1771650" y="4575810"/>
                  </a:cubicBezTo>
                  <a:cubicBezTo>
                    <a:pt x="1681480" y="4536440"/>
                    <a:pt x="1595120" y="4485640"/>
                    <a:pt x="1497330" y="4470400"/>
                  </a:cubicBezTo>
                  <a:cubicBezTo>
                    <a:pt x="1374140" y="4450080"/>
                    <a:pt x="1245870" y="4479290"/>
                    <a:pt x="1121410" y="4460240"/>
                  </a:cubicBezTo>
                  <a:cubicBezTo>
                    <a:pt x="687070" y="4391660"/>
                    <a:pt x="351790" y="4328160"/>
                    <a:pt x="154940" y="3891280"/>
                  </a:cubicBezTo>
                  <a:cubicBezTo>
                    <a:pt x="0" y="3548380"/>
                    <a:pt x="13970" y="3124200"/>
                    <a:pt x="252730" y="2821940"/>
                  </a:cubicBezTo>
                  <a:cubicBezTo>
                    <a:pt x="384810" y="2658110"/>
                    <a:pt x="450850" y="2442210"/>
                    <a:pt x="450850" y="2221230"/>
                  </a:cubicBezTo>
                  <a:cubicBezTo>
                    <a:pt x="450850" y="1993900"/>
                    <a:pt x="382270" y="1760220"/>
                    <a:pt x="243840" y="1569720"/>
                  </a:cubicBezTo>
                  <a:cubicBezTo>
                    <a:pt x="100330" y="1369060"/>
                    <a:pt x="36830" y="1141730"/>
                    <a:pt x="36830" y="924560"/>
                  </a:cubicBezTo>
                  <a:cubicBezTo>
                    <a:pt x="36830" y="688340"/>
                    <a:pt x="143510" y="400050"/>
                    <a:pt x="314960" y="231140"/>
                  </a:cubicBezTo>
                  <a:cubicBezTo>
                    <a:pt x="551180" y="0"/>
                    <a:pt x="885190" y="137160"/>
                    <a:pt x="1047750" y="391160"/>
                  </a:cubicBezTo>
                  <a:cubicBezTo>
                    <a:pt x="1168400" y="581660"/>
                    <a:pt x="1416050" y="709930"/>
                    <a:pt x="1642110" y="659130"/>
                  </a:cubicBezTo>
                  <a:cubicBezTo>
                    <a:pt x="1723390" y="641350"/>
                    <a:pt x="1799590" y="608330"/>
                    <a:pt x="1877060" y="580390"/>
                  </a:cubicBezTo>
                  <a:cubicBezTo>
                    <a:pt x="2180590" y="472440"/>
                    <a:pt x="2548890" y="610870"/>
                    <a:pt x="2668270" y="919480"/>
                  </a:cubicBezTo>
                  <a:cubicBezTo>
                    <a:pt x="2739390" y="1103630"/>
                    <a:pt x="2664460" y="1231900"/>
                    <a:pt x="2644140" y="1412240"/>
                  </a:cubicBezTo>
                  <a:cubicBezTo>
                    <a:pt x="2613660" y="1678940"/>
                    <a:pt x="2744470" y="1948180"/>
                    <a:pt x="2994660" y="2057400"/>
                  </a:cubicBezTo>
                  <a:cubicBezTo>
                    <a:pt x="3233420" y="2161540"/>
                    <a:pt x="3351530" y="2382520"/>
                    <a:pt x="3351530" y="260223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Testing Strategy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13986"/>
            <a:ext cx="8959678" cy="679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Framework &amp; Tools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pytest + pytest-asyncio for async testing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unittest.mock for dependency mocking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AsyncMock for async function mocking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Testing Approach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Unit Testing: Service layer business logic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Mocking Strategy: Repository layer &amp; external APIs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Test Data: Fixtures for consistent book/review data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Key Test Cases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✅ Average rating calculations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✅ Review creation &amp; updates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✅ Multiple users per book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✅ Empty review handling</a:t>
            </a:r>
          </a:p>
          <a:p>
            <a:pPr algn="l">
              <a:lnSpc>
                <a:spcPts val="2935"/>
              </a:lnSpc>
              <a:spcBef>
                <a:spcPct val="0"/>
              </a:spcBef>
            </a:pPr>
            <a:endParaRPr lang="en-US" sz="2499" b="1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algn="l">
              <a:lnSpc>
                <a:spcPts val="2935"/>
              </a:lnSpc>
              <a:spcBef>
                <a:spcPct val="0"/>
              </a:spcBef>
            </a:pPr>
            <a:endParaRPr lang="en-US" sz="2499" b="1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0" lvl="0" indent="0" algn="l">
              <a:lnSpc>
                <a:spcPts val="2935"/>
              </a:lnSpc>
              <a:spcBef>
                <a:spcPct val="0"/>
              </a:spcBef>
            </a:pPr>
            <a:endParaRPr lang="en-US" sz="2499" b="1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9437072" y="-1301210"/>
            <a:ext cx="9358890" cy="13277637"/>
            <a:chOff x="-36830" y="-113030"/>
            <a:chExt cx="3351530" cy="47548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51530" cy="4754880"/>
            </a:xfrm>
            <a:custGeom>
              <a:avLst/>
              <a:gdLst/>
              <a:ahLst/>
              <a:cxnLst/>
              <a:rect l="l" t="t" r="r" b="b"/>
              <a:pathLst>
                <a:path w="3351530" h="4754880">
                  <a:moveTo>
                    <a:pt x="3351530" y="2602230"/>
                  </a:moveTo>
                  <a:cubicBezTo>
                    <a:pt x="3351530" y="2837180"/>
                    <a:pt x="3218180" y="3070860"/>
                    <a:pt x="2955290" y="3163570"/>
                  </a:cubicBezTo>
                  <a:cubicBezTo>
                    <a:pt x="2592070" y="3293110"/>
                    <a:pt x="2547620" y="3620770"/>
                    <a:pt x="2589530" y="3953510"/>
                  </a:cubicBezTo>
                  <a:cubicBezTo>
                    <a:pt x="2645410" y="4399280"/>
                    <a:pt x="2184400" y="4754880"/>
                    <a:pt x="1771650" y="4575810"/>
                  </a:cubicBezTo>
                  <a:cubicBezTo>
                    <a:pt x="1681480" y="4536440"/>
                    <a:pt x="1595120" y="4485640"/>
                    <a:pt x="1497330" y="4470400"/>
                  </a:cubicBezTo>
                  <a:cubicBezTo>
                    <a:pt x="1374140" y="4450080"/>
                    <a:pt x="1245870" y="4479290"/>
                    <a:pt x="1121410" y="4460240"/>
                  </a:cubicBezTo>
                  <a:cubicBezTo>
                    <a:pt x="687070" y="4391660"/>
                    <a:pt x="351790" y="4328160"/>
                    <a:pt x="154940" y="3891280"/>
                  </a:cubicBezTo>
                  <a:cubicBezTo>
                    <a:pt x="0" y="3548380"/>
                    <a:pt x="13970" y="3124200"/>
                    <a:pt x="252730" y="2821940"/>
                  </a:cubicBezTo>
                  <a:cubicBezTo>
                    <a:pt x="384810" y="2658110"/>
                    <a:pt x="450850" y="2442210"/>
                    <a:pt x="450850" y="2221230"/>
                  </a:cubicBezTo>
                  <a:cubicBezTo>
                    <a:pt x="450850" y="1993900"/>
                    <a:pt x="382270" y="1760220"/>
                    <a:pt x="243840" y="1569720"/>
                  </a:cubicBezTo>
                  <a:cubicBezTo>
                    <a:pt x="100330" y="1369060"/>
                    <a:pt x="36830" y="1141730"/>
                    <a:pt x="36830" y="924560"/>
                  </a:cubicBezTo>
                  <a:cubicBezTo>
                    <a:pt x="36830" y="688340"/>
                    <a:pt x="143510" y="400050"/>
                    <a:pt x="314960" y="231140"/>
                  </a:cubicBezTo>
                  <a:cubicBezTo>
                    <a:pt x="551180" y="0"/>
                    <a:pt x="885190" y="137160"/>
                    <a:pt x="1047750" y="391160"/>
                  </a:cubicBezTo>
                  <a:cubicBezTo>
                    <a:pt x="1168400" y="581660"/>
                    <a:pt x="1416050" y="709930"/>
                    <a:pt x="1642110" y="659130"/>
                  </a:cubicBezTo>
                  <a:cubicBezTo>
                    <a:pt x="1723390" y="641350"/>
                    <a:pt x="1799590" y="608330"/>
                    <a:pt x="1877060" y="580390"/>
                  </a:cubicBezTo>
                  <a:cubicBezTo>
                    <a:pt x="2180590" y="472440"/>
                    <a:pt x="2548890" y="610870"/>
                    <a:pt x="2668270" y="919480"/>
                  </a:cubicBezTo>
                  <a:cubicBezTo>
                    <a:pt x="2739390" y="1103630"/>
                    <a:pt x="2664460" y="1231900"/>
                    <a:pt x="2644140" y="1412240"/>
                  </a:cubicBezTo>
                  <a:cubicBezTo>
                    <a:pt x="2613660" y="1678940"/>
                    <a:pt x="2744470" y="1948180"/>
                    <a:pt x="2994660" y="2057400"/>
                  </a:cubicBezTo>
                  <a:cubicBezTo>
                    <a:pt x="3233420" y="2161540"/>
                    <a:pt x="3351530" y="2382520"/>
                    <a:pt x="3351530" y="2602230"/>
                  </a:cubicBezTo>
                  <a:close/>
                </a:path>
              </a:pathLst>
            </a:custGeom>
            <a:blipFill>
              <a:blip r:embed="rId2"/>
              <a:stretch>
                <a:fillRect l="-2222" t="-5946" r="-50" b="-104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76363" y="2411374"/>
            <a:ext cx="7645448" cy="3081053"/>
          </a:xfrm>
          <a:custGeom>
            <a:avLst/>
            <a:gdLst/>
            <a:ahLst/>
            <a:cxnLst/>
            <a:rect l="l" t="t" r="r" b="b"/>
            <a:pathLst>
              <a:path w="7645448" h="3081053">
                <a:moveTo>
                  <a:pt x="0" y="0"/>
                </a:moveTo>
                <a:lnTo>
                  <a:pt x="7645448" y="0"/>
                </a:lnTo>
                <a:lnTo>
                  <a:pt x="7645448" y="3081052"/>
                </a:lnTo>
                <a:lnTo>
                  <a:pt x="0" y="3081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882133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Scalability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73488"/>
            <a:ext cx="11740428" cy="568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Multi-Environment Support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PostgreSQL: Production (scalable, persistent)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SQLite: Development (lightweight, fast)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Redis: Celery broker &amp; result backend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Maintainability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Environment Configs: Separate files for different setups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Health Checks: Database &amp; Redis  connectivity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Dependency Management: Clear service dependencies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Volume Persistence: Database data survives container restarts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Deployment Flexibility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Single Command: docker-compose up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Multi-Container: Isolated services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Production Ready: Health checks, proper service ordering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8024629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Scaling Improvements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65082"/>
            <a:ext cx="14673105" cy="601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06"/>
              </a:lnSpc>
              <a:spcBef>
                <a:spcPct val="0"/>
              </a:spcBef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DATABASE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READ REPLICAS FOR READ-HEAVY LOADS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CONNECTION POOLING WITH PGBOUNCER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DATABASE INDEXING FOR SEARCH PERFORMANCE</a:t>
            </a:r>
          </a:p>
          <a:p>
            <a:pPr marL="0" lvl="0" indent="0" algn="l">
              <a:lnSpc>
                <a:spcPts val="3206"/>
              </a:lnSpc>
              <a:spcBef>
                <a:spcPct val="0"/>
              </a:spcBef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APPLICATION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HORIZONTAL SCALING WITH KUBERNETES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API RATE LIMITING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REDIS CACHING FOR FREQUENT QUERIES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ARCHITECTURE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MICROSERVICES: SPLIT AUTH, BOOKS, REVIEWS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CDN FOR BOOK COVERS AND STATIC ASSETS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ELASTICSEARCH FOR ADVANCED BOOK SEARCH</a:t>
            </a:r>
          </a:p>
          <a:p>
            <a:pPr algn="l">
              <a:lnSpc>
                <a:spcPts val="3206"/>
              </a:lnSpc>
              <a:spcBef>
                <a:spcPct val="0"/>
              </a:spcBef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PERFORMANCE</a:t>
            </a:r>
          </a:p>
          <a:p>
            <a:pPr marL="494434" lvl="1" indent="-247217" algn="l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sz="2290" b="1" spc="18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MONITORING WITH PROMETHEUS + GRAFANA</a:t>
            </a:r>
          </a:p>
          <a:p>
            <a:pPr marL="0" lvl="0" indent="0" algn="l">
              <a:lnSpc>
                <a:spcPts val="3206"/>
              </a:lnSpc>
              <a:spcBef>
                <a:spcPct val="0"/>
              </a:spcBef>
            </a:pPr>
            <a:endParaRPr lang="en-US" sz="2290" b="1" spc="183">
              <a:solidFill>
                <a:srgbClr val="F4F6FC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93315" cy="13716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7884531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2093488"/>
            <a:ext cx="8588467" cy="5035370"/>
          </a:xfrm>
          <a:custGeom>
            <a:avLst/>
            <a:gdLst/>
            <a:ahLst/>
            <a:cxnLst/>
            <a:rect l="l" t="t" r="r" b="b"/>
            <a:pathLst>
              <a:path w="8588467" h="5035370">
                <a:moveTo>
                  <a:pt x="0" y="0"/>
                </a:moveTo>
                <a:lnTo>
                  <a:pt x="8588467" y="0"/>
                </a:lnTo>
                <a:lnTo>
                  <a:pt x="8588467" y="5035370"/>
                </a:lnTo>
                <a:lnTo>
                  <a:pt x="0" y="5035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Future 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45863"/>
            <a:ext cx="7955811" cy="392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AI &amp; Machine Learning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Personalized Recommendations: Collaborative filtering + content-based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Review Sentiment Analysis: Auto-detect positive/negative reviews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Book Similarity Engine: Find similar books using embeddings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FFFFFF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1306" y="923925"/>
            <a:ext cx="1357496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620823" y="4583984"/>
            <a:ext cx="487933" cy="1606965"/>
          </a:xfrm>
          <a:custGeom>
            <a:avLst/>
            <a:gdLst/>
            <a:ahLst/>
            <a:cxnLst/>
            <a:rect l="l" t="t" r="r" b="b"/>
            <a:pathLst>
              <a:path w="487933" h="1606965">
                <a:moveTo>
                  <a:pt x="0" y="0"/>
                </a:moveTo>
                <a:lnTo>
                  <a:pt x="487933" y="0"/>
                </a:lnTo>
                <a:lnTo>
                  <a:pt x="487933" y="1606965"/>
                </a:lnTo>
                <a:lnTo>
                  <a:pt x="0" y="160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41508" y="5246179"/>
            <a:ext cx="2655636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499"/>
              </a:lnSpc>
            </a:pPr>
            <a:r>
              <a:rPr lang="en-US" sz="2499" b="1" spc="1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QUESTIONS?</a:t>
            </a:r>
          </a:p>
        </p:txBody>
      </p:sp>
      <p:sp>
        <p:nvSpPr>
          <p:cNvPr id="5" name="Freeform 5"/>
          <p:cNvSpPr/>
          <p:nvPr/>
        </p:nvSpPr>
        <p:spPr>
          <a:xfrm>
            <a:off x="1061306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3" y="0"/>
                </a:lnTo>
                <a:lnTo>
                  <a:pt x="1541753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14425"/>
            <a:ext cx="7892512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50"/>
              </a:lnSpc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212" y="3988671"/>
            <a:ext cx="576252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FUNTIONAL &amp; NON FUNCTIONAL REQUIREMENTS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83112" y="3010136"/>
            <a:ext cx="5762528" cy="432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199" dirty="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CHALLENGE SUMMARY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25102" y="3035342"/>
            <a:ext cx="63467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spc="176" dirty="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448111" y="4060426"/>
            <a:ext cx="63467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spc="17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4-5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448111" y="5219239"/>
            <a:ext cx="634673" cy="33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16"/>
              </a:lnSpc>
              <a:spcBef>
                <a:spcPct val="0"/>
              </a:spcBef>
            </a:pPr>
            <a:r>
              <a:rPr lang="en-US" sz="2011" b="1" spc="16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6-11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47523" y="6146996"/>
            <a:ext cx="63467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spc="17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246935" y="6958412"/>
            <a:ext cx="835849" cy="36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27"/>
              </a:lnSpc>
              <a:spcBef>
                <a:spcPct val="0"/>
              </a:spcBef>
            </a:pPr>
            <a:r>
              <a:rPr lang="en-US" sz="2091" b="1" spc="167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13-14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21212" y="5323718"/>
            <a:ext cx="45818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TECHNICAL DESIGNS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21212" y="6126993"/>
            <a:ext cx="45818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TESTING STRATEGY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21212" y="6930269"/>
            <a:ext cx="57625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SCALABILITY &amp; IMPROVEMENTS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347523" y="7753546"/>
            <a:ext cx="634673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spc="17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21212" y="7733544"/>
            <a:ext cx="4581833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 b="1" spc="1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FUTURE SCOPE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37072" y="-1301210"/>
            <a:ext cx="9358890" cy="13277637"/>
            <a:chOff x="-36830" y="-113030"/>
            <a:chExt cx="3351530" cy="4754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51530" cy="4754880"/>
            </a:xfrm>
            <a:custGeom>
              <a:avLst/>
              <a:gdLst/>
              <a:ahLst/>
              <a:cxnLst/>
              <a:rect l="l" t="t" r="r" b="b"/>
              <a:pathLst>
                <a:path w="3351530" h="4754880">
                  <a:moveTo>
                    <a:pt x="3351530" y="2602230"/>
                  </a:moveTo>
                  <a:cubicBezTo>
                    <a:pt x="3351530" y="2837180"/>
                    <a:pt x="3218180" y="3070860"/>
                    <a:pt x="2955290" y="3163570"/>
                  </a:cubicBezTo>
                  <a:cubicBezTo>
                    <a:pt x="2592070" y="3293110"/>
                    <a:pt x="2547620" y="3620770"/>
                    <a:pt x="2589530" y="3953510"/>
                  </a:cubicBezTo>
                  <a:cubicBezTo>
                    <a:pt x="2645410" y="4399280"/>
                    <a:pt x="2184400" y="4754880"/>
                    <a:pt x="1771650" y="4575810"/>
                  </a:cubicBezTo>
                  <a:cubicBezTo>
                    <a:pt x="1681480" y="4536440"/>
                    <a:pt x="1595120" y="4485640"/>
                    <a:pt x="1497330" y="4470400"/>
                  </a:cubicBezTo>
                  <a:cubicBezTo>
                    <a:pt x="1374140" y="4450080"/>
                    <a:pt x="1245870" y="4479290"/>
                    <a:pt x="1121410" y="4460240"/>
                  </a:cubicBezTo>
                  <a:cubicBezTo>
                    <a:pt x="687070" y="4391660"/>
                    <a:pt x="351790" y="4328160"/>
                    <a:pt x="154940" y="3891280"/>
                  </a:cubicBezTo>
                  <a:cubicBezTo>
                    <a:pt x="0" y="3548380"/>
                    <a:pt x="13970" y="3124200"/>
                    <a:pt x="252730" y="2821940"/>
                  </a:cubicBezTo>
                  <a:cubicBezTo>
                    <a:pt x="384810" y="2658110"/>
                    <a:pt x="450850" y="2442210"/>
                    <a:pt x="450850" y="2221230"/>
                  </a:cubicBezTo>
                  <a:cubicBezTo>
                    <a:pt x="450850" y="1993900"/>
                    <a:pt x="382270" y="1760220"/>
                    <a:pt x="243840" y="1569720"/>
                  </a:cubicBezTo>
                  <a:cubicBezTo>
                    <a:pt x="100330" y="1369060"/>
                    <a:pt x="36830" y="1141730"/>
                    <a:pt x="36830" y="924560"/>
                  </a:cubicBezTo>
                  <a:cubicBezTo>
                    <a:pt x="36830" y="688340"/>
                    <a:pt x="143510" y="400050"/>
                    <a:pt x="314960" y="231140"/>
                  </a:cubicBezTo>
                  <a:cubicBezTo>
                    <a:pt x="551180" y="0"/>
                    <a:pt x="885190" y="137160"/>
                    <a:pt x="1047750" y="391160"/>
                  </a:cubicBezTo>
                  <a:cubicBezTo>
                    <a:pt x="1168400" y="581660"/>
                    <a:pt x="1416050" y="709930"/>
                    <a:pt x="1642110" y="659130"/>
                  </a:cubicBezTo>
                  <a:cubicBezTo>
                    <a:pt x="1723390" y="641350"/>
                    <a:pt x="1799590" y="608330"/>
                    <a:pt x="1877060" y="580390"/>
                  </a:cubicBezTo>
                  <a:cubicBezTo>
                    <a:pt x="2180590" y="472440"/>
                    <a:pt x="2548890" y="610870"/>
                    <a:pt x="2668270" y="919480"/>
                  </a:cubicBezTo>
                  <a:cubicBezTo>
                    <a:pt x="2739390" y="1103630"/>
                    <a:pt x="2664460" y="1231900"/>
                    <a:pt x="2644140" y="1412240"/>
                  </a:cubicBezTo>
                  <a:cubicBezTo>
                    <a:pt x="2613660" y="1678940"/>
                    <a:pt x="2744470" y="1948180"/>
                    <a:pt x="2994660" y="2057400"/>
                  </a:cubicBezTo>
                  <a:cubicBezTo>
                    <a:pt x="3233420" y="2161540"/>
                    <a:pt x="3351530" y="2382520"/>
                    <a:pt x="3351530" y="2602230"/>
                  </a:cubicBezTo>
                  <a:close/>
                </a:path>
              </a:pathLst>
            </a:custGeom>
            <a:blipFill>
              <a:blip r:embed="rId2"/>
              <a:stretch>
                <a:fillRect l="-1111" t="-4814" r="1111" b="19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Challenge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470150"/>
            <a:ext cx="7883957" cy="5267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50"/>
              </a:lnSpc>
            </a:pP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Build a secure, scalable backend API for a book recommendation service.</a:t>
            </a:r>
          </a:p>
          <a:p>
            <a:pPr algn="l">
              <a:lnSpc>
                <a:spcPts val="3750"/>
              </a:lnSpc>
            </a:pPr>
            <a:endParaRPr lang="en-US" sz="2500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algn="l">
              <a:lnSpc>
                <a:spcPts val="3750"/>
              </a:lnSpc>
            </a:pP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Tech Stack Used</a:t>
            </a:r>
          </a:p>
          <a:p>
            <a:pPr marL="539753" lvl="1" indent="-269876" algn="l">
              <a:lnSpc>
                <a:spcPts val="3750"/>
              </a:lnSpc>
              <a:buFont typeface="Arial"/>
              <a:buChar char="•"/>
            </a:pPr>
            <a:r>
              <a:rPr lang="en-US" sz="2500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FastAPI</a:t>
            </a: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(Async)</a:t>
            </a:r>
          </a:p>
          <a:p>
            <a:pPr marL="539753" lvl="1" indent="-269876" algn="l">
              <a:lnSpc>
                <a:spcPts val="3750"/>
              </a:lnSpc>
              <a:buFont typeface="Arial"/>
              <a:buChar char="•"/>
            </a:pP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PostgreSQL &amp; SQLite</a:t>
            </a:r>
          </a:p>
          <a:p>
            <a:pPr marL="539753" lvl="1" indent="-269876" algn="l">
              <a:lnSpc>
                <a:spcPts val="3750"/>
              </a:lnSpc>
              <a:buFont typeface="Arial"/>
              <a:buChar char="•"/>
            </a:pPr>
            <a:r>
              <a:rPr lang="en-US" sz="2500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SQLAlchemy</a:t>
            </a: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&amp; Alembic</a:t>
            </a:r>
          </a:p>
          <a:p>
            <a:pPr marL="539753" lvl="1" indent="-269876" algn="l">
              <a:lnSpc>
                <a:spcPts val="3750"/>
              </a:lnSpc>
              <a:buFont typeface="Arial"/>
              <a:buChar char="•"/>
            </a:pP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Celery &amp; Redis</a:t>
            </a:r>
          </a:p>
          <a:p>
            <a:pPr marL="539753" lvl="1" indent="-269876" algn="l">
              <a:lnSpc>
                <a:spcPts val="3750"/>
              </a:lnSpc>
              <a:buFont typeface="Arial"/>
              <a:buChar char="•"/>
            </a:pPr>
            <a:r>
              <a:rPr lang="en-US" sz="2500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Docker &amp; </a:t>
            </a:r>
            <a:r>
              <a:rPr lang="en-US" sz="2500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Pytest</a:t>
            </a:r>
            <a:endParaRPr lang="en-US" sz="2500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algn="l">
              <a:lnSpc>
                <a:spcPts val="3500"/>
              </a:lnSpc>
            </a:pPr>
            <a:endParaRPr lang="en-US" sz="2500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endParaRPr lang="en-US" sz="2500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Functional Requirements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81378"/>
            <a:ext cx="15678996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Authentication: User login with JWT, secure all book endpoints.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Book Listing: List/search books (title, author), show average rating, support pagination.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Reviews &amp; Ratings: Add/update ratings (1–5) &amp; text reviews, fetch reviews per book, update average dynamically.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Data Management: Seed books from JSON/API, store ratings in DB (SQLite/Postgres), support migrations.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API &amp; Validation: RESTful endpoints, Pydantic models, input validation.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Testing: Unit tests for services, mock repositories/APIs.</a:t>
            </a:r>
          </a:p>
          <a:p>
            <a:pPr marL="0" lvl="0" indent="0" algn="l">
              <a:lnSpc>
                <a:spcPts val="3749"/>
              </a:lnSpc>
            </a:pPr>
            <a:endParaRPr lang="en-US" sz="2499" b="1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Non-Functional Requirements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351348"/>
            <a:ext cx="13705316" cy="424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endParaRPr dirty="0"/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Scalability: Support async endpoints, background tasks.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Performance: Fast API responses, caching (if needed).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Security: Environment-based config, no secrets in code.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Maintainability: Layered architecture, clean modular structure.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Portability: Cross-platform via Docker, SQLite/Postgres options.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Testability: Dependency injection, mockable layers.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Reliability: Database migrations with Alembic.</a:t>
            </a:r>
          </a:p>
          <a:p>
            <a:pPr marL="0" lvl="0" indent="0" algn="l">
              <a:lnSpc>
                <a:spcPts val="3749"/>
              </a:lnSpc>
            </a:pPr>
            <a:endParaRPr lang="en-US" sz="2499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1153908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Software Design Principles Applied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37685"/>
            <a:ext cx="16230600" cy="319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286" lvl="1" indent="-269643" algn="l">
              <a:lnSpc>
                <a:spcPts val="3746"/>
              </a:lnSpc>
              <a:buFont typeface="Arial"/>
              <a:buChar char="•"/>
            </a:pPr>
            <a:r>
              <a:rPr lang="en-US" sz="2497" b="1">
                <a:solidFill>
                  <a:srgbClr val="FEFEFE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Single Responsibility Principle (SRP) → Each module handles one concern (API, services, CRUD).</a:t>
            </a:r>
          </a:p>
          <a:p>
            <a:pPr marL="539286" lvl="1" indent="-269643" algn="l">
              <a:lnSpc>
                <a:spcPts val="3746"/>
              </a:lnSpc>
              <a:buFont typeface="Arial"/>
              <a:buChar char="•"/>
            </a:pPr>
            <a:r>
              <a:rPr lang="en-US" sz="2497" b="1">
                <a:solidFill>
                  <a:srgbClr val="FEFEFE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Open/Closed Principle (OCP) → Easily extend (e.g., switch SQLite → Postgres) without changing core logic.</a:t>
            </a:r>
          </a:p>
          <a:p>
            <a:pPr marL="539286" lvl="1" indent="-269643" algn="l">
              <a:lnSpc>
                <a:spcPts val="3746"/>
              </a:lnSpc>
              <a:buFont typeface="Arial"/>
              <a:buChar char="•"/>
            </a:pPr>
            <a:r>
              <a:rPr lang="en-US" sz="2497" b="1">
                <a:solidFill>
                  <a:srgbClr val="FEFEFE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Dependency Inversion Principle (DIP) → Services depend on abstractions, not implementations (DI in FastAPI).</a:t>
            </a:r>
          </a:p>
          <a:p>
            <a:pPr marL="539286" lvl="1" indent="-269643" algn="l">
              <a:lnSpc>
                <a:spcPts val="3746"/>
              </a:lnSpc>
              <a:buFont typeface="Arial"/>
              <a:buChar char="•"/>
            </a:pPr>
            <a:r>
              <a:rPr lang="en-US" sz="2497" b="1">
                <a:solidFill>
                  <a:srgbClr val="FEFEFE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Separation of Concerns → API layer, business logic, and data access are isolated.</a:t>
            </a:r>
          </a:p>
          <a:p>
            <a:pPr marL="539286" lvl="1" indent="-269643" algn="l">
              <a:lnSpc>
                <a:spcPts val="3746"/>
              </a:lnSpc>
              <a:buFont typeface="Arial"/>
              <a:buChar char="•"/>
            </a:pPr>
            <a:r>
              <a:rPr lang="en-US" sz="2497" b="1">
                <a:solidFill>
                  <a:srgbClr val="FEFEFE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DRY (Don’t Repeat Yourself) → Reusable schemas, utilities, and repository methods.</a:t>
            </a:r>
          </a:p>
          <a:p>
            <a:pPr marL="539286" lvl="1" indent="-269643" algn="l">
              <a:lnSpc>
                <a:spcPts val="3746"/>
              </a:lnSpc>
              <a:buFont typeface="Arial"/>
              <a:buChar char="•"/>
            </a:pPr>
            <a:r>
              <a:rPr lang="en-US" sz="2497" b="1">
                <a:solidFill>
                  <a:srgbClr val="FEFEFE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KISS (Keep It Simple, Stupid) → Minimal, clear design avoiding over-engineering.</a:t>
            </a:r>
          </a:p>
          <a:p>
            <a:pPr marL="0" lvl="0" indent="0" algn="l">
              <a:lnSpc>
                <a:spcPts val="3077"/>
              </a:lnSpc>
              <a:spcBef>
                <a:spcPct val="0"/>
              </a:spcBef>
            </a:pPr>
            <a:endParaRPr lang="en-US" sz="2497" b="1">
              <a:solidFill>
                <a:srgbClr val="FEFEFE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680592" y="2798610"/>
            <a:ext cx="5222521" cy="4241313"/>
          </a:xfrm>
          <a:custGeom>
            <a:avLst/>
            <a:gdLst/>
            <a:ahLst/>
            <a:cxnLst/>
            <a:rect l="l" t="t" r="r" b="b"/>
            <a:pathLst>
              <a:path w="5222521" h="4241313">
                <a:moveTo>
                  <a:pt x="0" y="0"/>
                </a:moveTo>
                <a:lnTo>
                  <a:pt x="5222520" y="0"/>
                </a:lnTo>
                <a:lnTo>
                  <a:pt x="5222520" y="4241313"/>
                </a:lnTo>
                <a:lnTo>
                  <a:pt x="0" y="4241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46" b="-94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019175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Design Patterns Applied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57067"/>
            <a:ext cx="11472466" cy="4722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Layered Architecture → API → Service → Repository → Database.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Repository Pattern → CRUD layer abstracts DB operations.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Dependency Injection →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FastAPI’s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DI system for easy testing &amp; flexibility.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Factory Pattern (implicit in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FastAPI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 → Dependency providers create DB sessions/services.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Schema Pattern → 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Pydantic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models for request/response validation.</a:t>
            </a:r>
          </a:p>
          <a:p>
            <a:pPr marL="539749" lvl="1" indent="-269875" algn="l">
              <a:lnSpc>
                <a:spcPts val="3749"/>
              </a:lnSpc>
              <a:buFont typeface="Arial"/>
              <a:buChar char="•"/>
            </a:pP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Decorator Pattern → Route decorators (@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app.get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@</a:t>
            </a:r>
            <a:r>
              <a:rPr lang="en-US" sz="2499" b="1" dirty="0" err="1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app.post</a:t>
            </a:r>
            <a:r>
              <a:rPr lang="en-US" sz="2499" b="1" dirty="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 and auth dependencies wrap extra behavior (auth, validation) without changing core logic.</a:t>
            </a:r>
          </a:p>
          <a:p>
            <a:pPr marL="0" lvl="0" indent="0" algn="l">
              <a:lnSpc>
                <a:spcPts val="3749"/>
              </a:lnSpc>
            </a:pPr>
            <a:endParaRPr lang="en-US" sz="2499" b="1" dirty="0">
              <a:solidFill>
                <a:srgbClr val="F4F6FC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08683" y="228626"/>
            <a:ext cx="4311462" cy="9615683"/>
          </a:xfrm>
          <a:custGeom>
            <a:avLst/>
            <a:gdLst/>
            <a:ahLst/>
            <a:cxnLst/>
            <a:rect l="l" t="t" r="r" b="b"/>
            <a:pathLst>
              <a:path w="4311462" h="9615683">
                <a:moveTo>
                  <a:pt x="0" y="0"/>
                </a:moveTo>
                <a:lnTo>
                  <a:pt x="4311462" y="0"/>
                </a:lnTo>
                <a:lnTo>
                  <a:pt x="4311462" y="9615682"/>
                </a:lnTo>
                <a:lnTo>
                  <a:pt x="0" y="961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34" b="-1723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53430"/>
            <a:ext cx="908693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Project Structure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777330"/>
            <a:ext cx="10779983" cy="581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endParaRPr dirty="0"/>
          </a:p>
          <a:p>
            <a:pPr algn="l">
              <a:lnSpc>
                <a:spcPts val="3499"/>
              </a:lnSpc>
            </a:pPr>
            <a:endParaRPr dirty="0"/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APP/API: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API LAYER (ROUTES)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APP/CORE: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CONFIGURATION AND SECURITY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APP/SERVICES: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BUSINESS LOGIC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APP/CRUD: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REPOSITORY LAYER (SQLALCHEMY QUERIES)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APP/SCHEMAS: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PYDANTIC MODELS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APP/DB: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DATABASE SESSION &amp; MIGRATIONS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APP/TASKS: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BACKGROUND JOBS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APP/TESTS: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TEST CASES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MOCK DATA (JSON)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spc="199" dirty="0">
                <a:solidFill>
                  <a:srgbClr val="FEFEFE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ALEMBIC: </a:t>
            </a:r>
            <a:r>
              <a:rPr lang="en-US" sz="2499" spc="199" dirty="0">
                <a:solidFill>
                  <a:srgbClr val="FEFEFE"/>
                </a:solidFill>
                <a:latin typeface="HK Grotesk"/>
                <a:ea typeface="HK Grotesk"/>
                <a:cs typeface="HK Grotesk"/>
                <a:sym typeface="HK Grotesk"/>
              </a:rPr>
              <a:t>MIGRATION FILE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 spc="199" dirty="0">
              <a:solidFill>
                <a:srgbClr val="FEFEFE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43532" cy="13716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8092601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47287" y="1721727"/>
            <a:ext cx="8568075" cy="7536573"/>
          </a:xfrm>
          <a:custGeom>
            <a:avLst/>
            <a:gdLst/>
            <a:ahLst/>
            <a:cxnLst/>
            <a:rect l="l" t="t" r="r" b="b"/>
            <a:pathLst>
              <a:path w="8568075" h="7536573">
                <a:moveTo>
                  <a:pt x="0" y="0"/>
                </a:moveTo>
                <a:lnTo>
                  <a:pt x="8568075" y="0"/>
                </a:lnTo>
                <a:lnTo>
                  <a:pt x="8568075" y="7536573"/>
                </a:lnTo>
                <a:lnTo>
                  <a:pt x="0" y="7536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39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023542"/>
            <a:ext cx="855662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High Level Design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8047833"/>
            <a:ext cx="1541752" cy="1210467"/>
          </a:xfrm>
          <a:custGeom>
            <a:avLst/>
            <a:gdLst/>
            <a:ahLst/>
            <a:cxnLst/>
            <a:rect l="l" t="t" r="r" b="b"/>
            <a:pathLst>
              <a:path w="1541752" h="1210467">
                <a:moveTo>
                  <a:pt x="0" y="0"/>
                </a:moveTo>
                <a:lnTo>
                  <a:pt x="1541752" y="0"/>
                </a:lnTo>
                <a:lnTo>
                  <a:pt x="1541752" y="1210467"/>
                </a:lnTo>
                <a:lnTo>
                  <a:pt x="0" y="121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481" b="-48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28819" y="4909742"/>
            <a:ext cx="3043284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BFBFB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1055</Words>
  <Application>Microsoft Macintosh PowerPoint</Application>
  <PresentationFormat>Custom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HK Grotesk Medium</vt:lpstr>
      <vt:lpstr>Calibri</vt:lpstr>
      <vt:lpstr>Canva Sans</vt:lpstr>
      <vt:lpstr>HK Grotesk</vt:lpstr>
      <vt:lpstr>HK Grotesk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Book Recommendation System API Demo</dc:title>
  <dc:description>Presentation - Book Recommendation System API Demo</dc:description>
  <cp:lastModifiedBy>Quadri, Ashhad</cp:lastModifiedBy>
  <cp:revision>2</cp:revision>
  <dcterms:created xsi:type="dcterms:W3CDTF">2006-08-16T00:00:00Z</dcterms:created>
  <dcterms:modified xsi:type="dcterms:W3CDTF">2025-10-01T14:31:14Z</dcterms:modified>
  <dc:identifier>DAG0Yu2OuZE</dc:identifier>
</cp:coreProperties>
</file>