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56" r:id="rId2"/>
    <p:sldId id="257" r:id="rId3"/>
    <p:sldId id="274" r:id="rId4"/>
    <p:sldId id="258" r:id="rId5"/>
    <p:sldId id="283" r:id="rId6"/>
    <p:sldId id="285" r:id="rId7"/>
    <p:sldId id="294" r:id="rId8"/>
    <p:sldId id="295" r:id="rId9"/>
    <p:sldId id="297" r:id="rId10"/>
    <p:sldId id="296" r:id="rId11"/>
    <p:sldId id="273" r:id="rId12"/>
    <p:sldId id="280" r:id="rId13"/>
    <p:sldId id="286" r:id="rId14"/>
    <p:sldId id="261" r:id="rId15"/>
    <p:sldId id="287" r:id="rId16"/>
    <p:sldId id="288" r:id="rId17"/>
    <p:sldId id="275" r:id="rId18"/>
    <p:sldId id="278" r:id="rId19"/>
    <p:sldId id="289" r:id="rId20"/>
    <p:sldId id="290" r:id="rId21"/>
    <p:sldId id="276" r:id="rId22"/>
    <p:sldId id="262" r:id="rId23"/>
    <p:sldId id="291" r:id="rId24"/>
    <p:sldId id="263" r:id="rId25"/>
    <p:sldId id="292" r:id="rId26"/>
    <p:sldId id="293" r:id="rId27"/>
    <p:sldId id="277" r:id="rId28"/>
    <p:sldId id="265" r:id="rId29"/>
    <p:sldId id="266" r:id="rId30"/>
    <p:sldId id="279" r:id="rId31"/>
    <p:sldId id="298" r:id="rId32"/>
    <p:sldId id="268" r:id="rId33"/>
    <p:sldId id="269" r:id="rId34"/>
    <p:sldId id="270" r:id="rId35"/>
    <p:sldId id="304" r:id="rId36"/>
    <p:sldId id="271" r:id="rId37"/>
    <p:sldId id="299" r:id="rId38"/>
    <p:sldId id="300" r:id="rId39"/>
    <p:sldId id="301" r:id="rId40"/>
    <p:sldId id="302" r:id="rId41"/>
    <p:sldId id="30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7695"/>
  </p:normalViewPr>
  <p:slideViewPr>
    <p:cSldViewPr snapToGrid="0">
      <p:cViewPr varScale="1">
        <p:scale>
          <a:sx n="83" d="100"/>
          <a:sy n="83" d="100"/>
        </p:scale>
        <p:origin x="16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9F34B-1AD3-4946-B2FD-A2F76341875E}" type="datetimeFigureOut">
              <a:rPr lang="en-US" smtClean="0"/>
              <a:t>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7879D-674A-6546-B29F-83665D96FDFA}" type="slidenum">
              <a:rPr lang="en-US" smtClean="0"/>
              <a:t>‹#›</a:t>
            </a:fld>
            <a:endParaRPr lang="en-US"/>
          </a:p>
        </p:txBody>
      </p:sp>
    </p:spTree>
    <p:extLst>
      <p:ext uri="{BB962C8B-B14F-4D97-AF65-F5344CB8AC3E}">
        <p14:creationId xmlns:p14="http://schemas.microsoft.com/office/powerpoint/2010/main" val="214680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treatments that often used normally to stage II patients. An it </a:t>
            </a:r>
            <a:r>
              <a:rPr lang="en-AU" b="0" i="0" dirty="0">
                <a:solidFill>
                  <a:srgbClr val="202124"/>
                </a:solidFill>
                <a:effectLst/>
                <a:latin typeface="arial" panose="020B0604020202020204" pitchFamily="34" charset="0"/>
              </a:rPr>
              <a:t>is used in addition to other treatments, such as surgery, radiation or hormone therapy as well</a:t>
            </a:r>
          </a:p>
          <a:p>
            <a:endParaRPr lang="en-AU" b="0" i="0" dirty="0">
              <a:solidFill>
                <a:srgbClr val="202124"/>
              </a:solidFill>
              <a:effectLst/>
              <a:latin typeface="arial" panose="020B0604020202020204" pitchFamily="34" charset="0"/>
            </a:endParaRPr>
          </a:p>
          <a:p>
            <a:r>
              <a:rPr lang="en-AU" b="0" i="0" dirty="0">
                <a:solidFill>
                  <a:srgbClr val="202124"/>
                </a:solidFill>
                <a:effectLst/>
                <a:latin typeface="arial" panose="020B0604020202020204" pitchFamily="34" charset="0"/>
              </a:rPr>
              <a:t>early menopause: </a:t>
            </a:r>
            <a:r>
              <a:rPr lang="en-AU" b="1" i="0" dirty="0">
                <a:solidFill>
                  <a:srgbClr val="202124"/>
                </a:solidFill>
                <a:effectLst/>
                <a:latin typeface="arial" panose="020B0604020202020204" pitchFamily="34" charset="0"/>
              </a:rPr>
              <a:t>cardiovascular disease, neurologic disease, osteoporosis, psychosexual dysfunction, and mood disorder</a:t>
            </a:r>
            <a:endParaRPr lang="en-US" dirty="0"/>
          </a:p>
          <a:p>
            <a:endParaRPr lang="en-US" dirty="0"/>
          </a:p>
          <a:p>
            <a:endParaRPr lang="en-US" dirty="0"/>
          </a:p>
          <a:p>
            <a:r>
              <a:rPr lang="en-US" dirty="0"/>
              <a:t>benefit doctors in educating their patients on what to expect during therapy and the potential long-term consequences and help the patient construct a more carefully considered and satisfied treatment plan</a:t>
            </a:r>
          </a:p>
        </p:txBody>
      </p:sp>
      <p:sp>
        <p:nvSpPr>
          <p:cNvPr id="4" name="Slide Number Placeholder 3"/>
          <p:cNvSpPr>
            <a:spLocks noGrp="1"/>
          </p:cNvSpPr>
          <p:nvPr>
            <p:ph type="sldNum" sz="quarter" idx="5"/>
          </p:nvPr>
        </p:nvSpPr>
        <p:spPr/>
        <p:txBody>
          <a:bodyPr/>
          <a:lstStyle/>
          <a:p>
            <a:fld id="{8F77879D-674A-6546-B29F-83665D96FDFA}" type="slidenum">
              <a:rPr lang="en-US" smtClean="0"/>
              <a:t>2</a:t>
            </a:fld>
            <a:endParaRPr lang="en-US"/>
          </a:p>
        </p:txBody>
      </p:sp>
    </p:spTree>
    <p:extLst>
      <p:ext uri="{BB962C8B-B14F-4D97-AF65-F5344CB8AC3E}">
        <p14:creationId xmlns:p14="http://schemas.microsoft.com/office/powerpoint/2010/main" val="2854728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effectLst/>
                <a:latin typeface="Arial" panose="020B0604020202020204" pitchFamily="34" charset="0"/>
              </a:rPr>
              <a:t>Redundant:</a:t>
            </a:r>
          </a:p>
          <a:p>
            <a:endParaRPr lang="en-AU" b="0" i="0" dirty="0">
              <a:effectLst/>
              <a:latin typeface="Arial" panose="020B0604020202020204" pitchFamily="34" charset="0"/>
            </a:endParaRPr>
          </a:p>
          <a:p>
            <a:r>
              <a:rPr lang="en-AU" b="0" i="0" dirty="0">
                <a:effectLst/>
                <a:latin typeface="Arial" panose="020B0604020202020204" pitchFamily="34" charset="0"/>
              </a:rPr>
              <a:t>Variable </a:t>
            </a:r>
            <a:r>
              <a:rPr lang="en-AU" b="0" i="0" dirty="0">
                <a:effectLst/>
                <a:latin typeface="Courier New" panose="02070309020205020404" pitchFamily="49" charset="0"/>
              </a:rPr>
              <a:t>Age </a:t>
            </a:r>
            <a:r>
              <a:rPr lang="en-AU" b="0" i="0" dirty="0">
                <a:effectLst/>
                <a:latin typeface="Arial" panose="020B0604020202020204" pitchFamily="34" charset="0"/>
              </a:rPr>
              <a:t>and </a:t>
            </a:r>
            <a:r>
              <a:rPr lang="en-AU" b="0" i="0" dirty="0">
                <a:effectLst/>
                <a:latin typeface="Courier New" panose="02070309020205020404" pitchFamily="49" charset="0"/>
              </a:rPr>
              <a:t>Age diagnosis </a:t>
            </a:r>
            <a:r>
              <a:rPr lang="en-AU" b="0" i="0" dirty="0">
                <a:effectLst/>
                <a:latin typeface="Arial" panose="020B0604020202020204" pitchFamily="34" charset="0"/>
              </a:rPr>
              <a:t>are identical to each other, there the variable Age was excluded. The </a:t>
            </a:r>
            <a:r>
              <a:rPr lang="en-AU" b="0" i="0" dirty="0" err="1">
                <a:effectLst/>
                <a:latin typeface="Courier New" panose="02070309020205020404" pitchFamily="49" charset="0"/>
              </a:rPr>
              <a:t>Agediag</a:t>
            </a:r>
            <a:r>
              <a:rPr lang="en-AU" b="0" i="0" dirty="0">
                <a:effectLst/>
                <a:latin typeface="Courier New" panose="02070309020205020404" pitchFamily="49" charset="0"/>
              </a:rPr>
              <a:t> category </a:t>
            </a:r>
            <a:r>
              <a:rPr lang="en-AU" b="0" i="0" dirty="0">
                <a:effectLst/>
                <a:latin typeface="Arial" panose="020B0604020202020204" pitchFamily="34" charset="0"/>
              </a:rPr>
              <a:t>was a grouping of </a:t>
            </a:r>
            <a:r>
              <a:rPr lang="en-AU" b="0" i="0" dirty="0">
                <a:effectLst/>
                <a:latin typeface="Courier New" panose="02070309020205020404" pitchFamily="49" charset="0"/>
              </a:rPr>
              <a:t>Age diagnosis </a:t>
            </a:r>
            <a:r>
              <a:rPr lang="en-AU" b="0" i="0" dirty="0">
                <a:effectLst/>
                <a:latin typeface="Arial" panose="020B0604020202020204" pitchFamily="34" charset="0"/>
              </a:rPr>
              <a:t>but with overlap-</a:t>
            </a:r>
            <a:br>
              <a:rPr lang="en-AU" dirty="0"/>
            </a:br>
            <a:r>
              <a:rPr lang="en-AU" b="0" i="0" dirty="0">
                <a:effectLst/>
                <a:latin typeface="Arial" panose="020B0604020202020204" pitchFamily="34" charset="0"/>
              </a:rPr>
              <a:t>ping intervals (both 0 and 1 can contain patients aged 40), thus was excluded.</a:t>
            </a:r>
            <a:br>
              <a:rPr lang="en-AU" dirty="0"/>
            </a:br>
            <a:r>
              <a:rPr lang="en-AU" b="0" i="0" dirty="0">
                <a:effectLst/>
                <a:latin typeface="Arial" panose="020B0604020202020204" pitchFamily="34" charset="0"/>
              </a:rPr>
              <a:t>Variables </a:t>
            </a:r>
            <a:r>
              <a:rPr lang="en-AU" b="0" i="0" dirty="0">
                <a:effectLst/>
                <a:latin typeface="Courier New" panose="02070309020205020404" pitchFamily="49" charset="0"/>
              </a:rPr>
              <a:t>CMF</a:t>
            </a:r>
            <a:r>
              <a:rPr lang="en-AU" b="0" i="0" dirty="0">
                <a:effectLst/>
                <a:latin typeface="Arial" panose="020B0604020202020204" pitchFamily="34" charset="0"/>
              </a:rPr>
              <a:t>, </a:t>
            </a:r>
            <a:r>
              <a:rPr lang="en-AU" b="0" i="0" dirty="0">
                <a:effectLst/>
                <a:latin typeface="Courier New" panose="02070309020205020404" pitchFamily="49" charset="0"/>
              </a:rPr>
              <a:t>CT </a:t>
            </a:r>
            <a:r>
              <a:rPr lang="en-AU" b="0" i="0" dirty="0" err="1">
                <a:effectLst/>
                <a:latin typeface="Courier New" panose="02070309020205020404" pitchFamily="49" charset="0"/>
              </a:rPr>
              <a:t>flg</a:t>
            </a:r>
            <a:r>
              <a:rPr lang="en-AU" b="0" i="0" dirty="0">
                <a:effectLst/>
                <a:latin typeface="Courier New" panose="02070309020205020404" pitchFamily="49" charset="0"/>
              </a:rPr>
              <a:t> </a:t>
            </a:r>
            <a:r>
              <a:rPr lang="en-AU" b="0" i="0" dirty="0">
                <a:effectLst/>
                <a:latin typeface="Arial" panose="020B0604020202020204" pitchFamily="34" charset="0"/>
              </a:rPr>
              <a:t>and </a:t>
            </a:r>
            <a:r>
              <a:rPr lang="en-AU" b="0" i="0" dirty="0">
                <a:effectLst/>
                <a:latin typeface="Courier New" panose="02070309020205020404" pitchFamily="49" charset="0"/>
              </a:rPr>
              <a:t>CMF Cycles </a:t>
            </a:r>
            <a:r>
              <a:rPr lang="en-AU" b="0" i="0" dirty="0">
                <a:effectLst/>
                <a:latin typeface="Arial" panose="020B0604020202020204" pitchFamily="34" charset="0"/>
              </a:rPr>
              <a:t>provide similar meanings. </a:t>
            </a:r>
            <a:r>
              <a:rPr lang="en-AU" b="0" i="0" dirty="0">
                <a:effectLst/>
                <a:latin typeface="Courier New" panose="02070309020205020404" pitchFamily="49" charset="0"/>
              </a:rPr>
              <a:t>CMF </a:t>
            </a:r>
            <a:r>
              <a:rPr lang="en-AU" b="0" i="0" dirty="0">
                <a:effectLst/>
                <a:latin typeface="Arial" panose="020B0604020202020204" pitchFamily="34" charset="0"/>
              </a:rPr>
              <a:t>and </a:t>
            </a:r>
            <a:r>
              <a:rPr lang="en-AU" b="0" i="0" dirty="0">
                <a:effectLst/>
                <a:latin typeface="Courier New" panose="02070309020205020404" pitchFamily="49" charset="0"/>
              </a:rPr>
              <a:t>CT </a:t>
            </a:r>
            <a:r>
              <a:rPr lang="en-AU" b="0" i="0" dirty="0" err="1">
                <a:effectLst/>
                <a:latin typeface="Courier New" panose="02070309020205020404" pitchFamily="49" charset="0"/>
              </a:rPr>
              <a:t>flg</a:t>
            </a:r>
            <a:r>
              <a:rPr lang="en-AU" b="0" i="0" dirty="0">
                <a:effectLst/>
                <a:latin typeface="Courier New" panose="02070309020205020404" pitchFamily="49" charset="0"/>
              </a:rPr>
              <a:t> </a:t>
            </a:r>
            <a:r>
              <a:rPr lang="en-AU" b="0" i="0" dirty="0">
                <a:effectLst/>
                <a:latin typeface="Arial" panose="020B0604020202020204" pitchFamily="34" charset="0"/>
              </a:rPr>
              <a:t>are identical to each other. A non-zero value of </a:t>
            </a:r>
            <a:r>
              <a:rPr lang="en-AU" b="0" i="0" dirty="0">
                <a:effectLst/>
                <a:latin typeface="Courier New" panose="02070309020205020404" pitchFamily="49" charset="0"/>
              </a:rPr>
              <a:t>CMF Cycles </a:t>
            </a:r>
            <a:r>
              <a:rPr lang="en-AU" b="0" i="0" dirty="0">
                <a:effectLst/>
                <a:latin typeface="Arial" panose="020B0604020202020204" pitchFamily="34" charset="0"/>
              </a:rPr>
              <a:t>indicates receiving CMF and</a:t>
            </a:r>
            <a:br>
              <a:rPr lang="en-AU" dirty="0"/>
            </a:br>
            <a:r>
              <a:rPr lang="en-AU" b="0" i="0" dirty="0">
                <a:effectLst/>
                <a:latin typeface="Arial" panose="020B0604020202020204" pitchFamily="34" charset="0"/>
              </a:rPr>
              <a:t>a missing value of </a:t>
            </a:r>
            <a:r>
              <a:rPr lang="en-AU" b="0" i="0" dirty="0">
                <a:effectLst/>
                <a:latin typeface="Courier New" panose="02070309020205020404" pitchFamily="49" charset="0"/>
              </a:rPr>
              <a:t>CMF Cycles </a:t>
            </a:r>
            <a:r>
              <a:rPr lang="en-AU" b="0" i="0" dirty="0">
                <a:effectLst/>
                <a:latin typeface="Arial" panose="020B0604020202020204" pitchFamily="34" charset="0"/>
              </a:rPr>
              <a:t>means did not receive CMF. Therefore, </a:t>
            </a:r>
            <a:r>
              <a:rPr lang="en-AU" b="0" i="0" dirty="0">
                <a:effectLst/>
                <a:latin typeface="Courier New" panose="02070309020205020404" pitchFamily="49" charset="0"/>
              </a:rPr>
              <a:t>CMF </a:t>
            </a:r>
            <a:r>
              <a:rPr lang="en-AU" b="0" i="0" dirty="0">
                <a:effectLst/>
                <a:latin typeface="Arial" panose="020B0604020202020204" pitchFamily="34" charset="0"/>
              </a:rPr>
              <a:t>and </a:t>
            </a:r>
            <a:r>
              <a:rPr lang="en-AU" b="0" i="0" dirty="0">
                <a:effectLst/>
                <a:latin typeface="Courier New" panose="02070309020205020404" pitchFamily="49" charset="0"/>
              </a:rPr>
              <a:t>CT </a:t>
            </a:r>
            <a:r>
              <a:rPr lang="en-AU" b="0" i="0" dirty="0" err="1">
                <a:effectLst/>
                <a:latin typeface="Courier New" panose="02070309020205020404" pitchFamily="49" charset="0"/>
              </a:rPr>
              <a:t>flg</a:t>
            </a:r>
            <a:r>
              <a:rPr lang="en-AU" b="0" i="0" dirty="0">
                <a:effectLst/>
                <a:latin typeface="Courier New" panose="02070309020205020404" pitchFamily="49" charset="0"/>
              </a:rPr>
              <a:t> </a:t>
            </a:r>
            <a:r>
              <a:rPr lang="en-AU" b="0" i="0" dirty="0">
                <a:effectLst/>
                <a:latin typeface="Arial" panose="020B0604020202020204" pitchFamily="34" charset="0"/>
              </a:rPr>
              <a:t>can be excluded.</a:t>
            </a:r>
            <a:br>
              <a:rPr lang="en-AU" dirty="0"/>
            </a:br>
            <a:r>
              <a:rPr lang="en-AU" b="0" i="0" dirty="0">
                <a:effectLst/>
                <a:latin typeface="Arial" panose="020B0604020202020204" pitchFamily="34" charset="0"/>
              </a:rPr>
              <a:t>Variable </a:t>
            </a:r>
            <a:r>
              <a:rPr lang="en-AU" b="0" i="0" dirty="0">
                <a:effectLst/>
                <a:latin typeface="Courier New" panose="02070309020205020404" pitchFamily="49" charset="0"/>
              </a:rPr>
              <a:t>Nodal Status </a:t>
            </a:r>
            <a:r>
              <a:rPr lang="en-AU" b="0" i="0" dirty="0">
                <a:effectLst/>
                <a:latin typeface="Arial" panose="020B0604020202020204" pitchFamily="34" charset="0"/>
              </a:rPr>
              <a:t>and </a:t>
            </a:r>
            <a:r>
              <a:rPr lang="en-AU" b="0" i="0" dirty="0">
                <a:effectLst/>
                <a:latin typeface="Courier New" panose="02070309020205020404" pitchFamily="49" charset="0"/>
              </a:rPr>
              <a:t>ER Status </a:t>
            </a:r>
            <a:r>
              <a:rPr lang="en-AU" b="0" i="0" dirty="0">
                <a:effectLst/>
                <a:latin typeface="Arial" panose="020B0604020202020204" pitchFamily="34" charset="0"/>
              </a:rPr>
              <a:t>are identical to each other for every observation, thus </a:t>
            </a:r>
            <a:r>
              <a:rPr lang="en-AU" b="0" i="0" dirty="0">
                <a:effectLst/>
                <a:latin typeface="Courier New" panose="02070309020205020404" pitchFamily="49" charset="0"/>
              </a:rPr>
              <a:t>Nodal Status </a:t>
            </a:r>
            <a:r>
              <a:rPr lang="en-AU" b="0" i="0" dirty="0">
                <a:effectLst/>
                <a:latin typeface="Arial" panose="020B0604020202020204" pitchFamily="34" charset="0"/>
              </a:rPr>
              <a:t>was excluded from the data set.</a:t>
            </a:r>
            <a:br>
              <a:rPr lang="en-AU" dirty="0"/>
            </a:br>
            <a:r>
              <a:rPr lang="en-AU" b="0" i="0" dirty="0">
                <a:effectLst/>
                <a:latin typeface="Arial" panose="020B0604020202020204" pitchFamily="34" charset="0"/>
              </a:rPr>
              <a:t>Variable </a:t>
            </a:r>
            <a:r>
              <a:rPr lang="en-AU" b="0" i="0" dirty="0">
                <a:effectLst/>
                <a:latin typeface="Courier New" panose="02070309020205020404" pitchFamily="49" charset="0"/>
              </a:rPr>
              <a:t>Invasiveness </a:t>
            </a:r>
            <a:r>
              <a:rPr lang="en-AU" b="0" i="0" dirty="0" err="1">
                <a:effectLst/>
                <a:latin typeface="Courier New" panose="02070309020205020404" pitchFamily="49" charset="0"/>
              </a:rPr>
              <a:t>flg</a:t>
            </a:r>
            <a:r>
              <a:rPr lang="en-AU" b="0" i="0" dirty="0">
                <a:effectLst/>
                <a:latin typeface="Courier New" panose="02070309020205020404" pitchFamily="49" charset="0"/>
              </a:rPr>
              <a:t> </a:t>
            </a:r>
            <a:r>
              <a:rPr lang="en-AU" b="0" i="0" dirty="0">
                <a:effectLst/>
                <a:latin typeface="Arial" panose="020B0604020202020204" pitchFamily="34" charset="0"/>
              </a:rPr>
              <a:t>and </a:t>
            </a:r>
            <a:r>
              <a:rPr lang="en-AU" b="0" i="0" dirty="0" err="1">
                <a:effectLst/>
                <a:latin typeface="Courier New" panose="02070309020205020404" pitchFamily="49" charset="0"/>
              </a:rPr>
              <a:t>Tumor</a:t>
            </a:r>
            <a:r>
              <a:rPr lang="en-AU" b="0" i="0" dirty="0">
                <a:effectLst/>
                <a:latin typeface="Courier New" panose="02070309020205020404" pitchFamily="49" charset="0"/>
              </a:rPr>
              <a:t> Size </a:t>
            </a:r>
            <a:r>
              <a:rPr lang="en-AU" b="0" i="0" dirty="0">
                <a:effectLst/>
                <a:latin typeface="Arial" panose="020B0604020202020204" pitchFamily="34" charset="0"/>
              </a:rPr>
              <a:t>are identical to each other, </a:t>
            </a:r>
            <a:r>
              <a:rPr lang="en-AU" b="0" i="0" dirty="0" err="1">
                <a:effectLst/>
                <a:latin typeface="Courier New" panose="02070309020205020404" pitchFamily="49" charset="0"/>
              </a:rPr>
              <a:t>Tumor</a:t>
            </a:r>
            <a:r>
              <a:rPr lang="en-AU" b="0" i="0" dirty="0">
                <a:effectLst/>
                <a:latin typeface="Courier New" panose="02070309020205020404" pitchFamily="49" charset="0"/>
              </a:rPr>
              <a:t> Size </a:t>
            </a:r>
            <a:r>
              <a:rPr lang="en-AU" b="0" i="0" dirty="0">
                <a:effectLst/>
                <a:latin typeface="Arial" panose="020B0604020202020204" pitchFamily="34" charset="0"/>
              </a:rPr>
              <a:t>was excluded from the data set</a:t>
            </a:r>
          </a:p>
          <a:p>
            <a:endParaRPr lang="en-AU" b="0" i="0" dirty="0">
              <a:effectLst/>
              <a:latin typeface="Arial" panose="020B0604020202020204" pitchFamily="34" charset="0"/>
            </a:endParaRPr>
          </a:p>
          <a:p>
            <a:r>
              <a:rPr lang="en-AU" b="0" i="0" dirty="0">
                <a:effectLst/>
                <a:latin typeface="Arial" panose="020B0604020202020204" pitchFamily="34" charset="0"/>
              </a:rPr>
              <a:t>Irrelevant:</a:t>
            </a:r>
          </a:p>
          <a:p>
            <a:r>
              <a:rPr lang="en-AU" b="0" i="0" dirty="0">
                <a:effectLst/>
                <a:latin typeface="Courier New" panose="02070309020205020404" pitchFamily="49" charset="0"/>
              </a:rPr>
              <a:t>ID</a:t>
            </a:r>
            <a:r>
              <a:rPr lang="en-AU" b="0" i="0" dirty="0">
                <a:effectLst/>
                <a:latin typeface="Arial" panose="020B0604020202020204" pitchFamily="34" charset="0"/>
              </a:rPr>
              <a:t>, </a:t>
            </a:r>
            <a:r>
              <a:rPr lang="en-AU" b="0" i="0" dirty="0">
                <a:effectLst/>
                <a:latin typeface="Courier New" panose="02070309020205020404" pitchFamily="49" charset="0"/>
              </a:rPr>
              <a:t>Data track</a:t>
            </a:r>
            <a:r>
              <a:rPr lang="en-AU" b="0" i="0" dirty="0">
                <a:effectLst/>
                <a:latin typeface="Arial" panose="020B0604020202020204" pitchFamily="34" charset="0"/>
              </a:rPr>
              <a:t>, </a:t>
            </a:r>
            <a:r>
              <a:rPr lang="en-AU" b="0" i="0" dirty="0">
                <a:effectLst/>
                <a:latin typeface="Courier New" panose="02070309020205020404" pitchFamily="49" charset="0"/>
              </a:rPr>
              <a:t>Prg1 age </a:t>
            </a:r>
            <a:r>
              <a:rPr lang="en-AU" b="0" i="0" dirty="0">
                <a:effectLst/>
                <a:latin typeface="Arial" panose="020B0604020202020204" pitchFamily="34" charset="0"/>
              </a:rPr>
              <a:t>and </a:t>
            </a:r>
            <a:r>
              <a:rPr lang="en-AU" b="0" i="0" dirty="0" err="1">
                <a:effectLst/>
                <a:latin typeface="Courier New" panose="02070309020205020404" pitchFamily="49" charset="0"/>
              </a:rPr>
              <a:t>Preg</a:t>
            </a:r>
            <a:r>
              <a:rPr lang="en-AU" b="0" i="0" dirty="0">
                <a:effectLst/>
                <a:latin typeface="Courier New" panose="02070309020205020404" pitchFamily="49" charset="0"/>
              </a:rPr>
              <a:t> </a:t>
            </a:r>
            <a:r>
              <a:rPr lang="en-AU" b="0" i="0" dirty="0" err="1">
                <a:effectLst/>
                <a:latin typeface="Courier New" panose="02070309020205020404" pitchFamily="49" charset="0"/>
              </a:rPr>
              <a:t>PostCA</a:t>
            </a:r>
            <a:br>
              <a:rPr lang="en-AU" dirty="0"/>
            </a:br>
            <a:endParaRPr lang="en-AU" b="0" i="0" dirty="0">
              <a:effectLst/>
              <a:latin typeface="Arial" panose="020B0604020202020204" pitchFamily="34" charset="0"/>
            </a:endParaRPr>
          </a:p>
          <a:p>
            <a:r>
              <a:rPr lang="en-AU" b="0" i="0" dirty="0">
                <a:effectLst/>
                <a:latin typeface="Arial" panose="020B0604020202020204" pitchFamily="34" charset="0"/>
              </a:rPr>
              <a:t>identical values:</a:t>
            </a:r>
          </a:p>
          <a:p>
            <a:r>
              <a:rPr lang="en-AU" b="0" i="0" dirty="0" err="1">
                <a:effectLst/>
                <a:latin typeface="Courier New" panose="02070309020205020404" pitchFamily="49" charset="0"/>
              </a:rPr>
              <a:t>Neoadj</a:t>
            </a:r>
            <a:r>
              <a:rPr lang="en-AU" b="0" i="0" dirty="0">
                <a:effectLst/>
                <a:latin typeface="Courier New" panose="02070309020205020404" pitchFamily="49" charset="0"/>
              </a:rPr>
              <a:t> CT</a:t>
            </a:r>
            <a:r>
              <a:rPr lang="en-AU" b="0" i="0" dirty="0">
                <a:effectLst/>
                <a:latin typeface="Arial" panose="020B0604020202020204" pitchFamily="34" charset="0"/>
              </a:rPr>
              <a:t>, </a:t>
            </a:r>
            <a:r>
              <a:rPr lang="en-AU" b="0" i="0" dirty="0">
                <a:effectLst/>
                <a:latin typeface="Courier New" panose="02070309020205020404" pitchFamily="49" charset="0"/>
              </a:rPr>
              <a:t>AC</a:t>
            </a:r>
            <a:r>
              <a:rPr lang="en-AU" b="0" i="0" dirty="0">
                <a:effectLst/>
                <a:latin typeface="Arial" panose="020B0604020202020204" pitchFamily="34" charset="0"/>
              </a:rPr>
              <a:t>, </a:t>
            </a:r>
            <a:r>
              <a:rPr lang="en-AU" b="0" i="0" dirty="0">
                <a:effectLst/>
                <a:latin typeface="Courier New" panose="02070309020205020404" pitchFamily="49" charset="0"/>
              </a:rPr>
              <a:t>AC+CMF</a:t>
            </a:r>
            <a:r>
              <a:rPr lang="en-AU" b="0" i="0" dirty="0">
                <a:effectLst/>
                <a:latin typeface="Arial" panose="020B0604020202020204" pitchFamily="34" charset="0"/>
              </a:rPr>
              <a:t>, </a:t>
            </a:r>
            <a:r>
              <a:rPr lang="en-AU" b="0" i="0" dirty="0">
                <a:effectLst/>
                <a:latin typeface="Courier New" panose="02070309020205020404" pitchFamily="49" charset="0"/>
              </a:rPr>
              <a:t>AC+T </a:t>
            </a:r>
            <a:r>
              <a:rPr lang="en-AU" b="0" i="0" dirty="0">
                <a:effectLst/>
                <a:latin typeface="Arial" panose="020B0604020202020204" pitchFamily="34" charset="0"/>
              </a:rPr>
              <a:t>and </a:t>
            </a:r>
            <a:r>
              <a:rPr lang="en-AU" b="0" i="0" dirty="0" err="1">
                <a:effectLst/>
                <a:latin typeface="Courier New" panose="02070309020205020404" pitchFamily="49" charset="0"/>
              </a:rPr>
              <a:t>Taxel</a:t>
            </a:r>
            <a:r>
              <a:rPr lang="en-AU" b="0" i="0" dirty="0">
                <a:effectLst/>
                <a:latin typeface="Courier New" panose="02070309020205020404" pitchFamily="49" charset="0"/>
              </a:rPr>
              <a:t> </a:t>
            </a:r>
            <a:r>
              <a:rPr lang="en-AU" b="0" i="0" dirty="0">
                <a:effectLst/>
                <a:latin typeface="Arial" panose="020B0604020202020204" pitchFamily="34" charset="0"/>
              </a:rPr>
              <a:t>are 0</a:t>
            </a:r>
          </a:p>
          <a:p>
            <a:endParaRPr lang="en-US" dirty="0"/>
          </a:p>
        </p:txBody>
      </p:sp>
      <p:sp>
        <p:nvSpPr>
          <p:cNvPr id="4" name="Slide Number Placeholder 3"/>
          <p:cNvSpPr>
            <a:spLocks noGrp="1"/>
          </p:cNvSpPr>
          <p:nvPr>
            <p:ph type="sldNum" sz="quarter" idx="5"/>
          </p:nvPr>
        </p:nvSpPr>
        <p:spPr/>
        <p:txBody>
          <a:bodyPr/>
          <a:lstStyle/>
          <a:p>
            <a:fld id="{8F77879D-674A-6546-B29F-83665D96FDFA}" type="slidenum">
              <a:rPr lang="en-US" smtClean="0"/>
              <a:t>17</a:t>
            </a:fld>
            <a:endParaRPr lang="en-US"/>
          </a:p>
        </p:txBody>
      </p:sp>
    </p:spTree>
    <p:extLst>
      <p:ext uri="{BB962C8B-B14F-4D97-AF65-F5344CB8AC3E}">
        <p14:creationId xmlns:p14="http://schemas.microsoft.com/office/powerpoint/2010/main" val="16085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research used the complete case analysis, which is to simply ignore all the cases with missing value, resulting in a </a:t>
            </a:r>
            <a:r>
              <a:rPr lang="en-US" dirty="0" err="1"/>
              <a:t>redunction</a:t>
            </a:r>
            <a:r>
              <a:rPr lang="en-US" dirty="0"/>
              <a:t> of the sample size</a:t>
            </a:r>
          </a:p>
          <a:p>
            <a:endParaRPr lang="en-US" dirty="0"/>
          </a:p>
          <a:p>
            <a:r>
              <a:rPr lang="en-US" dirty="0"/>
              <a:t>In this research, I decided to use the missing value imputation method instead of complete case analysis, since the sample size is already small (N = 588) after pre-processing</a:t>
            </a:r>
          </a:p>
          <a:p>
            <a:r>
              <a:rPr lang="en-US" dirty="0"/>
              <a:t>The imputation method will predict the missing value by the other non-missing observations. </a:t>
            </a:r>
          </a:p>
          <a:p>
            <a:r>
              <a:rPr lang="en-US" dirty="0"/>
              <a:t>This can maintain as much sample as possible</a:t>
            </a:r>
          </a:p>
        </p:txBody>
      </p:sp>
      <p:sp>
        <p:nvSpPr>
          <p:cNvPr id="4" name="Slide Number Placeholder 3"/>
          <p:cNvSpPr>
            <a:spLocks noGrp="1"/>
          </p:cNvSpPr>
          <p:nvPr>
            <p:ph type="sldNum" sz="quarter" idx="5"/>
          </p:nvPr>
        </p:nvSpPr>
        <p:spPr/>
        <p:txBody>
          <a:bodyPr/>
          <a:lstStyle/>
          <a:p>
            <a:fld id="{8F77879D-674A-6546-B29F-83665D96FDFA}" type="slidenum">
              <a:rPr lang="en-US" smtClean="0"/>
              <a:t>18</a:t>
            </a:fld>
            <a:endParaRPr lang="en-US"/>
          </a:p>
        </p:txBody>
      </p:sp>
    </p:spTree>
    <p:extLst>
      <p:ext uri="{BB962C8B-B14F-4D97-AF65-F5344CB8AC3E}">
        <p14:creationId xmlns:p14="http://schemas.microsoft.com/office/powerpoint/2010/main" val="55451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two candidate imputation methods, one is the MICE and the other is the k-NN</a:t>
            </a:r>
          </a:p>
          <a:p>
            <a:endParaRPr lang="en-US" dirty="0"/>
          </a:p>
          <a:p>
            <a:r>
              <a:rPr lang="en-US" dirty="0"/>
              <a:t>MICE: different feature imputed independently, create multiple imputed data set (50) and then fit a model on the merged complete data set</a:t>
            </a:r>
          </a:p>
          <a:p>
            <a:endParaRPr lang="en-US" dirty="0"/>
          </a:p>
          <a:p>
            <a:r>
              <a:rPr lang="en-US" dirty="0"/>
              <a:t>k-NN</a:t>
            </a:r>
            <a:r>
              <a:rPr lang="en-AU" dirty="0"/>
              <a:t>:</a:t>
            </a:r>
            <a:r>
              <a:rPr lang="en-US" dirty="0"/>
              <a:t> </a:t>
            </a:r>
            <a:r>
              <a:rPr lang="en-AU" dirty="0"/>
              <a:t>rather a simpler method, if numeric (</a:t>
            </a:r>
            <a:r>
              <a:rPr lang="en-AU" dirty="0" err="1"/>
              <a:t>countinuous</a:t>
            </a:r>
            <a:r>
              <a:rPr lang="en-AU" dirty="0"/>
              <a:t>), replace by the mean of the nearby points, if categorical, replace by mode</a:t>
            </a:r>
            <a:endParaRPr lang="en-US" dirty="0"/>
          </a:p>
        </p:txBody>
      </p:sp>
      <p:sp>
        <p:nvSpPr>
          <p:cNvPr id="4" name="Slide Number Placeholder 3"/>
          <p:cNvSpPr>
            <a:spLocks noGrp="1"/>
          </p:cNvSpPr>
          <p:nvPr>
            <p:ph type="sldNum" sz="quarter" idx="5"/>
          </p:nvPr>
        </p:nvSpPr>
        <p:spPr/>
        <p:txBody>
          <a:bodyPr/>
          <a:lstStyle/>
          <a:p>
            <a:fld id="{8F77879D-674A-6546-B29F-83665D96FDFA}" type="slidenum">
              <a:rPr lang="en-US" smtClean="0"/>
              <a:t>19</a:t>
            </a:fld>
            <a:endParaRPr lang="en-US"/>
          </a:p>
        </p:txBody>
      </p:sp>
    </p:spTree>
    <p:extLst>
      <p:ext uri="{BB962C8B-B14F-4D97-AF65-F5344CB8AC3E}">
        <p14:creationId xmlns:p14="http://schemas.microsoft.com/office/powerpoint/2010/main" val="3289235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select the imputation method, we performed experiments and compares the resulting concordance of the model corresponds to the imputed data set. </a:t>
            </a:r>
          </a:p>
          <a:p>
            <a:endParaRPr lang="en-US" dirty="0"/>
          </a:p>
          <a:p>
            <a:r>
              <a:rPr lang="en-US" dirty="0"/>
              <a:t>The concordance is similar to AUC, which has a range from 0 to 1. Higher concordance indicates that the model is better.</a:t>
            </a:r>
          </a:p>
          <a:p>
            <a:endParaRPr lang="en-US" dirty="0"/>
          </a:p>
          <a:p>
            <a:r>
              <a:rPr lang="en-US" dirty="0"/>
              <a:t>Since there will be 3 sub-part of the analysis, the quality of the imputation is therefore assessed by the average of the concordance of the three models</a:t>
            </a:r>
          </a:p>
          <a:p>
            <a:endParaRPr lang="en-US" dirty="0"/>
          </a:p>
          <a:p>
            <a:r>
              <a:rPr lang="en-US" dirty="0"/>
              <a:t>The best one is the MICE with random forest, the allowed no. of missingness means that if there is no missing or one missing value in one observation, then this observation will be used in the imputation, and if there is more than one missing values, then this particular record will be discard </a:t>
            </a:r>
          </a:p>
        </p:txBody>
      </p:sp>
      <p:sp>
        <p:nvSpPr>
          <p:cNvPr id="4" name="Slide Number Placeholder 3"/>
          <p:cNvSpPr>
            <a:spLocks noGrp="1"/>
          </p:cNvSpPr>
          <p:nvPr>
            <p:ph type="sldNum" sz="quarter" idx="5"/>
          </p:nvPr>
        </p:nvSpPr>
        <p:spPr/>
        <p:txBody>
          <a:bodyPr/>
          <a:lstStyle/>
          <a:p>
            <a:fld id="{8F77879D-674A-6546-B29F-83665D96FDFA}" type="slidenum">
              <a:rPr lang="en-US" smtClean="0"/>
              <a:t>20</a:t>
            </a:fld>
            <a:endParaRPr lang="en-US"/>
          </a:p>
        </p:txBody>
      </p:sp>
    </p:spTree>
    <p:extLst>
      <p:ext uri="{BB962C8B-B14F-4D97-AF65-F5344CB8AC3E}">
        <p14:creationId xmlns:p14="http://schemas.microsoft.com/office/powerpoint/2010/main" val="813609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complete version of the imputed data set, the cox regression model was fitted.</a:t>
            </a:r>
          </a:p>
          <a:p>
            <a:endParaRPr lang="en-US" dirty="0"/>
          </a:p>
          <a:p>
            <a:r>
              <a:rPr lang="en-US" dirty="0"/>
              <a:t>notice that we split the patients into two groups, age over 40 and below 40. This criteria was used because that the physical condition for younger and older women are different. Many other research also made use of this sub-setting method, for example, an analysis done by Lee and his </a:t>
            </a:r>
            <a:r>
              <a:rPr lang="en-US" dirty="0" err="1"/>
              <a:t>collegues</a:t>
            </a:r>
            <a:r>
              <a:rPr lang="en-US" dirty="0"/>
              <a:t> in Korea (Chemotherapy-related amenorrhea in premenopausal women with breast cancer)</a:t>
            </a:r>
          </a:p>
          <a:p>
            <a:endParaRPr lang="en-US" dirty="0"/>
          </a:p>
          <a:p>
            <a:r>
              <a:rPr lang="en-US" dirty="0"/>
              <a:t>With the group of older than 40, the significant predictors and their corresponding coefficient estimates are presented in this table</a:t>
            </a:r>
          </a:p>
        </p:txBody>
      </p:sp>
      <p:sp>
        <p:nvSpPr>
          <p:cNvPr id="4" name="Slide Number Placeholder 3"/>
          <p:cNvSpPr>
            <a:spLocks noGrp="1"/>
          </p:cNvSpPr>
          <p:nvPr>
            <p:ph type="sldNum" sz="quarter" idx="5"/>
          </p:nvPr>
        </p:nvSpPr>
        <p:spPr/>
        <p:txBody>
          <a:bodyPr/>
          <a:lstStyle/>
          <a:p>
            <a:fld id="{8F77879D-674A-6546-B29F-83665D96FDFA}" type="slidenum">
              <a:rPr lang="en-US" smtClean="0"/>
              <a:t>22</a:t>
            </a:fld>
            <a:endParaRPr lang="en-US"/>
          </a:p>
        </p:txBody>
      </p:sp>
    </p:spTree>
    <p:extLst>
      <p:ext uri="{BB962C8B-B14F-4D97-AF65-F5344CB8AC3E}">
        <p14:creationId xmlns:p14="http://schemas.microsoft.com/office/powerpoint/2010/main" val="1494705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77879D-674A-6546-B29F-83665D96FDFA}" type="slidenum">
              <a:rPr lang="en-US" smtClean="0"/>
              <a:t>23</a:t>
            </a:fld>
            <a:endParaRPr lang="en-US"/>
          </a:p>
        </p:txBody>
      </p:sp>
    </p:spTree>
    <p:extLst>
      <p:ext uri="{BB962C8B-B14F-4D97-AF65-F5344CB8AC3E}">
        <p14:creationId xmlns:p14="http://schemas.microsoft.com/office/powerpoint/2010/main" val="1369986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group of younger patient, the significant variables are similar to those for the older patient, except that the interaction term between ER status and CMF cycles</a:t>
            </a:r>
          </a:p>
        </p:txBody>
      </p:sp>
      <p:sp>
        <p:nvSpPr>
          <p:cNvPr id="4" name="Slide Number Placeholder 3"/>
          <p:cNvSpPr>
            <a:spLocks noGrp="1"/>
          </p:cNvSpPr>
          <p:nvPr>
            <p:ph type="sldNum" sz="quarter" idx="5"/>
          </p:nvPr>
        </p:nvSpPr>
        <p:spPr/>
        <p:txBody>
          <a:bodyPr/>
          <a:lstStyle/>
          <a:p>
            <a:fld id="{8F77879D-674A-6546-B29F-83665D96FDFA}" type="slidenum">
              <a:rPr lang="en-US" smtClean="0"/>
              <a:t>24</a:t>
            </a:fld>
            <a:endParaRPr lang="en-US"/>
          </a:p>
        </p:txBody>
      </p:sp>
    </p:spTree>
    <p:extLst>
      <p:ext uri="{BB962C8B-B14F-4D97-AF65-F5344CB8AC3E}">
        <p14:creationId xmlns:p14="http://schemas.microsoft.com/office/powerpoint/2010/main" val="76719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patients aged equal to or below 40 years old have lower baseline hazards than the group above 40 years old, more specifically, the baseline hazard of developing CIA for the former group of patients is approximately half that of the latter group at all timestamps (at </a:t>
            </a:r>
            <a:r>
              <a:rPr lang="en-US" altLang="zh-CN" dirty="0"/>
              <a:t>3</a:t>
            </a:r>
            <a:r>
              <a:rPr lang="zh-CN" altLang="en-US" dirty="0"/>
              <a:t>， </a:t>
            </a:r>
            <a:r>
              <a:rPr lang="en-US" altLang="zh-CN" dirty="0"/>
              <a:t>6</a:t>
            </a:r>
            <a:r>
              <a:rPr lang="zh-CN" altLang="en-US" dirty="0"/>
              <a:t>， </a:t>
            </a:r>
            <a:r>
              <a:rPr lang="en-US" altLang="zh-CN" dirty="0"/>
              <a:t>9</a:t>
            </a:r>
            <a:r>
              <a:rPr lang="zh-CN" altLang="en-US" dirty="0"/>
              <a:t>， </a:t>
            </a:r>
            <a:r>
              <a:rPr lang="en-US" altLang="zh-CN" dirty="0"/>
              <a:t>12</a:t>
            </a:r>
            <a:r>
              <a:rPr lang="zh-CN" altLang="en-US" dirty="0"/>
              <a:t> </a:t>
            </a:r>
            <a:r>
              <a:rPr lang="en-US" dirty="0"/>
              <a:t>months). </a:t>
            </a:r>
          </a:p>
          <a:p>
            <a:endParaRPr lang="en-US" dirty="0"/>
          </a:p>
          <a:p>
            <a:r>
              <a:rPr lang="en-US" dirty="0"/>
              <a:t>This result demonstrates the importance of sub-setting patients by age at diagnosis, and further suggest that when discussing the possible risks and side effects of chemotherapy for cancer with a patient, it is important to treat patients separately according to their age. </a:t>
            </a:r>
          </a:p>
          <a:p>
            <a:endParaRPr lang="en-US" dirty="0"/>
          </a:p>
          <a:p>
            <a:r>
              <a:rPr lang="en-US" dirty="0"/>
              <a:t>40 years could be an informed cut-off point. Moreover, since the average baseline hazards for older patients are higher than the younger patients, the treatment duration and strength should be considered more carefully in order to </a:t>
            </a:r>
            <a:r>
              <a:rPr lang="en-US" dirty="0" err="1"/>
              <a:t>minimise</a:t>
            </a:r>
            <a:r>
              <a:rPr lang="en-US" dirty="0"/>
              <a:t> the influence of the potential side effects.</a:t>
            </a:r>
          </a:p>
        </p:txBody>
      </p:sp>
      <p:sp>
        <p:nvSpPr>
          <p:cNvPr id="4" name="Slide Number Placeholder 3"/>
          <p:cNvSpPr>
            <a:spLocks noGrp="1"/>
          </p:cNvSpPr>
          <p:nvPr>
            <p:ph type="sldNum" sz="quarter" idx="5"/>
          </p:nvPr>
        </p:nvSpPr>
        <p:spPr/>
        <p:txBody>
          <a:bodyPr/>
          <a:lstStyle/>
          <a:p>
            <a:fld id="{8F77879D-674A-6546-B29F-83665D96FDFA}" type="slidenum">
              <a:rPr lang="en-US" smtClean="0"/>
              <a:t>26</a:t>
            </a:fld>
            <a:endParaRPr lang="en-US"/>
          </a:p>
        </p:txBody>
      </p:sp>
    </p:spTree>
    <p:extLst>
      <p:ext uri="{BB962C8B-B14F-4D97-AF65-F5344CB8AC3E}">
        <p14:creationId xmlns:p14="http://schemas.microsoft.com/office/powerpoint/2010/main" val="1854940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to the analysis of the incidence of CIA, there were fewer predictors selected. Only 2 selected predictors in the model of this section, which were </a:t>
            </a:r>
            <a:r>
              <a:rPr lang="en-US" dirty="0" err="1"/>
              <a:t>Age_diagnosis</a:t>
            </a:r>
            <a:r>
              <a:rPr lang="en-US" dirty="0"/>
              <a:t> and </a:t>
            </a:r>
            <a:r>
              <a:rPr lang="en-US" dirty="0" err="1"/>
              <a:t>Amen_time</a:t>
            </a:r>
            <a:r>
              <a:rPr lang="en-US" dirty="0"/>
              <a:t> (the month of CIA occurred after CMF regimen).</a:t>
            </a:r>
          </a:p>
          <a:p>
            <a:endParaRPr lang="en-US" dirty="0"/>
          </a:p>
          <a:p>
            <a:r>
              <a:rPr lang="en-US" dirty="0"/>
              <a:t>Both predictors have a negative coefficient estimate which illustrates the negative effect on the likelihood of menstrual resumption. </a:t>
            </a:r>
          </a:p>
          <a:p>
            <a:endParaRPr lang="en-US" dirty="0"/>
          </a:p>
          <a:p>
            <a:r>
              <a:rPr lang="en-US" dirty="0"/>
              <a:t>For every 1-year increase in patient's age at diagnosis, the hazard (event) ratio of menses recovery is decreased by 0.9487. On the other hand, for every 1-monthl increase in the lasting time of CIA, the event ratio of menses recovery is decreased by 0.7930.</a:t>
            </a:r>
          </a:p>
        </p:txBody>
      </p:sp>
      <p:sp>
        <p:nvSpPr>
          <p:cNvPr id="4" name="Slide Number Placeholder 3"/>
          <p:cNvSpPr>
            <a:spLocks noGrp="1"/>
          </p:cNvSpPr>
          <p:nvPr>
            <p:ph type="sldNum" sz="quarter" idx="5"/>
          </p:nvPr>
        </p:nvSpPr>
        <p:spPr/>
        <p:txBody>
          <a:bodyPr/>
          <a:lstStyle/>
          <a:p>
            <a:fld id="{8F77879D-674A-6546-B29F-83665D96FDFA}" type="slidenum">
              <a:rPr lang="en-US" smtClean="0"/>
              <a:t>28</a:t>
            </a:fld>
            <a:endParaRPr lang="en-US"/>
          </a:p>
        </p:txBody>
      </p:sp>
    </p:spTree>
    <p:extLst>
      <p:ext uri="{BB962C8B-B14F-4D97-AF65-F5344CB8AC3E}">
        <p14:creationId xmlns:p14="http://schemas.microsoft.com/office/powerpoint/2010/main" val="1199734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recovery time recorded and input into the model was recorded from the time chemotherapy began and the most patient experienced CIA within one year of CMF began, therefore it is reasonable that the baseline likelihood of menses recovery is low before the 15th month as there was overlap of </a:t>
            </a:r>
            <a:r>
              <a:rPr lang="en-US" dirty="0" err="1"/>
              <a:t>Amen_time</a:t>
            </a:r>
            <a:r>
              <a:rPr lang="en-US" dirty="0"/>
              <a:t> and </a:t>
            </a:r>
            <a:r>
              <a:rPr lang="en-US" dirty="0" err="1"/>
              <a:t>Recovery_time</a:t>
            </a:r>
            <a:r>
              <a:rPr lang="en-US" dirty="0"/>
              <a:t>. </a:t>
            </a:r>
          </a:p>
          <a:p>
            <a:endParaRPr lang="en-US" dirty="0"/>
          </a:p>
          <a:p>
            <a:r>
              <a:rPr lang="en-US" dirty="0"/>
              <a:t>After the 15th month, there is a significant increase of the baseline hazard from the 18th month to 21th month, potentially advises that most patients will be more likely to have their menses recovered after 18 months of CMF regimen.</a:t>
            </a:r>
          </a:p>
        </p:txBody>
      </p:sp>
      <p:sp>
        <p:nvSpPr>
          <p:cNvPr id="4" name="Slide Number Placeholder 3"/>
          <p:cNvSpPr>
            <a:spLocks noGrp="1"/>
          </p:cNvSpPr>
          <p:nvPr>
            <p:ph type="sldNum" sz="quarter" idx="5"/>
          </p:nvPr>
        </p:nvSpPr>
        <p:spPr/>
        <p:txBody>
          <a:bodyPr/>
          <a:lstStyle/>
          <a:p>
            <a:fld id="{8F77879D-674A-6546-B29F-83665D96FDFA}" type="slidenum">
              <a:rPr lang="en-US" smtClean="0"/>
              <a:t>29</a:t>
            </a:fld>
            <a:endParaRPr lang="en-US"/>
          </a:p>
        </p:txBody>
      </p:sp>
    </p:spTree>
    <p:extLst>
      <p:ext uri="{BB962C8B-B14F-4D97-AF65-F5344CB8AC3E}">
        <p14:creationId xmlns:p14="http://schemas.microsoft.com/office/powerpoint/2010/main" val="193105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the explanation of the actual </a:t>
            </a:r>
            <a:r>
              <a:rPr lang="en-US" dirty="0" err="1"/>
              <a:t>analysing</a:t>
            </a:r>
            <a:r>
              <a:rPr lang="en-US" dirty="0"/>
              <a:t> progress, I would like to first introduce the Cox Proportional Hazard model, which is the statistical model that I used in this project.</a:t>
            </a:r>
          </a:p>
        </p:txBody>
      </p:sp>
      <p:sp>
        <p:nvSpPr>
          <p:cNvPr id="4" name="Slide Number Placeholder 3"/>
          <p:cNvSpPr>
            <a:spLocks noGrp="1"/>
          </p:cNvSpPr>
          <p:nvPr>
            <p:ph type="sldNum" sz="quarter" idx="5"/>
          </p:nvPr>
        </p:nvSpPr>
        <p:spPr/>
        <p:txBody>
          <a:bodyPr/>
          <a:lstStyle/>
          <a:p>
            <a:fld id="{8F77879D-674A-6546-B29F-83665D96FDFA}" type="slidenum">
              <a:rPr lang="en-US" smtClean="0"/>
              <a:t>3</a:t>
            </a:fld>
            <a:endParaRPr lang="en-US"/>
          </a:p>
        </p:txBody>
      </p:sp>
    </p:spTree>
    <p:extLst>
      <p:ext uri="{BB962C8B-B14F-4D97-AF65-F5344CB8AC3E}">
        <p14:creationId xmlns:p14="http://schemas.microsoft.com/office/powerpoint/2010/main" val="2372805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analysis with data of larger sample size. This could decrease the probability of excluding important predictors and the probability to producing false-positive result.</a:t>
            </a:r>
          </a:p>
          <a:p>
            <a:endParaRPr lang="en-US" dirty="0"/>
          </a:p>
          <a:p>
            <a:r>
              <a:rPr lang="en-US" dirty="0"/>
              <a:t>Perform data collection that obtains a more comprehensive record of the patient's physical characteristics, medical history and measure patient's hormone levels at follow-ups.</a:t>
            </a:r>
          </a:p>
          <a:p>
            <a:endParaRPr lang="en-US" dirty="0"/>
          </a:p>
          <a:p>
            <a:r>
              <a:rPr lang="en-US" dirty="0"/>
              <a:t>Experimenting more missing data imputation method. Pre-select methods based on the preliminary knowledge on the type of missing data. For example, missing completely at random (MCAR), missing at random (MAR), missing not at random (MNAR), and structurally missing. Different types of missing data may require different approaches.</a:t>
            </a:r>
          </a:p>
          <a:p>
            <a:endParaRPr lang="en-US" dirty="0"/>
          </a:p>
          <a:p>
            <a:r>
              <a:rPr lang="en-US" dirty="0"/>
              <a:t>Validates the model on external data set. The model always have the probability of over-fitting to a particular data set, therefore, it is important to examine the model performance with unobserved data to the model.</a:t>
            </a:r>
          </a:p>
          <a:p>
            <a:endParaRPr lang="en-US" dirty="0"/>
          </a:p>
        </p:txBody>
      </p:sp>
      <p:sp>
        <p:nvSpPr>
          <p:cNvPr id="4" name="Slide Number Placeholder 3"/>
          <p:cNvSpPr>
            <a:spLocks noGrp="1"/>
          </p:cNvSpPr>
          <p:nvPr>
            <p:ph type="sldNum" sz="quarter" idx="5"/>
          </p:nvPr>
        </p:nvSpPr>
        <p:spPr/>
        <p:txBody>
          <a:bodyPr/>
          <a:lstStyle/>
          <a:p>
            <a:fld id="{8F77879D-674A-6546-B29F-83665D96FDFA}" type="slidenum">
              <a:rPr lang="en-US" smtClean="0"/>
              <a:t>34</a:t>
            </a:fld>
            <a:endParaRPr lang="en-US"/>
          </a:p>
        </p:txBody>
      </p:sp>
    </p:spTree>
    <p:extLst>
      <p:ext uri="{BB962C8B-B14F-4D97-AF65-F5344CB8AC3E}">
        <p14:creationId xmlns:p14="http://schemas.microsoft.com/office/powerpoint/2010/main" val="385442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77879D-674A-6546-B29F-83665D96FDFA}" type="slidenum">
              <a:rPr lang="en-US" smtClean="0"/>
              <a:t>35</a:t>
            </a:fld>
            <a:endParaRPr lang="en-US"/>
          </a:p>
        </p:txBody>
      </p:sp>
    </p:spTree>
    <p:extLst>
      <p:ext uri="{BB962C8B-B14F-4D97-AF65-F5344CB8AC3E}">
        <p14:creationId xmlns:p14="http://schemas.microsoft.com/office/powerpoint/2010/main" val="2635794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the cox regression model is a semi-parametric approach because of the undetermined baseline hazard function, which is a non-parametric characteristic. And a </a:t>
            </a:r>
            <a:r>
              <a:rPr lang="en-AU" b="0" i="0" dirty="0">
                <a:solidFill>
                  <a:srgbClr val="4D5156"/>
                </a:solidFill>
                <a:effectLst/>
                <a:latin typeface="arial" panose="020B0604020202020204" pitchFamily="34" charset="0"/>
              </a:rPr>
              <a:t>finite set of parameters, similar to the logistic regression, which is therefore the parametric part.</a:t>
            </a:r>
          </a:p>
          <a:p>
            <a:endParaRPr lang="en-AU" b="0" i="0" dirty="0">
              <a:solidFill>
                <a:srgbClr val="4D515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 to the event of interest is observed over varying lengths of time.</a:t>
            </a:r>
          </a:p>
          <a:p>
            <a:endParaRPr lang="en-AU" b="0" i="0" dirty="0">
              <a:solidFill>
                <a:srgbClr val="4D5156"/>
              </a:solidFill>
              <a:effectLst/>
              <a:latin typeface="arial" panose="020B0604020202020204" pitchFamily="34" charset="0"/>
            </a:endParaRPr>
          </a:p>
          <a:p>
            <a:endParaRPr lang="en-AU" b="0" i="0" dirty="0">
              <a:solidFill>
                <a:srgbClr val="4D5156"/>
              </a:solidFill>
              <a:effectLst/>
              <a:latin typeface="arial" panose="020B0604020202020204" pitchFamily="34" charset="0"/>
            </a:endParaRPr>
          </a:p>
          <a:p>
            <a:r>
              <a:rPr lang="en-AU" b="0" i="0" dirty="0">
                <a:solidFill>
                  <a:srgbClr val="4D5156"/>
                </a:solidFill>
                <a:effectLst/>
                <a:latin typeface="arial" panose="020B0604020202020204" pitchFamily="34" charset="0"/>
              </a:rPr>
              <a:t>No assumption on the distribution of the outcome – more flexible</a:t>
            </a:r>
            <a:endParaRPr lang="en-US" dirty="0"/>
          </a:p>
        </p:txBody>
      </p:sp>
      <p:sp>
        <p:nvSpPr>
          <p:cNvPr id="4" name="Slide Number Placeholder 3"/>
          <p:cNvSpPr>
            <a:spLocks noGrp="1"/>
          </p:cNvSpPr>
          <p:nvPr>
            <p:ph type="sldNum" sz="quarter" idx="5"/>
          </p:nvPr>
        </p:nvSpPr>
        <p:spPr/>
        <p:txBody>
          <a:bodyPr/>
          <a:lstStyle/>
          <a:p>
            <a:fld id="{8F77879D-674A-6546-B29F-83665D96FDFA}" type="slidenum">
              <a:rPr lang="en-US" smtClean="0"/>
              <a:t>4</a:t>
            </a:fld>
            <a:endParaRPr lang="en-US"/>
          </a:p>
        </p:txBody>
      </p:sp>
    </p:spTree>
    <p:extLst>
      <p:ext uri="{BB962C8B-B14F-4D97-AF65-F5344CB8AC3E}">
        <p14:creationId xmlns:p14="http://schemas.microsoft.com/office/powerpoint/2010/main" val="2688393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 patients around 40 years old</a:t>
            </a:r>
          </a:p>
          <a:p>
            <a:r>
              <a:rPr lang="en-US" dirty="0"/>
              <a:t>Split by 40 creates approximately the same sub-group sample size</a:t>
            </a:r>
          </a:p>
        </p:txBody>
      </p:sp>
      <p:sp>
        <p:nvSpPr>
          <p:cNvPr id="4" name="Slide Number Placeholder 3"/>
          <p:cNvSpPr>
            <a:spLocks noGrp="1"/>
          </p:cNvSpPr>
          <p:nvPr>
            <p:ph type="sldNum" sz="quarter" idx="5"/>
          </p:nvPr>
        </p:nvSpPr>
        <p:spPr/>
        <p:txBody>
          <a:bodyPr/>
          <a:lstStyle/>
          <a:p>
            <a:fld id="{8F77879D-674A-6546-B29F-83665D96FDFA}" type="slidenum">
              <a:rPr lang="en-US" smtClean="0"/>
              <a:t>8</a:t>
            </a:fld>
            <a:endParaRPr lang="en-US"/>
          </a:p>
        </p:txBody>
      </p:sp>
    </p:spTree>
    <p:extLst>
      <p:ext uri="{BB962C8B-B14F-4D97-AF65-F5344CB8AC3E}">
        <p14:creationId xmlns:p14="http://schemas.microsoft.com/office/powerpoint/2010/main" val="3590675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patients received 1 cycle of chemotherapy</a:t>
            </a:r>
          </a:p>
          <a:p>
            <a:endParaRPr lang="en-US" dirty="0"/>
          </a:p>
          <a:p>
            <a:r>
              <a:rPr lang="en-US" dirty="0"/>
              <a:t>0 indicates that no CMF </a:t>
            </a:r>
          </a:p>
        </p:txBody>
      </p:sp>
      <p:sp>
        <p:nvSpPr>
          <p:cNvPr id="4" name="Slide Number Placeholder 3"/>
          <p:cNvSpPr>
            <a:spLocks noGrp="1"/>
          </p:cNvSpPr>
          <p:nvPr>
            <p:ph type="sldNum" sz="quarter" idx="5"/>
          </p:nvPr>
        </p:nvSpPr>
        <p:spPr/>
        <p:txBody>
          <a:bodyPr/>
          <a:lstStyle/>
          <a:p>
            <a:fld id="{8F77879D-674A-6546-B29F-83665D96FDFA}" type="slidenum">
              <a:rPr lang="en-US" smtClean="0"/>
              <a:t>9</a:t>
            </a:fld>
            <a:endParaRPr lang="en-US"/>
          </a:p>
        </p:txBody>
      </p:sp>
    </p:spTree>
    <p:extLst>
      <p:ext uri="{BB962C8B-B14F-4D97-AF65-F5344CB8AC3E}">
        <p14:creationId xmlns:p14="http://schemas.microsoft.com/office/powerpoint/2010/main" val="3114599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Intuitively, CMF cycles should be correlated to the risk of amenorrhea, since it is about the duration and possibly the amount of damage caused to the patient</a:t>
            </a:r>
          </a:p>
          <a:p>
            <a:endParaRPr lang="en-US" dirty="0"/>
          </a:p>
          <a:p>
            <a:r>
              <a:rPr lang="en-US" dirty="0"/>
              <a:t>Therefore, we can explore its relationship with other variables.</a:t>
            </a:r>
          </a:p>
          <a:p>
            <a:r>
              <a:rPr lang="en-US" dirty="0"/>
              <a:t>Left: amount patients that receive different duration of CMF with and without invasive cancer are approximately the same</a:t>
            </a:r>
          </a:p>
          <a:p>
            <a:endParaRPr lang="en-US" dirty="0"/>
          </a:p>
          <a:p>
            <a:r>
              <a:rPr lang="en-US" dirty="0"/>
              <a:t>Right: older patients tends to receive less cycles of CMF</a:t>
            </a:r>
          </a:p>
        </p:txBody>
      </p:sp>
      <p:sp>
        <p:nvSpPr>
          <p:cNvPr id="4" name="Slide Number Placeholder 3"/>
          <p:cNvSpPr>
            <a:spLocks noGrp="1"/>
          </p:cNvSpPr>
          <p:nvPr>
            <p:ph type="sldNum" sz="quarter" idx="5"/>
          </p:nvPr>
        </p:nvSpPr>
        <p:spPr/>
        <p:txBody>
          <a:bodyPr/>
          <a:lstStyle/>
          <a:p>
            <a:fld id="{8F77879D-674A-6546-B29F-83665D96FDFA}" type="slidenum">
              <a:rPr lang="en-US" smtClean="0"/>
              <a:t>10</a:t>
            </a:fld>
            <a:endParaRPr lang="en-US"/>
          </a:p>
        </p:txBody>
      </p:sp>
    </p:spTree>
    <p:extLst>
      <p:ext uri="{BB962C8B-B14F-4D97-AF65-F5344CB8AC3E}">
        <p14:creationId xmlns:p14="http://schemas.microsoft.com/office/powerpoint/2010/main" val="1103831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too frequent, more likely to have record/reporting mistake, or </a:t>
            </a:r>
            <a:r>
              <a:rPr lang="en-AU" b="0" i="0" dirty="0">
                <a:effectLst/>
                <a:latin typeface="Arial" panose="020B0604020202020204" pitchFamily="34" charset="0"/>
              </a:rPr>
              <a:t>too uncertain for the study to be feasible.</a:t>
            </a:r>
          </a:p>
          <a:p>
            <a:endParaRPr lang="en-AU" b="0" i="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8F77879D-674A-6546-B29F-83665D96FDFA}" type="slidenum">
              <a:rPr lang="en-US" smtClean="0"/>
              <a:t>14</a:t>
            </a:fld>
            <a:endParaRPr lang="en-US"/>
          </a:p>
        </p:txBody>
      </p:sp>
    </p:spTree>
    <p:extLst>
      <p:ext uri="{BB962C8B-B14F-4D97-AF65-F5344CB8AC3E}">
        <p14:creationId xmlns:p14="http://schemas.microsoft.com/office/powerpoint/2010/main" val="423505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effectLst/>
                <a:latin typeface="Arial" panose="020B0604020202020204" pitchFamily="34" charset="0"/>
              </a:rPr>
              <a:t>If the two records do not match, then the amenorrheic status should be replaced by the menstrual status information. </a:t>
            </a:r>
          </a:p>
          <a:p>
            <a:r>
              <a:rPr lang="en-AU" b="0" i="0" dirty="0">
                <a:effectLst/>
                <a:latin typeface="Arial" panose="020B0604020202020204" pitchFamily="34" charset="0"/>
              </a:rPr>
              <a:t>For every missing value in amenorrheic status, the corresponding observation of menstrual status will be checked. </a:t>
            </a:r>
          </a:p>
          <a:p>
            <a:r>
              <a:rPr lang="en-AU" b="0" i="0" dirty="0">
                <a:effectLst/>
                <a:latin typeface="Arial" panose="020B0604020202020204" pitchFamily="34" charset="0"/>
              </a:rPr>
              <a:t>If the latter one is non-missing, then the amenorrheic status will be fixed by the menstrual status. </a:t>
            </a:r>
          </a:p>
          <a:p>
            <a:r>
              <a:rPr lang="en-AU" b="0" i="0" dirty="0">
                <a:effectLst/>
                <a:latin typeface="Arial" panose="020B0604020202020204" pitchFamily="34" charset="0"/>
              </a:rPr>
              <a:t>If both are missing, then they will be replaced by the previous value. </a:t>
            </a:r>
          </a:p>
          <a:p>
            <a:r>
              <a:rPr lang="en-AU" b="0" i="0" dirty="0">
                <a:effectLst/>
                <a:latin typeface="Arial" panose="020B0604020202020204" pitchFamily="34" charset="0"/>
              </a:rPr>
              <a:t>After iterating through the integer list, if the first record (at the third month) is missing, it should be replaced by the value of the second record</a:t>
            </a:r>
            <a:endParaRPr lang="en-US" dirty="0"/>
          </a:p>
        </p:txBody>
      </p:sp>
      <p:sp>
        <p:nvSpPr>
          <p:cNvPr id="4" name="Slide Number Placeholder 3"/>
          <p:cNvSpPr>
            <a:spLocks noGrp="1"/>
          </p:cNvSpPr>
          <p:nvPr>
            <p:ph type="sldNum" sz="quarter" idx="5"/>
          </p:nvPr>
        </p:nvSpPr>
        <p:spPr/>
        <p:txBody>
          <a:bodyPr/>
          <a:lstStyle/>
          <a:p>
            <a:fld id="{8F77879D-674A-6546-B29F-83665D96FDFA}" type="slidenum">
              <a:rPr lang="en-US" smtClean="0"/>
              <a:t>15</a:t>
            </a:fld>
            <a:endParaRPr lang="en-US"/>
          </a:p>
        </p:txBody>
      </p:sp>
    </p:spTree>
    <p:extLst>
      <p:ext uri="{BB962C8B-B14F-4D97-AF65-F5344CB8AC3E}">
        <p14:creationId xmlns:p14="http://schemas.microsoft.com/office/powerpoint/2010/main" val="947578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amenorrhea generally occurs within two years from chemotherapy, </a:t>
            </a:r>
          </a:p>
        </p:txBody>
      </p:sp>
      <p:sp>
        <p:nvSpPr>
          <p:cNvPr id="4" name="Slide Number Placeholder 3"/>
          <p:cNvSpPr>
            <a:spLocks noGrp="1"/>
          </p:cNvSpPr>
          <p:nvPr>
            <p:ph type="sldNum" sz="quarter" idx="5"/>
          </p:nvPr>
        </p:nvSpPr>
        <p:spPr/>
        <p:txBody>
          <a:bodyPr/>
          <a:lstStyle/>
          <a:p>
            <a:fld id="{8F77879D-674A-6546-B29F-83665D96FDFA}" type="slidenum">
              <a:rPr lang="en-US" smtClean="0"/>
              <a:t>16</a:t>
            </a:fld>
            <a:endParaRPr lang="en-US"/>
          </a:p>
        </p:txBody>
      </p:sp>
    </p:spTree>
    <p:extLst>
      <p:ext uri="{BB962C8B-B14F-4D97-AF65-F5344CB8AC3E}">
        <p14:creationId xmlns:p14="http://schemas.microsoft.com/office/powerpoint/2010/main" val="307956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CACCA7D-B3EF-0D44-97B8-0BE976CC36E3}" type="datetimeFigureOut">
              <a:rPr lang="en-US" smtClean="0"/>
              <a:t>10/20/22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A37F109-A1A5-8443-9701-107B36BD4E1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460529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ACCA7D-B3EF-0D44-97B8-0BE976CC36E3}"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F109-A1A5-8443-9701-107B36BD4E1A}" type="slidenum">
              <a:rPr lang="en-US" smtClean="0"/>
              <a:t>‹#›</a:t>
            </a:fld>
            <a:endParaRPr lang="en-US"/>
          </a:p>
        </p:txBody>
      </p:sp>
    </p:spTree>
    <p:extLst>
      <p:ext uri="{BB962C8B-B14F-4D97-AF65-F5344CB8AC3E}">
        <p14:creationId xmlns:p14="http://schemas.microsoft.com/office/powerpoint/2010/main" val="3257428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ACCA7D-B3EF-0D44-97B8-0BE976CC36E3}"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F109-A1A5-8443-9701-107B36BD4E1A}" type="slidenum">
              <a:rPr lang="en-US" smtClean="0"/>
              <a:t>‹#›</a:t>
            </a:fld>
            <a:endParaRPr lang="en-US"/>
          </a:p>
        </p:txBody>
      </p:sp>
    </p:spTree>
    <p:extLst>
      <p:ext uri="{BB962C8B-B14F-4D97-AF65-F5344CB8AC3E}">
        <p14:creationId xmlns:p14="http://schemas.microsoft.com/office/powerpoint/2010/main" val="218516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ACCA7D-B3EF-0D44-97B8-0BE976CC36E3}"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7F109-A1A5-8443-9701-107B36BD4E1A}" type="slidenum">
              <a:rPr lang="en-US" smtClean="0"/>
              <a:t>‹#›</a:t>
            </a:fld>
            <a:endParaRPr lang="en-US"/>
          </a:p>
        </p:txBody>
      </p:sp>
    </p:spTree>
    <p:extLst>
      <p:ext uri="{BB962C8B-B14F-4D97-AF65-F5344CB8AC3E}">
        <p14:creationId xmlns:p14="http://schemas.microsoft.com/office/powerpoint/2010/main" val="35296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CACCA7D-B3EF-0D44-97B8-0BE976CC36E3}" type="datetimeFigureOut">
              <a:rPr lang="en-US" smtClean="0"/>
              <a:t>10/20/22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A37F109-A1A5-8443-9701-107B36BD4E1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568918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CACCA7D-B3EF-0D44-97B8-0BE976CC36E3}"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7F109-A1A5-8443-9701-107B36BD4E1A}" type="slidenum">
              <a:rPr lang="en-US" smtClean="0"/>
              <a:t>‹#›</a:t>
            </a:fld>
            <a:endParaRPr lang="en-US"/>
          </a:p>
        </p:txBody>
      </p:sp>
    </p:spTree>
    <p:extLst>
      <p:ext uri="{BB962C8B-B14F-4D97-AF65-F5344CB8AC3E}">
        <p14:creationId xmlns:p14="http://schemas.microsoft.com/office/powerpoint/2010/main" val="88532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CACCA7D-B3EF-0D44-97B8-0BE976CC36E3}" type="datetimeFigureOut">
              <a:rPr lang="en-US" smtClean="0"/>
              <a:t>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7F109-A1A5-8443-9701-107B36BD4E1A}" type="slidenum">
              <a:rPr lang="en-US" smtClean="0"/>
              <a:t>‹#›</a:t>
            </a:fld>
            <a:endParaRPr lang="en-US"/>
          </a:p>
        </p:txBody>
      </p:sp>
    </p:spTree>
    <p:extLst>
      <p:ext uri="{BB962C8B-B14F-4D97-AF65-F5344CB8AC3E}">
        <p14:creationId xmlns:p14="http://schemas.microsoft.com/office/powerpoint/2010/main" val="357622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CACCA7D-B3EF-0D44-97B8-0BE976CC36E3}" type="datetimeFigureOut">
              <a:rPr lang="en-US" smtClean="0"/>
              <a:t>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7F109-A1A5-8443-9701-107B36BD4E1A}" type="slidenum">
              <a:rPr lang="en-US" smtClean="0"/>
              <a:t>‹#›</a:t>
            </a:fld>
            <a:endParaRPr lang="en-US"/>
          </a:p>
        </p:txBody>
      </p:sp>
    </p:spTree>
    <p:extLst>
      <p:ext uri="{BB962C8B-B14F-4D97-AF65-F5344CB8AC3E}">
        <p14:creationId xmlns:p14="http://schemas.microsoft.com/office/powerpoint/2010/main" val="54823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CCA7D-B3EF-0D44-97B8-0BE976CC36E3}" type="datetimeFigureOut">
              <a:rPr lang="en-US" smtClean="0"/>
              <a:t>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7F109-A1A5-8443-9701-107B36BD4E1A}" type="slidenum">
              <a:rPr lang="en-US" smtClean="0"/>
              <a:t>‹#›</a:t>
            </a:fld>
            <a:endParaRPr lang="en-US"/>
          </a:p>
        </p:txBody>
      </p:sp>
    </p:spTree>
    <p:extLst>
      <p:ext uri="{BB962C8B-B14F-4D97-AF65-F5344CB8AC3E}">
        <p14:creationId xmlns:p14="http://schemas.microsoft.com/office/powerpoint/2010/main" val="184565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ACCA7D-B3EF-0D44-97B8-0BE976CC36E3}" type="datetimeFigureOut">
              <a:rPr lang="en-US" smtClean="0"/>
              <a:t>10/20/22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A37F109-A1A5-8443-9701-107B36BD4E1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51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ACCA7D-B3EF-0D44-97B8-0BE976CC36E3}" type="datetimeFigureOut">
              <a:rPr lang="en-US" smtClean="0"/>
              <a:t>10/20/22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A37F109-A1A5-8443-9701-107B36BD4E1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79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CACCA7D-B3EF-0D44-97B8-0BE976CC36E3}" type="datetimeFigureOut">
              <a:rPr lang="en-US" smtClean="0"/>
              <a:t>10/20/22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A37F109-A1A5-8443-9701-107B36BD4E1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4883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475C-41FC-AB3E-BB9A-1BEF2FF0992E}"/>
              </a:ext>
            </a:extLst>
          </p:cNvPr>
          <p:cNvSpPr>
            <a:spLocks noGrp="1"/>
          </p:cNvSpPr>
          <p:nvPr>
            <p:ph type="ctrTitle"/>
          </p:nvPr>
        </p:nvSpPr>
        <p:spPr/>
        <p:txBody>
          <a:bodyPr/>
          <a:lstStyle/>
          <a:p>
            <a:r>
              <a:rPr lang="en-US" sz="6600" dirty="0"/>
              <a:t>Robust data mining for medicine</a:t>
            </a:r>
          </a:p>
        </p:txBody>
      </p:sp>
      <p:sp>
        <p:nvSpPr>
          <p:cNvPr id="3" name="Subtitle 2">
            <a:extLst>
              <a:ext uri="{FF2B5EF4-FFF2-40B4-BE49-F238E27FC236}">
                <a16:creationId xmlns:a16="http://schemas.microsoft.com/office/drawing/2014/main" id="{1D2E3A51-01D3-5FFC-BCF2-D6A5A9E6A7FC}"/>
              </a:ext>
            </a:extLst>
          </p:cNvPr>
          <p:cNvSpPr>
            <a:spLocks noGrp="1"/>
          </p:cNvSpPr>
          <p:nvPr>
            <p:ph type="subTitle" idx="1"/>
          </p:nvPr>
        </p:nvSpPr>
        <p:spPr/>
        <p:txBody>
          <a:bodyPr>
            <a:normAutofit/>
          </a:bodyPr>
          <a:lstStyle/>
          <a:p>
            <a:r>
              <a:rPr lang="en-AU" sz="1800" b="0" i="0" dirty="0">
                <a:effectLst/>
                <a:latin typeface="Arial" panose="020B0604020202020204" pitchFamily="34" charset="0"/>
              </a:rPr>
              <a:t>Prediction of Chemotherapy Induced</a:t>
            </a:r>
            <a:br>
              <a:rPr lang="en-AU" sz="1800" dirty="0"/>
            </a:br>
            <a:r>
              <a:rPr lang="en-AU" sz="1800" b="0" i="0" dirty="0">
                <a:effectLst/>
                <a:latin typeface="Arial" panose="020B0604020202020204" pitchFamily="34" charset="0"/>
              </a:rPr>
              <a:t>Amenorrhea and Menses Recovery for</a:t>
            </a:r>
            <a:br>
              <a:rPr lang="en-AU" sz="1800" dirty="0"/>
            </a:br>
            <a:r>
              <a:rPr lang="en-AU" sz="1800" b="0" i="0" dirty="0">
                <a:effectLst/>
                <a:latin typeface="Arial" panose="020B0604020202020204" pitchFamily="34" charset="0"/>
              </a:rPr>
              <a:t>Breast Cancer</a:t>
            </a:r>
            <a:endParaRPr lang="en-US" sz="1800" dirty="0"/>
          </a:p>
        </p:txBody>
      </p:sp>
      <p:sp>
        <p:nvSpPr>
          <p:cNvPr id="4" name="TextBox 3">
            <a:extLst>
              <a:ext uri="{FF2B5EF4-FFF2-40B4-BE49-F238E27FC236}">
                <a16:creationId xmlns:a16="http://schemas.microsoft.com/office/drawing/2014/main" id="{DD644249-D67D-12FE-FF01-2637820CE38E}"/>
              </a:ext>
            </a:extLst>
          </p:cNvPr>
          <p:cNvSpPr txBox="1"/>
          <p:nvPr/>
        </p:nvSpPr>
        <p:spPr>
          <a:xfrm>
            <a:off x="8585200" y="5043132"/>
            <a:ext cx="2362698" cy="646331"/>
          </a:xfrm>
          <a:prstGeom prst="rect">
            <a:avLst/>
          </a:prstGeom>
          <a:noFill/>
        </p:spPr>
        <p:txBody>
          <a:bodyPr wrap="none" rtlCol="0">
            <a:spAutoFit/>
          </a:bodyPr>
          <a:lstStyle/>
          <a:p>
            <a:r>
              <a:rPr lang="en-US" dirty="0" err="1"/>
              <a:t>Ruoyi</a:t>
            </a:r>
            <a:r>
              <a:rPr lang="en-US" dirty="0"/>
              <a:t> Gan</a:t>
            </a:r>
          </a:p>
          <a:p>
            <a:r>
              <a:rPr lang="en-US" dirty="0"/>
              <a:t>Supervisor: Long Song</a:t>
            </a:r>
          </a:p>
        </p:txBody>
      </p:sp>
    </p:spTree>
    <p:extLst>
      <p:ext uri="{BB962C8B-B14F-4D97-AF65-F5344CB8AC3E}">
        <p14:creationId xmlns:p14="http://schemas.microsoft.com/office/powerpoint/2010/main" val="98384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1"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2"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4" name="Rectangle 23">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bar chart&#10;&#10;Description automatically generated">
            <a:extLst>
              <a:ext uri="{FF2B5EF4-FFF2-40B4-BE49-F238E27FC236}">
                <a16:creationId xmlns:a16="http://schemas.microsoft.com/office/drawing/2014/main" id="{FD640A64-E101-7422-BE7F-AC4226075C20}"/>
              </a:ext>
            </a:extLst>
          </p:cNvPr>
          <p:cNvPicPr>
            <a:picLocks noChangeAspect="1"/>
          </p:cNvPicPr>
          <p:nvPr/>
        </p:nvPicPr>
        <p:blipFill>
          <a:blip r:embed="rId3"/>
          <a:stretch>
            <a:fillRect/>
          </a:stretch>
        </p:blipFill>
        <p:spPr>
          <a:xfrm>
            <a:off x="1322194" y="1685652"/>
            <a:ext cx="4774617" cy="3210930"/>
          </a:xfrm>
          <a:prstGeom prst="rect">
            <a:avLst/>
          </a:prstGeom>
        </p:spPr>
      </p:pic>
      <p:sp>
        <p:nvSpPr>
          <p:cNvPr id="26" name="Rectangle 25">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ox and whisker chart&#10;&#10;Description automatically generated">
            <a:extLst>
              <a:ext uri="{FF2B5EF4-FFF2-40B4-BE49-F238E27FC236}">
                <a16:creationId xmlns:a16="http://schemas.microsoft.com/office/drawing/2014/main" id="{7B40C1DE-C627-C22D-C22A-1BDF0AE929C1}"/>
              </a:ext>
            </a:extLst>
          </p:cNvPr>
          <p:cNvPicPr>
            <a:picLocks noChangeAspect="1"/>
          </p:cNvPicPr>
          <p:nvPr/>
        </p:nvPicPr>
        <p:blipFill>
          <a:blip r:embed="rId4"/>
          <a:stretch>
            <a:fillRect/>
          </a:stretch>
        </p:blipFill>
        <p:spPr>
          <a:xfrm>
            <a:off x="6083677" y="1685652"/>
            <a:ext cx="4774617" cy="3210930"/>
          </a:xfrm>
          <a:prstGeom prst="rect">
            <a:avLst/>
          </a:prstGeom>
        </p:spPr>
      </p:pic>
      <p:sp>
        <p:nvSpPr>
          <p:cNvPr id="2" name="TextBox 1">
            <a:extLst>
              <a:ext uri="{FF2B5EF4-FFF2-40B4-BE49-F238E27FC236}">
                <a16:creationId xmlns:a16="http://schemas.microsoft.com/office/drawing/2014/main" id="{991F2858-7F55-8249-4440-BDF104689006}"/>
              </a:ext>
            </a:extLst>
          </p:cNvPr>
          <p:cNvSpPr txBox="1"/>
          <p:nvPr/>
        </p:nvSpPr>
        <p:spPr>
          <a:xfrm>
            <a:off x="752858" y="-27321"/>
            <a:ext cx="3073790" cy="830997"/>
          </a:xfrm>
          <a:prstGeom prst="rect">
            <a:avLst/>
          </a:prstGeom>
          <a:noFill/>
        </p:spPr>
        <p:txBody>
          <a:bodyPr wrap="none" rtlCol="0">
            <a:spAutoFit/>
          </a:bodyPr>
          <a:lstStyle/>
          <a:p>
            <a:r>
              <a:rPr lang="en-US" sz="4800" dirty="0">
                <a:latin typeface="+mj-lt"/>
              </a:rPr>
              <a:t>CMF cycles</a:t>
            </a:r>
          </a:p>
        </p:txBody>
      </p:sp>
    </p:spTree>
    <p:extLst>
      <p:ext uri="{BB962C8B-B14F-4D97-AF65-F5344CB8AC3E}">
        <p14:creationId xmlns:p14="http://schemas.microsoft.com/office/powerpoint/2010/main" val="23893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15FB-E4CD-F262-6FAC-AF21E4F63717}"/>
              </a:ext>
            </a:extLst>
          </p:cNvPr>
          <p:cNvSpPr>
            <a:spLocks noGrp="1"/>
          </p:cNvSpPr>
          <p:nvPr>
            <p:ph type="ctrTitle"/>
          </p:nvPr>
        </p:nvSpPr>
        <p:spPr/>
        <p:txBody>
          <a:bodyPr/>
          <a:lstStyle/>
          <a:p>
            <a:r>
              <a:rPr lang="en-US" dirty="0"/>
              <a:t>Data cleaning and pre-processing</a:t>
            </a:r>
          </a:p>
        </p:txBody>
      </p:sp>
      <p:sp>
        <p:nvSpPr>
          <p:cNvPr id="3" name="Subtitle 2">
            <a:extLst>
              <a:ext uri="{FF2B5EF4-FFF2-40B4-BE49-F238E27FC236}">
                <a16:creationId xmlns:a16="http://schemas.microsoft.com/office/drawing/2014/main" id="{E9D50FDD-A987-5806-D606-24399710EA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527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49FC-A069-C9C3-995A-01D199EDED1B}"/>
              </a:ext>
            </a:extLst>
          </p:cNvPr>
          <p:cNvSpPr>
            <a:spLocks noGrp="1"/>
          </p:cNvSpPr>
          <p:nvPr>
            <p:ph type="title"/>
          </p:nvPr>
        </p:nvSpPr>
        <p:spPr/>
        <p:txBody>
          <a:bodyPr/>
          <a:lstStyle/>
          <a:p>
            <a:r>
              <a:rPr lang="en-US" dirty="0"/>
              <a:t>Pre-processing pipeline</a:t>
            </a:r>
          </a:p>
        </p:txBody>
      </p:sp>
      <p:pic>
        <p:nvPicPr>
          <p:cNvPr id="1034" name="Picture 10">
            <a:extLst>
              <a:ext uri="{FF2B5EF4-FFF2-40B4-BE49-F238E27FC236}">
                <a16:creationId xmlns:a16="http://schemas.microsoft.com/office/drawing/2014/main" id="{2472ACBE-EBE9-3FD2-050D-3FEE1DD4E5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0536" y="1428750"/>
            <a:ext cx="8140700" cy="53031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3787CB-7F9D-364F-4F56-8C67D4BFD121}"/>
              </a:ext>
            </a:extLst>
          </p:cNvPr>
          <p:cNvSpPr txBox="1"/>
          <p:nvPr/>
        </p:nvSpPr>
        <p:spPr>
          <a:xfrm>
            <a:off x="9286875" y="1428750"/>
            <a:ext cx="2710457" cy="4278094"/>
          </a:xfrm>
          <a:prstGeom prst="rect">
            <a:avLst/>
          </a:prstGeom>
          <a:noFill/>
        </p:spPr>
        <p:txBody>
          <a:bodyPr wrap="square" rtlCol="0">
            <a:spAutoFit/>
          </a:bodyPr>
          <a:lstStyle/>
          <a:p>
            <a:r>
              <a:rPr lang="en-US" sz="2800" b="1" dirty="0"/>
              <a:t>Removed data:</a:t>
            </a:r>
          </a:p>
          <a:p>
            <a:endParaRPr lang="en-US" sz="2800" dirty="0"/>
          </a:p>
          <a:p>
            <a:r>
              <a:rPr lang="en-US" sz="2400" dirty="0"/>
              <a:t>⓵ Did not receive CMF</a:t>
            </a:r>
          </a:p>
          <a:p>
            <a:r>
              <a:rPr lang="en-US" sz="2400" dirty="0">
                <a:solidFill>
                  <a:schemeClr val="accent5">
                    <a:lumMod val="75000"/>
                  </a:schemeClr>
                </a:solidFill>
              </a:rPr>
              <a:t>(N=159)</a:t>
            </a:r>
          </a:p>
          <a:p>
            <a:endParaRPr lang="en-US" sz="2400" dirty="0">
              <a:solidFill>
                <a:schemeClr val="accent5">
                  <a:lumMod val="75000"/>
                </a:schemeClr>
              </a:solidFill>
            </a:endParaRPr>
          </a:p>
          <a:p>
            <a:r>
              <a:rPr lang="en-US" sz="2400" dirty="0"/>
              <a:t>⓶ More than 50% Menstrual record missing for the first two years</a:t>
            </a:r>
            <a:r>
              <a:rPr lang="en-US" sz="2400" dirty="0">
                <a:solidFill>
                  <a:schemeClr val="accent5">
                    <a:lumMod val="75000"/>
                  </a:schemeClr>
                </a:solidFill>
              </a:rPr>
              <a:t> </a:t>
            </a:r>
          </a:p>
          <a:p>
            <a:r>
              <a:rPr lang="en-US" sz="2400" dirty="0">
                <a:solidFill>
                  <a:schemeClr val="accent5">
                    <a:lumMod val="75000"/>
                  </a:schemeClr>
                </a:solidFill>
              </a:rPr>
              <a:t>(N = 20)</a:t>
            </a:r>
          </a:p>
        </p:txBody>
      </p:sp>
      <p:sp>
        <p:nvSpPr>
          <p:cNvPr id="7" name="TextBox 6">
            <a:extLst>
              <a:ext uri="{FF2B5EF4-FFF2-40B4-BE49-F238E27FC236}">
                <a16:creationId xmlns:a16="http://schemas.microsoft.com/office/drawing/2014/main" id="{99BC338D-99E2-8452-574C-EF62DB643CE7}"/>
              </a:ext>
            </a:extLst>
          </p:cNvPr>
          <p:cNvSpPr txBox="1"/>
          <p:nvPr/>
        </p:nvSpPr>
        <p:spPr>
          <a:xfrm>
            <a:off x="3810000" y="3167390"/>
            <a:ext cx="571500"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7A2BB">
                    <a:lumMod val="75000"/>
                  </a:srgbClr>
                </a:solidFill>
                <a:effectLst/>
                <a:uLnTx/>
                <a:uFillTx/>
                <a:latin typeface="Franklin Gothic Book" panose="020B0503020102020204"/>
                <a:ea typeface="+mn-ea"/>
                <a:cs typeface="+mn-cs"/>
              </a:rPr>
              <a:t>⓶</a:t>
            </a:r>
            <a:endParaRPr lang="en-US" dirty="0"/>
          </a:p>
        </p:txBody>
      </p:sp>
      <p:sp>
        <p:nvSpPr>
          <p:cNvPr id="9" name="TextBox 8">
            <a:extLst>
              <a:ext uri="{FF2B5EF4-FFF2-40B4-BE49-F238E27FC236}">
                <a16:creationId xmlns:a16="http://schemas.microsoft.com/office/drawing/2014/main" id="{E8E2B2D1-C599-21A1-A071-34517081D5F9}"/>
              </a:ext>
            </a:extLst>
          </p:cNvPr>
          <p:cNvSpPr txBox="1"/>
          <p:nvPr/>
        </p:nvSpPr>
        <p:spPr>
          <a:xfrm>
            <a:off x="2125068" y="3167390"/>
            <a:ext cx="571500"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7A2BB">
                    <a:lumMod val="75000"/>
                  </a:srgbClr>
                </a:solidFill>
                <a:effectLst/>
                <a:uLnTx/>
                <a:uFillTx/>
                <a:latin typeface="Franklin Gothic Book" panose="020B0503020102020204"/>
                <a:ea typeface="+mn-ea"/>
                <a:cs typeface="+mn-cs"/>
              </a:rPr>
              <a:t>⓵</a:t>
            </a:r>
            <a:endParaRPr lang="en-US" dirty="0"/>
          </a:p>
        </p:txBody>
      </p:sp>
      <p:sp>
        <p:nvSpPr>
          <p:cNvPr id="11" name="TextBox 10">
            <a:extLst>
              <a:ext uri="{FF2B5EF4-FFF2-40B4-BE49-F238E27FC236}">
                <a16:creationId xmlns:a16="http://schemas.microsoft.com/office/drawing/2014/main" id="{BCB3FF38-DC48-AF2F-0015-739F7AC107D8}"/>
              </a:ext>
            </a:extLst>
          </p:cNvPr>
          <p:cNvSpPr txBox="1"/>
          <p:nvPr/>
        </p:nvSpPr>
        <p:spPr>
          <a:xfrm>
            <a:off x="4834336" y="2653040"/>
            <a:ext cx="673100"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7A2BB">
                    <a:lumMod val="75000"/>
                  </a:srgbClr>
                </a:solidFill>
                <a:effectLst/>
                <a:uLnTx/>
                <a:uFillTx/>
                <a:latin typeface="Franklin Gothic Book" panose="020B0503020102020204"/>
                <a:ea typeface="+mn-ea"/>
                <a:cs typeface="+mn-cs"/>
              </a:rPr>
              <a:t>⓷</a:t>
            </a:r>
            <a:endParaRPr lang="en-US" dirty="0"/>
          </a:p>
        </p:txBody>
      </p:sp>
      <p:sp>
        <p:nvSpPr>
          <p:cNvPr id="13" name="TextBox 12">
            <a:extLst>
              <a:ext uri="{FF2B5EF4-FFF2-40B4-BE49-F238E27FC236}">
                <a16:creationId xmlns:a16="http://schemas.microsoft.com/office/drawing/2014/main" id="{458F307C-7B84-18CD-C351-FDEECA7AF901}"/>
              </a:ext>
            </a:extLst>
          </p:cNvPr>
          <p:cNvSpPr txBox="1"/>
          <p:nvPr/>
        </p:nvSpPr>
        <p:spPr>
          <a:xfrm>
            <a:off x="4810921" y="5167640"/>
            <a:ext cx="525064"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7A2BB">
                    <a:lumMod val="75000"/>
                  </a:srgbClr>
                </a:solidFill>
                <a:effectLst/>
                <a:uLnTx/>
                <a:uFillTx/>
                <a:latin typeface="Franklin Gothic Book" panose="020B0503020102020204"/>
                <a:ea typeface="+mn-ea"/>
                <a:cs typeface="+mn-cs"/>
              </a:rPr>
              <a:t>⓸</a:t>
            </a:r>
            <a:endParaRPr lang="en-US" dirty="0"/>
          </a:p>
        </p:txBody>
      </p:sp>
      <p:sp>
        <p:nvSpPr>
          <p:cNvPr id="15" name="TextBox 14">
            <a:extLst>
              <a:ext uri="{FF2B5EF4-FFF2-40B4-BE49-F238E27FC236}">
                <a16:creationId xmlns:a16="http://schemas.microsoft.com/office/drawing/2014/main" id="{E7F6EEDA-78FA-FF86-8510-F9A0A5BBB6B8}"/>
              </a:ext>
            </a:extLst>
          </p:cNvPr>
          <p:cNvSpPr txBox="1"/>
          <p:nvPr/>
        </p:nvSpPr>
        <p:spPr>
          <a:xfrm>
            <a:off x="6832602" y="5167640"/>
            <a:ext cx="571500"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7A2BB">
                    <a:lumMod val="75000"/>
                  </a:srgbClr>
                </a:solidFill>
                <a:effectLst/>
                <a:uLnTx/>
                <a:uFillTx/>
                <a:latin typeface="Franklin Gothic Book" panose="020B0503020102020204"/>
                <a:ea typeface="+mn-ea"/>
                <a:cs typeface="+mn-cs"/>
              </a:rPr>
              <a:t>⓹</a:t>
            </a:r>
            <a:endParaRPr lang="en-US" dirty="0"/>
          </a:p>
        </p:txBody>
      </p:sp>
    </p:spTree>
    <p:extLst>
      <p:ext uri="{BB962C8B-B14F-4D97-AF65-F5344CB8AC3E}">
        <p14:creationId xmlns:p14="http://schemas.microsoft.com/office/powerpoint/2010/main" val="66576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49FC-A069-C9C3-995A-01D199EDED1B}"/>
              </a:ext>
            </a:extLst>
          </p:cNvPr>
          <p:cNvSpPr>
            <a:spLocks noGrp="1"/>
          </p:cNvSpPr>
          <p:nvPr>
            <p:ph type="title"/>
          </p:nvPr>
        </p:nvSpPr>
        <p:spPr/>
        <p:txBody>
          <a:bodyPr/>
          <a:lstStyle/>
          <a:p>
            <a:r>
              <a:rPr lang="en-US" dirty="0"/>
              <a:t>Pre-processing pipeline</a:t>
            </a:r>
          </a:p>
        </p:txBody>
      </p:sp>
      <p:pic>
        <p:nvPicPr>
          <p:cNvPr id="1034" name="Picture 10">
            <a:extLst>
              <a:ext uri="{FF2B5EF4-FFF2-40B4-BE49-F238E27FC236}">
                <a16:creationId xmlns:a16="http://schemas.microsoft.com/office/drawing/2014/main" id="{2472ACBE-EBE9-3FD2-050D-3FEE1DD4E5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0536" y="1428750"/>
            <a:ext cx="8140700" cy="53031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3787CB-7F9D-364F-4F56-8C67D4BFD121}"/>
              </a:ext>
            </a:extLst>
          </p:cNvPr>
          <p:cNvSpPr txBox="1"/>
          <p:nvPr/>
        </p:nvSpPr>
        <p:spPr>
          <a:xfrm>
            <a:off x="9286875" y="1428750"/>
            <a:ext cx="2978829" cy="3847207"/>
          </a:xfrm>
          <a:prstGeom prst="rect">
            <a:avLst/>
          </a:prstGeom>
          <a:noFill/>
        </p:spPr>
        <p:txBody>
          <a:bodyPr wrap="none" rtlCol="0">
            <a:spAutoFit/>
          </a:bodyPr>
          <a:lstStyle/>
          <a:p>
            <a:r>
              <a:rPr lang="en-US" sz="2800" b="1" dirty="0"/>
              <a:t>Removed data:</a:t>
            </a:r>
          </a:p>
          <a:p>
            <a:endParaRPr lang="en-US" sz="2400" dirty="0"/>
          </a:p>
          <a:p>
            <a:r>
              <a:rPr lang="en-US" sz="2400" dirty="0"/>
              <a:t>⓷ Patient age &gt; 50</a:t>
            </a:r>
            <a:br>
              <a:rPr lang="en-US" sz="2400" dirty="0">
                <a:solidFill>
                  <a:schemeClr val="accent5">
                    <a:lumMod val="75000"/>
                  </a:schemeClr>
                </a:solidFill>
              </a:rPr>
            </a:br>
            <a:r>
              <a:rPr lang="en-US" sz="2400" dirty="0">
                <a:solidFill>
                  <a:schemeClr val="accent5">
                    <a:lumMod val="75000"/>
                  </a:schemeClr>
                </a:solidFill>
              </a:rPr>
              <a:t>(N = 27)</a:t>
            </a:r>
          </a:p>
          <a:p>
            <a:endParaRPr lang="en-US" sz="2400" dirty="0">
              <a:solidFill>
                <a:schemeClr val="accent5">
                  <a:lumMod val="75000"/>
                </a:schemeClr>
              </a:solidFill>
            </a:endParaRPr>
          </a:p>
          <a:p>
            <a:r>
              <a:rPr lang="en-US" sz="2400" dirty="0"/>
              <a:t>⓸ Patient without CIA</a:t>
            </a:r>
            <a:br>
              <a:rPr lang="en-US" sz="2400" dirty="0">
                <a:solidFill>
                  <a:schemeClr val="accent5">
                    <a:lumMod val="75000"/>
                  </a:schemeClr>
                </a:solidFill>
              </a:rPr>
            </a:br>
            <a:r>
              <a:rPr lang="en-US" sz="2400" dirty="0">
                <a:solidFill>
                  <a:schemeClr val="accent5">
                    <a:lumMod val="75000"/>
                  </a:schemeClr>
                </a:solidFill>
              </a:rPr>
              <a:t>(N = 490)</a:t>
            </a:r>
          </a:p>
          <a:p>
            <a:endParaRPr lang="en-US" sz="2400" dirty="0">
              <a:solidFill>
                <a:schemeClr val="accent5">
                  <a:lumMod val="75000"/>
                </a:schemeClr>
              </a:solidFill>
            </a:endParaRPr>
          </a:p>
          <a:p>
            <a:r>
              <a:rPr lang="en-US" sz="2400" dirty="0"/>
              <a:t>⓹ Patient age &gt; 50</a:t>
            </a:r>
            <a:br>
              <a:rPr lang="en-US" sz="2400" dirty="0">
                <a:solidFill>
                  <a:schemeClr val="accent5">
                    <a:lumMod val="75000"/>
                  </a:schemeClr>
                </a:solidFill>
              </a:rPr>
            </a:br>
            <a:r>
              <a:rPr lang="en-US" sz="2400" dirty="0">
                <a:solidFill>
                  <a:schemeClr val="accent5">
                    <a:lumMod val="75000"/>
                  </a:schemeClr>
                </a:solidFill>
              </a:rPr>
              <a:t>(N = 12)</a:t>
            </a:r>
          </a:p>
        </p:txBody>
      </p:sp>
      <p:sp>
        <p:nvSpPr>
          <p:cNvPr id="7" name="TextBox 6">
            <a:extLst>
              <a:ext uri="{FF2B5EF4-FFF2-40B4-BE49-F238E27FC236}">
                <a16:creationId xmlns:a16="http://schemas.microsoft.com/office/drawing/2014/main" id="{99BC338D-99E2-8452-574C-EF62DB643CE7}"/>
              </a:ext>
            </a:extLst>
          </p:cNvPr>
          <p:cNvSpPr txBox="1"/>
          <p:nvPr/>
        </p:nvSpPr>
        <p:spPr>
          <a:xfrm>
            <a:off x="3810000" y="3167390"/>
            <a:ext cx="571500"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7A2BB">
                    <a:lumMod val="75000"/>
                  </a:srgbClr>
                </a:solidFill>
                <a:effectLst/>
                <a:uLnTx/>
                <a:uFillTx/>
                <a:latin typeface="Franklin Gothic Book" panose="020B0503020102020204"/>
                <a:ea typeface="+mn-ea"/>
                <a:cs typeface="+mn-cs"/>
              </a:rPr>
              <a:t>⓶</a:t>
            </a:r>
            <a:endParaRPr lang="en-US" dirty="0"/>
          </a:p>
        </p:txBody>
      </p:sp>
      <p:sp>
        <p:nvSpPr>
          <p:cNvPr id="9" name="TextBox 8">
            <a:extLst>
              <a:ext uri="{FF2B5EF4-FFF2-40B4-BE49-F238E27FC236}">
                <a16:creationId xmlns:a16="http://schemas.microsoft.com/office/drawing/2014/main" id="{E8E2B2D1-C599-21A1-A071-34517081D5F9}"/>
              </a:ext>
            </a:extLst>
          </p:cNvPr>
          <p:cNvSpPr txBox="1"/>
          <p:nvPr/>
        </p:nvSpPr>
        <p:spPr>
          <a:xfrm>
            <a:off x="2125068" y="3167390"/>
            <a:ext cx="571500"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7A2BB">
                    <a:lumMod val="75000"/>
                  </a:srgbClr>
                </a:solidFill>
                <a:effectLst/>
                <a:uLnTx/>
                <a:uFillTx/>
                <a:latin typeface="Franklin Gothic Book" panose="020B0503020102020204"/>
                <a:ea typeface="+mn-ea"/>
                <a:cs typeface="+mn-cs"/>
              </a:rPr>
              <a:t>⓵</a:t>
            </a:r>
            <a:endParaRPr lang="en-US" dirty="0"/>
          </a:p>
        </p:txBody>
      </p:sp>
      <p:sp>
        <p:nvSpPr>
          <p:cNvPr id="11" name="TextBox 10">
            <a:extLst>
              <a:ext uri="{FF2B5EF4-FFF2-40B4-BE49-F238E27FC236}">
                <a16:creationId xmlns:a16="http://schemas.microsoft.com/office/drawing/2014/main" id="{BCB3FF38-DC48-AF2F-0015-739F7AC107D8}"/>
              </a:ext>
            </a:extLst>
          </p:cNvPr>
          <p:cNvSpPr txBox="1"/>
          <p:nvPr/>
        </p:nvSpPr>
        <p:spPr>
          <a:xfrm>
            <a:off x="4834336" y="2653040"/>
            <a:ext cx="673100"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7A2BB">
                    <a:lumMod val="75000"/>
                  </a:srgbClr>
                </a:solidFill>
                <a:effectLst/>
                <a:uLnTx/>
                <a:uFillTx/>
                <a:latin typeface="Franklin Gothic Book" panose="020B0503020102020204"/>
                <a:ea typeface="+mn-ea"/>
                <a:cs typeface="+mn-cs"/>
              </a:rPr>
              <a:t>⓷</a:t>
            </a:r>
            <a:endParaRPr lang="en-US" dirty="0"/>
          </a:p>
        </p:txBody>
      </p:sp>
      <p:sp>
        <p:nvSpPr>
          <p:cNvPr id="13" name="TextBox 12">
            <a:extLst>
              <a:ext uri="{FF2B5EF4-FFF2-40B4-BE49-F238E27FC236}">
                <a16:creationId xmlns:a16="http://schemas.microsoft.com/office/drawing/2014/main" id="{458F307C-7B84-18CD-C351-FDEECA7AF901}"/>
              </a:ext>
            </a:extLst>
          </p:cNvPr>
          <p:cNvSpPr txBox="1"/>
          <p:nvPr/>
        </p:nvSpPr>
        <p:spPr>
          <a:xfrm>
            <a:off x="4810921" y="5167640"/>
            <a:ext cx="525064"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7A2BB">
                    <a:lumMod val="75000"/>
                  </a:srgbClr>
                </a:solidFill>
                <a:effectLst/>
                <a:uLnTx/>
                <a:uFillTx/>
                <a:latin typeface="Franklin Gothic Book" panose="020B0503020102020204"/>
                <a:ea typeface="+mn-ea"/>
                <a:cs typeface="+mn-cs"/>
              </a:rPr>
              <a:t>⓸</a:t>
            </a:r>
            <a:endParaRPr lang="en-US" dirty="0"/>
          </a:p>
        </p:txBody>
      </p:sp>
      <p:sp>
        <p:nvSpPr>
          <p:cNvPr id="15" name="TextBox 14">
            <a:extLst>
              <a:ext uri="{FF2B5EF4-FFF2-40B4-BE49-F238E27FC236}">
                <a16:creationId xmlns:a16="http://schemas.microsoft.com/office/drawing/2014/main" id="{E7F6EEDA-78FA-FF86-8510-F9A0A5BBB6B8}"/>
              </a:ext>
            </a:extLst>
          </p:cNvPr>
          <p:cNvSpPr txBox="1"/>
          <p:nvPr/>
        </p:nvSpPr>
        <p:spPr>
          <a:xfrm>
            <a:off x="6832602" y="5167640"/>
            <a:ext cx="571500"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77A2BB">
                    <a:lumMod val="75000"/>
                  </a:srgbClr>
                </a:solidFill>
                <a:effectLst/>
                <a:uLnTx/>
                <a:uFillTx/>
                <a:latin typeface="Franklin Gothic Book" panose="020B0503020102020204"/>
                <a:ea typeface="+mn-ea"/>
                <a:cs typeface="+mn-cs"/>
              </a:rPr>
              <a:t>⓹</a:t>
            </a:r>
            <a:endParaRPr lang="en-US" dirty="0"/>
          </a:p>
        </p:txBody>
      </p:sp>
    </p:spTree>
    <p:extLst>
      <p:ext uri="{BB962C8B-B14F-4D97-AF65-F5344CB8AC3E}">
        <p14:creationId xmlns:p14="http://schemas.microsoft.com/office/powerpoint/2010/main" val="87543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a:xfrm>
            <a:off x="1371600" y="685800"/>
            <a:ext cx="10693400" cy="1485900"/>
          </a:xfrm>
        </p:spPr>
        <p:txBody>
          <a:bodyPr>
            <a:normAutofit/>
          </a:bodyPr>
          <a:lstStyle/>
          <a:p>
            <a:r>
              <a:rPr lang="en-US" dirty="0"/>
              <a:t>Outcome validation</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a:xfrm>
            <a:off x="1371600" y="1810512"/>
            <a:ext cx="9448800" cy="5047488"/>
          </a:xfrm>
        </p:spPr>
        <p:txBody>
          <a:bodyPr>
            <a:normAutofit fontScale="92500" lnSpcReduction="10000"/>
          </a:bodyPr>
          <a:lstStyle/>
          <a:p>
            <a:r>
              <a:rPr lang="en-AU" sz="2400" b="0" i="0" dirty="0">
                <a:effectLst/>
                <a:latin typeface="Arial" panose="020B0604020202020204" pitchFamily="34" charset="0"/>
              </a:rPr>
              <a:t>Shrinking the follow-up records list:</a:t>
            </a:r>
          </a:p>
          <a:p>
            <a:pPr lvl="1"/>
            <a:r>
              <a:rPr lang="en-AU" b="0" i="0" dirty="0">
                <a:effectLst/>
                <a:latin typeface="Courier" pitchFamily="2" charset="0"/>
              </a:rPr>
              <a:t>[0, 0, 1, 1, 1, 1, 1, 1] </a:t>
            </a:r>
            <a:r>
              <a:rPr lang="en-AU" b="0" i="0" dirty="0">
                <a:effectLst/>
              </a:rPr>
              <a:t>to</a:t>
            </a:r>
            <a:r>
              <a:rPr lang="en-AU" b="0" i="0" dirty="0">
                <a:effectLst/>
                <a:latin typeface="Courier" pitchFamily="2" charset="0"/>
              </a:rPr>
              <a:t> [0, 1] </a:t>
            </a:r>
          </a:p>
          <a:p>
            <a:pPr lvl="1"/>
            <a:r>
              <a:rPr lang="en-AU" b="0" i="0" dirty="0">
                <a:effectLst/>
                <a:latin typeface="Courier" pitchFamily="2" charset="0"/>
              </a:rPr>
              <a:t>[1, 1, 0, 0, 0, 1, 1, 1] </a:t>
            </a:r>
            <a:r>
              <a:rPr lang="en-AU" b="0" i="0" dirty="0">
                <a:effectLst/>
              </a:rPr>
              <a:t>to</a:t>
            </a:r>
            <a:r>
              <a:rPr lang="en-AU" b="0" i="0" dirty="0">
                <a:effectLst/>
                <a:latin typeface="Courier" pitchFamily="2" charset="0"/>
              </a:rPr>
              <a:t> [1, 0, 1]</a:t>
            </a:r>
          </a:p>
          <a:p>
            <a:pPr lvl="1"/>
            <a:endParaRPr lang="en-AU" i="0" dirty="0">
              <a:latin typeface="Courier" pitchFamily="2" charset="0"/>
            </a:endParaRPr>
          </a:p>
          <a:p>
            <a:r>
              <a:rPr lang="en-AU" sz="2400" b="0" dirty="0">
                <a:effectLst/>
              </a:rPr>
              <a:t>Valid patterns:</a:t>
            </a:r>
          </a:p>
          <a:p>
            <a:pPr lvl="1"/>
            <a:r>
              <a:rPr lang="en-AU" b="0" i="0" dirty="0">
                <a:effectLst/>
                <a:latin typeface="Courier" pitchFamily="2" charset="0"/>
              </a:rPr>
              <a:t>[0] </a:t>
            </a:r>
            <a:r>
              <a:rPr lang="en-AU" b="0" i="0" dirty="0">
                <a:effectLst/>
              </a:rPr>
              <a:t>and </a:t>
            </a:r>
            <a:r>
              <a:rPr lang="en-AU" b="0" i="0" dirty="0">
                <a:effectLst/>
                <a:latin typeface="Courier" pitchFamily="2" charset="0"/>
              </a:rPr>
              <a:t>[1] </a:t>
            </a:r>
          </a:p>
          <a:p>
            <a:pPr lvl="1"/>
            <a:r>
              <a:rPr lang="en-AU" b="0" i="0" dirty="0">
                <a:effectLst/>
                <a:latin typeface="Courier" pitchFamily="2" charset="0"/>
              </a:rPr>
              <a:t>[0, 1] </a:t>
            </a:r>
            <a:r>
              <a:rPr lang="en-AU" b="0" i="0" dirty="0">
                <a:effectLst/>
              </a:rPr>
              <a:t>and </a:t>
            </a:r>
            <a:r>
              <a:rPr lang="en-AU" b="0" i="0" dirty="0">
                <a:effectLst/>
                <a:latin typeface="Courier" pitchFamily="2" charset="0"/>
              </a:rPr>
              <a:t>[1, 0] </a:t>
            </a:r>
          </a:p>
          <a:p>
            <a:pPr lvl="1"/>
            <a:r>
              <a:rPr lang="en-AU" b="0" i="0" dirty="0">
                <a:effectLst/>
                <a:latin typeface="Courier" pitchFamily="2" charset="0"/>
              </a:rPr>
              <a:t>[0, 1, 0] </a:t>
            </a:r>
            <a:r>
              <a:rPr lang="en-AU" b="0" i="0" dirty="0">
                <a:effectLst/>
              </a:rPr>
              <a:t>and </a:t>
            </a:r>
            <a:r>
              <a:rPr lang="en-AU" b="0" i="0" dirty="0">
                <a:effectLst/>
                <a:latin typeface="Courier" pitchFamily="2" charset="0"/>
              </a:rPr>
              <a:t>[1, 0, 1]</a:t>
            </a:r>
          </a:p>
          <a:p>
            <a:pPr lvl="1"/>
            <a:r>
              <a:rPr lang="en-AU" b="0" i="0" dirty="0">
                <a:effectLst/>
                <a:latin typeface="Courier" pitchFamily="2" charset="0"/>
              </a:rPr>
              <a:t>[0, 1, 0, 1] </a:t>
            </a:r>
            <a:r>
              <a:rPr lang="en-AU" b="0" i="0" dirty="0">
                <a:effectLst/>
              </a:rPr>
              <a:t>and </a:t>
            </a:r>
            <a:r>
              <a:rPr lang="en-AU" b="0" i="0" dirty="0">
                <a:effectLst/>
                <a:latin typeface="Courier" pitchFamily="2" charset="0"/>
              </a:rPr>
              <a:t>[1, 0, 1, 0]</a:t>
            </a:r>
          </a:p>
          <a:p>
            <a:pPr lvl="1"/>
            <a:endParaRPr lang="en-AU" b="0" i="0" dirty="0">
              <a:effectLst/>
              <a:latin typeface="Courier" pitchFamily="2" charset="0"/>
            </a:endParaRPr>
          </a:p>
          <a:p>
            <a:r>
              <a:rPr lang="en-US" sz="2400" dirty="0"/>
              <a:t>Identify invalid record:</a:t>
            </a:r>
          </a:p>
          <a:p>
            <a:pPr lvl="1"/>
            <a:r>
              <a:rPr lang="en-AU" dirty="0">
                <a:latin typeface="Arial" panose="020B0604020202020204" pitchFamily="34" charset="0"/>
              </a:rPr>
              <a:t>A</a:t>
            </a:r>
            <a:r>
              <a:rPr lang="en-AU" b="0" dirty="0">
                <a:effectLst/>
                <a:latin typeface="Arial" panose="020B0604020202020204" pitchFamily="34" charset="0"/>
              </a:rPr>
              <a:t>menorrheic status</a:t>
            </a:r>
            <a:r>
              <a:rPr lang="en-US" dirty="0">
                <a:latin typeface="Arial" panose="020B0604020202020204" pitchFamily="34" charset="0"/>
              </a:rPr>
              <a:t> </a:t>
            </a:r>
            <a:r>
              <a:rPr lang="en-US" dirty="0"/>
              <a:t>should not change too frequently</a:t>
            </a:r>
          </a:p>
          <a:p>
            <a:pPr lvl="1"/>
            <a:r>
              <a:rPr lang="en-US" dirty="0"/>
              <a:t>Different status of last two records</a:t>
            </a:r>
            <a:br>
              <a:rPr lang="en-AU" b="0" i="0" dirty="0">
                <a:effectLst/>
              </a:rPr>
            </a:br>
            <a:endParaRPr lang="en-AU" b="0" i="0" dirty="0">
              <a:effectLst/>
            </a:endParaRPr>
          </a:p>
          <a:p>
            <a:pPr lvl="1"/>
            <a:endParaRPr lang="en-AU" b="0" i="0" dirty="0">
              <a:effectLst/>
            </a:endParaRPr>
          </a:p>
        </p:txBody>
      </p:sp>
    </p:spTree>
    <p:extLst>
      <p:ext uri="{BB962C8B-B14F-4D97-AF65-F5344CB8AC3E}">
        <p14:creationId xmlns:p14="http://schemas.microsoft.com/office/powerpoint/2010/main" val="318439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a:xfrm>
            <a:off x="1371600" y="685800"/>
            <a:ext cx="10693400" cy="1485900"/>
          </a:xfrm>
        </p:spPr>
        <p:txBody>
          <a:bodyPr>
            <a:normAutofit/>
          </a:bodyPr>
          <a:lstStyle/>
          <a:p>
            <a:r>
              <a:rPr lang="en-US" dirty="0"/>
              <a:t>Outcome correction</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a:xfrm>
            <a:off x="1371600" y="2286000"/>
            <a:ext cx="9272016" cy="3581400"/>
          </a:xfrm>
        </p:spPr>
        <p:txBody>
          <a:bodyPr>
            <a:normAutofit/>
          </a:bodyPr>
          <a:lstStyle/>
          <a:p>
            <a:pPr>
              <a:lnSpc>
                <a:spcPct val="150000"/>
              </a:lnSpc>
            </a:pPr>
            <a:r>
              <a:rPr lang="en-US" sz="2400" dirty="0"/>
              <a:t>Use</a:t>
            </a:r>
            <a:r>
              <a:rPr lang="zh-CN" altLang="en-US" sz="2400" dirty="0"/>
              <a:t> </a:t>
            </a:r>
            <a:r>
              <a:rPr lang="en-US" altLang="zh-CN" sz="2400" dirty="0"/>
              <a:t>t</a:t>
            </a:r>
            <a:r>
              <a:rPr lang="en-US" sz="2400" dirty="0"/>
              <a:t>wo variables that both record the menstrual status of the patient to fix the unmatched record</a:t>
            </a:r>
          </a:p>
          <a:p>
            <a:pPr lvl="1">
              <a:lnSpc>
                <a:spcPct val="150000"/>
              </a:lnSpc>
            </a:pPr>
            <a:r>
              <a:rPr lang="en-AU" sz="2400" b="0" i="0" dirty="0">
                <a:effectLst/>
                <a:latin typeface="Arial" panose="020B0604020202020204" pitchFamily="34" charset="0"/>
              </a:rPr>
              <a:t>menstrual status: </a:t>
            </a:r>
            <a:r>
              <a:rPr lang="en-AU" sz="2400" b="0" i="0" dirty="0">
                <a:effectLst/>
                <a:latin typeface="Courier" pitchFamily="2" charset="0"/>
              </a:rPr>
              <a:t>[0, 0, 1, 1, 1]</a:t>
            </a:r>
          </a:p>
          <a:p>
            <a:pPr lvl="1">
              <a:lnSpc>
                <a:spcPct val="150000"/>
              </a:lnSpc>
            </a:pPr>
            <a:r>
              <a:rPr lang="en-AU" sz="2400" b="0" i="0" dirty="0">
                <a:effectLst/>
                <a:latin typeface="Arial" panose="020B0604020202020204" pitchFamily="34" charset="0"/>
              </a:rPr>
              <a:t>amenorrheic status: </a:t>
            </a:r>
            <a:r>
              <a:rPr lang="en-AU" sz="2400" b="0" i="0" dirty="0">
                <a:effectLst/>
                <a:latin typeface="Courier" pitchFamily="2" charset="0"/>
              </a:rPr>
              <a:t>[1, 1, 0, 0, 0]</a:t>
            </a:r>
          </a:p>
          <a:p>
            <a:pPr marL="0" indent="0">
              <a:lnSpc>
                <a:spcPct val="150000"/>
              </a:lnSpc>
              <a:buNone/>
            </a:pPr>
            <a:endParaRPr lang="en-AU" sz="2400" b="0" i="0" dirty="0">
              <a:effectLst/>
              <a:latin typeface="Arial" panose="020B0604020202020204" pitchFamily="34" charset="0"/>
            </a:endParaRPr>
          </a:p>
        </p:txBody>
      </p:sp>
      <p:grpSp>
        <p:nvGrpSpPr>
          <p:cNvPr id="8" name="Group 7">
            <a:extLst>
              <a:ext uri="{FF2B5EF4-FFF2-40B4-BE49-F238E27FC236}">
                <a16:creationId xmlns:a16="http://schemas.microsoft.com/office/drawing/2014/main" id="{10BED631-A0E1-BF43-8AB7-4B5FB0FFF4A0}"/>
              </a:ext>
            </a:extLst>
          </p:cNvPr>
          <p:cNvGrpSpPr/>
          <p:nvPr/>
        </p:nvGrpSpPr>
        <p:grpSpPr>
          <a:xfrm>
            <a:off x="8278511" y="3802380"/>
            <a:ext cx="1597169" cy="548640"/>
            <a:chOff x="7260336" y="3054096"/>
            <a:chExt cx="1597169" cy="548640"/>
          </a:xfrm>
        </p:grpSpPr>
        <p:sp>
          <p:nvSpPr>
            <p:cNvPr id="4" name="TextBox 3">
              <a:extLst>
                <a:ext uri="{FF2B5EF4-FFF2-40B4-BE49-F238E27FC236}">
                  <a16:creationId xmlns:a16="http://schemas.microsoft.com/office/drawing/2014/main" id="{ACE07A17-8E9C-D09C-AECF-A55D4E795EDA}"/>
                </a:ext>
              </a:extLst>
            </p:cNvPr>
            <p:cNvSpPr txBox="1"/>
            <p:nvPr/>
          </p:nvSpPr>
          <p:spPr>
            <a:xfrm>
              <a:off x="7720655" y="3172968"/>
              <a:ext cx="1136850" cy="400110"/>
            </a:xfrm>
            <a:prstGeom prst="rect">
              <a:avLst/>
            </a:prstGeom>
            <a:noFill/>
          </p:spPr>
          <p:txBody>
            <a:bodyPr wrap="none" rtlCol="0">
              <a:spAutoFit/>
            </a:bodyPr>
            <a:lstStyle/>
            <a:p>
              <a:r>
                <a:rPr lang="en-US" sz="2000" b="1" dirty="0">
                  <a:solidFill>
                    <a:srgbClr val="0070C0"/>
                  </a:solidFill>
                </a:rPr>
                <a:t>Matched</a:t>
              </a:r>
            </a:p>
          </p:txBody>
        </p:sp>
        <p:sp>
          <p:nvSpPr>
            <p:cNvPr id="7" name="Right Brace 6">
              <a:extLst>
                <a:ext uri="{FF2B5EF4-FFF2-40B4-BE49-F238E27FC236}">
                  <a16:creationId xmlns:a16="http://schemas.microsoft.com/office/drawing/2014/main" id="{C9D64594-E3A1-3192-56BF-A5D0A857886E}"/>
                </a:ext>
              </a:extLst>
            </p:cNvPr>
            <p:cNvSpPr/>
            <p:nvPr/>
          </p:nvSpPr>
          <p:spPr>
            <a:xfrm>
              <a:off x="7260336" y="3054096"/>
              <a:ext cx="365760" cy="548640"/>
            </a:xfrm>
            <a:prstGeom prst="rightBrace">
              <a:avLst/>
            </a:prstGeom>
            <a:noFill/>
            <a:ln>
              <a:solidFill>
                <a:schemeClr val="accent5">
                  <a:lumMod val="7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9331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6CF6-FB68-B6CB-19BD-B1D6DD1E6D4A}"/>
              </a:ext>
            </a:extLst>
          </p:cNvPr>
          <p:cNvSpPr>
            <a:spLocks noGrp="1"/>
          </p:cNvSpPr>
          <p:nvPr>
            <p:ph type="title"/>
          </p:nvPr>
        </p:nvSpPr>
        <p:spPr/>
        <p:txBody>
          <a:bodyPr/>
          <a:lstStyle/>
          <a:p>
            <a:r>
              <a:rPr lang="en-US" dirty="0"/>
              <a:t>Outcome correction </a:t>
            </a:r>
          </a:p>
        </p:txBody>
      </p:sp>
      <p:sp>
        <p:nvSpPr>
          <p:cNvPr id="3" name="Content Placeholder 2">
            <a:extLst>
              <a:ext uri="{FF2B5EF4-FFF2-40B4-BE49-F238E27FC236}">
                <a16:creationId xmlns:a16="http://schemas.microsoft.com/office/drawing/2014/main" id="{DC87912D-30C4-07E1-8A71-5E21992A50EA}"/>
              </a:ext>
            </a:extLst>
          </p:cNvPr>
          <p:cNvSpPr>
            <a:spLocks noGrp="1"/>
          </p:cNvSpPr>
          <p:nvPr>
            <p:ph idx="1"/>
          </p:nvPr>
        </p:nvSpPr>
        <p:spPr/>
        <p:txBody>
          <a:bodyPr>
            <a:normAutofit/>
          </a:bodyPr>
          <a:lstStyle/>
          <a:p>
            <a:r>
              <a:rPr lang="en-US" sz="2400" b="1" dirty="0"/>
              <a:t>Amenorrheic status after one year will be neglected</a:t>
            </a:r>
          </a:p>
          <a:p>
            <a:pPr lvl="1"/>
            <a:r>
              <a:rPr lang="en-US" sz="2400" dirty="0"/>
              <a:t>generally, occurs within one years from chemotherapy</a:t>
            </a:r>
          </a:p>
          <a:p>
            <a:pPr lvl="1"/>
            <a:endParaRPr lang="en-US" sz="2400" dirty="0"/>
          </a:p>
          <a:p>
            <a:r>
              <a:rPr lang="en-US" sz="2400" b="1" dirty="0"/>
              <a:t>Status was originally recorded for the 3rd, 6th and 12th months</a:t>
            </a:r>
          </a:p>
          <a:p>
            <a:pPr lvl="1"/>
            <a:r>
              <a:rPr lang="en-US" sz="2400" dirty="0"/>
              <a:t>status at the ninth month was added using menstrual status</a:t>
            </a:r>
          </a:p>
          <a:p>
            <a:pPr lvl="1"/>
            <a:r>
              <a:rPr lang="en-US" sz="2400" dirty="0"/>
              <a:t>Ensure data consistency</a:t>
            </a:r>
          </a:p>
        </p:txBody>
      </p:sp>
    </p:spTree>
    <p:extLst>
      <p:ext uri="{BB962C8B-B14F-4D97-AF65-F5344CB8AC3E}">
        <p14:creationId xmlns:p14="http://schemas.microsoft.com/office/powerpoint/2010/main" val="2624790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9DCC-B6A2-50C3-0EF7-BEB0B84CD1B9}"/>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08D1ED7D-B783-61F5-01A8-C98F69955754}"/>
              </a:ext>
            </a:extLst>
          </p:cNvPr>
          <p:cNvSpPr>
            <a:spLocks noGrp="1"/>
          </p:cNvSpPr>
          <p:nvPr>
            <p:ph idx="1"/>
          </p:nvPr>
        </p:nvSpPr>
        <p:spPr>
          <a:xfrm>
            <a:off x="1371600" y="1938528"/>
            <a:ext cx="9601200" cy="4233672"/>
          </a:xfrm>
        </p:spPr>
        <p:txBody>
          <a:bodyPr>
            <a:normAutofit lnSpcReduction="10000"/>
          </a:bodyPr>
          <a:lstStyle/>
          <a:p>
            <a:r>
              <a:rPr lang="en-US" sz="2400" b="1" dirty="0"/>
              <a:t>Remove</a:t>
            </a:r>
            <a:r>
              <a:rPr lang="en-US" sz="2400" dirty="0"/>
              <a:t> variables that is:</a:t>
            </a:r>
          </a:p>
          <a:p>
            <a:pPr lvl="1"/>
            <a:r>
              <a:rPr lang="en-US" sz="2400" dirty="0"/>
              <a:t>redundant, </a:t>
            </a:r>
          </a:p>
          <a:p>
            <a:pPr lvl="1"/>
            <a:r>
              <a:rPr lang="en-US" sz="2400" dirty="0"/>
              <a:t>irrelevant,</a:t>
            </a:r>
          </a:p>
          <a:p>
            <a:pPr lvl="1"/>
            <a:r>
              <a:rPr lang="en-US" sz="2400" dirty="0"/>
              <a:t>and variables with all identical values</a:t>
            </a:r>
          </a:p>
          <a:p>
            <a:pPr lvl="1"/>
            <a:endParaRPr lang="en-US" sz="2400" dirty="0"/>
          </a:p>
          <a:p>
            <a:r>
              <a:rPr lang="en-US" sz="2400" b="1" dirty="0"/>
              <a:t>Remaining variables</a:t>
            </a:r>
            <a:r>
              <a:rPr lang="en-US" sz="2400" dirty="0"/>
              <a:t>:</a:t>
            </a:r>
          </a:p>
          <a:p>
            <a:pPr lvl="1"/>
            <a:r>
              <a:rPr lang="en-US" sz="2400" dirty="0"/>
              <a:t>Age at diagnosis</a:t>
            </a:r>
          </a:p>
          <a:p>
            <a:pPr lvl="1"/>
            <a:r>
              <a:rPr lang="en-US" sz="2400" dirty="0"/>
              <a:t>Cancer invasive (Boolean)</a:t>
            </a:r>
          </a:p>
          <a:p>
            <a:pPr lvl="1"/>
            <a:r>
              <a:rPr lang="en-US" sz="2400" dirty="0"/>
              <a:t>ER Status</a:t>
            </a:r>
          </a:p>
          <a:p>
            <a:pPr lvl="1"/>
            <a:r>
              <a:rPr lang="en-US" sz="2400" dirty="0"/>
              <a:t>CMF cycles</a:t>
            </a:r>
          </a:p>
        </p:txBody>
      </p:sp>
    </p:spTree>
    <p:extLst>
      <p:ext uri="{BB962C8B-B14F-4D97-AF65-F5344CB8AC3E}">
        <p14:creationId xmlns:p14="http://schemas.microsoft.com/office/powerpoint/2010/main" val="392480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6357-706F-CB59-C16A-F08860C02A43}"/>
              </a:ext>
            </a:extLst>
          </p:cNvPr>
          <p:cNvSpPr>
            <a:spLocks noGrp="1"/>
          </p:cNvSpPr>
          <p:nvPr>
            <p:ph type="title"/>
          </p:nvPr>
        </p:nvSpPr>
        <p:spPr/>
        <p:txBody>
          <a:bodyPr/>
          <a:lstStyle/>
          <a:p>
            <a:r>
              <a:rPr lang="en-US" dirty="0"/>
              <a:t>Missing value imputation</a:t>
            </a:r>
          </a:p>
        </p:txBody>
      </p:sp>
      <p:sp>
        <p:nvSpPr>
          <p:cNvPr id="3" name="Content Placeholder 2">
            <a:extLst>
              <a:ext uri="{FF2B5EF4-FFF2-40B4-BE49-F238E27FC236}">
                <a16:creationId xmlns:a16="http://schemas.microsoft.com/office/drawing/2014/main" id="{8423BDA2-C837-4D81-D827-4B8F4C6C0DB8}"/>
              </a:ext>
            </a:extLst>
          </p:cNvPr>
          <p:cNvSpPr>
            <a:spLocks noGrp="1"/>
          </p:cNvSpPr>
          <p:nvPr>
            <p:ph idx="1"/>
          </p:nvPr>
        </p:nvSpPr>
        <p:spPr>
          <a:xfrm>
            <a:off x="1371600" y="2286000"/>
            <a:ext cx="4535424" cy="4133088"/>
          </a:xfrm>
        </p:spPr>
        <p:txBody>
          <a:bodyPr>
            <a:normAutofit/>
          </a:bodyPr>
          <a:lstStyle/>
          <a:p>
            <a:r>
              <a:rPr lang="en-US" sz="2400" b="1" dirty="0"/>
              <a:t>Complete case analysis:</a:t>
            </a:r>
          </a:p>
          <a:p>
            <a:pPr lvl="1"/>
            <a:r>
              <a:rPr lang="en-US" sz="2400" dirty="0"/>
              <a:t>discard all observations with missing value</a:t>
            </a:r>
          </a:p>
          <a:p>
            <a:pPr lvl="1"/>
            <a:r>
              <a:rPr lang="en-US" sz="2400" dirty="0"/>
              <a:t>Smaller sample size</a:t>
            </a:r>
          </a:p>
          <a:p>
            <a:pPr lvl="1"/>
            <a:endParaRPr lang="en-US" sz="2400" dirty="0"/>
          </a:p>
          <a:p>
            <a:r>
              <a:rPr lang="en-US" sz="2400" b="1" dirty="0">
                <a:solidFill>
                  <a:srgbClr val="C00000"/>
                </a:solidFill>
              </a:rPr>
              <a:t>Missing value imputation:</a:t>
            </a:r>
          </a:p>
          <a:p>
            <a:pPr lvl="1"/>
            <a:r>
              <a:rPr lang="en-US" sz="2400" dirty="0"/>
              <a:t>Predict missing value</a:t>
            </a:r>
          </a:p>
          <a:p>
            <a:pPr lvl="1"/>
            <a:r>
              <a:rPr lang="en-US" sz="2400" dirty="0"/>
              <a:t>Maintain as much sample as possible</a:t>
            </a:r>
          </a:p>
        </p:txBody>
      </p:sp>
      <p:graphicFrame>
        <p:nvGraphicFramePr>
          <p:cNvPr id="4" name="Table 4">
            <a:extLst>
              <a:ext uri="{FF2B5EF4-FFF2-40B4-BE49-F238E27FC236}">
                <a16:creationId xmlns:a16="http://schemas.microsoft.com/office/drawing/2014/main" id="{ECF9F9B5-DAED-AEB5-67E7-234D88D9067C}"/>
              </a:ext>
            </a:extLst>
          </p:cNvPr>
          <p:cNvGraphicFramePr>
            <a:graphicFrameLocks noGrp="1"/>
          </p:cNvGraphicFramePr>
          <p:nvPr>
            <p:extLst>
              <p:ext uri="{D42A27DB-BD31-4B8C-83A1-F6EECF244321}">
                <p14:modId xmlns:p14="http://schemas.microsoft.com/office/powerpoint/2010/main" val="2599463657"/>
              </p:ext>
            </p:extLst>
          </p:nvPr>
        </p:nvGraphicFramePr>
        <p:xfrm>
          <a:off x="6284978" y="2286000"/>
          <a:ext cx="5650992" cy="1932095"/>
        </p:xfrm>
        <a:graphic>
          <a:graphicData uri="http://schemas.openxmlformats.org/drawingml/2006/table">
            <a:tbl>
              <a:tblPr firstRow="1" bandRow="1">
                <a:tableStyleId>{5C22544A-7EE6-4342-B048-85BDC9FD1C3A}</a:tableStyleId>
              </a:tblPr>
              <a:tblGrid>
                <a:gridCol w="2817422">
                  <a:extLst>
                    <a:ext uri="{9D8B030D-6E8A-4147-A177-3AD203B41FA5}">
                      <a16:colId xmlns:a16="http://schemas.microsoft.com/office/drawing/2014/main" val="1065736608"/>
                    </a:ext>
                  </a:extLst>
                </a:gridCol>
                <a:gridCol w="2833570">
                  <a:extLst>
                    <a:ext uri="{9D8B030D-6E8A-4147-A177-3AD203B41FA5}">
                      <a16:colId xmlns:a16="http://schemas.microsoft.com/office/drawing/2014/main" val="2733301741"/>
                    </a:ext>
                  </a:extLst>
                </a:gridCol>
              </a:tblGrid>
              <a:tr h="386419">
                <a:tc>
                  <a:txBody>
                    <a:bodyPr/>
                    <a:lstStyle/>
                    <a:p>
                      <a:pPr algn="l"/>
                      <a:r>
                        <a:rPr lang="en-AU" b="0" i="0" dirty="0">
                          <a:effectLst/>
                          <a:latin typeface="+mn-lt"/>
                        </a:rPr>
                        <a:t>Variable name </a:t>
                      </a:r>
                      <a:endParaRPr lang="en-US" dirty="0">
                        <a:latin typeface="+mn-lt"/>
                      </a:endParaRPr>
                    </a:p>
                  </a:txBody>
                  <a:tcPr/>
                </a:tc>
                <a:tc>
                  <a:txBody>
                    <a:bodyPr/>
                    <a:lstStyle/>
                    <a:p>
                      <a:pPr algn="l"/>
                      <a:r>
                        <a:rPr lang="en-AU" b="0" i="0" dirty="0">
                          <a:effectLst/>
                          <a:latin typeface="+mn-lt"/>
                        </a:rPr>
                        <a:t>Percentage of missingness</a:t>
                      </a:r>
                      <a:endParaRPr lang="en-US" dirty="0">
                        <a:latin typeface="+mn-lt"/>
                      </a:endParaRPr>
                    </a:p>
                  </a:txBody>
                  <a:tcPr/>
                </a:tc>
                <a:extLst>
                  <a:ext uri="{0D108BD9-81ED-4DB2-BD59-A6C34878D82A}">
                    <a16:rowId xmlns:a16="http://schemas.microsoft.com/office/drawing/2014/main" val="115461062"/>
                  </a:ext>
                </a:extLst>
              </a:tr>
              <a:tr h="386419">
                <a:tc>
                  <a:txBody>
                    <a:bodyPr/>
                    <a:lstStyle/>
                    <a:p>
                      <a:pPr algn="l"/>
                      <a:r>
                        <a:rPr lang="en-AU" b="0" i="0" dirty="0">
                          <a:effectLst/>
                          <a:latin typeface="+mn-lt"/>
                        </a:rPr>
                        <a:t>Age at diagnosis</a:t>
                      </a:r>
                      <a:endParaRPr lang="en-US" dirty="0">
                        <a:latin typeface="+mn-lt"/>
                      </a:endParaRPr>
                    </a:p>
                  </a:txBody>
                  <a:tcPr/>
                </a:tc>
                <a:tc>
                  <a:txBody>
                    <a:bodyPr/>
                    <a:lstStyle/>
                    <a:p>
                      <a:pPr algn="l"/>
                      <a:r>
                        <a:rPr lang="en-US" dirty="0">
                          <a:latin typeface="+mn-lt"/>
                        </a:rPr>
                        <a:t>0 %</a:t>
                      </a:r>
                    </a:p>
                  </a:txBody>
                  <a:tcPr/>
                </a:tc>
                <a:extLst>
                  <a:ext uri="{0D108BD9-81ED-4DB2-BD59-A6C34878D82A}">
                    <a16:rowId xmlns:a16="http://schemas.microsoft.com/office/drawing/2014/main" val="2746726896"/>
                  </a:ext>
                </a:extLst>
              </a:tr>
              <a:tr h="386419">
                <a:tc>
                  <a:txBody>
                    <a:bodyPr/>
                    <a:lstStyle/>
                    <a:p>
                      <a:pPr algn="l"/>
                      <a:r>
                        <a:rPr lang="en-AU" b="0" i="0" dirty="0">
                          <a:effectLst/>
                          <a:latin typeface="+mn-lt"/>
                        </a:rPr>
                        <a:t>Cancer invasiveness </a:t>
                      </a:r>
                      <a:endParaRPr lang="en-US" dirty="0">
                        <a:latin typeface="+mn-lt"/>
                      </a:endParaRPr>
                    </a:p>
                  </a:txBody>
                  <a:tcPr/>
                </a:tc>
                <a:tc>
                  <a:txBody>
                    <a:bodyPr/>
                    <a:lstStyle/>
                    <a:p>
                      <a:pPr algn="l"/>
                      <a:r>
                        <a:rPr lang="en-US" dirty="0">
                          <a:latin typeface="+mn-lt"/>
                        </a:rPr>
                        <a:t>6.414 %</a:t>
                      </a:r>
                    </a:p>
                  </a:txBody>
                  <a:tcPr/>
                </a:tc>
                <a:extLst>
                  <a:ext uri="{0D108BD9-81ED-4DB2-BD59-A6C34878D82A}">
                    <a16:rowId xmlns:a16="http://schemas.microsoft.com/office/drawing/2014/main" val="525632439"/>
                  </a:ext>
                </a:extLst>
              </a:tr>
              <a:tr h="386419">
                <a:tc>
                  <a:txBody>
                    <a:bodyPr/>
                    <a:lstStyle/>
                    <a:p>
                      <a:pPr algn="l"/>
                      <a:r>
                        <a:rPr lang="en-AU" b="0" i="0" dirty="0">
                          <a:effectLst/>
                          <a:latin typeface="+mn-lt"/>
                        </a:rPr>
                        <a:t>ER Status </a:t>
                      </a:r>
                      <a:endParaRPr lang="en-US" dirty="0">
                        <a:latin typeface="+mn-lt"/>
                      </a:endParaRPr>
                    </a:p>
                  </a:txBody>
                  <a:tcPr/>
                </a:tc>
                <a:tc>
                  <a:txBody>
                    <a:bodyPr/>
                    <a:lstStyle/>
                    <a:p>
                      <a:pPr algn="l"/>
                      <a:r>
                        <a:rPr lang="en-US" dirty="0">
                          <a:latin typeface="+mn-lt"/>
                        </a:rPr>
                        <a:t>13.980 %</a:t>
                      </a:r>
                    </a:p>
                  </a:txBody>
                  <a:tcPr/>
                </a:tc>
                <a:extLst>
                  <a:ext uri="{0D108BD9-81ED-4DB2-BD59-A6C34878D82A}">
                    <a16:rowId xmlns:a16="http://schemas.microsoft.com/office/drawing/2014/main" val="3537210438"/>
                  </a:ext>
                </a:extLst>
              </a:tr>
              <a:tr h="386419">
                <a:tc>
                  <a:txBody>
                    <a:bodyPr/>
                    <a:lstStyle/>
                    <a:p>
                      <a:pPr algn="l"/>
                      <a:r>
                        <a:rPr lang="en-AU" b="0" i="0" dirty="0">
                          <a:effectLst/>
                          <a:latin typeface="+mn-lt"/>
                        </a:rPr>
                        <a:t>CMF Cycles </a:t>
                      </a:r>
                      <a:endParaRPr lang="en-US" dirty="0">
                        <a:latin typeface="+mn-lt"/>
                      </a:endParaRPr>
                    </a:p>
                  </a:txBody>
                  <a:tcPr/>
                </a:tc>
                <a:tc>
                  <a:txBody>
                    <a:bodyPr/>
                    <a:lstStyle/>
                    <a:p>
                      <a:pPr algn="l"/>
                      <a:r>
                        <a:rPr lang="en-US" dirty="0">
                          <a:latin typeface="+mn-lt"/>
                        </a:rPr>
                        <a:t>0 %</a:t>
                      </a:r>
                    </a:p>
                  </a:txBody>
                  <a:tcPr/>
                </a:tc>
                <a:extLst>
                  <a:ext uri="{0D108BD9-81ED-4DB2-BD59-A6C34878D82A}">
                    <a16:rowId xmlns:a16="http://schemas.microsoft.com/office/drawing/2014/main" val="3522023234"/>
                  </a:ext>
                </a:extLst>
              </a:tr>
            </a:tbl>
          </a:graphicData>
        </a:graphic>
      </p:graphicFrame>
    </p:spTree>
    <p:extLst>
      <p:ext uri="{BB962C8B-B14F-4D97-AF65-F5344CB8AC3E}">
        <p14:creationId xmlns:p14="http://schemas.microsoft.com/office/powerpoint/2010/main" val="2074997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9C27-8D9F-F24C-E13F-0465243FCCDF}"/>
              </a:ext>
            </a:extLst>
          </p:cNvPr>
          <p:cNvSpPr>
            <a:spLocks noGrp="1"/>
          </p:cNvSpPr>
          <p:nvPr>
            <p:ph type="title"/>
          </p:nvPr>
        </p:nvSpPr>
        <p:spPr/>
        <p:txBody>
          <a:bodyPr/>
          <a:lstStyle/>
          <a:p>
            <a:r>
              <a:rPr lang="en-US" dirty="0"/>
              <a:t>Imputation methods</a:t>
            </a:r>
          </a:p>
        </p:txBody>
      </p:sp>
      <p:sp>
        <p:nvSpPr>
          <p:cNvPr id="3" name="Content Placeholder 2">
            <a:extLst>
              <a:ext uri="{FF2B5EF4-FFF2-40B4-BE49-F238E27FC236}">
                <a16:creationId xmlns:a16="http://schemas.microsoft.com/office/drawing/2014/main" id="{7B63111F-2303-80AD-108D-5EE62DA5CA53}"/>
              </a:ext>
            </a:extLst>
          </p:cNvPr>
          <p:cNvSpPr>
            <a:spLocks noGrp="1"/>
          </p:cNvSpPr>
          <p:nvPr>
            <p:ph idx="1"/>
          </p:nvPr>
        </p:nvSpPr>
        <p:spPr/>
        <p:txBody>
          <a:bodyPr/>
          <a:lstStyle/>
          <a:p>
            <a:r>
              <a:rPr lang="en-US" sz="2400" b="1" dirty="0"/>
              <a:t>Multivariate Imputation by Chained Equations (MICE)</a:t>
            </a:r>
          </a:p>
          <a:p>
            <a:pPr lvl="1"/>
            <a:r>
              <a:rPr lang="en-US" dirty="0"/>
              <a:t>based on Fully Conditional Specification</a:t>
            </a:r>
          </a:p>
          <a:p>
            <a:pPr lvl="1"/>
            <a:r>
              <a:rPr lang="en-US" dirty="0"/>
              <a:t>each incomplete variable is imputed by a separate model</a:t>
            </a:r>
          </a:p>
          <a:p>
            <a:pPr lvl="1"/>
            <a:endParaRPr lang="en-US" dirty="0"/>
          </a:p>
          <a:p>
            <a:r>
              <a:rPr lang="en-AU" sz="2400" b="1" i="0" dirty="0">
                <a:effectLst/>
                <a:latin typeface="Arial" panose="020B0604020202020204" pitchFamily="34" charset="0"/>
              </a:rPr>
              <a:t>K-Nearest Neighbours Algorithm</a:t>
            </a:r>
            <a:r>
              <a:rPr lang="en-US" sz="2400" b="1" i="0" dirty="0">
                <a:effectLst/>
                <a:latin typeface="Arial" panose="020B0604020202020204" pitchFamily="34" charset="0"/>
              </a:rPr>
              <a:t> (k-NN)</a:t>
            </a:r>
          </a:p>
          <a:p>
            <a:pPr lvl="1"/>
            <a:r>
              <a:rPr lang="en-US" dirty="0"/>
              <a:t>Finding the samples in the training set “closest” to the missing value</a:t>
            </a:r>
          </a:p>
          <a:p>
            <a:pPr lvl="1"/>
            <a:r>
              <a:rPr lang="en-US" dirty="0"/>
              <a:t>averaging these nearby points to fill in the value</a:t>
            </a:r>
          </a:p>
        </p:txBody>
      </p:sp>
    </p:spTree>
    <p:extLst>
      <p:ext uri="{BB962C8B-B14F-4D97-AF65-F5344CB8AC3E}">
        <p14:creationId xmlns:p14="http://schemas.microsoft.com/office/powerpoint/2010/main" val="36477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DEA7-4357-686B-D049-C5D7AC04DE5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9377B16-A68B-6784-B049-AD965255592D}"/>
              </a:ext>
            </a:extLst>
          </p:cNvPr>
          <p:cNvSpPr>
            <a:spLocks noGrp="1"/>
          </p:cNvSpPr>
          <p:nvPr>
            <p:ph idx="1"/>
          </p:nvPr>
        </p:nvSpPr>
        <p:spPr>
          <a:xfrm>
            <a:off x="1371600" y="2286000"/>
            <a:ext cx="10296144" cy="4187952"/>
          </a:xfrm>
        </p:spPr>
        <p:txBody>
          <a:bodyPr>
            <a:normAutofit lnSpcReduction="10000"/>
          </a:bodyPr>
          <a:lstStyle/>
          <a:p>
            <a:r>
              <a:rPr lang="en-US" sz="2800" b="1" dirty="0"/>
              <a:t>The most prevalent cancer among women is breast cancer</a:t>
            </a:r>
          </a:p>
          <a:p>
            <a:pPr lvl="1"/>
            <a:r>
              <a:rPr lang="en-US" sz="2800" dirty="0"/>
              <a:t>Chemotherapy is a common treatment</a:t>
            </a:r>
          </a:p>
          <a:p>
            <a:pPr lvl="1"/>
            <a:r>
              <a:rPr lang="en-US" sz="2800" dirty="0"/>
              <a:t>Possible side-effect: early menopause</a:t>
            </a:r>
          </a:p>
          <a:p>
            <a:pPr lvl="1"/>
            <a:r>
              <a:rPr lang="en-US" sz="2800" dirty="0"/>
              <a:t>Patients interested in their risk of early menopause after treatment</a:t>
            </a:r>
          </a:p>
          <a:p>
            <a:r>
              <a:rPr lang="en-US" sz="2800" b="1" dirty="0"/>
              <a:t>This project focuses on:</a:t>
            </a:r>
          </a:p>
          <a:p>
            <a:pPr lvl="1"/>
            <a:r>
              <a:rPr lang="en-US" sz="2800" dirty="0"/>
              <a:t>risk of the chemotherapy-induced amenorrhea (CIA) incidence </a:t>
            </a:r>
          </a:p>
          <a:p>
            <a:pPr lvl="1"/>
            <a:r>
              <a:rPr lang="en-US" sz="2800" dirty="0"/>
              <a:t>the likelihood of menstrual resumption</a:t>
            </a:r>
          </a:p>
        </p:txBody>
      </p:sp>
    </p:spTree>
    <p:extLst>
      <p:ext uri="{BB962C8B-B14F-4D97-AF65-F5344CB8AC3E}">
        <p14:creationId xmlns:p14="http://schemas.microsoft.com/office/powerpoint/2010/main" val="347792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9EFA-D683-ECB9-471D-83F060E0291A}"/>
              </a:ext>
            </a:extLst>
          </p:cNvPr>
          <p:cNvSpPr>
            <a:spLocks noGrp="1"/>
          </p:cNvSpPr>
          <p:nvPr>
            <p:ph type="title"/>
          </p:nvPr>
        </p:nvSpPr>
        <p:spPr/>
        <p:txBody>
          <a:bodyPr/>
          <a:lstStyle/>
          <a:p>
            <a:r>
              <a:rPr lang="en-US" dirty="0"/>
              <a:t>Comparison of imputations</a:t>
            </a:r>
          </a:p>
        </p:txBody>
      </p:sp>
      <p:graphicFrame>
        <p:nvGraphicFramePr>
          <p:cNvPr id="4" name="Table 4">
            <a:extLst>
              <a:ext uri="{FF2B5EF4-FFF2-40B4-BE49-F238E27FC236}">
                <a16:creationId xmlns:a16="http://schemas.microsoft.com/office/drawing/2014/main" id="{685651A3-1087-1B92-14AE-5B3A73E941D3}"/>
              </a:ext>
            </a:extLst>
          </p:cNvPr>
          <p:cNvGraphicFramePr>
            <a:graphicFrameLocks noGrp="1"/>
          </p:cNvGraphicFramePr>
          <p:nvPr>
            <p:ph idx="1"/>
            <p:extLst>
              <p:ext uri="{D42A27DB-BD31-4B8C-83A1-F6EECF244321}">
                <p14:modId xmlns:p14="http://schemas.microsoft.com/office/powerpoint/2010/main" val="655355731"/>
              </p:ext>
            </p:extLst>
          </p:nvPr>
        </p:nvGraphicFramePr>
        <p:xfrm>
          <a:off x="1371600" y="1709420"/>
          <a:ext cx="7680956" cy="4348480"/>
        </p:xfrm>
        <a:graphic>
          <a:graphicData uri="http://schemas.openxmlformats.org/drawingml/2006/table">
            <a:tbl>
              <a:tblPr firstRow="1" bandRow="1">
                <a:tableStyleId>{5C22544A-7EE6-4342-B048-85BDC9FD1C3A}</a:tableStyleId>
              </a:tblPr>
              <a:tblGrid>
                <a:gridCol w="1920239">
                  <a:extLst>
                    <a:ext uri="{9D8B030D-6E8A-4147-A177-3AD203B41FA5}">
                      <a16:colId xmlns:a16="http://schemas.microsoft.com/office/drawing/2014/main" val="1155208842"/>
                    </a:ext>
                  </a:extLst>
                </a:gridCol>
                <a:gridCol w="1920239">
                  <a:extLst>
                    <a:ext uri="{9D8B030D-6E8A-4147-A177-3AD203B41FA5}">
                      <a16:colId xmlns:a16="http://schemas.microsoft.com/office/drawing/2014/main" val="2857631196"/>
                    </a:ext>
                  </a:extLst>
                </a:gridCol>
                <a:gridCol w="1920239">
                  <a:extLst>
                    <a:ext uri="{9D8B030D-6E8A-4147-A177-3AD203B41FA5}">
                      <a16:colId xmlns:a16="http://schemas.microsoft.com/office/drawing/2014/main" val="474670491"/>
                    </a:ext>
                  </a:extLst>
                </a:gridCol>
                <a:gridCol w="1920239">
                  <a:extLst>
                    <a:ext uri="{9D8B030D-6E8A-4147-A177-3AD203B41FA5}">
                      <a16:colId xmlns:a16="http://schemas.microsoft.com/office/drawing/2014/main" val="1269203482"/>
                    </a:ext>
                  </a:extLst>
                </a:gridCol>
              </a:tblGrid>
              <a:tr h="370840">
                <a:tc>
                  <a:txBody>
                    <a:bodyPr/>
                    <a:lstStyle/>
                    <a:p>
                      <a:r>
                        <a:rPr lang="en-US" dirty="0"/>
                        <a:t>Imputation method</a:t>
                      </a:r>
                    </a:p>
                  </a:txBody>
                  <a:tcPr/>
                </a:tc>
                <a:tc>
                  <a:txBody>
                    <a:bodyPr/>
                    <a:lstStyle/>
                    <a:p>
                      <a:r>
                        <a:rPr lang="en-US" dirty="0"/>
                        <a:t>Average concordance</a:t>
                      </a:r>
                    </a:p>
                  </a:txBody>
                  <a:tcPr/>
                </a:tc>
                <a:tc>
                  <a:txBody>
                    <a:bodyPr/>
                    <a:lstStyle/>
                    <a:p>
                      <a:r>
                        <a:rPr lang="en-US" dirty="0"/>
                        <a:t>MICE method</a:t>
                      </a:r>
                    </a:p>
                  </a:txBody>
                  <a:tcPr/>
                </a:tc>
                <a:tc>
                  <a:txBody>
                    <a:bodyPr/>
                    <a:lstStyle/>
                    <a:p>
                      <a:r>
                        <a:rPr lang="en-US" dirty="0"/>
                        <a:t>Allowed no. of missingness</a:t>
                      </a:r>
                    </a:p>
                  </a:txBody>
                  <a:tcPr/>
                </a:tc>
                <a:extLst>
                  <a:ext uri="{0D108BD9-81ED-4DB2-BD59-A6C34878D82A}">
                    <a16:rowId xmlns:a16="http://schemas.microsoft.com/office/drawing/2014/main" val="3717120842"/>
                  </a:ext>
                </a:extLst>
              </a:tr>
              <a:tr h="370840">
                <a:tc>
                  <a:txBody>
                    <a:bodyPr/>
                    <a:lstStyle/>
                    <a:p>
                      <a:r>
                        <a:rPr lang="en-US" dirty="0"/>
                        <a:t>MICE</a:t>
                      </a:r>
                    </a:p>
                  </a:txBody>
                  <a:tcPr/>
                </a:tc>
                <a:tc>
                  <a:txBody>
                    <a:bodyPr/>
                    <a:lstStyle/>
                    <a:p>
                      <a:r>
                        <a:rPr lang="en-US" dirty="0"/>
                        <a:t>0.7008</a:t>
                      </a:r>
                    </a:p>
                  </a:txBody>
                  <a:tcPr/>
                </a:tc>
                <a:tc>
                  <a:txBody>
                    <a:bodyPr/>
                    <a:lstStyle/>
                    <a:p>
                      <a:r>
                        <a:rPr lang="en-US" dirty="0"/>
                        <a:t>CART</a:t>
                      </a:r>
                    </a:p>
                  </a:txBody>
                  <a:tcPr/>
                </a:tc>
                <a:tc>
                  <a:txBody>
                    <a:bodyPr/>
                    <a:lstStyle/>
                    <a:p>
                      <a:r>
                        <a:rPr lang="en-US" dirty="0"/>
                        <a:t>2</a:t>
                      </a:r>
                    </a:p>
                  </a:txBody>
                  <a:tcPr/>
                </a:tc>
                <a:extLst>
                  <a:ext uri="{0D108BD9-81ED-4DB2-BD59-A6C34878D82A}">
                    <a16:rowId xmlns:a16="http://schemas.microsoft.com/office/drawing/2014/main" val="1363616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MICE</a:t>
                      </a:r>
                    </a:p>
                  </a:txBody>
                  <a:tcPr/>
                </a:tc>
                <a:tc>
                  <a:txBody>
                    <a:bodyPr/>
                    <a:lstStyle/>
                    <a:p>
                      <a:r>
                        <a:rPr lang="en-US" dirty="0"/>
                        <a:t>0.7021</a:t>
                      </a:r>
                    </a:p>
                  </a:txBody>
                  <a:tcPr/>
                </a:tc>
                <a:tc>
                  <a:txBody>
                    <a:bodyPr/>
                    <a:lstStyle/>
                    <a:p>
                      <a:r>
                        <a:rPr lang="en-US" dirty="0"/>
                        <a:t>CART</a:t>
                      </a:r>
                    </a:p>
                  </a:txBody>
                  <a:tcPr/>
                </a:tc>
                <a:tc>
                  <a:txBody>
                    <a:bodyPr/>
                    <a:lstStyle/>
                    <a:p>
                      <a:r>
                        <a:rPr lang="en-US" dirty="0"/>
                        <a:t>1</a:t>
                      </a:r>
                    </a:p>
                  </a:txBody>
                  <a:tcPr/>
                </a:tc>
                <a:extLst>
                  <a:ext uri="{0D108BD9-81ED-4DB2-BD59-A6C34878D82A}">
                    <a16:rowId xmlns:a16="http://schemas.microsoft.com/office/drawing/2014/main" val="5154350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MICE</a:t>
                      </a:r>
                    </a:p>
                  </a:txBody>
                  <a:tcPr/>
                </a:tc>
                <a:tc>
                  <a:txBody>
                    <a:bodyPr/>
                    <a:lstStyle/>
                    <a:p>
                      <a:r>
                        <a:rPr lang="en-US" dirty="0"/>
                        <a:t>0.6755</a:t>
                      </a:r>
                    </a:p>
                  </a:txBody>
                  <a:tcPr/>
                </a:tc>
                <a:tc>
                  <a:txBody>
                    <a:bodyPr/>
                    <a:lstStyle/>
                    <a:p>
                      <a:r>
                        <a:rPr lang="en-US" dirty="0"/>
                        <a:t>CART</a:t>
                      </a:r>
                    </a:p>
                  </a:txBody>
                  <a:tcPr/>
                </a:tc>
                <a:tc>
                  <a:txBody>
                    <a:bodyPr/>
                    <a:lstStyle/>
                    <a:p>
                      <a:r>
                        <a:rPr lang="en-US" dirty="0"/>
                        <a:t>0</a:t>
                      </a:r>
                    </a:p>
                  </a:txBody>
                  <a:tcPr/>
                </a:tc>
                <a:extLst>
                  <a:ext uri="{0D108BD9-81ED-4DB2-BD59-A6C34878D82A}">
                    <a16:rowId xmlns:a16="http://schemas.microsoft.com/office/drawing/2014/main" val="25905843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MICE</a:t>
                      </a:r>
                    </a:p>
                  </a:txBody>
                  <a:tcPr/>
                </a:tc>
                <a:tc>
                  <a:txBody>
                    <a:bodyPr/>
                    <a:lstStyle/>
                    <a:p>
                      <a:r>
                        <a:rPr lang="en-US" dirty="0"/>
                        <a:t>0.7008</a:t>
                      </a:r>
                    </a:p>
                  </a:txBody>
                  <a:tcPr/>
                </a:tc>
                <a:tc>
                  <a:txBody>
                    <a:bodyPr/>
                    <a:lstStyle/>
                    <a:p>
                      <a:r>
                        <a:rPr lang="en-US" dirty="0" err="1"/>
                        <a:t>PolyReg</a:t>
                      </a:r>
                      <a:endParaRPr lang="en-US" dirty="0"/>
                    </a:p>
                  </a:txBody>
                  <a:tcPr/>
                </a:tc>
                <a:tc>
                  <a:txBody>
                    <a:bodyPr/>
                    <a:lstStyle/>
                    <a:p>
                      <a:r>
                        <a:rPr lang="en-US" dirty="0"/>
                        <a:t>2</a:t>
                      </a:r>
                    </a:p>
                  </a:txBody>
                  <a:tcPr/>
                </a:tc>
                <a:extLst>
                  <a:ext uri="{0D108BD9-81ED-4DB2-BD59-A6C34878D82A}">
                    <a16:rowId xmlns:a16="http://schemas.microsoft.com/office/drawing/2014/main" val="24012117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MICE</a:t>
                      </a:r>
                    </a:p>
                  </a:txBody>
                  <a:tcPr/>
                </a:tc>
                <a:tc>
                  <a:txBody>
                    <a:bodyPr/>
                    <a:lstStyle/>
                    <a:p>
                      <a:r>
                        <a:rPr lang="en-US" dirty="0"/>
                        <a:t>0.7020</a:t>
                      </a:r>
                    </a:p>
                  </a:txBody>
                  <a:tcPr/>
                </a:tc>
                <a:tc>
                  <a:txBody>
                    <a:bodyPr/>
                    <a:lstStyle/>
                    <a:p>
                      <a:r>
                        <a:rPr lang="en-US" dirty="0" err="1"/>
                        <a:t>PolyReg</a:t>
                      </a:r>
                      <a:endParaRPr lang="en-US" dirty="0"/>
                    </a:p>
                  </a:txBody>
                  <a:tcPr/>
                </a:tc>
                <a:tc>
                  <a:txBody>
                    <a:bodyPr/>
                    <a:lstStyle/>
                    <a:p>
                      <a:r>
                        <a:rPr lang="en-US" dirty="0"/>
                        <a:t>1</a:t>
                      </a:r>
                    </a:p>
                  </a:txBody>
                  <a:tcPr/>
                </a:tc>
                <a:extLst>
                  <a:ext uri="{0D108BD9-81ED-4DB2-BD59-A6C34878D82A}">
                    <a16:rowId xmlns:a16="http://schemas.microsoft.com/office/drawing/2014/main" val="37980753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MICE</a:t>
                      </a:r>
                    </a:p>
                  </a:txBody>
                  <a:tcPr/>
                </a:tc>
                <a:tc>
                  <a:txBody>
                    <a:bodyPr/>
                    <a:lstStyle/>
                    <a:p>
                      <a:r>
                        <a:rPr lang="en-US" dirty="0"/>
                        <a:t>0.6770</a:t>
                      </a:r>
                    </a:p>
                  </a:txBody>
                  <a:tcPr/>
                </a:tc>
                <a:tc>
                  <a:txBody>
                    <a:bodyPr/>
                    <a:lstStyle/>
                    <a:p>
                      <a:r>
                        <a:rPr lang="en-US" dirty="0" err="1"/>
                        <a:t>PolyReg</a:t>
                      </a:r>
                      <a:endParaRPr lang="en-US" dirty="0"/>
                    </a:p>
                  </a:txBody>
                  <a:tcPr/>
                </a:tc>
                <a:tc>
                  <a:txBody>
                    <a:bodyPr/>
                    <a:lstStyle/>
                    <a:p>
                      <a:r>
                        <a:rPr lang="en-US" dirty="0"/>
                        <a:t>0</a:t>
                      </a:r>
                    </a:p>
                  </a:txBody>
                  <a:tcPr/>
                </a:tc>
                <a:extLst>
                  <a:ext uri="{0D108BD9-81ED-4DB2-BD59-A6C34878D82A}">
                    <a16:rowId xmlns:a16="http://schemas.microsoft.com/office/drawing/2014/main" val="23376621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MICE</a:t>
                      </a:r>
                    </a:p>
                  </a:txBody>
                  <a:tcPr/>
                </a:tc>
                <a:tc>
                  <a:txBody>
                    <a:bodyPr/>
                    <a:lstStyle/>
                    <a:p>
                      <a:r>
                        <a:rPr lang="en-US" dirty="0"/>
                        <a:t>0.7008</a:t>
                      </a:r>
                    </a:p>
                  </a:txBody>
                  <a:tcPr/>
                </a:tc>
                <a:tc>
                  <a:txBody>
                    <a:bodyPr/>
                    <a:lstStyle/>
                    <a:p>
                      <a:r>
                        <a:rPr lang="en-US" dirty="0"/>
                        <a:t>RF</a:t>
                      </a:r>
                    </a:p>
                  </a:txBody>
                  <a:tcPr/>
                </a:tc>
                <a:tc>
                  <a:txBody>
                    <a:bodyPr/>
                    <a:lstStyle/>
                    <a:p>
                      <a:r>
                        <a:rPr lang="en-US" dirty="0"/>
                        <a:t>2</a:t>
                      </a:r>
                    </a:p>
                  </a:txBody>
                  <a:tcPr/>
                </a:tc>
                <a:extLst>
                  <a:ext uri="{0D108BD9-81ED-4DB2-BD59-A6C34878D82A}">
                    <a16:rowId xmlns:a16="http://schemas.microsoft.com/office/drawing/2014/main" val="2373019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MICE</a:t>
                      </a:r>
                    </a:p>
                  </a:txBody>
                  <a:tcPr>
                    <a:solidFill>
                      <a:srgbClr val="FFC000"/>
                    </a:solidFill>
                  </a:tcPr>
                </a:tc>
                <a:tc>
                  <a:txBody>
                    <a:bodyPr/>
                    <a:lstStyle/>
                    <a:p>
                      <a:r>
                        <a:rPr lang="en-US" dirty="0"/>
                        <a:t>0.7038</a:t>
                      </a:r>
                    </a:p>
                  </a:txBody>
                  <a:tcPr>
                    <a:solidFill>
                      <a:srgbClr val="FFC000"/>
                    </a:solidFill>
                  </a:tcPr>
                </a:tc>
                <a:tc>
                  <a:txBody>
                    <a:bodyPr/>
                    <a:lstStyle/>
                    <a:p>
                      <a:r>
                        <a:rPr lang="en-US" dirty="0"/>
                        <a:t>RF</a:t>
                      </a:r>
                    </a:p>
                  </a:txBody>
                  <a:tcPr>
                    <a:solidFill>
                      <a:srgbClr val="FFC000"/>
                    </a:solidFill>
                  </a:tcPr>
                </a:tc>
                <a:tc>
                  <a:txBody>
                    <a:bodyPr/>
                    <a:lstStyle/>
                    <a:p>
                      <a:r>
                        <a:rPr lang="en-US" dirty="0"/>
                        <a:t>1</a:t>
                      </a:r>
                    </a:p>
                  </a:txBody>
                  <a:tcPr>
                    <a:solidFill>
                      <a:srgbClr val="FFC000"/>
                    </a:solidFill>
                  </a:tcPr>
                </a:tc>
                <a:extLst>
                  <a:ext uri="{0D108BD9-81ED-4DB2-BD59-A6C34878D82A}">
                    <a16:rowId xmlns:a16="http://schemas.microsoft.com/office/drawing/2014/main" val="32635717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MICE</a:t>
                      </a:r>
                    </a:p>
                  </a:txBody>
                  <a:tcPr/>
                </a:tc>
                <a:tc>
                  <a:txBody>
                    <a:bodyPr/>
                    <a:lstStyle/>
                    <a:p>
                      <a:r>
                        <a:rPr lang="en-US" dirty="0"/>
                        <a:t>0.6989</a:t>
                      </a:r>
                    </a:p>
                  </a:txBody>
                  <a:tcPr/>
                </a:tc>
                <a:tc>
                  <a:txBody>
                    <a:bodyPr/>
                    <a:lstStyle/>
                    <a:p>
                      <a:r>
                        <a:rPr lang="en-US" dirty="0"/>
                        <a:t>RF</a:t>
                      </a:r>
                    </a:p>
                  </a:txBody>
                  <a:tcPr/>
                </a:tc>
                <a:tc>
                  <a:txBody>
                    <a:bodyPr/>
                    <a:lstStyle/>
                    <a:p>
                      <a:r>
                        <a:rPr lang="en-US" dirty="0"/>
                        <a:t>0</a:t>
                      </a:r>
                    </a:p>
                  </a:txBody>
                  <a:tcPr/>
                </a:tc>
                <a:extLst>
                  <a:ext uri="{0D108BD9-81ED-4DB2-BD59-A6C34878D82A}">
                    <a16:rowId xmlns:a16="http://schemas.microsoft.com/office/drawing/2014/main" val="1522661177"/>
                  </a:ext>
                </a:extLst>
              </a:tr>
              <a:tr h="370840">
                <a:tc>
                  <a:txBody>
                    <a:bodyPr/>
                    <a:lstStyle/>
                    <a:p>
                      <a:r>
                        <a:rPr lang="en-US" dirty="0"/>
                        <a:t>K-NN</a:t>
                      </a:r>
                    </a:p>
                  </a:txBody>
                  <a:tcPr/>
                </a:tc>
                <a:tc>
                  <a:txBody>
                    <a:bodyPr/>
                    <a:lstStyle/>
                    <a:p>
                      <a:r>
                        <a:rPr lang="en-US" dirty="0"/>
                        <a:t>0.7006</a:t>
                      </a:r>
                    </a:p>
                  </a:txBody>
                  <a:tcPr/>
                </a:tc>
                <a:tc>
                  <a:txBody>
                    <a:bodyPr/>
                    <a:lstStyle/>
                    <a:p>
                      <a:r>
                        <a:rPr lang="en-US" dirty="0"/>
                        <a:t>-</a:t>
                      </a:r>
                    </a:p>
                  </a:txBody>
                  <a:tcPr/>
                </a:tc>
                <a:tc>
                  <a:txBody>
                    <a:bodyPr/>
                    <a:lstStyle/>
                    <a:p>
                      <a:r>
                        <a:rPr lang="en-US" dirty="0"/>
                        <a:t>2</a:t>
                      </a:r>
                    </a:p>
                  </a:txBody>
                  <a:tcPr/>
                </a:tc>
                <a:extLst>
                  <a:ext uri="{0D108BD9-81ED-4DB2-BD59-A6C34878D82A}">
                    <a16:rowId xmlns:a16="http://schemas.microsoft.com/office/drawing/2014/main" val="4149664460"/>
                  </a:ext>
                </a:extLst>
              </a:tr>
            </a:tbl>
          </a:graphicData>
        </a:graphic>
      </p:graphicFrame>
      <p:sp>
        <p:nvSpPr>
          <p:cNvPr id="5" name="TextBox 4">
            <a:extLst>
              <a:ext uri="{FF2B5EF4-FFF2-40B4-BE49-F238E27FC236}">
                <a16:creationId xmlns:a16="http://schemas.microsoft.com/office/drawing/2014/main" id="{5AE3A30F-2563-D1C1-C508-87CD2BADAD89}"/>
              </a:ext>
            </a:extLst>
          </p:cNvPr>
          <p:cNvSpPr txBox="1"/>
          <p:nvPr/>
        </p:nvSpPr>
        <p:spPr>
          <a:xfrm>
            <a:off x="9308588" y="3776500"/>
            <a:ext cx="2426208" cy="2308324"/>
          </a:xfrm>
          <a:prstGeom prst="rect">
            <a:avLst/>
          </a:prstGeom>
          <a:noFill/>
        </p:spPr>
        <p:txBody>
          <a:bodyPr wrap="square" rtlCol="0">
            <a:spAutoFit/>
          </a:bodyPr>
          <a:lstStyle/>
          <a:p>
            <a:r>
              <a:rPr lang="en-US" dirty="0"/>
              <a:t>*</a:t>
            </a:r>
            <a:r>
              <a:rPr lang="en-US" b="1" dirty="0"/>
              <a:t>Note</a:t>
            </a:r>
            <a:r>
              <a:rPr lang="en-US" dirty="0"/>
              <a:t>:</a:t>
            </a:r>
          </a:p>
          <a:p>
            <a:pPr marL="285750" indent="-285750">
              <a:buFont typeface="Arial" panose="020B0604020202020204" pitchFamily="34" charset="0"/>
              <a:buChar char="•"/>
            </a:pPr>
            <a:r>
              <a:rPr lang="en-US" dirty="0"/>
              <a:t>CART: Classification and regression tree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PolyReg</a:t>
            </a:r>
            <a:r>
              <a:rPr lang="en-US" dirty="0"/>
              <a:t>: Polynomial regression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RF: Random forest</a:t>
            </a:r>
          </a:p>
        </p:txBody>
      </p:sp>
    </p:spTree>
    <p:extLst>
      <p:ext uri="{BB962C8B-B14F-4D97-AF65-F5344CB8AC3E}">
        <p14:creationId xmlns:p14="http://schemas.microsoft.com/office/powerpoint/2010/main" val="2227418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48C2-7DDE-11D5-89C7-00CD075A38A4}"/>
              </a:ext>
            </a:extLst>
          </p:cNvPr>
          <p:cNvSpPr>
            <a:spLocks noGrp="1"/>
          </p:cNvSpPr>
          <p:nvPr>
            <p:ph type="ctrTitle"/>
          </p:nvPr>
        </p:nvSpPr>
        <p:spPr/>
        <p:txBody>
          <a:bodyPr/>
          <a:lstStyle/>
          <a:p>
            <a:r>
              <a:rPr lang="en-US" dirty="0"/>
              <a:t>Model Fitting</a:t>
            </a:r>
            <a:br>
              <a:rPr lang="en-US" dirty="0"/>
            </a:br>
            <a:r>
              <a:rPr lang="en-US" dirty="0"/>
              <a:t>Part I</a:t>
            </a:r>
          </a:p>
        </p:txBody>
      </p:sp>
      <p:sp>
        <p:nvSpPr>
          <p:cNvPr id="3" name="Subtitle 2">
            <a:extLst>
              <a:ext uri="{FF2B5EF4-FFF2-40B4-BE49-F238E27FC236}">
                <a16:creationId xmlns:a16="http://schemas.microsoft.com/office/drawing/2014/main" id="{1A44D1EA-DBFD-D918-F2E9-81A86879AE7B}"/>
              </a:ext>
            </a:extLst>
          </p:cNvPr>
          <p:cNvSpPr>
            <a:spLocks noGrp="1"/>
          </p:cNvSpPr>
          <p:nvPr>
            <p:ph type="subTitle" idx="1"/>
          </p:nvPr>
        </p:nvSpPr>
        <p:spPr/>
        <p:txBody>
          <a:bodyPr>
            <a:normAutofit lnSpcReduction="10000"/>
          </a:bodyPr>
          <a:lstStyle/>
          <a:p>
            <a:r>
              <a:rPr lang="en-US" sz="3200" dirty="0"/>
              <a:t>Risk of chemotherapy-induced amenorrhea (CIA)</a:t>
            </a:r>
          </a:p>
        </p:txBody>
      </p:sp>
    </p:spTree>
    <p:extLst>
      <p:ext uri="{BB962C8B-B14F-4D97-AF65-F5344CB8AC3E}">
        <p14:creationId xmlns:p14="http://schemas.microsoft.com/office/powerpoint/2010/main" val="239186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Risk of CIA</a:t>
            </a:r>
            <a:br>
              <a:rPr lang="en-US" dirty="0"/>
            </a:br>
            <a:r>
              <a:rPr lang="en-US" dirty="0"/>
              <a:t>Patients older than 40 years old</a:t>
            </a:r>
          </a:p>
        </p:txBody>
      </p:sp>
      <p:graphicFrame>
        <p:nvGraphicFramePr>
          <p:cNvPr id="4" name="Table 4">
            <a:extLst>
              <a:ext uri="{FF2B5EF4-FFF2-40B4-BE49-F238E27FC236}">
                <a16:creationId xmlns:a16="http://schemas.microsoft.com/office/drawing/2014/main" id="{70B7B12F-6ED4-D78F-714E-EDDE56A322D2}"/>
              </a:ext>
            </a:extLst>
          </p:cNvPr>
          <p:cNvGraphicFramePr>
            <a:graphicFrameLocks noGrp="1"/>
          </p:cNvGraphicFramePr>
          <p:nvPr>
            <p:ph idx="1"/>
            <p:extLst>
              <p:ext uri="{D42A27DB-BD31-4B8C-83A1-F6EECF244321}">
                <p14:modId xmlns:p14="http://schemas.microsoft.com/office/powerpoint/2010/main" val="2535534805"/>
              </p:ext>
            </p:extLst>
          </p:nvPr>
        </p:nvGraphicFramePr>
        <p:xfrm>
          <a:off x="1371600" y="1994916"/>
          <a:ext cx="10168128" cy="4332730"/>
        </p:xfrm>
        <a:graphic>
          <a:graphicData uri="http://schemas.openxmlformats.org/drawingml/2006/table">
            <a:tbl>
              <a:tblPr firstRow="1" bandRow="1">
                <a:tableStyleId>{5C22544A-7EE6-4342-B048-85BDC9FD1C3A}</a:tableStyleId>
              </a:tblPr>
              <a:tblGrid>
                <a:gridCol w="4324582">
                  <a:extLst>
                    <a:ext uri="{9D8B030D-6E8A-4147-A177-3AD203B41FA5}">
                      <a16:colId xmlns:a16="http://schemas.microsoft.com/office/drawing/2014/main" val="3161231223"/>
                    </a:ext>
                  </a:extLst>
                </a:gridCol>
                <a:gridCol w="1894239">
                  <a:extLst>
                    <a:ext uri="{9D8B030D-6E8A-4147-A177-3AD203B41FA5}">
                      <a16:colId xmlns:a16="http://schemas.microsoft.com/office/drawing/2014/main" val="3707066889"/>
                    </a:ext>
                  </a:extLst>
                </a:gridCol>
                <a:gridCol w="1304523">
                  <a:extLst>
                    <a:ext uri="{9D8B030D-6E8A-4147-A177-3AD203B41FA5}">
                      <a16:colId xmlns:a16="http://schemas.microsoft.com/office/drawing/2014/main" val="4215920845"/>
                    </a:ext>
                  </a:extLst>
                </a:gridCol>
                <a:gridCol w="1340263">
                  <a:extLst>
                    <a:ext uri="{9D8B030D-6E8A-4147-A177-3AD203B41FA5}">
                      <a16:colId xmlns:a16="http://schemas.microsoft.com/office/drawing/2014/main" val="1701854407"/>
                    </a:ext>
                  </a:extLst>
                </a:gridCol>
                <a:gridCol w="1304521">
                  <a:extLst>
                    <a:ext uri="{9D8B030D-6E8A-4147-A177-3AD203B41FA5}">
                      <a16:colId xmlns:a16="http://schemas.microsoft.com/office/drawing/2014/main" val="4292755458"/>
                    </a:ext>
                  </a:extLst>
                </a:gridCol>
              </a:tblGrid>
              <a:tr h="433273">
                <a:tc>
                  <a:txBody>
                    <a:bodyPr/>
                    <a:lstStyle/>
                    <a:p>
                      <a:pPr algn="r"/>
                      <a:r>
                        <a:rPr lang="en-AU" b="1" dirty="0">
                          <a:effectLst/>
                        </a:rPr>
                        <a:t>Variable</a:t>
                      </a:r>
                    </a:p>
                  </a:txBody>
                  <a:tcPr anchor="ctr"/>
                </a:tc>
                <a:tc>
                  <a:txBody>
                    <a:bodyPr/>
                    <a:lstStyle/>
                    <a:p>
                      <a:pPr algn="ctr"/>
                      <a:r>
                        <a:rPr lang="en-AU" dirty="0">
                          <a:effectLst/>
                        </a:rPr>
                        <a:t>Coefficient</a:t>
                      </a:r>
                    </a:p>
                  </a:txBody>
                  <a:tcPr anchor="ctr"/>
                </a:tc>
                <a:tc>
                  <a:txBody>
                    <a:bodyPr/>
                    <a:lstStyle/>
                    <a:p>
                      <a:pPr algn="ctr"/>
                      <a:r>
                        <a:rPr lang="en-AU" dirty="0">
                          <a:effectLst/>
                        </a:rPr>
                        <a:t>exp(</a:t>
                      </a:r>
                      <a:r>
                        <a:rPr lang="en-AU" dirty="0" err="1">
                          <a:effectLst/>
                        </a:rPr>
                        <a:t>coef</a:t>
                      </a:r>
                      <a:r>
                        <a:rPr lang="en-AU" dirty="0">
                          <a:effectLst/>
                        </a:rPr>
                        <a:t>)</a:t>
                      </a:r>
                    </a:p>
                  </a:txBody>
                  <a:tcPr anchor="ctr"/>
                </a:tc>
                <a:tc>
                  <a:txBody>
                    <a:bodyPr/>
                    <a:lstStyle/>
                    <a:p>
                      <a:pPr algn="ctr"/>
                      <a:r>
                        <a:rPr lang="en-AU" dirty="0">
                          <a:effectLst/>
                        </a:rPr>
                        <a:t>se(</a:t>
                      </a:r>
                      <a:r>
                        <a:rPr lang="en-AU" dirty="0" err="1">
                          <a:effectLst/>
                        </a:rPr>
                        <a:t>coef</a:t>
                      </a:r>
                      <a:r>
                        <a:rPr lang="en-AU" dirty="0">
                          <a:effectLst/>
                        </a:rPr>
                        <a:t>)</a:t>
                      </a:r>
                    </a:p>
                  </a:txBody>
                  <a:tcPr anchor="ctr"/>
                </a:tc>
                <a:tc>
                  <a:txBody>
                    <a:bodyPr/>
                    <a:lstStyle/>
                    <a:p>
                      <a:pPr algn="ctr"/>
                      <a:r>
                        <a:rPr lang="en-AU" dirty="0" err="1">
                          <a:effectLst/>
                        </a:rPr>
                        <a:t>Pr</a:t>
                      </a:r>
                      <a:r>
                        <a:rPr lang="en-AU" dirty="0">
                          <a:effectLst/>
                        </a:rPr>
                        <a:t>(&gt;|z|)</a:t>
                      </a:r>
                    </a:p>
                  </a:txBody>
                  <a:tcPr anchor="ctr"/>
                </a:tc>
                <a:extLst>
                  <a:ext uri="{0D108BD9-81ED-4DB2-BD59-A6C34878D82A}">
                    <a16:rowId xmlns:a16="http://schemas.microsoft.com/office/drawing/2014/main" val="310804533"/>
                  </a:ext>
                </a:extLst>
              </a:tr>
              <a:tr h="433273">
                <a:tc>
                  <a:txBody>
                    <a:bodyPr/>
                    <a:lstStyle/>
                    <a:p>
                      <a:pPr algn="r"/>
                      <a:r>
                        <a:rPr lang="en-AU" dirty="0" err="1">
                          <a:effectLst/>
                        </a:rPr>
                        <a:t>Age_diagnosis</a:t>
                      </a:r>
                      <a:endParaRPr lang="en-AU" dirty="0">
                        <a:effectLst/>
                      </a:endParaRPr>
                    </a:p>
                  </a:txBody>
                  <a:tcPr anchor="ctr"/>
                </a:tc>
                <a:tc>
                  <a:txBody>
                    <a:bodyPr/>
                    <a:lstStyle/>
                    <a:p>
                      <a:pPr algn="ctr"/>
                      <a:r>
                        <a:rPr lang="en-AU">
                          <a:effectLst/>
                        </a:rPr>
                        <a:t>0.1439</a:t>
                      </a:r>
                    </a:p>
                  </a:txBody>
                  <a:tcPr anchor="ctr"/>
                </a:tc>
                <a:tc>
                  <a:txBody>
                    <a:bodyPr/>
                    <a:lstStyle/>
                    <a:p>
                      <a:pPr algn="ctr"/>
                      <a:r>
                        <a:rPr lang="en-AU">
                          <a:effectLst/>
                        </a:rPr>
                        <a:t>1.1548</a:t>
                      </a:r>
                    </a:p>
                  </a:txBody>
                  <a:tcPr anchor="ctr"/>
                </a:tc>
                <a:tc>
                  <a:txBody>
                    <a:bodyPr/>
                    <a:lstStyle/>
                    <a:p>
                      <a:pPr algn="ctr"/>
                      <a:r>
                        <a:rPr lang="en-AU">
                          <a:effectLst/>
                        </a:rPr>
                        <a:t>0.0076</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2855918623"/>
                  </a:ext>
                </a:extLst>
              </a:tr>
              <a:tr h="433273">
                <a:tc>
                  <a:txBody>
                    <a:bodyPr/>
                    <a:lstStyle/>
                    <a:p>
                      <a:pPr algn="r"/>
                      <a:r>
                        <a:rPr lang="en-AU" dirty="0">
                          <a:effectLst/>
                        </a:rPr>
                        <a:t>Invasiveness_flg1</a:t>
                      </a:r>
                    </a:p>
                  </a:txBody>
                  <a:tcPr anchor="ctr"/>
                </a:tc>
                <a:tc>
                  <a:txBody>
                    <a:bodyPr/>
                    <a:lstStyle/>
                    <a:p>
                      <a:pPr algn="ctr"/>
                      <a:r>
                        <a:rPr lang="en-AU">
                          <a:effectLst/>
                        </a:rPr>
                        <a:t>0.4732</a:t>
                      </a:r>
                    </a:p>
                  </a:txBody>
                  <a:tcPr anchor="ctr"/>
                </a:tc>
                <a:tc>
                  <a:txBody>
                    <a:bodyPr/>
                    <a:lstStyle/>
                    <a:p>
                      <a:pPr algn="ctr"/>
                      <a:r>
                        <a:rPr lang="en-AU">
                          <a:effectLst/>
                        </a:rPr>
                        <a:t>1.6052</a:t>
                      </a:r>
                    </a:p>
                  </a:txBody>
                  <a:tcPr anchor="ctr"/>
                </a:tc>
                <a:tc>
                  <a:txBody>
                    <a:bodyPr/>
                    <a:lstStyle/>
                    <a:p>
                      <a:pPr algn="ctr"/>
                      <a:r>
                        <a:rPr lang="en-AU">
                          <a:effectLst/>
                        </a:rPr>
                        <a:t>0.0487</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373201697"/>
                  </a:ext>
                </a:extLst>
              </a:tr>
              <a:tr h="433273">
                <a:tc>
                  <a:txBody>
                    <a:bodyPr/>
                    <a:lstStyle/>
                    <a:p>
                      <a:pPr algn="r"/>
                      <a:r>
                        <a:rPr lang="en-AU" dirty="0">
                          <a:effectLst/>
                        </a:rPr>
                        <a:t>ER_Status1</a:t>
                      </a:r>
                    </a:p>
                  </a:txBody>
                  <a:tcPr anchor="ctr"/>
                </a:tc>
                <a:tc>
                  <a:txBody>
                    <a:bodyPr/>
                    <a:lstStyle/>
                    <a:p>
                      <a:pPr algn="ctr"/>
                      <a:r>
                        <a:rPr lang="en-AU">
                          <a:effectLst/>
                        </a:rPr>
                        <a:t>0.5601</a:t>
                      </a:r>
                    </a:p>
                  </a:txBody>
                  <a:tcPr anchor="ctr"/>
                </a:tc>
                <a:tc>
                  <a:txBody>
                    <a:bodyPr/>
                    <a:lstStyle/>
                    <a:p>
                      <a:pPr algn="ctr"/>
                      <a:r>
                        <a:rPr lang="en-AU">
                          <a:effectLst/>
                        </a:rPr>
                        <a:t>1.7509</a:t>
                      </a:r>
                    </a:p>
                  </a:txBody>
                  <a:tcPr anchor="ctr"/>
                </a:tc>
                <a:tc>
                  <a:txBody>
                    <a:bodyPr/>
                    <a:lstStyle/>
                    <a:p>
                      <a:pPr algn="ctr"/>
                      <a:r>
                        <a:rPr lang="en-AU">
                          <a:effectLst/>
                        </a:rPr>
                        <a:t>0.0529</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1391446327"/>
                  </a:ext>
                </a:extLst>
              </a:tr>
              <a:tr h="433273">
                <a:tc>
                  <a:txBody>
                    <a:bodyPr/>
                    <a:lstStyle/>
                    <a:p>
                      <a:pPr algn="r"/>
                      <a:r>
                        <a:rPr lang="en-AU" dirty="0">
                          <a:effectLst/>
                        </a:rPr>
                        <a:t>CMF_Cycles6</a:t>
                      </a:r>
                    </a:p>
                  </a:txBody>
                  <a:tcPr anchor="ctr"/>
                </a:tc>
                <a:tc>
                  <a:txBody>
                    <a:bodyPr/>
                    <a:lstStyle/>
                    <a:p>
                      <a:pPr algn="ctr"/>
                      <a:r>
                        <a:rPr lang="en-AU">
                          <a:effectLst/>
                        </a:rPr>
                        <a:t>2.9075</a:t>
                      </a:r>
                    </a:p>
                  </a:txBody>
                  <a:tcPr anchor="ctr"/>
                </a:tc>
                <a:tc>
                  <a:txBody>
                    <a:bodyPr/>
                    <a:lstStyle/>
                    <a:p>
                      <a:pPr algn="ctr"/>
                      <a:r>
                        <a:rPr lang="en-AU">
                          <a:effectLst/>
                        </a:rPr>
                        <a:t>18.3108</a:t>
                      </a:r>
                    </a:p>
                  </a:txBody>
                  <a:tcPr anchor="ctr"/>
                </a:tc>
                <a:tc>
                  <a:txBody>
                    <a:bodyPr/>
                    <a:lstStyle/>
                    <a:p>
                      <a:pPr algn="ctr"/>
                      <a:r>
                        <a:rPr lang="en-AU">
                          <a:effectLst/>
                        </a:rPr>
                        <a:t>0.0879</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3740790764"/>
                  </a:ext>
                </a:extLst>
              </a:tr>
              <a:tr h="433273">
                <a:tc>
                  <a:txBody>
                    <a:bodyPr/>
                    <a:lstStyle/>
                    <a:p>
                      <a:pPr algn="r"/>
                      <a:r>
                        <a:rPr lang="en-AU" dirty="0">
                          <a:effectLst/>
                        </a:rPr>
                        <a:t>CMF_Cycles7</a:t>
                      </a:r>
                    </a:p>
                  </a:txBody>
                  <a:tcPr anchor="ctr"/>
                </a:tc>
                <a:tc>
                  <a:txBody>
                    <a:bodyPr/>
                    <a:lstStyle/>
                    <a:p>
                      <a:pPr algn="ctr"/>
                      <a:r>
                        <a:rPr lang="en-AU">
                          <a:effectLst/>
                        </a:rPr>
                        <a:t>2.4294</a:t>
                      </a:r>
                    </a:p>
                  </a:txBody>
                  <a:tcPr anchor="ctr"/>
                </a:tc>
                <a:tc>
                  <a:txBody>
                    <a:bodyPr/>
                    <a:lstStyle/>
                    <a:p>
                      <a:pPr algn="ctr"/>
                      <a:r>
                        <a:rPr lang="en-AU">
                          <a:effectLst/>
                        </a:rPr>
                        <a:t>11.3521</a:t>
                      </a:r>
                    </a:p>
                  </a:txBody>
                  <a:tcPr anchor="ctr"/>
                </a:tc>
                <a:tc>
                  <a:txBody>
                    <a:bodyPr/>
                    <a:lstStyle/>
                    <a:p>
                      <a:pPr algn="ctr"/>
                      <a:r>
                        <a:rPr lang="en-AU">
                          <a:effectLst/>
                        </a:rPr>
                        <a:t>0.1375</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1435878067"/>
                  </a:ext>
                </a:extLst>
              </a:tr>
              <a:tr h="433273">
                <a:tc>
                  <a:txBody>
                    <a:bodyPr/>
                    <a:lstStyle/>
                    <a:p>
                      <a:pPr algn="r"/>
                      <a:r>
                        <a:rPr lang="en-AU" dirty="0">
                          <a:effectLst/>
                        </a:rPr>
                        <a:t>Invasiveness_flg1*CMF_Cycles6</a:t>
                      </a:r>
                    </a:p>
                  </a:txBody>
                  <a:tcPr anchor="ctr"/>
                </a:tc>
                <a:tc>
                  <a:txBody>
                    <a:bodyPr/>
                    <a:lstStyle/>
                    <a:p>
                      <a:pPr algn="ctr"/>
                      <a:r>
                        <a:rPr lang="en-AU">
                          <a:effectLst/>
                        </a:rPr>
                        <a:t>-0.9312</a:t>
                      </a:r>
                    </a:p>
                  </a:txBody>
                  <a:tcPr anchor="ctr"/>
                </a:tc>
                <a:tc>
                  <a:txBody>
                    <a:bodyPr/>
                    <a:lstStyle/>
                    <a:p>
                      <a:pPr algn="ctr"/>
                      <a:r>
                        <a:rPr lang="en-AU">
                          <a:effectLst/>
                        </a:rPr>
                        <a:t>0.3941</a:t>
                      </a:r>
                    </a:p>
                  </a:txBody>
                  <a:tcPr anchor="ctr"/>
                </a:tc>
                <a:tc>
                  <a:txBody>
                    <a:bodyPr/>
                    <a:lstStyle/>
                    <a:p>
                      <a:pPr algn="ctr"/>
                      <a:r>
                        <a:rPr lang="en-AU">
                          <a:effectLst/>
                        </a:rPr>
                        <a:t>0.0995</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4000654262"/>
                  </a:ext>
                </a:extLst>
              </a:tr>
              <a:tr h="433273">
                <a:tc>
                  <a:txBody>
                    <a:bodyPr/>
                    <a:lstStyle/>
                    <a:p>
                      <a:pPr algn="r"/>
                      <a:r>
                        <a:rPr lang="en-AU" dirty="0">
                          <a:effectLst/>
                        </a:rPr>
                        <a:t>Invasiveness_flg1*CMF_Cycles7</a:t>
                      </a:r>
                    </a:p>
                  </a:txBody>
                  <a:tcPr anchor="ctr"/>
                </a:tc>
                <a:tc>
                  <a:txBody>
                    <a:bodyPr/>
                    <a:lstStyle/>
                    <a:p>
                      <a:pPr algn="ctr"/>
                      <a:r>
                        <a:rPr lang="en-AU" dirty="0">
                          <a:effectLst/>
                        </a:rPr>
                        <a:t>-1.1621</a:t>
                      </a:r>
                    </a:p>
                  </a:txBody>
                  <a:tcPr anchor="ctr"/>
                </a:tc>
                <a:tc>
                  <a:txBody>
                    <a:bodyPr/>
                    <a:lstStyle/>
                    <a:p>
                      <a:pPr algn="ctr"/>
                      <a:r>
                        <a:rPr lang="en-AU">
                          <a:effectLst/>
                        </a:rPr>
                        <a:t>0.3128</a:t>
                      </a:r>
                    </a:p>
                  </a:txBody>
                  <a:tcPr anchor="ctr"/>
                </a:tc>
                <a:tc>
                  <a:txBody>
                    <a:bodyPr/>
                    <a:lstStyle/>
                    <a:p>
                      <a:pPr algn="ctr"/>
                      <a:r>
                        <a:rPr lang="en-AU">
                          <a:effectLst/>
                        </a:rPr>
                        <a:t>0.1354</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2512848309"/>
                  </a:ext>
                </a:extLst>
              </a:tr>
              <a:tr h="433273">
                <a:tc>
                  <a:txBody>
                    <a:bodyPr/>
                    <a:lstStyle/>
                    <a:p>
                      <a:pPr algn="r"/>
                      <a:r>
                        <a:rPr lang="en-AU" dirty="0">
                          <a:effectLst/>
                        </a:rPr>
                        <a:t>ER_Status1*CMf_Cycles6</a:t>
                      </a:r>
                    </a:p>
                  </a:txBody>
                  <a:tcPr anchor="ctr"/>
                </a:tc>
                <a:tc>
                  <a:txBody>
                    <a:bodyPr/>
                    <a:lstStyle/>
                    <a:p>
                      <a:pPr algn="ctr"/>
                      <a:r>
                        <a:rPr lang="en-AU">
                          <a:effectLst/>
                        </a:rPr>
                        <a:t>-1.3036</a:t>
                      </a:r>
                    </a:p>
                  </a:txBody>
                  <a:tcPr anchor="ctr"/>
                </a:tc>
                <a:tc>
                  <a:txBody>
                    <a:bodyPr/>
                    <a:lstStyle/>
                    <a:p>
                      <a:pPr algn="ctr"/>
                      <a:r>
                        <a:rPr lang="en-AU">
                          <a:effectLst/>
                        </a:rPr>
                        <a:t>0.2716</a:t>
                      </a:r>
                    </a:p>
                  </a:txBody>
                  <a:tcPr anchor="ctr"/>
                </a:tc>
                <a:tc>
                  <a:txBody>
                    <a:bodyPr/>
                    <a:lstStyle/>
                    <a:p>
                      <a:pPr algn="ctr"/>
                      <a:r>
                        <a:rPr lang="en-AU">
                          <a:effectLst/>
                        </a:rPr>
                        <a:t>0.1070</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2665990023"/>
                  </a:ext>
                </a:extLst>
              </a:tr>
              <a:tr h="433273">
                <a:tc>
                  <a:txBody>
                    <a:bodyPr/>
                    <a:lstStyle/>
                    <a:p>
                      <a:pPr algn="r"/>
                      <a:r>
                        <a:rPr lang="en-AU" dirty="0">
                          <a:effectLst/>
                        </a:rPr>
                        <a:t>ER_Status1*CMF_Cycles7</a:t>
                      </a:r>
                    </a:p>
                  </a:txBody>
                  <a:tcPr anchor="ctr"/>
                </a:tc>
                <a:tc>
                  <a:txBody>
                    <a:bodyPr/>
                    <a:lstStyle/>
                    <a:p>
                      <a:pPr algn="ctr"/>
                      <a:r>
                        <a:rPr lang="en-AU">
                          <a:effectLst/>
                        </a:rPr>
                        <a:t>-1.3752</a:t>
                      </a:r>
                    </a:p>
                  </a:txBody>
                  <a:tcPr anchor="ctr"/>
                </a:tc>
                <a:tc>
                  <a:txBody>
                    <a:bodyPr/>
                    <a:lstStyle/>
                    <a:p>
                      <a:pPr algn="ctr"/>
                      <a:r>
                        <a:rPr lang="en-AU">
                          <a:effectLst/>
                        </a:rPr>
                        <a:t>0.2528</a:t>
                      </a:r>
                    </a:p>
                  </a:txBody>
                  <a:tcPr anchor="ctr"/>
                </a:tc>
                <a:tc>
                  <a:txBody>
                    <a:bodyPr/>
                    <a:lstStyle/>
                    <a:p>
                      <a:pPr algn="ctr"/>
                      <a:r>
                        <a:rPr lang="en-AU">
                          <a:effectLst/>
                        </a:rPr>
                        <a:t>0.1371</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2794329583"/>
                  </a:ext>
                </a:extLst>
              </a:tr>
            </a:tbl>
          </a:graphicData>
        </a:graphic>
      </p:graphicFrame>
    </p:spTree>
    <p:extLst>
      <p:ext uri="{BB962C8B-B14F-4D97-AF65-F5344CB8AC3E}">
        <p14:creationId xmlns:p14="http://schemas.microsoft.com/office/powerpoint/2010/main" val="307290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Risk of CIA</a:t>
            </a:r>
            <a:br>
              <a:rPr lang="en-US" dirty="0"/>
            </a:br>
            <a:r>
              <a:rPr lang="en-US" dirty="0"/>
              <a:t>Patients older than 40 years old</a:t>
            </a:r>
          </a:p>
        </p:txBody>
      </p:sp>
      <p:sp>
        <p:nvSpPr>
          <p:cNvPr id="5" name="Content Placeholder 4">
            <a:extLst>
              <a:ext uri="{FF2B5EF4-FFF2-40B4-BE49-F238E27FC236}">
                <a16:creationId xmlns:a16="http://schemas.microsoft.com/office/drawing/2014/main" id="{D7349939-0EDE-D9B7-F858-DF81ECBFABAF}"/>
              </a:ext>
            </a:extLst>
          </p:cNvPr>
          <p:cNvSpPr>
            <a:spLocks noGrp="1"/>
          </p:cNvSpPr>
          <p:nvPr>
            <p:ph idx="1"/>
          </p:nvPr>
        </p:nvSpPr>
        <p:spPr>
          <a:xfrm>
            <a:off x="1371600" y="2286000"/>
            <a:ext cx="9601200" cy="3886200"/>
          </a:xfrm>
        </p:spPr>
        <p:txBody>
          <a:bodyPr>
            <a:normAutofit lnSpcReduction="10000"/>
          </a:bodyPr>
          <a:lstStyle/>
          <a:p>
            <a:r>
              <a:rPr lang="en-US" sz="2400" dirty="0"/>
              <a:t>Variables that </a:t>
            </a:r>
            <a:r>
              <a:rPr lang="en-US" sz="2400" b="1" dirty="0">
                <a:solidFill>
                  <a:schemeClr val="accent5">
                    <a:lumMod val="75000"/>
                  </a:schemeClr>
                </a:solidFill>
              </a:rPr>
              <a:t>increase </a:t>
            </a:r>
            <a:r>
              <a:rPr lang="en-US" sz="2400" dirty="0"/>
              <a:t>on the hazard ratio:</a:t>
            </a:r>
          </a:p>
          <a:p>
            <a:pPr lvl="1"/>
            <a:r>
              <a:rPr lang="en-US" dirty="0" err="1"/>
              <a:t>Age_diagnosis</a:t>
            </a:r>
            <a:r>
              <a:rPr lang="en-US" dirty="0"/>
              <a:t>,</a:t>
            </a:r>
          </a:p>
          <a:p>
            <a:pPr lvl="1"/>
            <a:r>
              <a:rPr lang="en-US" dirty="0" err="1"/>
              <a:t>Invasiveness_flg</a:t>
            </a:r>
            <a:endParaRPr lang="en-US" dirty="0"/>
          </a:p>
          <a:p>
            <a:pPr lvl="1"/>
            <a:r>
              <a:rPr lang="en-US" dirty="0"/>
              <a:t>ER_Status1</a:t>
            </a:r>
          </a:p>
          <a:p>
            <a:pPr lvl="1"/>
            <a:r>
              <a:rPr lang="en-US" dirty="0"/>
              <a:t>CMF_Cycles6</a:t>
            </a:r>
          </a:p>
          <a:p>
            <a:pPr lvl="1"/>
            <a:r>
              <a:rPr lang="en-US" dirty="0"/>
              <a:t>CMF_Cycles7</a:t>
            </a:r>
          </a:p>
          <a:p>
            <a:pPr lvl="1"/>
            <a:endParaRPr lang="en-US" dirty="0"/>
          </a:p>
          <a:p>
            <a:r>
              <a:rPr lang="en-US" sz="2400" dirty="0"/>
              <a:t>Variables that </a:t>
            </a:r>
            <a:r>
              <a:rPr lang="en-US" sz="2400" b="1" dirty="0">
                <a:solidFill>
                  <a:srgbClr val="C00000"/>
                </a:solidFill>
              </a:rPr>
              <a:t>decrease</a:t>
            </a:r>
            <a:r>
              <a:rPr lang="en-US" sz="2400" dirty="0"/>
              <a:t> the hazard ratio:</a:t>
            </a:r>
          </a:p>
          <a:p>
            <a:pPr lvl="1"/>
            <a:r>
              <a:rPr lang="en-US" dirty="0" err="1"/>
              <a:t>Invasiveness_flg</a:t>
            </a:r>
            <a:r>
              <a:rPr lang="en-US" dirty="0"/>
              <a:t> : </a:t>
            </a:r>
            <a:r>
              <a:rPr lang="en-US" dirty="0" err="1"/>
              <a:t>CMF_Cycles</a:t>
            </a:r>
            <a:endParaRPr lang="en-US" dirty="0"/>
          </a:p>
          <a:p>
            <a:pPr lvl="1"/>
            <a:r>
              <a:rPr lang="en-US" dirty="0" err="1"/>
              <a:t>ER_Status</a:t>
            </a:r>
            <a:r>
              <a:rPr lang="en-US" dirty="0"/>
              <a:t> : </a:t>
            </a:r>
            <a:r>
              <a:rPr lang="en-US" dirty="0" err="1"/>
              <a:t>CMF_Cycles</a:t>
            </a:r>
            <a:endParaRPr lang="en-US" dirty="0"/>
          </a:p>
        </p:txBody>
      </p:sp>
    </p:spTree>
    <p:extLst>
      <p:ext uri="{BB962C8B-B14F-4D97-AF65-F5344CB8AC3E}">
        <p14:creationId xmlns:p14="http://schemas.microsoft.com/office/powerpoint/2010/main" val="2619360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Risk of CIA</a:t>
            </a:r>
            <a:br>
              <a:rPr lang="en-US" dirty="0"/>
            </a:br>
            <a:r>
              <a:rPr lang="en-US" dirty="0"/>
              <a:t>Patients younger than 40 years old</a:t>
            </a:r>
          </a:p>
        </p:txBody>
      </p:sp>
      <p:graphicFrame>
        <p:nvGraphicFramePr>
          <p:cNvPr id="4" name="Table 4">
            <a:extLst>
              <a:ext uri="{FF2B5EF4-FFF2-40B4-BE49-F238E27FC236}">
                <a16:creationId xmlns:a16="http://schemas.microsoft.com/office/drawing/2014/main" id="{15390F32-5AEE-97BB-AACC-F882F740018A}"/>
              </a:ext>
            </a:extLst>
          </p:cNvPr>
          <p:cNvGraphicFramePr>
            <a:graphicFrameLocks noGrp="1"/>
          </p:cNvGraphicFramePr>
          <p:nvPr>
            <p:ph idx="1"/>
            <p:extLst>
              <p:ext uri="{D42A27DB-BD31-4B8C-83A1-F6EECF244321}">
                <p14:modId xmlns:p14="http://schemas.microsoft.com/office/powerpoint/2010/main" val="3379496371"/>
              </p:ext>
            </p:extLst>
          </p:nvPr>
        </p:nvGraphicFramePr>
        <p:xfrm>
          <a:off x="1371600" y="2286000"/>
          <a:ext cx="10168128" cy="3466184"/>
        </p:xfrm>
        <a:graphic>
          <a:graphicData uri="http://schemas.openxmlformats.org/drawingml/2006/table">
            <a:tbl>
              <a:tblPr firstRow="1" bandRow="1">
                <a:tableStyleId>{5C22544A-7EE6-4342-B048-85BDC9FD1C3A}</a:tableStyleId>
              </a:tblPr>
              <a:tblGrid>
                <a:gridCol w="4324582">
                  <a:extLst>
                    <a:ext uri="{9D8B030D-6E8A-4147-A177-3AD203B41FA5}">
                      <a16:colId xmlns:a16="http://schemas.microsoft.com/office/drawing/2014/main" val="3161231223"/>
                    </a:ext>
                  </a:extLst>
                </a:gridCol>
                <a:gridCol w="1894239">
                  <a:extLst>
                    <a:ext uri="{9D8B030D-6E8A-4147-A177-3AD203B41FA5}">
                      <a16:colId xmlns:a16="http://schemas.microsoft.com/office/drawing/2014/main" val="3707066889"/>
                    </a:ext>
                  </a:extLst>
                </a:gridCol>
                <a:gridCol w="1304523">
                  <a:extLst>
                    <a:ext uri="{9D8B030D-6E8A-4147-A177-3AD203B41FA5}">
                      <a16:colId xmlns:a16="http://schemas.microsoft.com/office/drawing/2014/main" val="4215920845"/>
                    </a:ext>
                  </a:extLst>
                </a:gridCol>
                <a:gridCol w="1340263">
                  <a:extLst>
                    <a:ext uri="{9D8B030D-6E8A-4147-A177-3AD203B41FA5}">
                      <a16:colId xmlns:a16="http://schemas.microsoft.com/office/drawing/2014/main" val="1701854407"/>
                    </a:ext>
                  </a:extLst>
                </a:gridCol>
                <a:gridCol w="1304521">
                  <a:extLst>
                    <a:ext uri="{9D8B030D-6E8A-4147-A177-3AD203B41FA5}">
                      <a16:colId xmlns:a16="http://schemas.microsoft.com/office/drawing/2014/main" val="4292755458"/>
                    </a:ext>
                  </a:extLst>
                </a:gridCol>
              </a:tblGrid>
              <a:tr h="433273">
                <a:tc>
                  <a:txBody>
                    <a:bodyPr/>
                    <a:lstStyle/>
                    <a:p>
                      <a:pPr algn="r"/>
                      <a:r>
                        <a:rPr lang="en-AU" b="1" dirty="0">
                          <a:effectLst/>
                        </a:rPr>
                        <a:t>Variable</a:t>
                      </a:r>
                    </a:p>
                  </a:txBody>
                  <a:tcPr anchor="ctr"/>
                </a:tc>
                <a:tc>
                  <a:txBody>
                    <a:bodyPr/>
                    <a:lstStyle/>
                    <a:p>
                      <a:pPr algn="ctr"/>
                      <a:r>
                        <a:rPr lang="en-AU" dirty="0">
                          <a:effectLst/>
                        </a:rPr>
                        <a:t>Coefficient</a:t>
                      </a:r>
                    </a:p>
                  </a:txBody>
                  <a:tcPr anchor="ctr"/>
                </a:tc>
                <a:tc>
                  <a:txBody>
                    <a:bodyPr/>
                    <a:lstStyle/>
                    <a:p>
                      <a:pPr algn="ctr"/>
                      <a:r>
                        <a:rPr lang="en-AU" dirty="0">
                          <a:effectLst/>
                        </a:rPr>
                        <a:t>exp(</a:t>
                      </a:r>
                      <a:r>
                        <a:rPr lang="en-AU" dirty="0" err="1">
                          <a:effectLst/>
                        </a:rPr>
                        <a:t>coef</a:t>
                      </a:r>
                      <a:r>
                        <a:rPr lang="en-AU" dirty="0">
                          <a:effectLst/>
                        </a:rPr>
                        <a:t>)</a:t>
                      </a:r>
                    </a:p>
                  </a:txBody>
                  <a:tcPr anchor="ctr"/>
                </a:tc>
                <a:tc>
                  <a:txBody>
                    <a:bodyPr/>
                    <a:lstStyle/>
                    <a:p>
                      <a:pPr algn="ctr"/>
                      <a:r>
                        <a:rPr lang="en-AU" dirty="0">
                          <a:effectLst/>
                        </a:rPr>
                        <a:t>se(</a:t>
                      </a:r>
                      <a:r>
                        <a:rPr lang="en-AU" dirty="0" err="1">
                          <a:effectLst/>
                        </a:rPr>
                        <a:t>coef</a:t>
                      </a:r>
                      <a:r>
                        <a:rPr lang="en-AU" dirty="0">
                          <a:effectLst/>
                        </a:rPr>
                        <a:t>)</a:t>
                      </a:r>
                    </a:p>
                  </a:txBody>
                  <a:tcPr anchor="ctr"/>
                </a:tc>
                <a:tc>
                  <a:txBody>
                    <a:bodyPr/>
                    <a:lstStyle/>
                    <a:p>
                      <a:pPr algn="ctr"/>
                      <a:r>
                        <a:rPr lang="en-AU" dirty="0" err="1">
                          <a:effectLst/>
                        </a:rPr>
                        <a:t>Pr</a:t>
                      </a:r>
                      <a:r>
                        <a:rPr lang="en-AU" dirty="0">
                          <a:effectLst/>
                        </a:rPr>
                        <a:t>(&gt;|z|)</a:t>
                      </a:r>
                    </a:p>
                  </a:txBody>
                  <a:tcPr anchor="ctr"/>
                </a:tc>
                <a:extLst>
                  <a:ext uri="{0D108BD9-81ED-4DB2-BD59-A6C34878D82A}">
                    <a16:rowId xmlns:a16="http://schemas.microsoft.com/office/drawing/2014/main" val="310804533"/>
                  </a:ext>
                </a:extLst>
              </a:tr>
              <a:tr h="433273">
                <a:tc>
                  <a:txBody>
                    <a:bodyPr/>
                    <a:lstStyle/>
                    <a:p>
                      <a:pPr algn="r"/>
                      <a:r>
                        <a:rPr lang="en-AU" dirty="0" err="1">
                          <a:effectLst/>
                        </a:rPr>
                        <a:t>Age_diagnosis</a:t>
                      </a:r>
                      <a:endParaRPr lang="en-AU" dirty="0">
                        <a:effectLst/>
                      </a:endParaRPr>
                    </a:p>
                  </a:txBody>
                  <a:tcPr anchor="ctr"/>
                </a:tc>
                <a:tc>
                  <a:txBody>
                    <a:bodyPr/>
                    <a:lstStyle/>
                    <a:p>
                      <a:pPr algn="ctr"/>
                      <a:r>
                        <a:rPr lang="en-AU">
                          <a:effectLst/>
                        </a:rPr>
                        <a:t>-0.0093</a:t>
                      </a:r>
                    </a:p>
                  </a:txBody>
                  <a:tcPr anchor="ctr"/>
                </a:tc>
                <a:tc>
                  <a:txBody>
                    <a:bodyPr/>
                    <a:lstStyle/>
                    <a:p>
                      <a:pPr algn="ctr"/>
                      <a:r>
                        <a:rPr lang="en-AU">
                          <a:effectLst/>
                        </a:rPr>
                        <a:t>0.9908</a:t>
                      </a:r>
                    </a:p>
                  </a:txBody>
                  <a:tcPr anchor="ctr"/>
                </a:tc>
                <a:tc>
                  <a:txBody>
                    <a:bodyPr/>
                    <a:lstStyle/>
                    <a:p>
                      <a:pPr algn="ctr"/>
                      <a:r>
                        <a:rPr lang="en-AU">
                          <a:effectLst/>
                        </a:rPr>
                        <a:t>0.0068</a:t>
                      </a:r>
                    </a:p>
                  </a:txBody>
                  <a:tcPr anchor="ctr"/>
                </a:tc>
                <a:tc>
                  <a:txBody>
                    <a:bodyPr/>
                    <a:lstStyle/>
                    <a:p>
                      <a:pPr algn="ctr"/>
                      <a:r>
                        <a:rPr lang="en-AU" dirty="0">
                          <a:effectLst/>
                        </a:rPr>
                        <a:t>0.173</a:t>
                      </a:r>
                    </a:p>
                  </a:txBody>
                  <a:tcPr anchor="ctr"/>
                </a:tc>
                <a:extLst>
                  <a:ext uri="{0D108BD9-81ED-4DB2-BD59-A6C34878D82A}">
                    <a16:rowId xmlns:a16="http://schemas.microsoft.com/office/drawing/2014/main" val="2855918623"/>
                  </a:ext>
                </a:extLst>
              </a:tr>
              <a:tr h="433273">
                <a:tc>
                  <a:txBody>
                    <a:bodyPr/>
                    <a:lstStyle/>
                    <a:p>
                      <a:pPr algn="r"/>
                      <a:r>
                        <a:rPr lang="en-AU" dirty="0">
                          <a:effectLst/>
                        </a:rPr>
                        <a:t>Invasiveness_flg1</a:t>
                      </a:r>
                    </a:p>
                  </a:txBody>
                  <a:tcPr anchor="ctr"/>
                </a:tc>
                <a:tc>
                  <a:txBody>
                    <a:bodyPr/>
                    <a:lstStyle/>
                    <a:p>
                      <a:pPr algn="ctr"/>
                      <a:r>
                        <a:rPr lang="en-AU">
                          <a:effectLst/>
                        </a:rPr>
                        <a:t>0.9643</a:t>
                      </a:r>
                    </a:p>
                  </a:txBody>
                  <a:tcPr anchor="ctr"/>
                </a:tc>
                <a:tc>
                  <a:txBody>
                    <a:bodyPr/>
                    <a:lstStyle/>
                    <a:p>
                      <a:pPr algn="ctr"/>
                      <a:r>
                        <a:rPr lang="en-AU">
                          <a:effectLst/>
                        </a:rPr>
                        <a:t>2.6229</a:t>
                      </a:r>
                    </a:p>
                  </a:txBody>
                  <a:tcPr anchor="ctr"/>
                </a:tc>
                <a:tc>
                  <a:txBody>
                    <a:bodyPr/>
                    <a:lstStyle/>
                    <a:p>
                      <a:pPr algn="ctr"/>
                      <a:r>
                        <a:rPr lang="en-AU">
                          <a:effectLst/>
                        </a:rPr>
                        <a:t>0.0701</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373201697"/>
                  </a:ext>
                </a:extLst>
              </a:tr>
              <a:tr h="433273">
                <a:tc>
                  <a:txBody>
                    <a:bodyPr/>
                    <a:lstStyle/>
                    <a:p>
                      <a:pPr algn="r"/>
                      <a:r>
                        <a:rPr lang="en-AU" dirty="0">
                          <a:effectLst/>
                        </a:rPr>
                        <a:t>ER_Status1</a:t>
                      </a:r>
                    </a:p>
                  </a:txBody>
                  <a:tcPr anchor="ctr"/>
                </a:tc>
                <a:tc>
                  <a:txBody>
                    <a:bodyPr/>
                    <a:lstStyle/>
                    <a:p>
                      <a:pPr algn="ctr"/>
                      <a:r>
                        <a:rPr lang="en-AU">
                          <a:effectLst/>
                        </a:rPr>
                        <a:t>0.8097</a:t>
                      </a:r>
                    </a:p>
                  </a:txBody>
                  <a:tcPr anchor="ctr"/>
                </a:tc>
                <a:tc>
                  <a:txBody>
                    <a:bodyPr/>
                    <a:lstStyle/>
                    <a:p>
                      <a:pPr algn="ctr"/>
                      <a:r>
                        <a:rPr lang="en-AU">
                          <a:effectLst/>
                        </a:rPr>
                        <a:t>2.2473</a:t>
                      </a:r>
                    </a:p>
                  </a:txBody>
                  <a:tcPr anchor="ctr"/>
                </a:tc>
                <a:tc>
                  <a:txBody>
                    <a:bodyPr/>
                    <a:lstStyle/>
                    <a:p>
                      <a:pPr algn="ctr"/>
                      <a:r>
                        <a:rPr lang="en-AU">
                          <a:effectLst/>
                        </a:rPr>
                        <a:t>0.0562</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1391446327"/>
                  </a:ext>
                </a:extLst>
              </a:tr>
              <a:tr h="433273">
                <a:tc>
                  <a:txBody>
                    <a:bodyPr/>
                    <a:lstStyle/>
                    <a:p>
                      <a:pPr algn="r"/>
                      <a:r>
                        <a:rPr lang="en-AU" dirty="0">
                          <a:effectLst/>
                        </a:rPr>
                        <a:t>CMF_Cycles6</a:t>
                      </a:r>
                    </a:p>
                  </a:txBody>
                  <a:tcPr anchor="ctr"/>
                </a:tc>
                <a:tc>
                  <a:txBody>
                    <a:bodyPr/>
                    <a:lstStyle/>
                    <a:p>
                      <a:pPr algn="ctr"/>
                      <a:r>
                        <a:rPr lang="en-AU">
                          <a:effectLst/>
                        </a:rPr>
                        <a:t>1.8661</a:t>
                      </a:r>
                    </a:p>
                  </a:txBody>
                  <a:tcPr anchor="ctr"/>
                </a:tc>
                <a:tc>
                  <a:txBody>
                    <a:bodyPr/>
                    <a:lstStyle/>
                    <a:p>
                      <a:pPr algn="ctr"/>
                      <a:r>
                        <a:rPr lang="en-AU">
                          <a:effectLst/>
                        </a:rPr>
                        <a:t>6.4628</a:t>
                      </a:r>
                    </a:p>
                  </a:txBody>
                  <a:tcPr anchor="ctr"/>
                </a:tc>
                <a:tc>
                  <a:txBody>
                    <a:bodyPr/>
                    <a:lstStyle/>
                    <a:p>
                      <a:pPr algn="ctr"/>
                      <a:r>
                        <a:rPr lang="en-AU">
                          <a:effectLst/>
                        </a:rPr>
                        <a:t>0.0843</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3740790764"/>
                  </a:ext>
                </a:extLst>
              </a:tr>
              <a:tr h="433273">
                <a:tc>
                  <a:txBody>
                    <a:bodyPr/>
                    <a:lstStyle/>
                    <a:p>
                      <a:pPr algn="r"/>
                      <a:r>
                        <a:rPr lang="en-AU" dirty="0">
                          <a:effectLst/>
                        </a:rPr>
                        <a:t>CMF_Cycles7</a:t>
                      </a:r>
                    </a:p>
                  </a:txBody>
                  <a:tcPr anchor="ctr"/>
                </a:tc>
                <a:tc>
                  <a:txBody>
                    <a:bodyPr/>
                    <a:lstStyle/>
                    <a:p>
                      <a:pPr algn="ctr"/>
                      <a:r>
                        <a:rPr lang="en-AU">
                          <a:effectLst/>
                        </a:rPr>
                        <a:t>0.9579</a:t>
                      </a:r>
                    </a:p>
                  </a:txBody>
                  <a:tcPr anchor="ctr"/>
                </a:tc>
                <a:tc>
                  <a:txBody>
                    <a:bodyPr/>
                    <a:lstStyle/>
                    <a:p>
                      <a:pPr algn="ctr"/>
                      <a:r>
                        <a:rPr lang="en-AU">
                          <a:effectLst/>
                        </a:rPr>
                        <a:t>2.6062</a:t>
                      </a:r>
                    </a:p>
                  </a:txBody>
                  <a:tcPr anchor="ctr"/>
                </a:tc>
                <a:tc>
                  <a:txBody>
                    <a:bodyPr/>
                    <a:lstStyle/>
                    <a:p>
                      <a:pPr algn="ctr"/>
                      <a:r>
                        <a:rPr lang="en-AU">
                          <a:effectLst/>
                        </a:rPr>
                        <a:t>0.1013</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1435878067"/>
                  </a:ext>
                </a:extLst>
              </a:tr>
              <a:tr h="433273">
                <a:tc>
                  <a:txBody>
                    <a:bodyPr/>
                    <a:lstStyle/>
                    <a:p>
                      <a:pPr algn="r"/>
                      <a:r>
                        <a:rPr lang="en-AU" dirty="0">
                          <a:effectLst/>
                        </a:rPr>
                        <a:t>Invasiveness_flg1*CMF_Cycles6</a:t>
                      </a:r>
                    </a:p>
                  </a:txBody>
                  <a:tcPr anchor="ctr"/>
                </a:tc>
                <a:tc>
                  <a:txBody>
                    <a:bodyPr/>
                    <a:lstStyle/>
                    <a:p>
                      <a:pPr algn="ctr"/>
                      <a:r>
                        <a:rPr lang="en-AU">
                          <a:effectLst/>
                        </a:rPr>
                        <a:t>-2.3235</a:t>
                      </a:r>
                    </a:p>
                  </a:txBody>
                  <a:tcPr anchor="ctr"/>
                </a:tc>
                <a:tc>
                  <a:txBody>
                    <a:bodyPr/>
                    <a:lstStyle/>
                    <a:p>
                      <a:pPr algn="ctr"/>
                      <a:r>
                        <a:rPr lang="en-AU">
                          <a:effectLst/>
                        </a:rPr>
                        <a:t>0.0979</a:t>
                      </a:r>
                    </a:p>
                  </a:txBody>
                  <a:tcPr anchor="ctr"/>
                </a:tc>
                <a:tc>
                  <a:txBody>
                    <a:bodyPr/>
                    <a:lstStyle/>
                    <a:p>
                      <a:pPr algn="ctr"/>
                      <a:r>
                        <a:rPr lang="en-AU">
                          <a:effectLst/>
                        </a:rPr>
                        <a:t>0.1296</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4000654262"/>
                  </a:ext>
                </a:extLst>
              </a:tr>
              <a:tr h="433273">
                <a:tc>
                  <a:txBody>
                    <a:bodyPr/>
                    <a:lstStyle/>
                    <a:p>
                      <a:pPr algn="r"/>
                      <a:r>
                        <a:rPr lang="en-AU" dirty="0">
                          <a:effectLst/>
                        </a:rPr>
                        <a:t>Invasiveness_flg1*CMF_Cycles7</a:t>
                      </a:r>
                    </a:p>
                  </a:txBody>
                  <a:tcPr anchor="ctr"/>
                </a:tc>
                <a:tc>
                  <a:txBody>
                    <a:bodyPr/>
                    <a:lstStyle/>
                    <a:p>
                      <a:pPr algn="ctr"/>
                      <a:r>
                        <a:rPr lang="en-AU" dirty="0">
                          <a:effectLst/>
                        </a:rPr>
                        <a:t>-2.1326</a:t>
                      </a:r>
                    </a:p>
                  </a:txBody>
                  <a:tcPr anchor="ctr"/>
                </a:tc>
                <a:tc>
                  <a:txBody>
                    <a:bodyPr/>
                    <a:lstStyle/>
                    <a:p>
                      <a:pPr algn="ctr"/>
                      <a:r>
                        <a:rPr lang="en-AU" dirty="0">
                          <a:effectLst/>
                        </a:rPr>
                        <a:t>0.1185</a:t>
                      </a:r>
                    </a:p>
                  </a:txBody>
                  <a:tcPr anchor="ctr"/>
                </a:tc>
                <a:tc>
                  <a:txBody>
                    <a:bodyPr/>
                    <a:lstStyle/>
                    <a:p>
                      <a:pPr algn="ctr"/>
                      <a:r>
                        <a:rPr lang="en-AU" dirty="0">
                          <a:effectLst/>
                        </a:rPr>
                        <a:t>0.1777</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2512848309"/>
                  </a:ext>
                </a:extLst>
              </a:tr>
            </a:tbl>
          </a:graphicData>
        </a:graphic>
      </p:graphicFrame>
    </p:spTree>
    <p:extLst>
      <p:ext uri="{BB962C8B-B14F-4D97-AF65-F5344CB8AC3E}">
        <p14:creationId xmlns:p14="http://schemas.microsoft.com/office/powerpoint/2010/main" val="3471267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Risk of CIA</a:t>
            </a:r>
            <a:br>
              <a:rPr lang="en-US" dirty="0"/>
            </a:br>
            <a:r>
              <a:rPr lang="en-US" dirty="0"/>
              <a:t>Patients younger than 40 years old</a:t>
            </a:r>
          </a:p>
        </p:txBody>
      </p:sp>
      <p:sp>
        <p:nvSpPr>
          <p:cNvPr id="5" name="Content Placeholder 4">
            <a:extLst>
              <a:ext uri="{FF2B5EF4-FFF2-40B4-BE49-F238E27FC236}">
                <a16:creationId xmlns:a16="http://schemas.microsoft.com/office/drawing/2014/main" id="{D7349939-0EDE-D9B7-F858-DF81ECBFABAF}"/>
              </a:ext>
            </a:extLst>
          </p:cNvPr>
          <p:cNvSpPr>
            <a:spLocks noGrp="1"/>
          </p:cNvSpPr>
          <p:nvPr>
            <p:ph idx="1"/>
          </p:nvPr>
        </p:nvSpPr>
        <p:spPr/>
        <p:txBody>
          <a:bodyPr>
            <a:normAutofit/>
          </a:bodyPr>
          <a:lstStyle/>
          <a:p>
            <a:r>
              <a:rPr lang="en-US" sz="2400" dirty="0"/>
              <a:t>Variables that </a:t>
            </a:r>
            <a:r>
              <a:rPr lang="en-US" sz="2400" b="1" dirty="0">
                <a:solidFill>
                  <a:schemeClr val="accent5">
                    <a:lumMod val="75000"/>
                  </a:schemeClr>
                </a:solidFill>
              </a:rPr>
              <a:t>increase </a:t>
            </a:r>
            <a:r>
              <a:rPr lang="en-US" sz="2400" dirty="0"/>
              <a:t>on the hazard ratio:</a:t>
            </a:r>
          </a:p>
          <a:p>
            <a:pPr lvl="1"/>
            <a:r>
              <a:rPr lang="en-US" dirty="0" err="1"/>
              <a:t>Invasiveness_flg</a:t>
            </a:r>
            <a:endParaRPr lang="en-US" dirty="0"/>
          </a:p>
          <a:p>
            <a:pPr lvl="1"/>
            <a:r>
              <a:rPr lang="en-US" dirty="0"/>
              <a:t>ER_Status1</a:t>
            </a:r>
          </a:p>
          <a:p>
            <a:pPr lvl="1"/>
            <a:r>
              <a:rPr lang="en-US" dirty="0"/>
              <a:t>CMF_Cycles6</a:t>
            </a:r>
          </a:p>
          <a:p>
            <a:pPr lvl="1"/>
            <a:r>
              <a:rPr lang="en-US" dirty="0"/>
              <a:t>CMF_Cycles7</a:t>
            </a:r>
          </a:p>
          <a:p>
            <a:pPr lvl="1"/>
            <a:endParaRPr lang="en-US" dirty="0"/>
          </a:p>
          <a:p>
            <a:r>
              <a:rPr lang="en-US" sz="2400" dirty="0"/>
              <a:t>Variables that </a:t>
            </a:r>
            <a:r>
              <a:rPr lang="en-US" sz="2400" b="1" dirty="0">
                <a:solidFill>
                  <a:srgbClr val="C00000"/>
                </a:solidFill>
              </a:rPr>
              <a:t>decrease</a:t>
            </a:r>
            <a:r>
              <a:rPr lang="en-US" sz="2400" dirty="0"/>
              <a:t> the hazard ratio:</a:t>
            </a:r>
          </a:p>
          <a:p>
            <a:pPr lvl="1"/>
            <a:r>
              <a:rPr lang="en-US" dirty="0" err="1"/>
              <a:t>Age_diagnosis</a:t>
            </a:r>
            <a:r>
              <a:rPr lang="en-US" dirty="0"/>
              <a:t>,</a:t>
            </a:r>
          </a:p>
          <a:p>
            <a:pPr lvl="1"/>
            <a:r>
              <a:rPr lang="en-US" dirty="0" err="1"/>
              <a:t>Invasiveness_flg:CMF_Cycles</a:t>
            </a:r>
            <a:endParaRPr lang="en-US" dirty="0"/>
          </a:p>
        </p:txBody>
      </p:sp>
    </p:spTree>
    <p:extLst>
      <p:ext uri="{BB962C8B-B14F-4D97-AF65-F5344CB8AC3E}">
        <p14:creationId xmlns:p14="http://schemas.microsoft.com/office/powerpoint/2010/main" val="2687963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DB31-129A-5DDC-AD76-35DE9BE7928B}"/>
              </a:ext>
            </a:extLst>
          </p:cNvPr>
          <p:cNvSpPr>
            <a:spLocks noGrp="1"/>
          </p:cNvSpPr>
          <p:nvPr>
            <p:ph type="title"/>
          </p:nvPr>
        </p:nvSpPr>
        <p:spPr/>
        <p:txBody>
          <a:bodyPr/>
          <a:lstStyle/>
          <a:p>
            <a:r>
              <a:rPr lang="en-US" dirty="0"/>
              <a:t>Coefficient estimates interpretation</a:t>
            </a:r>
          </a:p>
        </p:txBody>
      </p:sp>
      <p:sp>
        <p:nvSpPr>
          <p:cNvPr id="3" name="Content Placeholder 2">
            <a:extLst>
              <a:ext uri="{FF2B5EF4-FFF2-40B4-BE49-F238E27FC236}">
                <a16:creationId xmlns:a16="http://schemas.microsoft.com/office/drawing/2014/main" id="{F7A7D79A-9C33-6F6D-99DF-29FEC0CCF103}"/>
              </a:ext>
            </a:extLst>
          </p:cNvPr>
          <p:cNvSpPr>
            <a:spLocks noGrp="1"/>
          </p:cNvSpPr>
          <p:nvPr>
            <p:ph idx="1"/>
          </p:nvPr>
        </p:nvSpPr>
        <p:spPr>
          <a:xfrm>
            <a:off x="1371600" y="2007870"/>
            <a:ext cx="10168128" cy="3581400"/>
          </a:xfrm>
        </p:spPr>
        <p:txBody>
          <a:bodyPr>
            <a:normAutofit fontScale="92500"/>
          </a:bodyPr>
          <a:lstStyle/>
          <a:p>
            <a:pPr>
              <a:lnSpc>
                <a:spcPct val="150000"/>
              </a:lnSpc>
            </a:pPr>
            <a:r>
              <a:rPr lang="en-US" sz="2400" dirty="0"/>
              <a:t>All the interaction terms will decrease the hazard ratio of developing CIA</a:t>
            </a:r>
          </a:p>
          <a:p>
            <a:pPr>
              <a:lnSpc>
                <a:spcPct val="150000"/>
              </a:lnSpc>
            </a:pPr>
            <a:r>
              <a:rPr lang="en-US" sz="2400" dirty="0"/>
              <a:t>But cannot vanish the positive effect introduced by the first-order main effects</a:t>
            </a:r>
          </a:p>
          <a:p>
            <a:pPr>
              <a:lnSpc>
                <a:spcPct val="150000"/>
              </a:lnSpc>
            </a:pPr>
            <a:r>
              <a:rPr lang="en-US" sz="2400" b="1" dirty="0"/>
              <a:t>Sub-group analysis is essential:</a:t>
            </a:r>
          </a:p>
          <a:p>
            <a:pPr lvl="1">
              <a:lnSpc>
                <a:spcPct val="150000"/>
              </a:lnSpc>
            </a:pPr>
            <a:r>
              <a:rPr lang="en-US" sz="2400" dirty="0"/>
              <a:t>Opposite sign of </a:t>
            </a:r>
            <a:r>
              <a:rPr lang="en-US" sz="2400" dirty="0" err="1"/>
              <a:t>Age_diagnosis</a:t>
            </a:r>
            <a:endParaRPr lang="en-US" sz="2400" dirty="0"/>
          </a:p>
          <a:p>
            <a:pPr lvl="1">
              <a:lnSpc>
                <a:spcPct val="150000"/>
              </a:lnSpc>
            </a:pPr>
            <a:r>
              <a:rPr lang="en-US" sz="2400" dirty="0"/>
              <a:t>Baseline hazards are lower for the younger group</a:t>
            </a:r>
          </a:p>
          <a:p>
            <a:pPr>
              <a:lnSpc>
                <a:spcPct val="150000"/>
              </a:lnSpc>
            </a:pPr>
            <a:endParaRPr lang="en-US" sz="2400" dirty="0"/>
          </a:p>
        </p:txBody>
      </p:sp>
      <p:graphicFrame>
        <p:nvGraphicFramePr>
          <p:cNvPr id="4" name="Table 4">
            <a:extLst>
              <a:ext uri="{FF2B5EF4-FFF2-40B4-BE49-F238E27FC236}">
                <a16:creationId xmlns:a16="http://schemas.microsoft.com/office/drawing/2014/main" id="{E53E70A0-51BC-A141-5493-CF76B9E9D9CA}"/>
              </a:ext>
            </a:extLst>
          </p:cNvPr>
          <p:cNvGraphicFramePr>
            <a:graphicFrameLocks noGrp="1"/>
          </p:cNvGraphicFramePr>
          <p:nvPr>
            <p:extLst>
              <p:ext uri="{D42A27DB-BD31-4B8C-83A1-F6EECF244321}">
                <p14:modId xmlns:p14="http://schemas.microsoft.com/office/powerpoint/2010/main" val="1919280019"/>
              </p:ext>
            </p:extLst>
          </p:nvPr>
        </p:nvGraphicFramePr>
        <p:xfrm>
          <a:off x="2380148" y="5425440"/>
          <a:ext cx="6773335"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037712621"/>
                    </a:ext>
                  </a:extLst>
                </a:gridCol>
                <a:gridCol w="1354667">
                  <a:extLst>
                    <a:ext uri="{9D8B030D-6E8A-4147-A177-3AD203B41FA5}">
                      <a16:colId xmlns:a16="http://schemas.microsoft.com/office/drawing/2014/main" val="1483119593"/>
                    </a:ext>
                  </a:extLst>
                </a:gridCol>
                <a:gridCol w="1354667">
                  <a:extLst>
                    <a:ext uri="{9D8B030D-6E8A-4147-A177-3AD203B41FA5}">
                      <a16:colId xmlns:a16="http://schemas.microsoft.com/office/drawing/2014/main" val="3231235996"/>
                    </a:ext>
                  </a:extLst>
                </a:gridCol>
                <a:gridCol w="1354667">
                  <a:extLst>
                    <a:ext uri="{9D8B030D-6E8A-4147-A177-3AD203B41FA5}">
                      <a16:colId xmlns:a16="http://schemas.microsoft.com/office/drawing/2014/main" val="1431177450"/>
                    </a:ext>
                  </a:extLst>
                </a:gridCol>
                <a:gridCol w="1354667">
                  <a:extLst>
                    <a:ext uri="{9D8B030D-6E8A-4147-A177-3AD203B41FA5}">
                      <a16:colId xmlns:a16="http://schemas.microsoft.com/office/drawing/2014/main" val="2592613607"/>
                    </a:ext>
                  </a:extLst>
                </a:gridCol>
              </a:tblGrid>
              <a:tr h="370840">
                <a:tc>
                  <a:txBody>
                    <a:bodyPr/>
                    <a:lstStyle/>
                    <a:p>
                      <a:r>
                        <a:rPr lang="en-US" b="0" dirty="0"/>
                        <a:t>Timestamp</a:t>
                      </a:r>
                    </a:p>
                  </a:txBody>
                  <a:tcPr/>
                </a:tc>
                <a:tc>
                  <a:txBody>
                    <a:bodyPr/>
                    <a:lstStyle/>
                    <a:p>
                      <a:pPr algn="r"/>
                      <a:r>
                        <a:rPr lang="en-US" b="0" dirty="0"/>
                        <a:t>3</a:t>
                      </a:r>
                    </a:p>
                  </a:txBody>
                  <a:tcPr/>
                </a:tc>
                <a:tc>
                  <a:txBody>
                    <a:bodyPr/>
                    <a:lstStyle/>
                    <a:p>
                      <a:pPr algn="r"/>
                      <a:r>
                        <a:rPr lang="en-US" b="0" dirty="0"/>
                        <a:t>6</a:t>
                      </a:r>
                    </a:p>
                  </a:txBody>
                  <a:tcPr/>
                </a:tc>
                <a:tc>
                  <a:txBody>
                    <a:bodyPr/>
                    <a:lstStyle/>
                    <a:p>
                      <a:pPr algn="r"/>
                      <a:r>
                        <a:rPr lang="en-US" b="0" dirty="0"/>
                        <a:t>9</a:t>
                      </a:r>
                    </a:p>
                  </a:txBody>
                  <a:tcPr/>
                </a:tc>
                <a:tc>
                  <a:txBody>
                    <a:bodyPr/>
                    <a:lstStyle/>
                    <a:p>
                      <a:pPr algn="r"/>
                      <a:r>
                        <a:rPr lang="en-US" b="0" dirty="0"/>
                        <a:t>12</a:t>
                      </a:r>
                    </a:p>
                  </a:txBody>
                  <a:tcPr/>
                </a:tc>
                <a:extLst>
                  <a:ext uri="{0D108BD9-81ED-4DB2-BD59-A6C34878D82A}">
                    <a16:rowId xmlns:a16="http://schemas.microsoft.com/office/drawing/2014/main" val="3579768008"/>
                  </a:ext>
                </a:extLst>
              </a:tr>
              <a:tr h="370840">
                <a:tc>
                  <a:txBody>
                    <a:bodyPr/>
                    <a:lstStyle/>
                    <a:p>
                      <a:pPr algn="ctr"/>
                      <a:r>
                        <a:rPr lang="en-US" b="1" dirty="0">
                          <a:solidFill>
                            <a:schemeClr val="bg1"/>
                          </a:solidFill>
                        </a:rPr>
                        <a:t>&gt; 40</a:t>
                      </a:r>
                    </a:p>
                  </a:txBody>
                  <a:tcPr>
                    <a:solidFill>
                      <a:schemeClr val="accent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0.0232</a:t>
                      </a:r>
                    </a:p>
                  </a:txBody>
                  <a:tcPr/>
                </a:tc>
                <a:tc>
                  <a:txBody>
                    <a:bodyPr/>
                    <a:lstStyle/>
                    <a:p>
                      <a:pPr algn="r"/>
                      <a:r>
                        <a:rPr lang="en-US" dirty="0"/>
                        <a:t>0.0479</a:t>
                      </a:r>
                    </a:p>
                  </a:txBody>
                  <a:tcPr/>
                </a:tc>
                <a:tc>
                  <a:txBody>
                    <a:bodyPr/>
                    <a:lstStyle/>
                    <a:p>
                      <a:pPr algn="r"/>
                      <a:r>
                        <a:rPr lang="en-US" dirty="0"/>
                        <a:t>0.0722</a:t>
                      </a:r>
                    </a:p>
                  </a:txBody>
                  <a:tcPr/>
                </a:tc>
                <a:tc>
                  <a:txBody>
                    <a:bodyPr/>
                    <a:lstStyle/>
                    <a:p>
                      <a:pPr algn="r"/>
                      <a:r>
                        <a:rPr lang="en-US" dirty="0"/>
                        <a:t>0.0791</a:t>
                      </a:r>
                    </a:p>
                  </a:txBody>
                  <a:tcPr/>
                </a:tc>
                <a:extLst>
                  <a:ext uri="{0D108BD9-81ED-4DB2-BD59-A6C34878D82A}">
                    <a16:rowId xmlns:a16="http://schemas.microsoft.com/office/drawing/2014/main" val="542989640"/>
                  </a:ext>
                </a:extLst>
              </a:tr>
              <a:tr h="370840">
                <a:tc>
                  <a:txBody>
                    <a:bodyPr/>
                    <a:lstStyle/>
                    <a:p>
                      <a:pPr algn="ctr"/>
                      <a:r>
                        <a:rPr lang="en-US" b="1" dirty="0">
                          <a:solidFill>
                            <a:schemeClr val="bg1"/>
                          </a:solidFill>
                        </a:rPr>
                        <a:t>&lt;= 40</a:t>
                      </a:r>
                    </a:p>
                  </a:txBody>
                  <a:tcPr>
                    <a:solidFill>
                      <a:schemeClr val="accent1"/>
                    </a:solidFill>
                  </a:tcPr>
                </a:tc>
                <a:tc>
                  <a:txBody>
                    <a:bodyPr/>
                    <a:lstStyle/>
                    <a:p>
                      <a:pPr algn="r"/>
                      <a:r>
                        <a:rPr lang="en-AU" sz="1800" b="0" i="0" kern="1200" dirty="0">
                          <a:solidFill>
                            <a:schemeClr val="dk1"/>
                          </a:solidFill>
                          <a:effectLst/>
                          <a:latin typeface="+mn-lt"/>
                          <a:ea typeface="+mn-ea"/>
                          <a:cs typeface="+mn-cs"/>
                        </a:rPr>
                        <a:t>0.0105</a:t>
                      </a:r>
                      <a:endParaRPr lang="en-US" dirty="0"/>
                    </a:p>
                  </a:txBody>
                  <a:tcPr/>
                </a:tc>
                <a:tc>
                  <a:txBody>
                    <a:bodyPr/>
                    <a:lstStyle/>
                    <a:p>
                      <a:pPr algn="r"/>
                      <a:r>
                        <a:rPr lang="en-AU" sz="1800" b="0" i="0" kern="1200" dirty="0">
                          <a:solidFill>
                            <a:schemeClr val="dk1"/>
                          </a:solidFill>
                          <a:effectLst/>
                          <a:latin typeface="+mn-lt"/>
                          <a:ea typeface="+mn-ea"/>
                          <a:cs typeface="+mn-cs"/>
                        </a:rPr>
                        <a:t>0.0217</a:t>
                      </a:r>
                      <a:endParaRPr lang="en-US" dirty="0"/>
                    </a:p>
                  </a:txBody>
                  <a:tcPr/>
                </a:tc>
                <a:tc>
                  <a:txBody>
                    <a:bodyPr/>
                    <a:lstStyle/>
                    <a:p>
                      <a:pPr algn="r"/>
                      <a:r>
                        <a:rPr lang="en-AU" sz="1800" b="0" i="0" kern="1200" dirty="0">
                          <a:solidFill>
                            <a:schemeClr val="dk1"/>
                          </a:solidFill>
                          <a:effectLst/>
                          <a:latin typeface="+mn-lt"/>
                          <a:ea typeface="+mn-ea"/>
                          <a:cs typeface="+mn-cs"/>
                        </a:rPr>
                        <a:t>0.0325</a:t>
                      </a:r>
                      <a:endParaRPr lang="en-US" dirty="0"/>
                    </a:p>
                  </a:txBody>
                  <a:tcPr/>
                </a:tc>
                <a:tc>
                  <a:txBody>
                    <a:bodyPr/>
                    <a:lstStyle/>
                    <a:p>
                      <a:pPr algn="r"/>
                      <a:r>
                        <a:rPr lang="en-AU" sz="1800" b="0" i="0" kern="1200" dirty="0">
                          <a:solidFill>
                            <a:schemeClr val="dk1"/>
                          </a:solidFill>
                          <a:effectLst/>
                          <a:latin typeface="+mn-lt"/>
                          <a:ea typeface="+mn-ea"/>
                          <a:cs typeface="+mn-cs"/>
                        </a:rPr>
                        <a:t>0.0363</a:t>
                      </a:r>
                      <a:endParaRPr lang="en-US" dirty="0"/>
                    </a:p>
                  </a:txBody>
                  <a:tcPr/>
                </a:tc>
                <a:extLst>
                  <a:ext uri="{0D108BD9-81ED-4DB2-BD59-A6C34878D82A}">
                    <a16:rowId xmlns:a16="http://schemas.microsoft.com/office/drawing/2014/main" val="2109369537"/>
                  </a:ext>
                </a:extLst>
              </a:tr>
            </a:tbl>
          </a:graphicData>
        </a:graphic>
      </p:graphicFrame>
    </p:spTree>
    <p:extLst>
      <p:ext uri="{BB962C8B-B14F-4D97-AF65-F5344CB8AC3E}">
        <p14:creationId xmlns:p14="http://schemas.microsoft.com/office/powerpoint/2010/main" val="3421743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48C2-7DDE-11D5-89C7-00CD075A38A4}"/>
              </a:ext>
            </a:extLst>
          </p:cNvPr>
          <p:cNvSpPr>
            <a:spLocks noGrp="1"/>
          </p:cNvSpPr>
          <p:nvPr>
            <p:ph type="ctrTitle"/>
          </p:nvPr>
        </p:nvSpPr>
        <p:spPr/>
        <p:txBody>
          <a:bodyPr/>
          <a:lstStyle/>
          <a:p>
            <a:r>
              <a:rPr lang="en-US" dirty="0"/>
              <a:t>Model Fitting </a:t>
            </a:r>
            <a:br>
              <a:rPr lang="en-US" dirty="0"/>
            </a:br>
            <a:r>
              <a:rPr lang="en-US" dirty="0"/>
              <a:t>Part II</a:t>
            </a:r>
          </a:p>
        </p:txBody>
      </p:sp>
      <p:sp>
        <p:nvSpPr>
          <p:cNvPr id="3" name="Subtitle 2">
            <a:extLst>
              <a:ext uri="{FF2B5EF4-FFF2-40B4-BE49-F238E27FC236}">
                <a16:creationId xmlns:a16="http://schemas.microsoft.com/office/drawing/2014/main" id="{1A44D1EA-DBFD-D918-F2E9-81A86879AE7B}"/>
              </a:ext>
            </a:extLst>
          </p:cNvPr>
          <p:cNvSpPr>
            <a:spLocks noGrp="1"/>
          </p:cNvSpPr>
          <p:nvPr>
            <p:ph type="subTitle" idx="1"/>
          </p:nvPr>
        </p:nvSpPr>
        <p:spPr/>
        <p:txBody>
          <a:bodyPr>
            <a:normAutofit/>
          </a:bodyPr>
          <a:lstStyle/>
          <a:p>
            <a:r>
              <a:rPr lang="en-US" sz="3200" dirty="0"/>
              <a:t>Menses recovery</a:t>
            </a:r>
          </a:p>
        </p:txBody>
      </p:sp>
    </p:spTree>
    <p:extLst>
      <p:ext uri="{BB962C8B-B14F-4D97-AF65-F5344CB8AC3E}">
        <p14:creationId xmlns:p14="http://schemas.microsoft.com/office/powerpoint/2010/main" val="190285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normAutofit/>
          </a:bodyPr>
          <a:lstStyle/>
          <a:p>
            <a:r>
              <a:rPr lang="en-US" sz="4400" dirty="0"/>
              <a:t>Menses recovery</a:t>
            </a:r>
            <a:br>
              <a:rPr lang="en-US" sz="4400" dirty="0"/>
            </a:br>
            <a:r>
              <a:rPr lang="en-US" sz="4400" dirty="0"/>
              <a:t>All patients </a:t>
            </a:r>
            <a:endParaRPr lang="en-US" dirty="0"/>
          </a:p>
        </p:txBody>
      </p:sp>
      <p:graphicFrame>
        <p:nvGraphicFramePr>
          <p:cNvPr id="4" name="Table 4">
            <a:extLst>
              <a:ext uri="{FF2B5EF4-FFF2-40B4-BE49-F238E27FC236}">
                <a16:creationId xmlns:a16="http://schemas.microsoft.com/office/drawing/2014/main" id="{4DA8F40A-F83E-B2A7-B1B7-D411AA3D20D8}"/>
              </a:ext>
            </a:extLst>
          </p:cNvPr>
          <p:cNvGraphicFramePr>
            <a:graphicFrameLocks noGrp="1"/>
          </p:cNvGraphicFramePr>
          <p:nvPr>
            <p:ph idx="1"/>
            <p:extLst>
              <p:ext uri="{D42A27DB-BD31-4B8C-83A1-F6EECF244321}">
                <p14:modId xmlns:p14="http://schemas.microsoft.com/office/powerpoint/2010/main" val="1519646699"/>
              </p:ext>
            </p:extLst>
          </p:nvPr>
        </p:nvGraphicFramePr>
        <p:xfrm>
          <a:off x="1371600" y="2286000"/>
          <a:ext cx="9601195" cy="1112520"/>
        </p:xfrm>
        <a:graphic>
          <a:graphicData uri="http://schemas.openxmlformats.org/drawingml/2006/table">
            <a:tbl>
              <a:tblPr firstRow="1" bandRow="1">
                <a:tableStyleId>{5C22544A-7EE6-4342-B048-85BDC9FD1C3A}</a:tableStyleId>
              </a:tblPr>
              <a:tblGrid>
                <a:gridCol w="1920239">
                  <a:extLst>
                    <a:ext uri="{9D8B030D-6E8A-4147-A177-3AD203B41FA5}">
                      <a16:colId xmlns:a16="http://schemas.microsoft.com/office/drawing/2014/main" val="1813132176"/>
                    </a:ext>
                  </a:extLst>
                </a:gridCol>
                <a:gridCol w="1920239">
                  <a:extLst>
                    <a:ext uri="{9D8B030D-6E8A-4147-A177-3AD203B41FA5}">
                      <a16:colId xmlns:a16="http://schemas.microsoft.com/office/drawing/2014/main" val="4259724002"/>
                    </a:ext>
                  </a:extLst>
                </a:gridCol>
                <a:gridCol w="1920239">
                  <a:extLst>
                    <a:ext uri="{9D8B030D-6E8A-4147-A177-3AD203B41FA5}">
                      <a16:colId xmlns:a16="http://schemas.microsoft.com/office/drawing/2014/main" val="1254677559"/>
                    </a:ext>
                  </a:extLst>
                </a:gridCol>
                <a:gridCol w="1920239">
                  <a:extLst>
                    <a:ext uri="{9D8B030D-6E8A-4147-A177-3AD203B41FA5}">
                      <a16:colId xmlns:a16="http://schemas.microsoft.com/office/drawing/2014/main" val="1470238905"/>
                    </a:ext>
                  </a:extLst>
                </a:gridCol>
                <a:gridCol w="1920239">
                  <a:extLst>
                    <a:ext uri="{9D8B030D-6E8A-4147-A177-3AD203B41FA5}">
                      <a16:colId xmlns:a16="http://schemas.microsoft.com/office/drawing/2014/main" val="158210668"/>
                    </a:ext>
                  </a:extLst>
                </a:gridCol>
              </a:tblGrid>
              <a:tr h="370840">
                <a:tc>
                  <a:txBody>
                    <a:bodyPr/>
                    <a:lstStyle/>
                    <a:p>
                      <a:pPr algn="r"/>
                      <a:r>
                        <a:rPr lang="en-AU" b="1" dirty="0">
                          <a:effectLst/>
                        </a:rPr>
                        <a:t>Variable</a:t>
                      </a:r>
                    </a:p>
                  </a:txBody>
                  <a:tcPr anchor="ctr"/>
                </a:tc>
                <a:tc>
                  <a:txBody>
                    <a:bodyPr/>
                    <a:lstStyle/>
                    <a:p>
                      <a:pPr algn="ctr"/>
                      <a:r>
                        <a:rPr lang="en-AU" dirty="0">
                          <a:effectLst/>
                        </a:rPr>
                        <a:t>Coefficient</a:t>
                      </a:r>
                    </a:p>
                  </a:txBody>
                  <a:tcPr anchor="ctr"/>
                </a:tc>
                <a:tc>
                  <a:txBody>
                    <a:bodyPr/>
                    <a:lstStyle/>
                    <a:p>
                      <a:pPr algn="ctr"/>
                      <a:r>
                        <a:rPr lang="en-AU" dirty="0">
                          <a:effectLst/>
                        </a:rPr>
                        <a:t>exp(</a:t>
                      </a:r>
                      <a:r>
                        <a:rPr lang="en-AU" dirty="0" err="1">
                          <a:effectLst/>
                        </a:rPr>
                        <a:t>coef</a:t>
                      </a:r>
                      <a:r>
                        <a:rPr lang="en-AU" dirty="0">
                          <a:effectLst/>
                        </a:rPr>
                        <a:t>)</a:t>
                      </a:r>
                    </a:p>
                  </a:txBody>
                  <a:tcPr anchor="ctr"/>
                </a:tc>
                <a:tc>
                  <a:txBody>
                    <a:bodyPr/>
                    <a:lstStyle/>
                    <a:p>
                      <a:pPr algn="ctr"/>
                      <a:r>
                        <a:rPr lang="en-AU" dirty="0">
                          <a:effectLst/>
                        </a:rPr>
                        <a:t>se(</a:t>
                      </a:r>
                      <a:r>
                        <a:rPr lang="en-AU" dirty="0" err="1">
                          <a:effectLst/>
                        </a:rPr>
                        <a:t>coef</a:t>
                      </a:r>
                      <a:r>
                        <a:rPr lang="en-AU" dirty="0">
                          <a:effectLst/>
                        </a:rPr>
                        <a:t>)</a:t>
                      </a:r>
                    </a:p>
                  </a:txBody>
                  <a:tcPr anchor="ctr"/>
                </a:tc>
                <a:tc>
                  <a:txBody>
                    <a:bodyPr/>
                    <a:lstStyle/>
                    <a:p>
                      <a:pPr algn="ctr"/>
                      <a:r>
                        <a:rPr lang="en-AU" dirty="0" err="1">
                          <a:effectLst/>
                        </a:rPr>
                        <a:t>Pr</a:t>
                      </a:r>
                      <a:r>
                        <a:rPr lang="en-AU" dirty="0">
                          <a:effectLst/>
                        </a:rPr>
                        <a:t>(&gt;|z|)</a:t>
                      </a:r>
                    </a:p>
                  </a:txBody>
                  <a:tcPr anchor="ctr"/>
                </a:tc>
                <a:extLst>
                  <a:ext uri="{0D108BD9-81ED-4DB2-BD59-A6C34878D82A}">
                    <a16:rowId xmlns:a16="http://schemas.microsoft.com/office/drawing/2014/main" val="2634919395"/>
                  </a:ext>
                </a:extLst>
              </a:tr>
              <a:tr h="370840">
                <a:tc>
                  <a:txBody>
                    <a:bodyPr/>
                    <a:lstStyle/>
                    <a:p>
                      <a:pPr algn="r"/>
                      <a:r>
                        <a:rPr lang="en-AU" dirty="0" err="1">
                          <a:effectLst/>
                        </a:rPr>
                        <a:t>Age_diagnosis</a:t>
                      </a:r>
                      <a:endParaRPr lang="en-AU" dirty="0">
                        <a:effectLst/>
                      </a:endParaRPr>
                    </a:p>
                  </a:txBody>
                  <a:tcPr anchor="ctr"/>
                </a:tc>
                <a:tc>
                  <a:txBody>
                    <a:bodyPr/>
                    <a:lstStyle/>
                    <a:p>
                      <a:pPr algn="ctr"/>
                      <a:r>
                        <a:rPr lang="en-AU">
                          <a:effectLst/>
                        </a:rPr>
                        <a:t>-0.0527</a:t>
                      </a:r>
                    </a:p>
                  </a:txBody>
                  <a:tcPr anchor="ctr"/>
                </a:tc>
                <a:tc>
                  <a:txBody>
                    <a:bodyPr/>
                    <a:lstStyle/>
                    <a:p>
                      <a:pPr algn="ctr"/>
                      <a:r>
                        <a:rPr lang="en-AU">
                          <a:effectLst/>
                        </a:rPr>
                        <a:t>0.9487</a:t>
                      </a:r>
                    </a:p>
                  </a:txBody>
                  <a:tcPr anchor="ctr"/>
                </a:tc>
                <a:tc>
                  <a:txBody>
                    <a:bodyPr/>
                    <a:lstStyle/>
                    <a:p>
                      <a:pPr algn="ctr"/>
                      <a:r>
                        <a:rPr lang="en-AU">
                          <a:effectLst/>
                        </a:rPr>
                        <a:t>0.0031</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2531112731"/>
                  </a:ext>
                </a:extLst>
              </a:tr>
              <a:tr h="370840">
                <a:tc>
                  <a:txBody>
                    <a:bodyPr/>
                    <a:lstStyle/>
                    <a:p>
                      <a:pPr algn="r"/>
                      <a:r>
                        <a:rPr lang="en-AU" dirty="0" err="1">
                          <a:effectLst/>
                        </a:rPr>
                        <a:t>Amen_time</a:t>
                      </a:r>
                      <a:endParaRPr lang="en-AU" dirty="0">
                        <a:effectLst/>
                      </a:endParaRPr>
                    </a:p>
                  </a:txBody>
                  <a:tcPr anchor="ctr"/>
                </a:tc>
                <a:tc>
                  <a:txBody>
                    <a:bodyPr/>
                    <a:lstStyle/>
                    <a:p>
                      <a:pPr algn="ctr"/>
                      <a:r>
                        <a:rPr lang="en-AU" dirty="0">
                          <a:effectLst/>
                        </a:rPr>
                        <a:t>-0.2320</a:t>
                      </a:r>
                    </a:p>
                  </a:txBody>
                  <a:tcPr anchor="ctr"/>
                </a:tc>
                <a:tc>
                  <a:txBody>
                    <a:bodyPr/>
                    <a:lstStyle/>
                    <a:p>
                      <a:pPr algn="ctr"/>
                      <a:r>
                        <a:rPr lang="en-AU">
                          <a:effectLst/>
                        </a:rPr>
                        <a:t>0.7930</a:t>
                      </a:r>
                    </a:p>
                  </a:txBody>
                  <a:tcPr anchor="ctr"/>
                </a:tc>
                <a:tc>
                  <a:txBody>
                    <a:bodyPr/>
                    <a:lstStyle/>
                    <a:p>
                      <a:pPr algn="ctr"/>
                      <a:r>
                        <a:rPr lang="en-AU">
                          <a:effectLst/>
                        </a:rPr>
                        <a:t>0.0078</a:t>
                      </a:r>
                    </a:p>
                  </a:txBody>
                  <a:tcPr anchor="ctr"/>
                </a:tc>
                <a:tc>
                  <a:txBody>
                    <a:bodyPr/>
                    <a:lstStyle/>
                    <a:p>
                      <a:pPr algn="ctr"/>
                      <a:r>
                        <a:rPr lang="en-AU" dirty="0">
                          <a:effectLst/>
                        </a:rPr>
                        <a:t>&lt;0.001</a:t>
                      </a:r>
                    </a:p>
                  </a:txBody>
                  <a:tcPr anchor="ctr"/>
                </a:tc>
                <a:extLst>
                  <a:ext uri="{0D108BD9-81ED-4DB2-BD59-A6C34878D82A}">
                    <a16:rowId xmlns:a16="http://schemas.microsoft.com/office/drawing/2014/main" val="2756515559"/>
                  </a:ext>
                </a:extLst>
              </a:tr>
            </a:tbl>
          </a:graphicData>
        </a:graphic>
      </p:graphicFrame>
      <p:sp>
        <p:nvSpPr>
          <p:cNvPr id="6" name="Content Placeholder 2">
            <a:extLst>
              <a:ext uri="{FF2B5EF4-FFF2-40B4-BE49-F238E27FC236}">
                <a16:creationId xmlns:a16="http://schemas.microsoft.com/office/drawing/2014/main" id="{06CE8003-973A-3010-87B0-0F346A3C97F7}"/>
              </a:ext>
            </a:extLst>
          </p:cNvPr>
          <p:cNvSpPr txBox="1">
            <a:spLocks/>
          </p:cNvSpPr>
          <p:nvPr/>
        </p:nvSpPr>
        <p:spPr>
          <a:xfrm>
            <a:off x="1371600" y="3959566"/>
            <a:ext cx="9601200" cy="221263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150000"/>
              </a:lnSpc>
            </a:pPr>
            <a:r>
              <a:rPr lang="en-US" sz="2800" dirty="0"/>
              <a:t>Fewer explanatory variable selected</a:t>
            </a:r>
          </a:p>
          <a:p>
            <a:pPr>
              <a:lnSpc>
                <a:spcPct val="150000"/>
              </a:lnSpc>
            </a:pPr>
            <a:r>
              <a:rPr lang="en-US" sz="2800" dirty="0"/>
              <a:t>Both have a negative impact on recovery of menstrual functionality</a:t>
            </a:r>
          </a:p>
          <a:p>
            <a:pPr>
              <a:lnSpc>
                <a:spcPct val="150000"/>
              </a:lnSpc>
            </a:pPr>
            <a:endParaRPr lang="en-US" sz="2800" dirty="0"/>
          </a:p>
        </p:txBody>
      </p:sp>
    </p:spTree>
    <p:extLst>
      <p:ext uri="{BB962C8B-B14F-4D97-AF65-F5344CB8AC3E}">
        <p14:creationId xmlns:p14="http://schemas.microsoft.com/office/powerpoint/2010/main" val="2652983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sz="4400" dirty="0"/>
              <a:t>Menses recovery</a:t>
            </a:r>
            <a:br>
              <a:rPr lang="en-US" sz="4400" dirty="0"/>
            </a:br>
            <a:r>
              <a:rPr lang="en-US" sz="4400" dirty="0"/>
              <a:t>Baseline likelihood</a:t>
            </a:r>
            <a:endParaRPr lang="en-US" dirty="0"/>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p:txBody>
          <a:bodyPr>
            <a:normAutofit/>
          </a:bodyPr>
          <a:lstStyle/>
          <a:p>
            <a:r>
              <a:rPr lang="en-US" sz="2400" dirty="0"/>
              <a:t>As time increase, the baseline likelihood of recovery increases</a:t>
            </a:r>
          </a:p>
          <a:p>
            <a:pPr lvl="1"/>
            <a:r>
              <a:rPr lang="en-US" sz="2400" dirty="0"/>
              <a:t>recovery requires a longer time</a:t>
            </a:r>
          </a:p>
          <a:p>
            <a:r>
              <a:rPr lang="en-US" sz="2400" dirty="0"/>
              <a:t>Significant increase from 18</a:t>
            </a:r>
            <a:r>
              <a:rPr lang="en-US" sz="2400" baseline="30000" dirty="0"/>
              <a:t>th</a:t>
            </a:r>
            <a:r>
              <a:rPr lang="en-US" sz="2400" dirty="0"/>
              <a:t> month to 21</a:t>
            </a:r>
            <a:r>
              <a:rPr lang="en-US" sz="2400" baseline="30000" dirty="0"/>
              <a:t>st</a:t>
            </a:r>
            <a:r>
              <a:rPr lang="en-US" sz="2400" dirty="0"/>
              <a:t> month</a:t>
            </a:r>
          </a:p>
          <a:p>
            <a:pPr lvl="1"/>
            <a:r>
              <a:rPr lang="en-US" sz="2400" dirty="0"/>
              <a:t>Most patients will recovery within 18 months of CMF regimen</a:t>
            </a:r>
          </a:p>
        </p:txBody>
      </p:sp>
      <p:graphicFrame>
        <p:nvGraphicFramePr>
          <p:cNvPr id="4" name="Table 4">
            <a:extLst>
              <a:ext uri="{FF2B5EF4-FFF2-40B4-BE49-F238E27FC236}">
                <a16:creationId xmlns:a16="http://schemas.microsoft.com/office/drawing/2014/main" id="{FB6CBBAB-B369-AE92-A905-F48687BE4A00}"/>
              </a:ext>
            </a:extLst>
          </p:cNvPr>
          <p:cNvGraphicFramePr>
            <a:graphicFrameLocks noGrp="1"/>
          </p:cNvGraphicFramePr>
          <p:nvPr>
            <p:extLst>
              <p:ext uri="{D42A27DB-BD31-4B8C-83A1-F6EECF244321}">
                <p14:modId xmlns:p14="http://schemas.microsoft.com/office/powerpoint/2010/main" val="3830360547"/>
              </p:ext>
            </p:extLst>
          </p:nvPr>
        </p:nvGraphicFramePr>
        <p:xfrm>
          <a:off x="1371600" y="4341876"/>
          <a:ext cx="9601200" cy="2016760"/>
        </p:xfrm>
        <a:graphic>
          <a:graphicData uri="http://schemas.openxmlformats.org/drawingml/2006/table">
            <a:tbl>
              <a:tblPr firstRow="1" bandRow="1">
                <a:tableStyleId>{5C22544A-7EE6-4342-B048-85BDC9FD1C3A}</a:tableStyleId>
              </a:tblPr>
              <a:tblGrid>
                <a:gridCol w="1609344">
                  <a:extLst>
                    <a:ext uri="{9D8B030D-6E8A-4147-A177-3AD203B41FA5}">
                      <a16:colId xmlns:a16="http://schemas.microsoft.com/office/drawing/2014/main" val="1037712621"/>
                    </a:ext>
                  </a:extLst>
                </a:gridCol>
                <a:gridCol w="1133856">
                  <a:extLst>
                    <a:ext uri="{9D8B030D-6E8A-4147-A177-3AD203B41FA5}">
                      <a16:colId xmlns:a16="http://schemas.microsoft.com/office/drawing/2014/main" val="1483119593"/>
                    </a:ext>
                  </a:extLst>
                </a:gridCol>
                <a:gridCol w="1371600">
                  <a:extLst>
                    <a:ext uri="{9D8B030D-6E8A-4147-A177-3AD203B41FA5}">
                      <a16:colId xmlns:a16="http://schemas.microsoft.com/office/drawing/2014/main" val="3231235996"/>
                    </a:ext>
                  </a:extLst>
                </a:gridCol>
                <a:gridCol w="1371600">
                  <a:extLst>
                    <a:ext uri="{9D8B030D-6E8A-4147-A177-3AD203B41FA5}">
                      <a16:colId xmlns:a16="http://schemas.microsoft.com/office/drawing/2014/main" val="1431177450"/>
                    </a:ext>
                  </a:extLst>
                </a:gridCol>
                <a:gridCol w="1371600">
                  <a:extLst>
                    <a:ext uri="{9D8B030D-6E8A-4147-A177-3AD203B41FA5}">
                      <a16:colId xmlns:a16="http://schemas.microsoft.com/office/drawing/2014/main" val="2592613607"/>
                    </a:ext>
                  </a:extLst>
                </a:gridCol>
                <a:gridCol w="1371600">
                  <a:extLst>
                    <a:ext uri="{9D8B030D-6E8A-4147-A177-3AD203B41FA5}">
                      <a16:colId xmlns:a16="http://schemas.microsoft.com/office/drawing/2014/main" val="491060681"/>
                    </a:ext>
                  </a:extLst>
                </a:gridCol>
                <a:gridCol w="1371600">
                  <a:extLst>
                    <a:ext uri="{9D8B030D-6E8A-4147-A177-3AD203B41FA5}">
                      <a16:colId xmlns:a16="http://schemas.microsoft.com/office/drawing/2014/main" val="4247185442"/>
                    </a:ext>
                  </a:extLst>
                </a:gridCol>
              </a:tblGrid>
              <a:tr h="0">
                <a:tc>
                  <a:txBody>
                    <a:bodyPr/>
                    <a:lstStyle/>
                    <a:p>
                      <a:pPr algn="l"/>
                      <a:r>
                        <a:rPr lang="en-US" b="1" dirty="0"/>
                        <a:t>Timestamp</a:t>
                      </a:r>
                    </a:p>
                  </a:txBody>
                  <a:tcPr/>
                </a:tc>
                <a:tc>
                  <a:txBody>
                    <a:bodyPr/>
                    <a:lstStyle/>
                    <a:p>
                      <a:pPr algn="r"/>
                      <a:r>
                        <a:rPr lang="en-US" b="1" dirty="0"/>
                        <a:t>6</a:t>
                      </a:r>
                    </a:p>
                  </a:txBody>
                  <a:tcPr/>
                </a:tc>
                <a:tc>
                  <a:txBody>
                    <a:bodyPr/>
                    <a:lstStyle/>
                    <a:p>
                      <a:pPr algn="r"/>
                      <a:r>
                        <a:rPr lang="en-US" b="1" dirty="0"/>
                        <a:t>9</a:t>
                      </a:r>
                    </a:p>
                  </a:txBody>
                  <a:tcPr/>
                </a:tc>
                <a:tc>
                  <a:txBody>
                    <a:bodyPr/>
                    <a:lstStyle/>
                    <a:p>
                      <a:pPr algn="r"/>
                      <a:r>
                        <a:rPr lang="en-US" b="1" dirty="0"/>
                        <a:t>15</a:t>
                      </a:r>
                    </a:p>
                  </a:txBody>
                  <a:tcPr/>
                </a:tc>
                <a:tc>
                  <a:txBody>
                    <a:bodyPr/>
                    <a:lstStyle/>
                    <a:p>
                      <a:pPr algn="r"/>
                      <a:r>
                        <a:rPr lang="en-US" b="1" dirty="0"/>
                        <a:t>18</a:t>
                      </a:r>
                    </a:p>
                  </a:txBody>
                  <a:tcPr/>
                </a:tc>
                <a:tc>
                  <a:txBody>
                    <a:bodyPr/>
                    <a:lstStyle/>
                    <a:p>
                      <a:pPr algn="r"/>
                      <a:r>
                        <a:rPr lang="en-US" b="1" dirty="0"/>
                        <a:t>21</a:t>
                      </a:r>
                    </a:p>
                  </a:txBody>
                  <a:tcPr/>
                </a:tc>
                <a:tc>
                  <a:txBody>
                    <a:bodyPr/>
                    <a:lstStyle/>
                    <a:p>
                      <a:pPr algn="r"/>
                      <a:r>
                        <a:rPr lang="en-US" b="1" dirty="0"/>
                        <a:t>24</a:t>
                      </a:r>
                    </a:p>
                  </a:txBody>
                  <a:tcPr/>
                </a:tc>
                <a:extLst>
                  <a:ext uri="{0D108BD9-81ED-4DB2-BD59-A6C34878D82A}">
                    <a16:rowId xmlns:a16="http://schemas.microsoft.com/office/drawing/2014/main" val="3579768008"/>
                  </a:ext>
                </a:extLst>
              </a:tr>
              <a:tr h="370840">
                <a:tc>
                  <a:txBody>
                    <a:bodyPr/>
                    <a:lstStyle/>
                    <a:p>
                      <a:pPr algn="l"/>
                      <a:r>
                        <a:rPr lang="en-US" b="1" dirty="0">
                          <a:solidFill>
                            <a:schemeClr val="bg1"/>
                          </a:solidFill>
                        </a:rPr>
                        <a:t>Baseline likelihood</a:t>
                      </a:r>
                    </a:p>
                  </a:txBody>
                  <a:tcPr>
                    <a:solidFill>
                      <a:schemeClr val="accent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0.1526</a:t>
                      </a:r>
                      <a:endParaRPr lang="en-US" dirty="0"/>
                    </a:p>
                  </a:txBody>
                  <a:tcPr/>
                </a:tc>
                <a:tc>
                  <a:txBody>
                    <a:bodyPr/>
                    <a:lstStyle/>
                    <a:p>
                      <a:pPr algn="r"/>
                      <a:r>
                        <a:rPr lang="en-AU" sz="1800" b="0" i="0" kern="1200" dirty="0">
                          <a:solidFill>
                            <a:schemeClr val="dk1"/>
                          </a:solidFill>
                          <a:effectLst/>
                          <a:latin typeface="+mn-lt"/>
                          <a:ea typeface="+mn-ea"/>
                          <a:cs typeface="+mn-cs"/>
                        </a:rPr>
                        <a:t>0.2157</a:t>
                      </a:r>
                      <a:endParaRPr lang="en-US" dirty="0"/>
                    </a:p>
                  </a:txBody>
                  <a:tcPr/>
                </a:tc>
                <a:tc>
                  <a:txBody>
                    <a:bodyPr/>
                    <a:lstStyle/>
                    <a:p>
                      <a:pPr algn="r"/>
                      <a:r>
                        <a:rPr lang="en-AU" sz="1800" b="0" i="0" kern="1200" dirty="0">
                          <a:solidFill>
                            <a:schemeClr val="dk1"/>
                          </a:solidFill>
                          <a:effectLst/>
                          <a:latin typeface="+mn-lt"/>
                          <a:ea typeface="+mn-ea"/>
                          <a:cs typeface="+mn-cs"/>
                        </a:rPr>
                        <a:t>0.3005</a:t>
                      </a:r>
                      <a:endParaRPr lang="en-US" dirty="0"/>
                    </a:p>
                  </a:txBody>
                  <a:tcPr/>
                </a:tc>
                <a:tc>
                  <a:txBody>
                    <a:bodyPr/>
                    <a:lstStyle/>
                    <a:p>
                      <a:pPr algn="r"/>
                      <a:r>
                        <a:rPr lang="en-AU" sz="1800" b="0" i="0" kern="1200" dirty="0">
                          <a:solidFill>
                            <a:schemeClr val="dk1"/>
                          </a:solidFill>
                          <a:effectLst/>
                          <a:latin typeface="+mn-lt"/>
                          <a:ea typeface="+mn-ea"/>
                          <a:cs typeface="+mn-cs"/>
                        </a:rPr>
                        <a:t>0.4259</a:t>
                      </a:r>
                      <a:endParaRPr lang="en-US" dirty="0"/>
                    </a:p>
                  </a:txBody>
                  <a:tcPr/>
                </a:tc>
                <a:tc>
                  <a:txBody>
                    <a:bodyPr/>
                    <a:lstStyle/>
                    <a:p>
                      <a:pPr algn="r"/>
                      <a:r>
                        <a:rPr lang="en-AU" sz="1800" b="0" i="0" kern="1200" dirty="0">
                          <a:solidFill>
                            <a:schemeClr val="dk1"/>
                          </a:solidFill>
                          <a:effectLst/>
                          <a:latin typeface="+mn-lt"/>
                          <a:ea typeface="+mn-ea"/>
                          <a:cs typeface="+mn-cs"/>
                        </a:rPr>
                        <a:t>0.6462</a:t>
                      </a:r>
                      <a:endParaRPr lang="en-US" dirty="0"/>
                    </a:p>
                  </a:txBody>
                  <a:tcPr/>
                </a:tc>
                <a:tc>
                  <a:txBody>
                    <a:bodyPr/>
                    <a:lstStyle/>
                    <a:p>
                      <a:pPr algn="r"/>
                      <a:r>
                        <a:rPr lang="en-AU" sz="1800" b="0" i="0" kern="1200" dirty="0">
                          <a:solidFill>
                            <a:schemeClr val="dk1"/>
                          </a:solidFill>
                          <a:effectLst/>
                          <a:latin typeface="+mn-lt"/>
                          <a:ea typeface="+mn-ea"/>
                          <a:cs typeface="+mn-cs"/>
                        </a:rPr>
                        <a:t>0.6756</a:t>
                      </a:r>
                      <a:endParaRPr lang="en-US" dirty="0"/>
                    </a:p>
                  </a:txBody>
                  <a:tcPr/>
                </a:tc>
                <a:extLst>
                  <a:ext uri="{0D108BD9-81ED-4DB2-BD59-A6C34878D82A}">
                    <a16:rowId xmlns:a16="http://schemas.microsoft.com/office/drawing/2014/main" val="542989640"/>
                  </a:ext>
                </a:extLst>
              </a:tr>
              <a:tr h="370840">
                <a:tc>
                  <a:txBody>
                    <a:bodyPr/>
                    <a:lstStyle/>
                    <a:p>
                      <a:pPr algn="l"/>
                      <a:r>
                        <a:rPr lang="en-US" b="1" dirty="0">
                          <a:solidFill>
                            <a:schemeClr val="bg1"/>
                          </a:solidFill>
                        </a:rPr>
                        <a:t>Timestamp</a:t>
                      </a:r>
                    </a:p>
                  </a:txBody>
                  <a:tcPr>
                    <a:solidFill>
                      <a:schemeClr val="accent1"/>
                    </a:solidFill>
                  </a:tcPr>
                </a:tc>
                <a:tc>
                  <a:txBody>
                    <a:bodyPr/>
                    <a:lstStyle/>
                    <a:p>
                      <a:pPr algn="r"/>
                      <a:r>
                        <a:rPr lang="en-US" b="1" dirty="0">
                          <a:solidFill>
                            <a:schemeClr val="bg1"/>
                          </a:solidFill>
                        </a:rPr>
                        <a:t>27</a:t>
                      </a:r>
                    </a:p>
                  </a:txBody>
                  <a:tcPr>
                    <a:solidFill>
                      <a:schemeClr val="accent1"/>
                    </a:solidFill>
                  </a:tcPr>
                </a:tc>
                <a:tc>
                  <a:txBody>
                    <a:bodyPr/>
                    <a:lstStyle/>
                    <a:p>
                      <a:pPr algn="r"/>
                      <a:r>
                        <a:rPr lang="en-US" b="1" dirty="0">
                          <a:solidFill>
                            <a:schemeClr val="bg1"/>
                          </a:solidFill>
                        </a:rPr>
                        <a:t>30</a:t>
                      </a:r>
                    </a:p>
                  </a:txBody>
                  <a:tcPr>
                    <a:solidFill>
                      <a:schemeClr val="accent1"/>
                    </a:solidFill>
                  </a:tcPr>
                </a:tc>
                <a:tc>
                  <a:txBody>
                    <a:bodyPr/>
                    <a:lstStyle/>
                    <a:p>
                      <a:pPr algn="r"/>
                      <a:r>
                        <a:rPr lang="en-US" b="1" dirty="0">
                          <a:solidFill>
                            <a:schemeClr val="bg1"/>
                          </a:solidFill>
                        </a:rPr>
                        <a:t>33</a:t>
                      </a:r>
                    </a:p>
                  </a:txBody>
                  <a:tcPr>
                    <a:solidFill>
                      <a:schemeClr val="accent1"/>
                    </a:solidFill>
                  </a:tcPr>
                </a:tc>
                <a:tc>
                  <a:txBody>
                    <a:bodyPr/>
                    <a:lstStyle/>
                    <a:p>
                      <a:pPr algn="r"/>
                      <a:r>
                        <a:rPr lang="en-US" b="1" dirty="0">
                          <a:solidFill>
                            <a:schemeClr val="bg1"/>
                          </a:solidFill>
                        </a:rPr>
                        <a:t>42</a:t>
                      </a:r>
                    </a:p>
                  </a:txBody>
                  <a:tcPr>
                    <a:solidFill>
                      <a:schemeClr val="accent1"/>
                    </a:solidFill>
                  </a:tcPr>
                </a:tc>
                <a:tc>
                  <a:txBody>
                    <a:bodyPr/>
                    <a:lstStyle/>
                    <a:p>
                      <a:pPr algn="r"/>
                      <a:r>
                        <a:rPr lang="en-US" b="1" dirty="0">
                          <a:solidFill>
                            <a:schemeClr val="bg1"/>
                          </a:solidFill>
                        </a:rPr>
                        <a:t>60</a:t>
                      </a:r>
                    </a:p>
                  </a:txBody>
                  <a:tcPr>
                    <a:solidFill>
                      <a:schemeClr val="accent1"/>
                    </a:solidFill>
                  </a:tcPr>
                </a:tc>
                <a:tc>
                  <a:txBody>
                    <a:bodyPr/>
                    <a:lstStyle/>
                    <a:p>
                      <a:pPr algn="r"/>
                      <a:endParaRPr lang="en-US" b="1" dirty="0"/>
                    </a:p>
                  </a:txBody>
                  <a:tcPr>
                    <a:solidFill>
                      <a:schemeClr val="accent1"/>
                    </a:solidFill>
                  </a:tcPr>
                </a:tc>
                <a:extLst>
                  <a:ext uri="{0D108BD9-81ED-4DB2-BD59-A6C34878D82A}">
                    <a16:rowId xmlns:a16="http://schemas.microsoft.com/office/drawing/2014/main" val="567191888"/>
                  </a:ext>
                </a:extLst>
              </a:tr>
              <a:tr h="370840">
                <a:tc>
                  <a:txBody>
                    <a:bodyPr/>
                    <a:lstStyle/>
                    <a:p>
                      <a:pPr algn="l"/>
                      <a:r>
                        <a:rPr lang="en-US" b="1" dirty="0">
                          <a:solidFill>
                            <a:schemeClr val="bg1"/>
                          </a:solidFill>
                        </a:rPr>
                        <a:t>Baseline likelihood</a:t>
                      </a:r>
                    </a:p>
                  </a:txBody>
                  <a:tcPr>
                    <a:solidFill>
                      <a:schemeClr val="accent1"/>
                    </a:solidFill>
                  </a:tcPr>
                </a:tc>
                <a:tc>
                  <a:txBody>
                    <a:bodyPr/>
                    <a:lstStyle/>
                    <a:p>
                      <a:pPr algn="r"/>
                      <a:r>
                        <a:rPr lang="en-AU" b="0" i="0" dirty="0">
                          <a:effectLst/>
                          <a:latin typeface="Arial" panose="020B0604020202020204" pitchFamily="34" charset="0"/>
                        </a:rPr>
                        <a:t>0.7055</a:t>
                      </a:r>
                      <a:endParaRPr lang="en-US" dirty="0"/>
                    </a:p>
                  </a:txBody>
                  <a:tcPr/>
                </a:tc>
                <a:tc>
                  <a:txBody>
                    <a:bodyPr/>
                    <a:lstStyle/>
                    <a:p>
                      <a:pPr algn="r"/>
                      <a:r>
                        <a:rPr lang="en-AU" b="0" i="0" dirty="0">
                          <a:effectLst/>
                          <a:latin typeface="Arial" panose="020B0604020202020204" pitchFamily="34" charset="0"/>
                        </a:rPr>
                        <a:t>0.7358</a:t>
                      </a:r>
                      <a:endParaRPr lang="en-US" dirty="0"/>
                    </a:p>
                  </a:txBody>
                  <a:tcPr/>
                </a:tc>
                <a:tc>
                  <a:txBody>
                    <a:bodyPr/>
                    <a:lstStyle/>
                    <a:p>
                      <a:pPr algn="r"/>
                      <a:r>
                        <a:rPr lang="en-AU" b="0" i="0" dirty="0">
                          <a:effectLst/>
                          <a:latin typeface="Arial" panose="020B0604020202020204" pitchFamily="34" charset="0"/>
                        </a:rPr>
                        <a:t>0.8017</a:t>
                      </a:r>
                      <a:endParaRPr lang="en-US" dirty="0"/>
                    </a:p>
                  </a:txBody>
                  <a:tcPr/>
                </a:tc>
                <a:tc>
                  <a:txBody>
                    <a:bodyPr/>
                    <a:lstStyle/>
                    <a:p>
                      <a:pPr algn="r"/>
                      <a:r>
                        <a:rPr lang="en-AU" b="0" i="0" dirty="0">
                          <a:effectLst/>
                          <a:latin typeface="Arial" panose="020B0604020202020204" pitchFamily="34" charset="0"/>
                        </a:rPr>
                        <a:t>0.7055</a:t>
                      </a:r>
                      <a:endParaRPr lang="en-US" dirty="0"/>
                    </a:p>
                  </a:txBody>
                  <a:tcPr/>
                </a:tc>
                <a:tc>
                  <a:txBody>
                    <a:bodyPr/>
                    <a:lstStyle/>
                    <a:p>
                      <a:pPr algn="r"/>
                      <a:r>
                        <a:rPr lang="en-AU" b="0" i="0" dirty="0">
                          <a:effectLst/>
                          <a:latin typeface="Arial" panose="020B0604020202020204" pitchFamily="34" charset="0"/>
                        </a:rPr>
                        <a:t>0.8381</a:t>
                      </a:r>
                      <a:endParaRPr lang="en-US" dirty="0"/>
                    </a:p>
                  </a:txBody>
                  <a:tcPr/>
                </a:tc>
                <a:tc>
                  <a:txBody>
                    <a:bodyPr/>
                    <a:lstStyle/>
                    <a:p>
                      <a:pPr algn="r"/>
                      <a:endParaRPr lang="en-US" dirty="0"/>
                    </a:p>
                  </a:txBody>
                  <a:tcPr/>
                </a:tc>
                <a:extLst>
                  <a:ext uri="{0D108BD9-81ED-4DB2-BD59-A6C34878D82A}">
                    <a16:rowId xmlns:a16="http://schemas.microsoft.com/office/drawing/2014/main" val="2109369537"/>
                  </a:ext>
                </a:extLst>
              </a:tr>
            </a:tbl>
          </a:graphicData>
        </a:graphic>
      </p:graphicFrame>
    </p:spTree>
    <p:extLst>
      <p:ext uri="{BB962C8B-B14F-4D97-AF65-F5344CB8AC3E}">
        <p14:creationId xmlns:p14="http://schemas.microsoft.com/office/powerpoint/2010/main" val="113971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0F07-69BD-C42D-FC9F-0DBC96393D1F}"/>
              </a:ext>
            </a:extLst>
          </p:cNvPr>
          <p:cNvSpPr>
            <a:spLocks noGrp="1"/>
          </p:cNvSpPr>
          <p:nvPr>
            <p:ph type="ctrTitle"/>
          </p:nvPr>
        </p:nvSpPr>
        <p:spPr/>
        <p:txBody>
          <a:bodyPr/>
          <a:lstStyle/>
          <a:p>
            <a:r>
              <a:rPr lang="en-US" dirty="0"/>
              <a:t>Cox </a:t>
            </a:r>
            <a:r>
              <a:rPr lang="en-US" dirty="0" err="1"/>
              <a:t>ph</a:t>
            </a:r>
            <a:r>
              <a:rPr lang="en-US" dirty="0"/>
              <a:t> regression</a:t>
            </a:r>
          </a:p>
        </p:txBody>
      </p:sp>
      <p:sp>
        <p:nvSpPr>
          <p:cNvPr id="3" name="Subtitle 2">
            <a:extLst>
              <a:ext uri="{FF2B5EF4-FFF2-40B4-BE49-F238E27FC236}">
                <a16:creationId xmlns:a16="http://schemas.microsoft.com/office/drawing/2014/main" id="{60129574-5613-FA47-8E0A-073917C651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7509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744E-D636-18CC-3988-CE959C436182}"/>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32830532-F919-C228-F218-C5E54DE176A4}"/>
              </a:ext>
            </a:extLst>
          </p:cNvPr>
          <p:cNvSpPr>
            <a:spLocks noGrp="1"/>
          </p:cNvSpPr>
          <p:nvPr>
            <p:ph type="subTitle" idx="1"/>
          </p:nvPr>
        </p:nvSpPr>
        <p:spPr>
          <a:xfrm>
            <a:off x="2374745" y="3886680"/>
            <a:ext cx="7441994" cy="1086237"/>
          </a:xfrm>
        </p:spPr>
        <p:txBody>
          <a:bodyPr>
            <a:normAutofit/>
          </a:bodyPr>
          <a:lstStyle/>
          <a:p>
            <a:r>
              <a:rPr lang="en-US" sz="3200" dirty="0"/>
              <a:t>Results summary and future directions</a:t>
            </a:r>
          </a:p>
        </p:txBody>
      </p:sp>
    </p:spTree>
    <p:extLst>
      <p:ext uri="{BB962C8B-B14F-4D97-AF65-F5344CB8AC3E}">
        <p14:creationId xmlns:p14="http://schemas.microsoft.com/office/powerpoint/2010/main" val="2948600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FB05-74AA-30C9-0822-049F5F2C151C}"/>
              </a:ext>
            </a:extLst>
          </p:cNvPr>
          <p:cNvSpPr>
            <a:spLocks noGrp="1"/>
          </p:cNvSpPr>
          <p:nvPr>
            <p:ph type="title"/>
          </p:nvPr>
        </p:nvSpPr>
        <p:spPr/>
        <p:txBody>
          <a:bodyPr/>
          <a:lstStyle/>
          <a:p>
            <a:r>
              <a:rPr lang="en-US" dirty="0"/>
              <a:t>Importance of missing data imputation</a:t>
            </a:r>
          </a:p>
        </p:txBody>
      </p:sp>
      <p:sp>
        <p:nvSpPr>
          <p:cNvPr id="3" name="Content Placeholder 2">
            <a:extLst>
              <a:ext uri="{FF2B5EF4-FFF2-40B4-BE49-F238E27FC236}">
                <a16:creationId xmlns:a16="http://schemas.microsoft.com/office/drawing/2014/main" id="{6D1415E3-F540-AE9A-24DC-045B0587D6BB}"/>
              </a:ext>
            </a:extLst>
          </p:cNvPr>
          <p:cNvSpPr>
            <a:spLocks noGrp="1"/>
          </p:cNvSpPr>
          <p:nvPr>
            <p:ph idx="1"/>
          </p:nvPr>
        </p:nvSpPr>
        <p:spPr>
          <a:xfrm>
            <a:off x="1371600" y="2286000"/>
            <a:ext cx="9601200" cy="3886200"/>
          </a:xfrm>
        </p:spPr>
        <p:txBody>
          <a:bodyPr>
            <a:normAutofit/>
          </a:bodyPr>
          <a:lstStyle/>
          <a:p>
            <a:pPr>
              <a:lnSpc>
                <a:spcPct val="150000"/>
              </a:lnSpc>
            </a:pPr>
            <a:r>
              <a:rPr lang="en-US" sz="2800" b="1" dirty="0"/>
              <a:t>Minimize </a:t>
            </a:r>
            <a:r>
              <a:rPr lang="en-US" sz="2800" dirty="0"/>
              <a:t>the disadvantages of small data set</a:t>
            </a:r>
          </a:p>
          <a:p>
            <a:pPr lvl="1">
              <a:lnSpc>
                <a:spcPct val="100000"/>
              </a:lnSpc>
            </a:pPr>
            <a:r>
              <a:rPr lang="en-US" sz="2800" dirty="0"/>
              <a:t>higher probability of producing false-positive results</a:t>
            </a:r>
          </a:p>
          <a:p>
            <a:pPr lvl="1">
              <a:lnSpc>
                <a:spcPct val="100000"/>
              </a:lnSpc>
            </a:pPr>
            <a:r>
              <a:rPr lang="en-US" sz="2800" dirty="0"/>
              <a:t>the chance of excluding important predictors</a:t>
            </a:r>
          </a:p>
          <a:p>
            <a:pPr>
              <a:lnSpc>
                <a:spcPct val="150000"/>
              </a:lnSpc>
            </a:pPr>
            <a:r>
              <a:rPr lang="en-US" sz="2800" dirty="0"/>
              <a:t>MICE with RF imputation is the best method for this data set</a:t>
            </a:r>
          </a:p>
        </p:txBody>
      </p:sp>
    </p:spTree>
    <p:extLst>
      <p:ext uri="{BB962C8B-B14F-4D97-AF65-F5344CB8AC3E}">
        <p14:creationId xmlns:p14="http://schemas.microsoft.com/office/powerpoint/2010/main" val="1341668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Risk of CIA</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a:xfrm>
            <a:off x="1371600" y="1737360"/>
            <a:ext cx="9601200" cy="4130040"/>
          </a:xfrm>
        </p:spPr>
        <p:txBody>
          <a:bodyPr>
            <a:normAutofit lnSpcReduction="10000"/>
          </a:bodyPr>
          <a:lstStyle/>
          <a:p>
            <a:r>
              <a:rPr lang="en-US" sz="2400" dirty="0"/>
              <a:t>Divided the patients into two groups by their age at cancer diagnosis</a:t>
            </a:r>
          </a:p>
          <a:p>
            <a:pPr lvl="1"/>
            <a:r>
              <a:rPr lang="en-US" sz="2400" dirty="0"/>
              <a:t>Above and below 40 years old</a:t>
            </a:r>
          </a:p>
          <a:p>
            <a:pPr lvl="1"/>
            <a:r>
              <a:rPr lang="en-US" sz="2400" dirty="0"/>
              <a:t>baseline hazards and variable coefficients prove the </a:t>
            </a:r>
            <a:r>
              <a:rPr lang="en-US" sz="2400" b="1" dirty="0"/>
              <a:t>importance of sub-groups</a:t>
            </a:r>
          </a:p>
          <a:p>
            <a:r>
              <a:rPr lang="en-US" sz="2400" dirty="0"/>
              <a:t>Significant variables:</a:t>
            </a:r>
          </a:p>
          <a:p>
            <a:pPr lvl="1"/>
            <a:r>
              <a:rPr lang="en-US" sz="2400" dirty="0"/>
              <a:t>Age, ER status, invasive cancer, CMF cycles</a:t>
            </a:r>
          </a:p>
          <a:p>
            <a:pPr lvl="1"/>
            <a:r>
              <a:rPr lang="en-US" sz="2400" dirty="0"/>
              <a:t>Interaction terms: </a:t>
            </a:r>
          </a:p>
          <a:p>
            <a:pPr lvl="2"/>
            <a:r>
              <a:rPr lang="en-US" sz="2000" dirty="0"/>
              <a:t>invasive cancer and CMF cycles, </a:t>
            </a:r>
          </a:p>
          <a:p>
            <a:pPr lvl="2"/>
            <a:r>
              <a:rPr lang="en-US" sz="2000" dirty="0"/>
              <a:t>ER status and CMF cycles (older group only)</a:t>
            </a:r>
          </a:p>
          <a:p>
            <a:r>
              <a:rPr lang="en-US" sz="2400" dirty="0"/>
              <a:t>Both models for the two groups achieved </a:t>
            </a:r>
            <a:r>
              <a:rPr lang="en-US" sz="2400" b="1" dirty="0"/>
              <a:t>concordance ~ 0.7</a:t>
            </a:r>
          </a:p>
        </p:txBody>
      </p:sp>
    </p:spTree>
    <p:extLst>
      <p:ext uri="{BB962C8B-B14F-4D97-AF65-F5344CB8AC3E}">
        <p14:creationId xmlns:p14="http://schemas.microsoft.com/office/powerpoint/2010/main" val="497212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Menses Recovery</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p:txBody>
          <a:bodyPr>
            <a:normAutofit/>
          </a:bodyPr>
          <a:lstStyle/>
          <a:p>
            <a:r>
              <a:rPr lang="en-US" sz="2400" b="1" dirty="0"/>
              <a:t>Significant variables:</a:t>
            </a:r>
          </a:p>
          <a:p>
            <a:pPr lvl="1"/>
            <a:r>
              <a:rPr lang="en-US" sz="2400" dirty="0"/>
              <a:t>patient's age at diagnosis </a:t>
            </a:r>
          </a:p>
          <a:p>
            <a:pPr lvl="1"/>
            <a:r>
              <a:rPr lang="en-US" sz="2400" dirty="0"/>
              <a:t>the timestamp that CIA occurs</a:t>
            </a:r>
          </a:p>
          <a:p>
            <a:pPr lvl="1"/>
            <a:r>
              <a:rPr lang="en-US" sz="2400" dirty="0"/>
              <a:t>Both variables imply negative effect on the likelihood of menses recovery</a:t>
            </a:r>
          </a:p>
          <a:p>
            <a:r>
              <a:rPr lang="en-US" sz="2400" dirty="0"/>
              <a:t>Limited sample size (N = 86)</a:t>
            </a:r>
          </a:p>
          <a:p>
            <a:pPr lvl="1"/>
            <a:r>
              <a:rPr lang="en-US" sz="2400" dirty="0"/>
              <a:t>May excluded important variable</a:t>
            </a:r>
          </a:p>
          <a:p>
            <a:r>
              <a:rPr lang="en-US" sz="2400" dirty="0"/>
              <a:t>Model concordance ~ 0.7</a:t>
            </a:r>
          </a:p>
        </p:txBody>
      </p:sp>
    </p:spTree>
    <p:extLst>
      <p:ext uri="{BB962C8B-B14F-4D97-AF65-F5344CB8AC3E}">
        <p14:creationId xmlns:p14="http://schemas.microsoft.com/office/powerpoint/2010/main" val="1126208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p:txBody>
          <a:bodyPr>
            <a:normAutofit lnSpcReduction="10000"/>
          </a:bodyPr>
          <a:lstStyle/>
          <a:p>
            <a:pPr>
              <a:lnSpc>
                <a:spcPct val="150000"/>
              </a:lnSpc>
            </a:pPr>
            <a:r>
              <a:rPr lang="en-US" sz="2800" dirty="0"/>
              <a:t>Perform analysis with data of larger sample size. </a:t>
            </a:r>
          </a:p>
          <a:p>
            <a:pPr>
              <a:lnSpc>
                <a:spcPct val="150000"/>
              </a:lnSpc>
            </a:pPr>
            <a:r>
              <a:rPr lang="en-US" sz="2800" dirty="0"/>
              <a:t>Perform data collection that obtains a more comprehensive record of the patients</a:t>
            </a:r>
          </a:p>
          <a:p>
            <a:pPr>
              <a:lnSpc>
                <a:spcPct val="150000"/>
              </a:lnSpc>
            </a:pPr>
            <a:r>
              <a:rPr lang="en-US" sz="2800" dirty="0"/>
              <a:t>Experimenting more missing data imputation method. </a:t>
            </a:r>
          </a:p>
          <a:p>
            <a:pPr>
              <a:lnSpc>
                <a:spcPct val="150000"/>
              </a:lnSpc>
            </a:pPr>
            <a:r>
              <a:rPr lang="en-US" sz="2800" dirty="0"/>
              <a:t>Validates the model on external data set. </a:t>
            </a:r>
          </a:p>
        </p:txBody>
      </p:sp>
    </p:spTree>
    <p:extLst>
      <p:ext uri="{BB962C8B-B14F-4D97-AF65-F5344CB8AC3E}">
        <p14:creationId xmlns:p14="http://schemas.microsoft.com/office/powerpoint/2010/main" val="2202812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51C1-8C3B-3FCE-1942-AE48D612461A}"/>
              </a:ext>
            </a:extLst>
          </p:cNvPr>
          <p:cNvSpPr>
            <a:spLocks noGrp="1"/>
          </p:cNvSpPr>
          <p:nvPr>
            <p:ph type="ctrTitle"/>
          </p:nvPr>
        </p:nvSpPr>
        <p:spPr/>
        <p:txBody>
          <a:bodyPr/>
          <a:lstStyle/>
          <a:p>
            <a:r>
              <a:rPr lang="en-US" dirty="0" err="1"/>
              <a:t>REference</a:t>
            </a:r>
            <a:endParaRPr lang="en-US" dirty="0"/>
          </a:p>
        </p:txBody>
      </p:sp>
      <p:sp>
        <p:nvSpPr>
          <p:cNvPr id="3" name="Subtitle 2">
            <a:extLst>
              <a:ext uri="{FF2B5EF4-FFF2-40B4-BE49-F238E27FC236}">
                <a16:creationId xmlns:a16="http://schemas.microsoft.com/office/drawing/2014/main" id="{8B6BE182-812E-22E2-6F51-46F1EA53DA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913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a:xfrm>
            <a:off x="1371600" y="2286000"/>
            <a:ext cx="10332720" cy="4261104"/>
          </a:xfrm>
        </p:spPr>
        <p:txBody>
          <a:bodyPr>
            <a:normAutofit fontScale="85000" lnSpcReduction="20000"/>
          </a:bodyPr>
          <a:lstStyle/>
          <a:p>
            <a:pPr algn="l"/>
            <a:r>
              <a:rPr lang="en-AU" b="0" i="0" dirty="0">
                <a:solidFill>
                  <a:srgbClr val="212529"/>
                </a:solidFill>
                <a:effectLst/>
                <a:latin typeface="system-ui"/>
              </a:rPr>
              <a:t>Azur, M. J., Stuart, E. A., </a:t>
            </a:r>
            <a:r>
              <a:rPr lang="en-AU" b="0" i="0" dirty="0" err="1">
                <a:solidFill>
                  <a:srgbClr val="212529"/>
                </a:solidFill>
                <a:effectLst/>
                <a:latin typeface="system-ui"/>
              </a:rPr>
              <a:t>Frangakis</a:t>
            </a:r>
            <a:r>
              <a:rPr lang="en-AU" b="0" i="0" dirty="0">
                <a:solidFill>
                  <a:srgbClr val="212529"/>
                </a:solidFill>
                <a:effectLst/>
                <a:latin typeface="system-ui"/>
              </a:rPr>
              <a:t>, C., &amp; Leaf, P. J. (2011). Multiple imputation by chained equations: What is it and how does it work? </a:t>
            </a:r>
            <a:r>
              <a:rPr lang="en-AU" b="0" i="1" dirty="0">
                <a:solidFill>
                  <a:srgbClr val="212529"/>
                </a:solidFill>
                <a:effectLst/>
                <a:latin typeface="system-ui"/>
              </a:rPr>
              <a:t>International Journal of Methods in Psychiatric Research</a:t>
            </a:r>
            <a:r>
              <a:rPr lang="en-AU" b="0" i="0" dirty="0">
                <a:solidFill>
                  <a:srgbClr val="212529"/>
                </a:solidFill>
                <a:effectLst/>
                <a:latin typeface="system-ui"/>
              </a:rPr>
              <a:t>, </a:t>
            </a:r>
            <a:r>
              <a:rPr lang="en-AU" b="0" i="1" dirty="0">
                <a:solidFill>
                  <a:srgbClr val="212529"/>
                </a:solidFill>
                <a:effectLst/>
                <a:latin typeface="system-ui"/>
              </a:rPr>
              <a:t>20</a:t>
            </a:r>
            <a:r>
              <a:rPr lang="en-AU" b="0" i="0" dirty="0">
                <a:solidFill>
                  <a:srgbClr val="212529"/>
                </a:solidFill>
                <a:effectLst/>
                <a:latin typeface="system-ui"/>
              </a:rPr>
              <a:t>(1), 40–49. https://</a:t>
            </a:r>
            <a:r>
              <a:rPr lang="en-AU" b="0" i="0" dirty="0" err="1">
                <a:solidFill>
                  <a:srgbClr val="212529"/>
                </a:solidFill>
                <a:effectLst/>
                <a:latin typeface="system-ui"/>
              </a:rPr>
              <a:t>doi.org</a:t>
            </a:r>
            <a:r>
              <a:rPr lang="en-AU" b="0" i="0" dirty="0">
                <a:solidFill>
                  <a:srgbClr val="212529"/>
                </a:solidFill>
                <a:effectLst/>
                <a:latin typeface="system-ui"/>
              </a:rPr>
              <a:t>/10.1002/mpr.329</a:t>
            </a:r>
          </a:p>
          <a:p>
            <a:pPr algn="l"/>
            <a:r>
              <a:rPr lang="en-AU" b="0" i="0" dirty="0">
                <a:solidFill>
                  <a:srgbClr val="212529"/>
                </a:solidFill>
                <a:effectLst/>
                <a:latin typeface="system-ui"/>
              </a:rPr>
              <a:t>Bines, J., </a:t>
            </a:r>
            <a:r>
              <a:rPr lang="en-AU" b="0" i="0" dirty="0" err="1">
                <a:solidFill>
                  <a:srgbClr val="212529"/>
                </a:solidFill>
                <a:effectLst/>
                <a:latin typeface="system-ui"/>
              </a:rPr>
              <a:t>Oleske</a:t>
            </a:r>
            <a:r>
              <a:rPr lang="en-AU" b="0" i="0" dirty="0">
                <a:solidFill>
                  <a:srgbClr val="212529"/>
                </a:solidFill>
                <a:effectLst/>
                <a:latin typeface="system-ui"/>
              </a:rPr>
              <a:t>, D. M., &amp; </a:t>
            </a:r>
            <a:r>
              <a:rPr lang="en-AU" b="0" i="0" dirty="0" err="1">
                <a:solidFill>
                  <a:srgbClr val="212529"/>
                </a:solidFill>
                <a:effectLst/>
                <a:latin typeface="system-ui"/>
              </a:rPr>
              <a:t>Cobleigh</a:t>
            </a:r>
            <a:r>
              <a:rPr lang="en-AU" b="0" i="0" dirty="0">
                <a:solidFill>
                  <a:srgbClr val="212529"/>
                </a:solidFill>
                <a:effectLst/>
                <a:latin typeface="system-ui"/>
              </a:rPr>
              <a:t>, M. A. (1996). Ovarian function in premenopausal women treated with adjuvant chemotherapy for breast cancer. </a:t>
            </a:r>
            <a:r>
              <a:rPr lang="en-AU" b="0" i="1" dirty="0">
                <a:solidFill>
                  <a:srgbClr val="212529"/>
                </a:solidFill>
                <a:effectLst/>
                <a:latin typeface="system-ui"/>
              </a:rPr>
              <a:t>J. Clin. Oncol.</a:t>
            </a:r>
            <a:r>
              <a:rPr lang="en-AU" b="0" i="0" dirty="0">
                <a:solidFill>
                  <a:srgbClr val="212529"/>
                </a:solidFill>
                <a:effectLst/>
                <a:latin typeface="system-ui"/>
              </a:rPr>
              <a:t>, </a:t>
            </a:r>
            <a:r>
              <a:rPr lang="en-AU" b="0" i="1" dirty="0">
                <a:solidFill>
                  <a:srgbClr val="212529"/>
                </a:solidFill>
                <a:effectLst/>
                <a:latin typeface="system-ui"/>
              </a:rPr>
              <a:t>14</a:t>
            </a:r>
            <a:r>
              <a:rPr lang="en-AU" b="0" i="0" dirty="0">
                <a:solidFill>
                  <a:srgbClr val="212529"/>
                </a:solidFill>
                <a:effectLst/>
                <a:latin typeface="system-ui"/>
              </a:rPr>
              <a:t>(5), 1718–1729.</a:t>
            </a:r>
          </a:p>
          <a:p>
            <a:pPr algn="l"/>
            <a:r>
              <a:rPr lang="en-AU" b="0" i="0" dirty="0">
                <a:solidFill>
                  <a:srgbClr val="212529"/>
                </a:solidFill>
                <a:effectLst/>
                <a:latin typeface="system-ui"/>
              </a:rPr>
              <a:t>Brand, J. P. L. (1999). </a:t>
            </a:r>
            <a:r>
              <a:rPr lang="en-AU" b="0" i="1" dirty="0">
                <a:solidFill>
                  <a:srgbClr val="212529"/>
                </a:solidFill>
                <a:effectLst/>
                <a:latin typeface="system-ui"/>
              </a:rPr>
              <a:t>Development, implementation and evaluation of multiple imputation strategies for the statistical analysis of incomplete data sets</a:t>
            </a:r>
            <a:r>
              <a:rPr lang="en-AU" b="0" i="0" dirty="0">
                <a:solidFill>
                  <a:srgbClr val="212529"/>
                </a:solidFill>
                <a:effectLst/>
                <a:latin typeface="system-ui"/>
              </a:rPr>
              <a:t>. Erasmus Universiteit Rotterdam.</a:t>
            </a:r>
          </a:p>
          <a:p>
            <a:pPr algn="l"/>
            <a:r>
              <a:rPr lang="en-AU" b="0" i="0" dirty="0">
                <a:solidFill>
                  <a:srgbClr val="212529"/>
                </a:solidFill>
                <a:effectLst/>
                <a:latin typeface="system-ui"/>
              </a:rPr>
              <a:t>Cancer Australia. (2013). </a:t>
            </a:r>
            <a:r>
              <a:rPr lang="en-AU" b="0" i="1" dirty="0">
                <a:solidFill>
                  <a:srgbClr val="212529"/>
                </a:solidFill>
                <a:effectLst/>
                <a:latin typeface="system-ui"/>
              </a:rPr>
              <a:t>Breast cancer and early menopause — a guide for younger women</a:t>
            </a:r>
            <a:r>
              <a:rPr lang="en-AU" b="0" i="0" dirty="0">
                <a:solidFill>
                  <a:srgbClr val="212529"/>
                </a:solidFill>
                <a:effectLst/>
                <a:latin typeface="system-ui"/>
              </a:rPr>
              <a:t> (3rd ed.). Cancer Australia.</a:t>
            </a:r>
          </a:p>
          <a:p>
            <a:pPr algn="l"/>
            <a:r>
              <a:rPr lang="en-AU" b="0" i="0" dirty="0">
                <a:solidFill>
                  <a:srgbClr val="212529"/>
                </a:solidFill>
                <a:effectLst/>
                <a:latin typeface="system-ui"/>
              </a:rPr>
              <a:t>Chen, D., Liu, S., Kingsbury, P., Sohn, S., </a:t>
            </a:r>
            <a:r>
              <a:rPr lang="en-AU" b="0" i="0" dirty="0" err="1">
                <a:solidFill>
                  <a:srgbClr val="212529"/>
                </a:solidFill>
                <a:effectLst/>
                <a:latin typeface="system-ui"/>
              </a:rPr>
              <a:t>Storlie</a:t>
            </a:r>
            <a:r>
              <a:rPr lang="en-AU" b="0" i="0" dirty="0">
                <a:solidFill>
                  <a:srgbClr val="212529"/>
                </a:solidFill>
                <a:effectLst/>
                <a:latin typeface="system-ui"/>
              </a:rPr>
              <a:t>, C. B., </a:t>
            </a:r>
            <a:r>
              <a:rPr lang="en-AU" b="0" i="0" dirty="0" err="1">
                <a:solidFill>
                  <a:srgbClr val="212529"/>
                </a:solidFill>
                <a:effectLst/>
                <a:latin typeface="system-ui"/>
              </a:rPr>
              <a:t>Habermann</a:t>
            </a:r>
            <a:r>
              <a:rPr lang="en-AU" b="0" i="0" dirty="0">
                <a:solidFill>
                  <a:srgbClr val="212529"/>
                </a:solidFill>
                <a:effectLst/>
                <a:latin typeface="system-ui"/>
              </a:rPr>
              <a:t>, E. B., </a:t>
            </a:r>
            <a:r>
              <a:rPr lang="en-AU" b="0" i="0" dirty="0" err="1">
                <a:solidFill>
                  <a:srgbClr val="212529"/>
                </a:solidFill>
                <a:effectLst/>
                <a:latin typeface="system-ui"/>
              </a:rPr>
              <a:t>Naessens</a:t>
            </a:r>
            <a:r>
              <a:rPr lang="en-AU" b="0" i="0" dirty="0">
                <a:solidFill>
                  <a:srgbClr val="212529"/>
                </a:solidFill>
                <a:effectLst/>
                <a:latin typeface="system-ui"/>
              </a:rPr>
              <a:t>, J. M., Larson, D. W., &amp; Liu, H. (2019). Deep learning and alternative learning strategies for retrospective real-world clinical data. </a:t>
            </a:r>
            <a:r>
              <a:rPr lang="en-AU" b="0" i="1" dirty="0">
                <a:solidFill>
                  <a:srgbClr val="212529"/>
                </a:solidFill>
                <a:effectLst/>
                <a:latin typeface="system-ui"/>
              </a:rPr>
              <a:t>NPJ Digit. Med.</a:t>
            </a:r>
            <a:r>
              <a:rPr lang="en-AU" b="0" i="0" dirty="0">
                <a:solidFill>
                  <a:srgbClr val="212529"/>
                </a:solidFill>
                <a:effectLst/>
                <a:latin typeface="system-ui"/>
              </a:rPr>
              <a:t>, </a:t>
            </a:r>
            <a:r>
              <a:rPr lang="en-AU" b="0" i="1" dirty="0">
                <a:solidFill>
                  <a:srgbClr val="212529"/>
                </a:solidFill>
                <a:effectLst/>
                <a:latin typeface="system-ui"/>
              </a:rPr>
              <a:t>2</a:t>
            </a:r>
            <a:r>
              <a:rPr lang="en-AU" b="0" i="0" dirty="0">
                <a:solidFill>
                  <a:srgbClr val="212529"/>
                </a:solidFill>
                <a:effectLst/>
                <a:latin typeface="system-ui"/>
              </a:rPr>
              <a:t>(1), 43.</a:t>
            </a:r>
          </a:p>
          <a:p>
            <a:pPr algn="l"/>
            <a:r>
              <a:rPr lang="en-AU" b="0" i="0" dirty="0">
                <a:solidFill>
                  <a:srgbClr val="212529"/>
                </a:solidFill>
                <a:effectLst/>
                <a:latin typeface="system-ui"/>
              </a:rPr>
              <a:t>Cox, D. R. (1972). Regression Models and Life-Tables. </a:t>
            </a:r>
            <a:r>
              <a:rPr lang="en-AU" b="0" i="1" dirty="0">
                <a:solidFill>
                  <a:srgbClr val="212529"/>
                </a:solidFill>
                <a:effectLst/>
                <a:latin typeface="system-ui"/>
              </a:rPr>
              <a:t>Journal of the Royal Statistical Society. Series B (Methodological)</a:t>
            </a:r>
            <a:r>
              <a:rPr lang="en-AU" b="0" i="0" dirty="0">
                <a:solidFill>
                  <a:srgbClr val="212529"/>
                </a:solidFill>
                <a:effectLst/>
                <a:latin typeface="system-ui"/>
              </a:rPr>
              <a:t>, </a:t>
            </a:r>
            <a:r>
              <a:rPr lang="en-AU" b="0" i="1" dirty="0">
                <a:solidFill>
                  <a:srgbClr val="212529"/>
                </a:solidFill>
                <a:effectLst/>
                <a:latin typeface="system-ui"/>
              </a:rPr>
              <a:t>34</a:t>
            </a:r>
            <a:r>
              <a:rPr lang="en-AU" b="0" i="0" dirty="0">
                <a:solidFill>
                  <a:srgbClr val="212529"/>
                </a:solidFill>
                <a:effectLst/>
                <a:latin typeface="system-ui"/>
              </a:rPr>
              <a:t>(2), 187–220. http://</a:t>
            </a:r>
            <a:r>
              <a:rPr lang="en-AU" b="0" i="0" dirty="0" err="1">
                <a:solidFill>
                  <a:srgbClr val="212529"/>
                </a:solidFill>
                <a:effectLst/>
                <a:latin typeface="system-ui"/>
              </a:rPr>
              <a:t>www.jstor.org</a:t>
            </a:r>
            <a:r>
              <a:rPr lang="en-AU" b="0" i="0" dirty="0">
                <a:solidFill>
                  <a:srgbClr val="212529"/>
                </a:solidFill>
                <a:effectLst/>
                <a:latin typeface="system-ui"/>
              </a:rPr>
              <a:t>/stable/2985181</a:t>
            </a:r>
          </a:p>
          <a:p>
            <a:pPr algn="l"/>
            <a:r>
              <a:rPr lang="en-AU" b="0" i="0" dirty="0">
                <a:solidFill>
                  <a:srgbClr val="212529"/>
                </a:solidFill>
                <a:effectLst/>
                <a:latin typeface="system-ui"/>
              </a:rPr>
              <a:t>Early Breast Cancer Trialists’ Collaborative Group (EBCTCG), </a:t>
            </a:r>
            <a:r>
              <a:rPr lang="en-AU" b="0" i="0" dirty="0" err="1">
                <a:solidFill>
                  <a:srgbClr val="212529"/>
                </a:solidFill>
                <a:effectLst/>
                <a:latin typeface="system-ui"/>
              </a:rPr>
              <a:t>Peto</a:t>
            </a:r>
            <a:r>
              <a:rPr lang="en-AU" b="0" i="0" dirty="0">
                <a:solidFill>
                  <a:srgbClr val="212529"/>
                </a:solidFill>
                <a:effectLst/>
                <a:latin typeface="system-ui"/>
              </a:rPr>
              <a:t>, R., Davies, C., Godwin, J., Gray, R., Pan, H. C., Clarke, M., Cutter, D., Darby, S., </a:t>
            </a:r>
            <a:r>
              <a:rPr lang="en-AU" b="0" i="0" dirty="0" err="1">
                <a:solidFill>
                  <a:srgbClr val="212529"/>
                </a:solidFill>
                <a:effectLst/>
                <a:latin typeface="system-ui"/>
              </a:rPr>
              <a:t>McGale</a:t>
            </a:r>
            <a:r>
              <a:rPr lang="en-AU" b="0" i="0" dirty="0">
                <a:solidFill>
                  <a:srgbClr val="212529"/>
                </a:solidFill>
                <a:effectLst/>
                <a:latin typeface="system-ui"/>
              </a:rPr>
              <a:t>, P., </a:t>
            </a:r>
          </a:p>
        </p:txBody>
      </p:sp>
    </p:spTree>
    <p:extLst>
      <p:ext uri="{BB962C8B-B14F-4D97-AF65-F5344CB8AC3E}">
        <p14:creationId xmlns:p14="http://schemas.microsoft.com/office/powerpoint/2010/main" val="2486236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a:xfrm>
            <a:off x="1371600" y="2286000"/>
            <a:ext cx="10332720" cy="4261104"/>
          </a:xfrm>
        </p:spPr>
        <p:txBody>
          <a:bodyPr>
            <a:normAutofit fontScale="92500" lnSpcReduction="20000"/>
          </a:bodyPr>
          <a:lstStyle/>
          <a:p>
            <a:pPr algn="l"/>
            <a:r>
              <a:rPr lang="en-AU" b="0" i="0" dirty="0">
                <a:solidFill>
                  <a:srgbClr val="212529"/>
                </a:solidFill>
                <a:effectLst/>
                <a:latin typeface="system-ui"/>
              </a:rPr>
              <a:t>Taylor, C., Wang, Y. C., Bergh, J., Di Leo, A., </a:t>
            </a:r>
            <a:r>
              <a:rPr lang="en-AU" b="0" i="0" dirty="0" err="1">
                <a:solidFill>
                  <a:srgbClr val="212529"/>
                </a:solidFill>
                <a:effectLst/>
                <a:latin typeface="system-ui"/>
              </a:rPr>
              <a:t>Albain</a:t>
            </a:r>
            <a:r>
              <a:rPr lang="en-AU" b="0" i="0" dirty="0">
                <a:solidFill>
                  <a:srgbClr val="212529"/>
                </a:solidFill>
                <a:effectLst/>
                <a:latin typeface="system-ui"/>
              </a:rPr>
              <a:t>, K., Swain, S., </a:t>
            </a:r>
            <a:r>
              <a:rPr lang="en-AU" b="0" i="0" dirty="0" err="1">
                <a:solidFill>
                  <a:srgbClr val="212529"/>
                </a:solidFill>
                <a:effectLst/>
                <a:latin typeface="system-ui"/>
              </a:rPr>
              <a:t>Piccart</a:t>
            </a:r>
            <a:r>
              <a:rPr lang="en-AU" b="0" i="0" dirty="0">
                <a:solidFill>
                  <a:srgbClr val="212529"/>
                </a:solidFill>
                <a:effectLst/>
                <a:latin typeface="system-ui"/>
              </a:rPr>
              <a:t>, M., &amp; Pritchard, K. (2012). Comparisons between different polychemotherapy regimens for early breast cancer: meta-analyses of long-term outcome among 100,000 women in 123 randomised trials. </a:t>
            </a:r>
            <a:r>
              <a:rPr lang="en-AU" b="0" i="1" dirty="0">
                <a:solidFill>
                  <a:srgbClr val="212529"/>
                </a:solidFill>
                <a:effectLst/>
                <a:latin typeface="system-ui"/>
              </a:rPr>
              <a:t>Lancet</a:t>
            </a:r>
            <a:r>
              <a:rPr lang="en-AU" b="0" i="0" dirty="0">
                <a:solidFill>
                  <a:srgbClr val="212529"/>
                </a:solidFill>
                <a:effectLst/>
                <a:latin typeface="system-ui"/>
              </a:rPr>
              <a:t>, </a:t>
            </a:r>
            <a:r>
              <a:rPr lang="en-AU" b="0" i="1" dirty="0">
                <a:solidFill>
                  <a:srgbClr val="212529"/>
                </a:solidFill>
                <a:effectLst/>
                <a:latin typeface="system-ui"/>
              </a:rPr>
              <a:t>379</a:t>
            </a:r>
            <a:r>
              <a:rPr lang="en-AU" b="0" i="0" dirty="0">
                <a:solidFill>
                  <a:srgbClr val="212529"/>
                </a:solidFill>
                <a:effectLst/>
                <a:latin typeface="system-ui"/>
              </a:rPr>
              <a:t>(9814), 432–444.</a:t>
            </a:r>
          </a:p>
          <a:p>
            <a:pPr algn="l"/>
            <a:r>
              <a:rPr lang="en-AU" b="0" i="0" dirty="0" err="1">
                <a:solidFill>
                  <a:srgbClr val="212529"/>
                </a:solidFill>
                <a:effectLst/>
                <a:latin typeface="system-ui"/>
              </a:rPr>
              <a:t>Fornier</a:t>
            </a:r>
            <a:r>
              <a:rPr lang="en-AU" b="0" i="0" dirty="0">
                <a:solidFill>
                  <a:srgbClr val="212529"/>
                </a:solidFill>
                <a:effectLst/>
                <a:latin typeface="system-ui"/>
              </a:rPr>
              <a:t>, M. N., Modi, S., </a:t>
            </a:r>
            <a:r>
              <a:rPr lang="en-AU" b="0" i="0" dirty="0" err="1">
                <a:solidFill>
                  <a:srgbClr val="212529"/>
                </a:solidFill>
                <a:effectLst/>
                <a:latin typeface="system-ui"/>
              </a:rPr>
              <a:t>Panageas</a:t>
            </a:r>
            <a:r>
              <a:rPr lang="en-AU" b="0" i="0" dirty="0">
                <a:solidFill>
                  <a:srgbClr val="212529"/>
                </a:solidFill>
                <a:effectLst/>
                <a:latin typeface="system-ui"/>
              </a:rPr>
              <a:t>, K. S., Norton, L., &amp; </a:t>
            </a:r>
            <a:r>
              <a:rPr lang="en-AU" b="0" i="0" dirty="0" err="1">
                <a:solidFill>
                  <a:srgbClr val="212529"/>
                </a:solidFill>
                <a:effectLst/>
                <a:latin typeface="system-ui"/>
              </a:rPr>
              <a:t>Hudis</a:t>
            </a:r>
            <a:r>
              <a:rPr lang="en-AU" b="0" i="0" dirty="0">
                <a:solidFill>
                  <a:srgbClr val="212529"/>
                </a:solidFill>
                <a:effectLst/>
                <a:latin typeface="system-ui"/>
              </a:rPr>
              <a:t>, C. (2005). Incidence of chemotherapy-induced, long-term amenorrhea in patients with breast carcinoma age 40 years and younger after adjuvant anthracycline and </a:t>
            </a:r>
            <a:r>
              <a:rPr lang="en-AU" b="0" i="0" dirty="0" err="1">
                <a:solidFill>
                  <a:srgbClr val="212529"/>
                </a:solidFill>
                <a:effectLst/>
                <a:latin typeface="system-ui"/>
              </a:rPr>
              <a:t>taxane</a:t>
            </a:r>
            <a:r>
              <a:rPr lang="en-AU" b="0" i="0" dirty="0">
                <a:solidFill>
                  <a:srgbClr val="212529"/>
                </a:solidFill>
                <a:effectLst/>
                <a:latin typeface="system-ui"/>
              </a:rPr>
              <a:t>. </a:t>
            </a:r>
            <a:r>
              <a:rPr lang="en-AU" b="0" i="1" dirty="0">
                <a:solidFill>
                  <a:srgbClr val="212529"/>
                </a:solidFill>
                <a:effectLst/>
                <a:latin typeface="system-ui"/>
              </a:rPr>
              <a:t>Cancer</a:t>
            </a:r>
            <a:r>
              <a:rPr lang="en-AU" b="0" i="0" dirty="0">
                <a:solidFill>
                  <a:srgbClr val="212529"/>
                </a:solidFill>
                <a:effectLst/>
                <a:latin typeface="system-ui"/>
              </a:rPr>
              <a:t>, </a:t>
            </a:r>
            <a:r>
              <a:rPr lang="en-AU" b="0" i="1" dirty="0">
                <a:solidFill>
                  <a:srgbClr val="212529"/>
                </a:solidFill>
                <a:effectLst/>
                <a:latin typeface="system-ui"/>
              </a:rPr>
              <a:t>104</a:t>
            </a:r>
            <a:r>
              <a:rPr lang="en-AU" b="0" i="0" dirty="0">
                <a:solidFill>
                  <a:srgbClr val="212529"/>
                </a:solidFill>
                <a:effectLst/>
                <a:latin typeface="system-ui"/>
              </a:rPr>
              <a:t>(8), 1575–1579.</a:t>
            </a:r>
          </a:p>
          <a:p>
            <a:pPr algn="l"/>
            <a:r>
              <a:rPr lang="en-AU" b="0" i="0" dirty="0" err="1">
                <a:solidFill>
                  <a:srgbClr val="212529"/>
                </a:solidFill>
                <a:effectLst/>
                <a:latin typeface="system-ui"/>
              </a:rPr>
              <a:t>Gadducci</a:t>
            </a:r>
            <a:r>
              <a:rPr lang="en-AU" b="0" i="0" dirty="0">
                <a:solidFill>
                  <a:srgbClr val="212529"/>
                </a:solidFill>
                <a:effectLst/>
                <a:latin typeface="system-ui"/>
              </a:rPr>
              <a:t>, A., </a:t>
            </a:r>
            <a:r>
              <a:rPr lang="en-AU" b="0" i="0" dirty="0" err="1">
                <a:solidFill>
                  <a:srgbClr val="212529"/>
                </a:solidFill>
                <a:effectLst/>
                <a:latin typeface="system-ui"/>
              </a:rPr>
              <a:t>Cosio</a:t>
            </a:r>
            <a:r>
              <a:rPr lang="en-AU" b="0" i="0" dirty="0">
                <a:solidFill>
                  <a:srgbClr val="212529"/>
                </a:solidFill>
                <a:effectLst/>
                <a:latin typeface="system-ui"/>
              </a:rPr>
              <a:t>, S., &amp; </a:t>
            </a:r>
            <a:r>
              <a:rPr lang="en-AU" b="0" i="0" dirty="0" err="1">
                <a:solidFill>
                  <a:srgbClr val="212529"/>
                </a:solidFill>
                <a:effectLst/>
                <a:latin typeface="system-ui"/>
              </a:rPr>
              <a:t>Genazzani</a:t>
            </a:r>
            <a:r>
              <a:rPr lang="en-AU" b="0" i="0" dirty="0">
                <a:solidFill>
                  <a:srgbClr val="212529"/>
                </a:solidFill>
                <a:effectLst/>
                <a:latin typeface="system-ui"/>
              </a:rPr>
              <a:t>, A. R. (2007). Ovarian function and childbearing issues in breast cancer survivors. </a:t>
            </a:r>
            <a:r>
              <a:rPr lang="en-AU" b="0" i="1" dirty="0" err="1">
                <a:solidFill>
                  <a:srgbClr val="212529"/>
                </a:solidFill>
                <a:effectLst/>
                <a:latin typeface="system-ui"/>
              </a:rPr>
              <a:t>Gynecological</a:t>
            </a:r>
            <a:r>
              <a:rPr lang="en-AU" b="0" i="1" dirty="0">
                <a:solidFill>
                  <a:srgbClr val="212529"/>
                </a:solidFill>
                <a:effectLst/>
                <a:latin typeface="system-ui"/>
              </a:rPr>
              <a:t> Endocrinology</a:t>
            </a:r>
            <a:r>
              <a:rPr lang="en-AU" b="0" i="0" dirty="0">
                <a:solidFill>
                  <a:srgbClr val="212529"/>
                </a:solidFill>
                <a:effectLst/>
                <a:latin typeface="system-ui"/>
              </a:rPr>
              <a:t>, </a:t>
            </a:r>
            <a:r>
              <a:rPr lang="en-AU" b="0" i="1" dirty="0">
                <a:solidFill>
                  <a:srgbClr val="212529"/>
                </a:solidFill>
                <a:effectLst/>
                <a:latin typeface="system-ui"/>
              </a:rPr>
              <a:t>23</a:t>
            </a:r>
            <a:r>
              <a:rPr lang="en-AU" b="0" i="0" dirty="0">
                <a:solidFill>
                  <a:srgbClr val="212529"/>
                </a:solidFill>
                <a:effectLst/>
                <a:latin typeface="system-ui"/>
              </a:rPr>
              <a:t>(11), 625–631.</a:t>
            </a:r>
          </a:p>
          <a:p>
            <a:pPr algn="l"/>
            <a:r>
              <a:rPr lang="en-AU" b="0" i="0" dirty="0">
                <a:solidFill>
                  <a:srgbClr val="212529"/>
                </a:solidFill>
                <a:effectLst/>
                <a:latin typeface="system-ui"/>
              </a:rPr>
              <a:t>Global Burden of Disease Collaborative Network. (2021). Global burden of disease study 2019 (GBD 2019) Reference life table. In </a:t>
            </a:r>
            <a:r>
              <a:rPr lang="en-AU" b="0" i="1" dirty="0" err="1">
                <a:solidFill>
                  <a:srgbClr val="212529"/>
                </a:solidFill>
                <a:effectLst/>
                <a:latin typeface="system-ui"/>
              </a:rPr>
              <a:t>GHDx</a:t>
            </a:r>
            <a:r>
              <a:rPr lang="en-AU" b="0" i="0" dirty="0">
                <a:solidFill>
                  <a:srgbClr val="212529"/>
                </a:solidFill>
                <a:effectLst/>
                <a:latin typeface="system-ui"/>
              </a:rPr>
              <a:t>. Institute for Health Metrics. https://</a:t>
            </a:r>
            <a:r>
              <a:rPr lang="en-AU" b="0" i="0" dirty="0" err="1">
                <a:solidFill>
                  <a:srgbClr val="212529"/>
                </a:solidFill>
                <a:effectLst/>
                <a:latin typeface="system-ui"/>
              </a:rPr>
              <a:t>ghdx.healthdata.org</a:t>
            </a:r>
            <a:r>
              <a:rPr lang="en-AU" b="0" i="0" dirty="0">
                <a:solidFill>
                  <a:srgbClr val="212529"/>
                </a:solidFill>
                <a:effectLst/>
                <a:latin typeface="system-ui"/>
              </a:rPr>
              <a:t>/record/</a:t>
            </a:r>
            <a:r>
              <a:rPr lang="en-AU" b="0" i="0" dirty="0" err="1">
                <a:solidFill>
                  <a:srgbClr val="212529"/>
                </a:solidFill>
                <a:effectLst/>
                <a:latin typeface="system-ui"/>
              </a:rPr>
              <a:t>ihme</a:t>
            </a:r>
            <a:r>
              <a:rPr lang="en-AU" b="0" i="0" dirty="0">
                <a:solidFill>
                  <a:srgbClr val="212529"/>
                </a:solidFill>
                <a:effectLst/>
                <a:latin typeface="system-ui"/>
              </a:rPr>
              <a:t>-data/global-burden-disease-study-2019-gbd-2019-reference-life-table</a:t>
            </a:r>
          </a:p>
          <a:p>
            <a:pPr algn="l"/>
            <a:r>
              <a:rPr lang="en-AU" b="0" i="0" dirty="0">
                <a:solidFill>
                  <a:srgbClr val="212529"/>
                </a:solidFill>
                <a:effectLst/>
                <a:latin typeface="system-ui"/>
              </a:rPr>
              <a:t>Graham, J. W., </a:t>
            </a:r>
            <a:r>
              <a:rPr lang="en-AU" b="0" i="0" dirty="0" err="1">
                <a:solidFill>
                  <a:srgbClr val="212529"/>
                </a:solidFill>
                <a:effectLst/>
                <a:latin typeface="system-ui"/>
              </a:rPr>
              <a:t>Olchowski</a:t>
            </a:r>
            <a:r>
              <a:rPr lang="en-AU" b="0" i="0" dirty="0">
                <a:solidFill>
                  <a:srgbClr val="212529"/>
                </a:solidFill>
                <a:effectLst/>
                <a:latin typeface="system-ui"/>
              </a:rPr>
              <a:t>, A. E., &amp; Gilreath, T. D. (2007). How many imputations are really needed? Some practical clarifications of multiple imputation theory. </a:t>
            </a:r>
            <a:r>
              <a:rPr lang="en-AU" b="0" i="1" dirty="0">
                <a:solidFill>
                  <a:srgbClr val="212529"/>
                </a:solidFill>
                <a:effectLst/>
                <a:latin typeface="system-ui"/>
              </a:rPr>
              <a:t>Prev. Sci.</a:t>
            </a:r>
            <a:r>
              <a:rPr lang="en-AU" b="0" i="0" dirty="0">
                <a:solidFill>
                  <a:srgbClr val="212529"/>
                </a:solidFill>
                <a:effectLst/>
                <a:latin typeface="system-ui"/>
              </a:rPr>
              <a:t>, </a:t>
            </a:r>
            <a:r>
              <a:rPr lang="en-AU" b="0" i="1" dirty="0">
                <a:solidFill>
                  <a:srgbClr val="212529"/>
                </a:solidFill>
                <a:effectLst/>
                <a:latin typeface="system-ui"/>
              </a:rPr>
              <a:t>8</a:t>
            </a:r>
            <a:r>
              <a:rPr lang="en-AU" b="0" i="0" dirty="0">
                <a:solidFill>
                  <a:srgbClr val="212529"/>
                </a:solidFill>
                <a:effectLst/>
                <a:latin typeface="system-ui"/>
              </a:rPr>
              <a:t>(3), 206–213.</a:t>
            </a:r>
          </a:p>
        </p:txBody>
      </p:sp>
    </p:spTree>
    <p:extLst>
      <p:ext uri="{BB962C8B-B14F-4D97-AF65-F5344CB8AC3E}">
        <p14:creationId xmlns:p14="http://schemas.microsoft.com/office/powerpoint/2010/main" val="1273298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a:xfrm>
            <a:off x="1371600" y="2286000"/>
            <a:ext cx="10332720" cy="4261104"/>
          </a:xfrm>
        </p:spPr>
        <p:txBody>
          <a:bodyPr>
            <a:normAutofit fontScale="92500" lnSpcReduction="20000"/>
          </a:bodyPr>
          <a:lstStyle/>
          <a:p>
            <a:pPr algn="l"/>
            <a:r>
              <a:rPr lang="en-AU" b="0" i="0" dirty="0" err="1">
                <a:solidFill>
                  <a:srgbClr val="212529"/>
                </a:solidFill>
                <a:effectLst/>
                <a:latin typeface="system-ui"/>
              </a:rPr>
              <a:t>Hackshaw</a:t>
            </a:r>
            <a:r>
              <a:rPr lang="en-AU" b="0" i="0" dirty="0">
                <a:solidFill>
                  <a:srgbClr val="212529"/>
                </a:solidFill>
                <a:effectLst/>
                <a:latin typeface="system-ui"/>
              </a:rPr>
              <a:t>, A. (2008). Small studies: Strengths and Limitations. </a:t>
            </a:r>
            <a:r>
              <a:rPr lang="en-AU" b="0" i="1" dirty="0">
                <a:solidFill>
                  <a:srgbClr val="212529"/>
                </a:solidFill>
                <a:effectLst/>
                <a:latin typeface="system-ui"/>
              </a:rPr>
              <a:t>European Respiratory Journal</a:t>
            </a:r>
            <a:r>
              <a:rPr lang="en-AU" b="0" i="0" dirty="0">
                <a:solidFill>
                  <a:srgbClr val="212529"/>
                </a:solidFill>
                <a:effectLst/>
                <a:latin typeface="system-ui"/>
              </a:rPr>
              <a:t>, </a:t>
            </a:r>
            <a:r>
              <a:rPr lang="en-AU" b="0" i="1" dirty="0">
                <a:solidFill>
                  <a:srgbClr val="212529"/>
                </a:solidFill>
                <a:effectLst/>
                <a:latin typeface="system-ui"/>
              </a:rPr>
              <a:t>32</a:t>
            </a:r>
            <a:r>
              <a:rPr lang="en-AU" b="0" i="0" dirty="0">
                <a:solidFill>
                  <a:srgbClr val="212529"/>
                </a:solidFill>
                <a:effectLst/>
                <a:latin typeface="system-ui"/>
              </a:rPr>
              <a:t>(5), 1141–1143. https://</a:t>
            </a:r>
            <a:r>
              <a:rPr lang="en-AU" b="0" i="0" dirty="0" err="1">
                <a:solidFill>
                  <a:srgbClr val="212529"/>
                </a:solidFill>
                <a:effectLst/>
                <a:latin typeface="system-ui"/>
              </a:rPr>
              <a:t>doi.org</a:t>
            </a:r>
            <a:r>
              <a:rPr lang="en-AU" b="0" i="0" dirty="0">
                <a:solidFill>
                  <a:srgbClr val="212529"/>
                </a:solidFill>
                <a:effectLst/>
                <a:latin typeface="system-ui"/>
              </a:rPr>
              <a:t>/10.1183/09031936.00136408</a:t>
            </a:r>
          </a:p>
          <a:p>
            <a:pPr algn="l"/>
            <a:r>
              <a:rPr lang="en-AU" b="0" i="0" dirty="0">
                <a:solidFill>
                  <a:srgbClr val="212529"/>
                </a:solidFill>
                <a:effectLst/>
                <a:latin typeface="system-ui"/>
              </a:rPr>
              <a:t>Harlow, S. D., &amp; </a:t>
            </a:r>
            <a:r>
              <a:rPr lang="en-AU" b="0" i="0" dirty="0" err="1">
                <a:solidFill>
                  <a:srgbClr val="212529"/>
                </a:solidFill>
                <a:effectLst/>
                <a:latin typeface="system-ui"/>
              </a:rPr>
              <a:t>Ephross</a:t>
            </a:r>
            <a:r>
              <a:rPr lang="en-AU" b="0" i="0" dirty="0">
                <a:solidFill>
                  <a:srgbClr val="212529"/>
                </a:solidFill>
                <a:effectLst/>
                <a:latin typeface="system-ui"/>
              </a:rPr>
              <a:t>, S. A. (1995). Epidemiology of menstruation and its relevance to women’s health. </a:t>
            </a:r>
            <a:r>
              <a:rPr lang="en-AU" b="0" i="1" dirty="0">
                <a:solidFill>
                  <a:srgbClr val="212529"/>
                </a:solidFill>
                <a:effectLst/>
                <a:latin typeface="system-ui"/>
              </a:rPr>
              <a:t>Epidemiol. Rev.</a:t>
            </a:r>
            <a:r>
              <a:rPr lang="en-AU" b="0" i="0" dirty="0">
                <a:solidFill>
                  <a:srgbClr val="212529"/>
                </a:solidFill>
                <a:effectLst/>
                <a:latin typeface="system-ui"/>
              </a:rPr>
              <a:t>, </a:t>
            </a:r>
            <a:r>
              <a:rPr lang="en-AU" b="0" i="1" dirty="0">
                <a:solidFill>
                  <a:srgbClr val="212529"/>
                </a:solidFill>
                <a:effectLst/>
                <a:latin typeface="system-ui"/>
              </a:rPr>
              <a:t>17</a:t>
            </a:r>
            <a:r>
              <a:rPr lang="en-AU" b="0" i="0" dirty="0">
                <a:solidFill>
                  <a:srgbClr val="212529"/>
                </a:solidFill>
                <a:effectLst/>
                <a:latin typeface="system-ui"/>
              </a:rPr>
              <a:t>(2), 265–286.</a:t>
            </a:r>
          </a:p>
          <a:p>
            <a:pPr algn="l"/>
            <a:r>
              <a:rPr lang="en-AU" b="0" i="0" dirty="0">
                <a:solidFill>
                  <a:srgbClr val="212529"/>
                </a:solidFill>
                <a:effectLst/>
                <a:latin typeface="system-ui"/>
              </a:rPr>
              <a:t>Harlow, S. D., &amp; </a:t>
            </a:r>
            <a:r>
              <a:rPr lang="en-AU" b="0" i="0" dirty="0" err="1">
                <a:solidFill>
                  <a:srgbClr val="212529"/>
                </a:solidFill>
                <a:effectLst/>
                <a:latin typeface="system-ui"/>
              </a:rPr>
              <a:t>Zeger</a:t>
            </a:r>
            <a:r>
              <a:rPr lang="en-AU" b="0" i="0" dirty="0">
                <a:solidFill>
                  <a:srgbClr val="212529"/>
                </a:solidFill>
                <a:effectLst/>
                <a:latin typeface="system-ui"/>
              </a:rPr>
              <a:t>, S. L. (1991). An application of longitudinal methods to the analysis of menstrual diary data. </a:t>
            </a:r>
            <a:r>
              <a:rPr lang="en-AU" b="0" i="1" dirty="0">
                <a:solidFill>
                  <a:srgbClr val="212529"/>
                </a:solidFill>
                <a:effectLst/>
                <a:latin typeface="system-ui"/>
              </a:rPr>
              <a:t>J. Clin. Epidemiol.</a:t>
            </a:r>
            <a:r>
              <a:rPr lang="en-AU" b="0" i="0" dirty="0">
                <a:solidFill>
                  <a:srgbClr val="212529"/>
                </a:solidFill>
                <a:effectLst/>
                <a:latin typeface="system-ui"/>
              </a:rPr>
              <a:t>, </a:t>
            </a:r>
            <a:r>
              <a:rPr lang="en-AU" b="0" i="1" dirty="0">
                <a:solidFill>
                  <a:srgbClr val="212529"/>
                </a:solidFill>
                <a:effectLst/>
                <a:latin typeface="system-ui"/>
              </a:rPr>
              <a:t>44</a:t>
            </a:r>
            <a:r>
              <a:rPr lang="en-AU" b="0" i="0" dirty="0">
                <a:solidFill>
                  <a:srgbClr val="212529"/>
                </a:solidFill>
                <a:effectLst/>
                <a:latin typeface="system-ui"/>
              </a:rPr>
              <a:t>(10), 1015–1025.</a:t>
            </a:r>
          </a:p>
          <a:p>
            <a:pPr algn="l"/>
            <a:r>
              <a:rPr lang="en-AU" b="0" i="0" dirty="0">
                <a:solidFill>
                  <a:srgbClr val="212529"/>
                </a:solidFill>
                <a:effectLst/>
                <a:latin typeface="system-ui"/>
              </a:rPr>
              <a:t>Harrell, F. E. (1982). Evaluating the yield of medical tests. </a:t>
            </a:r>
            <a:r>
              <a:rPr lang="en-AU" b="0" i="1" dirty="0">
                <a:solidFill>
                  <a:srgbClr val="212529"/>
                </a:solidFill>
                <a:effectLst/>
                <a:latin typeface="system-ui"/>
              </a:rPr>
              <a:t>JAMA</a:t>
            </a:r>
            <a:r>
              <a:rPr lang="en-AU" b="0" i="0" dirty="0">
                <a:solidFill>
                  <a:srgbClr val="212529"/>
                </a:solidFill>
                <a:effectLst/>
                <a:latin typeface="system-ui"/>
              </a:rPr>
              <a:t>, </a:t>
            </a:r>
            <a:r>
              <a:rPr lang="en-AU" b="0" i="1" dirty="0">
                <a:solidFill>
                  <a:srgbClr val="212529"/>
                </a:solidFill>
                <a:effectLst/>
                <a:latin typeface="system-ui"/>
              </a:rPr>
              <a:t>247</a:t>
            </a:r>
            <a:r>
              <a:rPr lang="en-AU" b="0" i="0" dirty="0">
                <a:solidFill>
                  <a:srgbClr val="212529"/>
                </a:solidFill>
                <a:effectLst/>
                <a:latin typeface="system-ui"/>
              </a:rPr>
              <a:t>(18), 2543–2546.</a:t>
            </a:r>
          </a:p>
          <a:p>
            <a:pPr algn="l"/>
            <a:r>
              <a:rPr lang="en-AU" b="0" i="0" dirty="0">
                <a:solidFill>
                  <a:srgbClr val="212529"/>
                </a:solidFill>
                <a:effectLst/>
                <a:latin typeface="system-ui"/>
              </a:rPr>
              <a:t>Hashim, D., &amp; </a:t>
            </a:r>
            <a:r>
              <a:rPr lang="en-AU" b="0" i="0" dirty="0" err="1">
                <a:solidFill>
                  <a:srgbClr val="212529"/>
                </a:solidFill>
                <a:effectLst/>
                <a:latin typeface="system-ui"/>
              </a:rPr>
              <a:t>Weiderpass</a:t>
            </a:r>
            <a:r>
              <a:rPr lang="en-AU" b="0" i="0" dirty="0">
                <a:solidFill>
                  <a:srgbClr val="212529"/>
                </a:solidFill>
                <a:effectLst/>
                <a:latin typeface="system-ui"/>
              </a:rPr>
              <a:t>, E. (2019). Cancer Survival and Survivorship. In P. </a:t>
            </a:r>
            <a:r>
              <a:rPr lang="en-AU" b="0" i="0" dirty="0" err="1">
                <a:solidFill>
                  <a:srgbClr val="212529"/>
                </a:solidFill>
                <a:effectLst/>
                <a:latin typeface="system-ui"/>
              </a:rPr>
              <a:t>Boffetta</a:t>
            </a:r>
            <a:r>
              <a:rPr lang="en-AU" b="0" i="0" dirty="0">
                <a:solidFill>
                  <a:srgbClr val="212529"/>
                </a:solidFill>
                <a:effectLst/>
                <a:latin typeface="system-ui"/>
              </a:rPr>
              <a:t> &amp; P. Hainaut (Eds.), </a:t>
            </a:r>
            <a:r>
              <a:rPr lang="en-AU" b="0" i="1" dirty="0">
                <a:solidFill>
                  <a:srgbClr val="212529"/>
                </a:solidFill>
                <a:effectLst/>
                <a:latin typeface="system-ui"/>
              </a:rPr>
              <a:t>Encyclopedia of Cancer (Third Edition)</a:t>
            </a:r>
            <a:r>
              <a:rPr lang="en-AU" b="0" i="0" dirty="0">
                <a:solidFill>
                  <a:srgbClr val="212529"/>
                </a:solidFill>
                <a:effectLst/>
                <a:latin typeface="system-ui"/>
              </a:rPr>
              <a:t> (Third Edition, pp. 250–259). Academic Press. https://</a:t>
            </a:r>
            <a:r>
              <a:rPr lang="en-AU" b="0" i="0" dirty="0" err="1">
                <a:solidFill>
                  <a:srgbClr val="212529"/>
                </a:solidFill>
                <a:effectLst/>
                <a:latin typeface="system-ui"/>
              </a:rPr>
              <a:t>doi.org</a:t>
            </a:r>
            <a:r>
              <a:rPr lang="en-AU" b="0" i="0" dirty="0">
                <a:solidFill>
                  <a:srgbClr val="212529"/>
                </a:solidFill>
                <a:effectLst/>
                <a:latin typeface="system-ui"/>
              </a:rPr>
              <a:t>/https://</a:t>
            </a:r>
            <a:r>
              <a:rPr lang="en-AU" b="0" i="0" dirty="0" err="1">
                <a:solidFill>
                  <a:srgbClr val="212529"/>
                </a:solidFill>
                <a:effectLst/>
                <a:latin typeface="system-ui"/>
              </a:rPr>
              <a:t>doi.org</a:t>
            </a:r>
            <a:r>
              <a:rPr lang="en-AU" b="0" i="0" dirty="0">
                <a:solidFill>
                  <a:srgbClr val="212529"/>
                </a:solidFill>
                <a:effectLst/>
                <a:latin typeface="system-ui"/>
              </a:rPr>
              <a:t>/10.1016/B978-0-12-801238-3.65102-4</a:t>
            </a:r>
          </a:p>
          <a:p>
            <a:pPr algn="l"/>
            <a:r>
              <a:rPr lang="en-AU" b="0" i="0" dirty="0">
                <a:solidFill>
                  <a:srgbClr val="212529"/>
                </a:solidFill>
                <a:effectLst/>
                <a:latin typeface="system-ui"/>
              </a:rPr>
              <a:t>Heymans, M. (2022). </a:t>
            </a:r>
            <a:r>
              <a:rPr lang="en-AU" b="0" i="1" dirty="0" err="1">
                <a:solidFill>
                  <a:srgbClr val="212529"/>
                </a:solidFill>
                <a:effectLst/>
                <a:latin typeface="system-ui"/>
              </a:rPr>
              <a:t>psfmi</a:t>
            </a:r>
            <a:r>
              <a:rPr lang="en-AU" b="0" i="1" dirty="0">
                <a:solidFill>
                  <a:srgbClr val="212529"/>
                </a:solidFill>
                <a:effectLst/>
                <a:latin typeface="system-ui"/>
              </a:rPr>
              <a:t>: Prediction Model Pooling, Selection and Performance Evaluation Across Multiply Imputed Datasets</a:t>
            </a:r>
            <a:r>
              <a:rPr lang="en-AU" b="0" i="0" dirty="0">
                <a:solidFill>
                  <a:srgbClr val="212529"/>
                </a:solidFill>
                <a:effectLst/>
                <a:latin typeface="system-ui"/>
              </a:rPr>
              <a:t>. https://</a:t>
            </a:r>
            <a:r>
              <a:rPr lang="en-AU" b="0" i="0" dirty="0" err="1">
                <a:solidFill>
                  <a:srgbClr val="212529"/>
                </a:solidFill>
                <a:effectLst/>
                <a:latin typeface="system-ui"/>
              </a:rPr>
              <a:t>mwheymans.github.io</a:t>
            </a:r>
            <a:r>
              <a:rPr lang="en-AU" b="0" i="0" dirty="0">
                <a:solidFill>
                  <a:srgbClr val="212529"/>
                </a:solidFill>
                <a:effectLst/>
                <a:latin typeface="system-ui"/>
              </a:rPr>
              <a:t>/</a:t>
            </a:r>
            <a:r>
              <a:rPr lang="en-AU" b="0" i="0" dirty="0" err="1">
                <a:solidFill>
                  <a:srgbClr val="212529"/>
                </a:solidFill>
                <a:effectLst/>
                <a:latin typeface="system-ui"/>
              </a:rPr>
              <a:t>psfmi</a:t>
            </a:r>
            <a:r>
              <a:rPr lang="en-AU" b="0" i="0" dirty="0">
                <a:solidFill>
                  <a:srgbClr val="212529"/>
                </a:solidFill>
                <a:effectLst/>
                <a:latin typeface="system-ui"/>
              </a:rPr>
              <a:t>/</a:t>
            </a:r>
          </a:p>
          <a:p>
            <a:pPr algn="l"/>
            <a:r>
              <a:rPr lang="en-AU" b="0" i="0" dirty="0">
                <a:solidFill>
                  <a:srgbClr val="212529"/>
                </a:solidFill>
                <a:effectLst/>
                <a:latin typeface="system-ui"/>
              </a:rPr>
              <a:t>Jeon, S. J., Lee, J. I., Jeon, M. J., &amp; Lee, M. (2016). Prognostic effects of adjuvant chemotherapy-induced amenorrhea and subsequent resumption of menstruation for premenopausal breast cancer patients. </a:t>
            </a:r>
            <a:r>
              <a:rPr lang="en-AU" b="0" i="1" dirty="0">
                <a:solidFill>
                  <a:srgbClr val="212529"/>
                </a:solidFill>
                <a:effectLst/>
                <a:latin typeface="system-ui"/>
              </a:rPr>
              <a:t>Medicine (Baltimore)</a:t>
            </a:r>
            <a:r>
              <a:rPr lang="en-AU" b="0" i="0" dirty="0">
                <a:solidFill>
                  <a:srgbClr val="212529"/>
                </a:solidFill>
                <a:effectLst/>
                <a:latin typeface="system-ui"/>
              </a:rPr>
              <a:t>, </a:t>
            </a:r>
            <a:r>
              <a:rPr lang="en-AU" b="0" i="1" dirty="0">
                <a:solidFill>
                  <a:srgbClr val="212529"/>
                </a:solidFill>
                <a:effectLst/>
                <a:latin typeface="system-ui"/>
              </a:rPr>
              <a:t>95</a:t>
            </a:r>
            <a:r>
              <a:rPr lang="en-AU" b="0" i="0" dirty="0">
                <a:solidFill>
                  <a:srgbClr val="212529"/>
                </a:solidFill>
                <a:effectLst/>
                <a:latin typeface="system-ui"/>
              </a:rPr>
              <a:t>(14), e3301.</a:t>
            </a:r>
          </a:p>
        </p:txBody>
      </p:sp>
    </p:spTree>
    <p:extLst>
      <p:ext uri="{BB962C8B-B14F-4D97-AF65-F5344CB8AC3E}">
        <p14:creationId xmlns:p14="http://schemas.microsoft.com/office/powerpoint/2010/main" val="1033202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a:xfrm>
            <a:off x="1371600" y="2286000"/>
            <a:ext cx="10332720" cy="4261104"/>
          </a:xfrm>
        </p:spPr>
        <p:txBody>
          <a:bodyPr>
            <a:normAutofit lnSpcReduction="10000"/>
          </a:bodyPr>
          <a:lstStyle/>
          <a:p>
            <a:pPr algn="l"/>
            <a:r>
              <a:rPr lang="en-AU" b="0" i="0" dirty="0">
                <a:solidFill>
                  <a:srgbClr val="212529"/>
                </a:solidFill>
                <a:effectLst/>
                <a:latin typeface="system-ui"/>
              </a:rPr>
              <a:t>Kuhn, M., &amp; Johnson, K. (2019). </a:t>
            </a:r>
            <a:r>
              <a:rPr lang="en-AU" b="0" i="1" dirty="0">
                <a:solidFill>
                  <a:srgbClr val="212529"/>
                </a:solidFill>
                <a:effectLst/>
                <a:latin typeface="system-ui"/>
              </a:rPr>
              <a:t>Applied predictive </a:t>
            </a:r>
            <a:r>
              <a:rPr lang="en-AU" b="0" i="1" dirty="0" err="1">
                <a:solidFill>
                  <a:srgbClr val="212529"/>
                </a:solidFill>
                <a:effectLst/>
                <a:latin typeface="system-ui"/>
              </a:rPr>
              <a:t>modeling</a:t>
            </a:r>
            <a:r>
              <a:rPr lang="en-AU" b="0" i="0" dirty="0">
                <a:solidFill>
                  <a:srgbClr val="212529"/>
                </a:solidFill>
                <a:effectLst/>
                <a:latin typeface="system-ui"/>
              </a:rPr>
              <a:t>. Springer.</a:t>
            </a:r>
          </a:p>
          <a:p>
            <a:pPr algn="l"/>
            <a:r>
              <a:rPr lang="en-AU" b="0" i="0" dirty="0">
                <a:solidFill>
                  <a:srgbClr val="212529"/>
                </a:solidFill>
                <a:effectLst/>
                <a:latin typeface="system-ui"/>
              </a:rPr>
              <a:t>Kuhn, M., &amp; Wickham, H. (n.d.). Impute via K-Nearest </a:t>
            </a:r>
            <a:r>
              <a:rPr lang="en-AU" b="0" i="0" dirty="0" err="1">
                <a:solidFill>
                  <a:srgbClr val="212529"/>
                </a:solidFill>
                <a:effectLst/>
                <a:latin typeface="system-ui"/>
              </a:rPr>
              <a:t>Neighbors</a:t>
            </a:r>
            <a:r>
              <a:rPr lang="en-AU" b="0" i="0" dirty="0">
                <a:solidFill>
                  <a:srgbClr val="212529"/>
                </a:solidFill>
                <a:effectLst/>
                <a:latin typeface="system-ui"/>
              </a:rPr>
              <a:t> - </a:t>
            </a:r>
            <a:r>
              <a:rPr lang="en-AU" b="0" i="0" dirty="0" err="1">
                <a:solidFill>
                  <a:srgbClr val="212529"/>
                </a:solidFill>
                <a:effectLst/>
                <a:latin typeface="system-ui"/>
              </a:rPr>
              <a:t>step_impute_knn</a:t>
            </a:r>
            <a:r>
              <a:rPr lang="en-AU" b="0" i="0" dirty="0">
                <a:solidFill>
                  <a:srgbClr val="212529"/>
                </a:solidFill>
                <a:effectLst/>
                <a:latin typeface="system-ui"/>
              </a:rPr>
              <a:t>. In </a:t>
            </a:r>
            <a:r>
              <a:rPr lang="en-AU" b="0" i="1" dirty="0">
                <a:solidFill>
                  <a:srgbClr val="212529"/>
                </a:solidFill>
                <a:effectLst/>
                <a:latin typeface="system-ui"/>
              </a:rPr>
              <a:t>Impute via k-nearest </a:t>
            </a:r>
            <a:r>
              <a:rPr lang="en-AU" b="0" i="1" dirty="0" err="1">
                <a:solidFill>
                  <a:srgbClr val="212529"/>
                </a:solidFill>
                <a:effectLst/>
                <a:latin typeface="system-ui"/>
              </a:rPr>
              <a:t>neighbors</a:t>
            </a:r>
            <a:r>
              <a:rPr lang="en-AU" b="0" i="0" dirty="0">
                <a:solidFill>
                  <a:srgbClr val="212529"/>
                </a:solidFill>
                <a:effectLst/>
                <a:latin typeface="system-ui"/>
              </a:rPr>
              <a:t>. https://</a:t>
            </a:r>
            <a:r>
              <a:rPr lang="en-AU" b="0" i="0" dirty="0" err="1">
                <a:solidFill>
                  <a:srgbClr val="212529"/>
                </a:solidFill>
                <a:effectLst/>
                <a:latin typeface="system-ui"/>
              </a:rPr>
              <a:t>recipes.tidymodels.org</a:t>
            </a:r>
            <a:r>
              <a:rPr lang="en-AU" b="0" i="0" dirty="0">
                <a:solidFill>
                  <a:srgbClr val="212529"/>
                </a:solidFill>
                <a:effectLst/>
                <a:latin typeface="system-ui"/>
              </a:rPr>
              <a:t>/reference/</a:t>
            </a:r>
            <a:r>
              <a:rPr lang="en-AU" b="0" i="0" dirty="0" err="1">
                <a:solidFill>
                  <a:srgbClr val="212529"/>
                </a:solidFill>
                <a:effectLst/>
                <a:latin typeface="system-ui"/>
              </a:rPr>
              <a:t>step_impute_knn.html#ref-usage</a:t>
            </a:r>
            <a:endParaRPr lang="en-AU" b="0" i="0" dirty="0">
              <a:solidFill>
                <a:srgbClr val="212529"/>
              </a:solidFill>
              <a:effectLst/>
              <a:latin typeface="system-ui"/>
            </a:endParaRPr>
          </a:p>
          <a:p>
            <a:pPr algn="l"/>
            <a:r>
              <a:rPr lang="en-AU" b="0" i="0" dirty="0">
                <a:solidFill>
                  <a:srgbClr val="212529"/>
                </a:solidFill>
                <a:effectLst/>
                <a:latin typeface="system-ui"/>
              </a:rPr>
              <a:t>Lee, S., </a:t>
            </a:r>
            <a:r>
              <a:rPr lang="en-AU" b="0" i="0" dirty="0" err="1">
                <a:solidFill>
                  <a:srgbClr val="212529"/>
                </a:solidFill>
                <a:effectLst/>
                <a:latin typeface="system-ui"/>
              </a:rPr>
              <a:t>Kil</a:t>
            </a:r>
            <a:r>
              <a:rPr lang="en-AU" b="0" i="0" dirty="0">
                <a:solidFill>
                  <a:srgbClr val="212529"/>
                </a:solidFill>
                <a:effectLst/>
                <a:latin typeface="system-ui"/>
              </a:rPr>
              <a:t>, W. J., Chun, M., Jung, Y.-S., Kang, S. Y., Kang, S.-H., &amp; Oh, Y.-T. (2009). Chemotherapy-related amenorrhea in premenopausal women with breast cancer. </a:t>
            </a:r>
            <a:r>
              <a:rPr lang="en-AU" b="0" i="1" dirty="0">
                <a:solidFill>
                  <a:srgbClr val="212529"/>
                </a:solidFill>
                <a:effectLst/>
                <a:latin typeface="system-ui"/>
              </a:rPr>
              <a:t>Menopause</a:t>
            </a:r>
            <a:r>
              <a:rPr lang="en-AU" b="0" i="0" dirty="0">
                <a:solidFill>
                  <a:srgbClr val="212529"/>
                </a:solidFill>
                <a:effectLst/>
                <a:latin typeface="system-ui"/>
              </a:rPr>
              <a:t>, </a:t>
            </a:r>
            <a:r>
              <a:rPr lang="en-AU" b="0" i="1" dirty="0">
                <a:solidFill>
                  <a:srgbClr val="212529"/>
                </a:solidFill>
                <a:effectLst/>
                <a:latin typeface="system-ui"/>
              </a:rPr>
              <a:t>16</a:t>
            </a:r>
            <a:r>
              <a:rPr lang="en-AU" b="0" i="0" dirty="0">
                <a:solidFill>
                  <a:srgbClr val="212529"/>
                </a:solidFill>
                <a:effectLst/>
                <a:latin typeface="system-ui"/>
              </a:rPr>
              <a:t>(1), 98–103.</a:t>
            </a:r>
          </a:p>
          <a:p>
            <a:pPr algn="l"/>
            <a:r>
              <a:rPr lang="en-AU" b="0" i="0" dirty="0" err="1">
                <a:solidFill>
                  <a:srgbClr val="212529"/>
                </a:solidFill>
                <a:effectLst/>
                <a:latin typeface="system-ui"/>
              </a:rPr>
              <a:t>Liem</a:t>
            </a:r>
            <a:r>
              <a:rPr lang="en-AU" b="0" i="0" dirty="0">
                <a:solidFill>
                  <a:srgbClr val="212529"/>
                </a:solidFill>
                <a:effectLst/>
                <a:latin typeface="system-ui"/>
              </a:rPr>
              <a:t>, G. S., Mo, F. K. F., Pang, E., Suen, J. J. S., Tang, N. L. S., Lee, K. M., Yip, C. H. W., Tam, W. H., Ng, R., Koh, J., Yip, C. C. H., Kong, G. W. S., &amp; Yeo, W. (2015). Chemotherapy-related amenorrhea and menopause in young Chinese breast cancer patients: Analysis on incidence, risk factors and serum hormone profiles. </a:t>
            </a:r>
            <a:r>
              <a:rPr lang="en-AU" b="0" i="1" dirty="0" err="1">
                <a:solidFill>
                  <a:srgbClr val="212529"/>
                </a:solidFill>
                <a:effectLst/>
                <a:latin typeface="system-ui"/>
              </a:rPr>
              <a:t>PLoS</a:t>
            </a:r>
            <a:r>
              <a:rPr lang="en-AU" b="0" i="1" dirty="0">
                <a:solidFill>
                  <a:srgbClr val="212529"/>
                </a:solidFill>
                <a:effectLst/>
                <a:latin typeface="system-ui"/>
              </a:rPr>
              <a:t> One</a:t>
            </a:r>
            <a:r>
              <a:rPr lang="en-AU" b="0" i="0" dirty="0">
                <a:solidFill>
                  <a:srgbClr val="212529"/>
                </a:solidFill>
                <a:effectLst/>
                <a:latin typeface="system-ui"/>
              </a:rPr>
              <a:t>, </a:t>
            </a:r>
            <a:r>
              <a:rPr lang="en-AU" b="0" i="1" dirty="0">
                <a:solidFill>
                  <a:srgbClr val="212529"/>
                </a:solidFill>
                <a:effectLst/>
                <a:latin typeface="system-ui"/>
              </a:rPr>
              <a:t>10</a:t>
            </a:r>
            <a:r>
              <a:rPr lang="en-AU" b="0" i="0" dirty="0">
                <a:solidFill>
                  <a:srgbClr val="212529"/>
                </a:solidFill>
                <a:effectLst/>
                <a:latin typeface="system-ui"/>
              </a:rPr>
              <a:t>(10), e0140842.</a:t>
            </a:r>
          </a:p>
          <a:p>
            <a:pPr algn="l"/>
            <a:r>
              <a:rPr lang="en-AU" b="0" i="0" dirty="0" err="1">
                <a:solidFill>
                  <a:srgbClr val="212529"/>
                </a:solidFill>
                <a:effectLst/>
                <a:latin typeface="system-ui"/>
              </a:rPr>
              <a:t>Mera-Gaona</a:t>
            </a:r>
            <a:r>
              <a:rPr lang="en-AU" b="0" i="0" dirty="0">
                <a:solidFill>
                  <a:srgbClr val="212529"/>
                </a:solidFill>
                <a:effectLst/>
                <a:latin typeface="system-ui"/>
              </a:rPr>
              <a:t>, M., Neumann, U., Vargas-</a:t>
            </a:r>
            <a:r>
              <a:rPr lang="en-AU" b="0" i="0" dirty="0" err="1">
                <a:solidFill>
                  <a:srgbClr val="212529"/>
                </a:solidFill>
                <a:effectLst/>
                <a:latin typeface="system-ui"/>
              </a:rPr>
              <a:t>Canas</a:t>
            </a:r>
            <a:r>
              <a:rPr lang="en-AU" b="0" i="0" dirty="0">
                <a:solidFill>
                  <a:srgbClr val="212529"/>
                </a:solidFill>
                <a:effectLst/>
                <a:latin typeface="system-ui"/>
              </a:rPr>
              <a:t>, R., &amp; López, D. M. (2021). Evaluating the impact of multivariate imputation by mice in feature selection. </a:t>
            </a:r>
            <a:r>
              <a:rPr lang="en-AU" b="0" i="1" dirty="0">
                <a:solidFill>
                  <a:srgbClr val="212529"/>
                </a:solidFill>
                <a:effectLst/>
                <a:latin typeface="system-ui"/>
              </a:rPr>
              <a:t>PLOS ONE</a:t>
            </a:r>
            <a:r>
              <a:rPr lang="en-AU" b="0" i="0" dirty="0">
                <a:solidFill>
                  <a:srgbClr val="212529"/>
                </a:solidFill>
                <a:effectLst/>
                <a:latin typeface="system-ui"/>
              </a:rPr>
              <a:t>, </a:t>
            </a:r>
            <a:r>
              <a:rPr lang="en-AU" b="0" i="1" dirty="0">
                <a:solidFill>
                  <a:srgbClr val="212529"/>
                </a:solidFill>
                <a:effectLst/>
                <a:latin typeface="system-ui"/>
              </a:rPr>
              <a:t>16</a:t>
            </a:r>
            <a:r>
              <a:rPr lang="en-AU" b="0" i="0" dirty="0">
                <a:solidFill>
                  <a:srgbClr val="212529"/>
                </a:solidFill>
                <a:effectLst/>
                <a:latin typeface="system-ui"/>
              </a:rPr>
              <a:t>(7). https://</a:t>
            </a:r>
            <a:r>
              <a:rPr lang="en-AU" b="0" i="0" dirty="0" err="1">
                <a:solidFill>
                  <a:srgbClr val="212529"/>
                </a:solidFill>
                <a:effectLst/>
                <a:latin typeface="system-ui"/>
              </a:rPr>
              <a:t>doi.org</a:t>
            </a:r>
            <a:r>
              <a:rPr lang="en-AU" b="0" i="0" dirty="0">
                <a:solidFill>
                  <a:srgbClr val="212529"/>
                </a:solidFill>
                <a:effectLst/>
                <a:latin typeface="system-ui"/>
              </a:rPr>
              <a:t>/10.1371/journal.pone.0254720</a:t>
            </a:r>
          </a:p>
        </p:txBody>
      </p:sp>
    </p:spTree>
    <p:extLst>
      <p:ext uri="{BB962C8B-B14F-4D97-AF65-F5344CB8AC3E}">
        <p14:creationId xmlns:p14="http://schemas.microsoft.com/office/powerpoint/2010/main" val="267283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07E7-E73F-6730-94E9-73755B3BE33C}"/>
              </a:ext>
            </a:extLst>
          </p:cNvPr>
          <p:cNvSpPr>
            <a:spLocks noGrp="1"/>
          </p:cNvSpPr>
          <p:nvPr>
            <p:ph type="title"/>
          </p:nvPr>
        </p:nvSpPr>
        <p:spPr/>
        <p:txBody>
          <a:bodyPr/>
          <a:lstStyle/>
          <a:p>
            <a:r>
              <a:rPr lang="en-US" dirty="0"/>
              <a:t>Why Cox proportional hazards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27B814-4211-D28B-357D-1B76C8B87C31}"/>
                  </a:ext>
                </a:extLst>
              </p:cNvPr>
              <p:cNvSpPr>
                <a:spLocks noGrp="1"/>
              </p:cNvSpPr>
              <p:nvPr>
                <p:ph idx="1"/>
              </p:nvPr>
            </p:nvSpPr>
            <p:spPr>
              <a:xfrm>
                <a:off x="1371600" y="1773936"/>
                <a:ext cx="10424160" cy="4956048"/>
              </a:xfrm>
            </p:spPr>
            <p:txBody>
              <a:bodyPr>
                <a:normAutofit/>
              </a:bodyPr>
              <a:lstStyle/>
              <a:p>
                <a:pPr>
                  <a:lnSpc>
                    <a:spcPct val="150000"/>
                  </a:lnSpc>
                </a:pPr>
                <a:r>
                  <a:rPr lang="en-US" sz="2400" b="1" u="sng" dirty="0"/>
                  <a:t>Semi-parametric Approach</a:t>
                </a:r>
              </a:p>
              <a:p>
                <a:pPr>
                  <a:lnSpc>
                    <a:spcPct val="150000"/>
                  </a:lnSpc>
                </a:pPr>
                <a:r>
                  <a:rPr lang="en-US" sz="2400" u="sng" dirty="0"/>
                  <a:t>Undetermined baseline hazard function</a:t>
                </a:r>
              </a:p>
              <a:p>
                <a:pPr lvl="1">
                  <a:lnSpc>
                    <a:spcPct val="150000"/>
                  </a:lnSpc>
                </a:pPr>
                <a14:m>
                  <m:oMath xmlns:m="http://schemas.openxmlformats.org/officeDocument/2006/math">
                    <m:r>
                      <a:rPr lang="en-AU" sz="2400" b="0" i="1" smtClean="0">
                        <a:latin typeface="Cambria Math" panose="02040503050406030204" pitchFamily="18" charset="0"/>
                      </a:rPr>
                      <m:t>h</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𝑡</m:t>
                        </m:r>
                      </m:e>
                    </m:d>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h</m:t>
                        </m:r>
                      </m:e>
                      <m:sub>
                        <m:r>
                          <a:rPr lang="en-AU" sz="2400" b="0" i="1" smtClean="0">
                            <a:latin typeface="Cambria Math" panose="02040503050406030204" pitchFamily="18" charset="0"/>
                          </a:rPr>
                          <m:t>0</m:t>
                        </m:r>
                      </m:sub>
                    </m:sSub>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𝑡</m:t>
                        </m:r>
                      </m:e>
                    </m:d>
                    <m:r>
                      <a:rPr lang="en-AU" sz="2400" b="0" i="1" smtClean="0">
                        <a:latin typeface="Cambria Math" panose="02040503050406030204" pitchFamily="18" charset="0"/>
                      </a:rPr>
                      <m:t>∗</m:t>
                    </m:r>
                    <m:r>
                      <m:rPr>
                        <m:sty m:val="p"/>
                      </m:rPr>
                      <a:rPr lang="en-AU" sz="2400" b="0" i="0" smtClean="0">
                        <a:latin typeface="Cambria Math" panose="02040503050406030204" pitchFamily="18" charset="0"/>
                      </a:rPr>
                      <m:t>exp</m:t>
                    </m:r>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ea typeface="Cambria Math" panose="02040503050406030204" pitchFamily="18" charset="0"/>
                          </a:rPr>
                          <m:t>𝛽</m:t>
                        </m:r>
                      </m:e>
                      <m:sub>
                        <m:r>
                          <a:rPr lang="en-AU" sz="2400" b="0" i="1" smtClean="0">
                            <a:latin typeface="Cambria Math" panose="02040503050406030204" pitchFamily="18" charset="0"/>
                          </a:rPr>
                          <m:t>1</m:t>
                        </m:r>
                      </m:sub>
                    </m:sSub>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𝑥</m:t>
                        </m:r>
                      </m:e>
                      <m:sub>
                        <m:r>
                          <a:rPr lang="en-AU" sz="2400" b="0" i="1" smtClean="0">
                            <a:latin typeface="Cambria Math" panose="02040503050406030204" pitchFamily="18" charset="0"/>
                          </a:rPr>
                          <m:t>1</m:t>
                        </m:r>
                      </m:sub>
                    </m:sSub>
                    <m:r>
                      <a:rPr lang="en-AU" sz="2400" b="0" i="1" smtClean="0">
                        <a:latin typeface="Cambria Math" panose="02040503050406030204" pitchFamily="18" charset="0"/>
                      </a:rPr>
                      <m:t>+</m:t>
                    </m:r>
                    <m:sSub>
                      <m:sSubPr>
                        <m:ctrlPr>
                          <a:rPr lang="en-AU" sz="2400" i="1">
                            <a:latin typeface="Cambria Math" panose="02040503050406030204" pitchFamily="18" charset="0"/>
                          </a:rPr>
                        </m:ctrlPr>
                      </m:sSubPr>
                      <m:e>
                        <m:r>
                          <a:rPr lang="en-AU" sz="2400">
                            <a:latin typeface="Cambria Math" panose="02040503050406030204" pitchFamily="18" charset="0"/>
                            <a:ea typeface="Cambria Math" panose="02040503050406030204" pitchFamily="18" charset="0"/>
                          </a:rPr>
                          <m:t>𝛽</m:t>
                        </m:r>
                      </m:e>
                      <m:sub>
                        <m:r>
                          <a:rPr lang="en-AU" sz="2400" b="0" i="1" smtClean="0">
                            <a:latin typeface="Cambria Math" panose="02040503050406030204" pitchFamily="18" charset="0"/>
                            <a:ea typeface="Cambria Math" panose="02040503050406030204" pitchFamily="18" charset="0"/>
                          </a:rPr>
                          <m:t>2</m:t>
                        </m:r>
                      </m:sub>
                    </m:sSub>
                    <m:sSub>
                      <m:sSubPr>
                        <m:ctrlPr>
                          <a:rPr lang="en-AU" sz="2400" i="1">
                            <a:latin typeface="Cambria Math" panose="02040503050406030204" pitchFamily="18" charset="0"/>
                          </a:rPr>
                        </m:ctrlPr>
                      </m:sSubPr>
                      <m:e>
                        <m:r>
                          <a:rPr lang="en-AU" sz="2400">
                            <a:latin typeface="Cambria Math" panose="02040503050406030204" pitchFamily="18" charset="0"/>
                          </a:rPr>
                          <m:t>𝑥</m:t>
                        </m:r>
                      </m:e>
                      <m:sub>
                        <m:r>
                          <a:rPr lang="en-AU" sz="2400" b="0" i="1" smtClean="0">
                            <a:latin typeface="Cambria Math" panose="02040503050406030204" pitchFamily="18" charset="0"/>
                          </a:rPr>
                          <m:t>2</m:t>
                        </m:r>
                      </m:sub>
                    </m:sSub>
                    <m:r>
                      <a:rPr lang="en-AU" sz="2400" b="0" i="1" smtClean="0">
                        <a:latin typeface="Cambria Math" panose="02040503050406030204" pitchFamily="18" charset="0"/>
                      </a:rPr>
                      <m:t>+ …+</m:t>
                    </m:r>
                    <m:sSub>
                      <m:sSubPr>
                        <m:ctrlPr>
                          <a:rPr lang="en-AU" sz="2400" i="1">
                            <a:latin typeface="Cambria Math" panose="02040503050406030204" pitchFamily="18" charset="0"/>
                          </a:rPr>
                        </m:ctrlPr>
                      </m:sSubPr>
                      <m:e>
                        <m:r>
                          <a:rPr lang="en-AU" sz="2400">
                            <a:latin typeface="Cambria Math" panose="02040503050406030204" pitchFamily="18" charset="0"/>
                            <a:ea typeface="Cambria Math" panose="02040503050406030204" pitchFamily="18" charset="0"/>
                          </a:rPr>
                          <m:t>𝛽</m:t>
                        </m:r>
                      </m:e>
                      <m:sub>
                        <m:r>
                          <a:rPr lang="en-AU" sz="2400" b="0" i="1" smtClean="0">
                            <a:latin typeface="Cambria Math" panose="02040503050406030204" pitchFamily="18" charset="0"/>
                            <a:ea typeface="Cambria Math" panose="02040503050406030204" pitchFamily="18" charset="0"/>
                          </a:rPr>
                          <m:t>𝑛</m:t>
                        </m:r>
                      </m:sub>
                    </m:sSub>
                    <m:sSub>
                      <m:sSubPr>
                        <m:ctrlPr>
                          <a:rPr lang="en-AU" sz="2400" i="1">
                            <a:latin typeface="Cambria Math" panose="02040503050406030204" pitchFamily="18" charset="0"/>
                          </a:rPr>
                        </m:ctrlPr>
                      </m:sSubPr>
                      <m:e>
                        <m:r>
                          <a:rPr lang="en-AU" sz="2400">
                            <a:latin typeface="Cambria Math" panose="02040503050406030204" pitchFamily="18" charset="0"/>
                          </a:rPr>
                          <m:t>𝑥</m:t>
                        </m:r>
                      </m:e>
                      <m:sub>
                        <m:r>
                          <a:rPr lang="en-AU" sz="2400" b="0" i="1" smtClean="0">
                            <a:latin typeface="Cambria Math" panose="02040503050406030204" pitchFamily="18" charset="0"/>
                          </a:rPr>
                          <m:t>𝑛</m:t>
                        </m:r>
                      </m:sub>
                    </m:sSub>
                    <m:r>
                      <a:rPr lang="en-AU" sz="2400" b="0" i="1" smtClean="0">
                        <a:latin typeface="Cambria Math" panose="02040503050406030204" pitchFamily="18" charset="0"/>
                      </a:rPr>
                      <m:t>)</m:t>
                    </m:r>
                  </m:oMath>
                </a14:m>
                <a:r>
                  <a:rPr lang="en-US" sz="2400" dirty="0"/>
                  <a:t> </a:t>
                </a:r>
              </a:p>
              <a:p>
                <a:pPr>
                  <a:lnSpc>
                    <a:spcPct val="150000"/>
                  </a:lnSpc>
                </a:pPr>
                <a:r>
                  <a:rPr lang="en-US" sz="2400" dirty="0"/>
                  <a:t>No assumption regarding the distribution of the outcome</a:t>
                </a:r>
              </a:p>
              <a:p>
                <a:pPr>
                  <a:lnSpc>
                    <a:spcPct val="150000"/>
                  </a:lnSpc>
                </a:pPr>
                <a:r>
                  <a:rPr lang="en-US" sz="2400" dirty="0"/>
                  <a:t>Consider the time until events occur</a:t>
                </a:r>
              </a:p>
              <a:p>
                <a:pPr lvl="1">
                  <a:lnSpc>
                    <a:spcPct val="150000"/>
                  </a:lnSpc>
                </a:pPr>
                <a:r>
                  <a:rPr lang="en-US" sz="2400" dirty="0"/>
                  <a:t>time to the event of interest is observed </a:t>
                </a:r>
              </a:p>
              <a:p>
                <a:pPr lvl="1">
                  <a:lnSpc>
                    <a:spcPct val="150000"/>
                  </a:lnSpc>
                </a:pPr>
                <a:r>
                  <a:rPr lang="en-US" sz="2400" dirty="0"/>
                  <a:t>utilizes the follow-up data</a:t>
                </a:r>
              </a:p>
            </p:txBody>
          </p:sp>
        </mc:Choice>
        <mc:Fallback>
          <p:sp>
            <p:nvSpPr>
              <p:cNvPr id="3" name="Content Placeholder 2">
                <a:extLst>
                  <a:ext uri="{FF2B5EF4-FFF2-40B4-BE49-F238E27FC236}">
                    <a16:creationId xmlns:a16="http://schemas.microsoft.com/office/drawing/2014/main" id="{5927B814-4211-D28B-357D-1B76C8B87C31}"/>
                  </a:ext>
                </a:extLst>
              </p:cNvPr>
              <p:cNvSpPr>
                <a:spLocks noGrp="1" noRot="1" noChangeAspect="1" noMove="1" noResize="1" noEditPoints="1" noAdjustHandles="1" noChangeArrowheads="1" noChangeShapeType="1" noTextEdit="1"/>
              </p:cNvSpPr>
              <p:nvPr>
                <p:ph idx="1"/>
              </p:nvPr>
            </p:nvSpPr>
            <p:spPr>
              <a:xfrm>
                <a:off x="1371600" y="1773936"/>
                <a:ext cx="10424160" cy="4956048"/>
              </a:xfrm>
              <a:blipFill>
                <a:blip r:embed="rId3"/>
                <a:stretch>
                  <a:fillRect l="-853"/>
                </a:stretch>
              </a:blipFill>
            </p:spPr>
            <p:txBody>
              <a:bodyPr/>
              <a:lstStyle/>
              <a:p>
                <a:r>
                  <a:rPr lang="en-US">
                    <a:noFill/>
                  </a:rPr>
                  <a:t> </a:t>
                </a:r>
              </a:p>
            </p:txBody>
          </p:sp>
        </mc:Fallback>
      </mc:AlternateContent>
    </p:spTree>
    <p:extLst>
      <p:ext uri="{BB962C8B-B14F-4D97-AF65-F5344CB8AC3E}">
        <p14:creationId xmlns:p14="http://schemas.microsoft.com/office/powerpoint/2010/main" val="3206601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a:xfrm>
            <a:off x="1371600" y="2286000"/>
            <a:ext cx="10332720" cy="4261104"/>
          </a:xfrm>
        </p:spPr>
        <p:txBody>
          <a:bodyPr>
            <a:normAutofit fontScale="92500" lnSpcReduction="20000"/>
          </a:bodyPr>
          <a:lstStyle/>
          <a:p>
            <a:pPr algn="l"/>
            <a:r>
              <a:rPr lang="en-AU" b="0" i="0" dirty="0">
                <a:solidFill>
                  <a:srgbClr val="212529"/>
                </a:solidFill>
                <a:effectLst/>
                <a:latin typeface="system-ui"/>
              </a:rPr>
              <a:t>Park, I. H., Han, H. S., Lee, H., Lee, K. S., Kang, H. S., Lee, S., Kim, S. W., Jung, S., &amp; Ro, J. (2012). Resumption or persistence of menstruation after cytotoxic chemotherapy is a prognostic factor for poor disease-free survival in premenopausal patients with early breast cancer. </a:t>
            </a:r>
            <a:r>
              <a:rPr lang="en-AU" b="0" i="1" dirty="0">
                <a:solidFill>
                  <a:srgbClr val="212529"/>
                </a:solidFill>
                <a:effectLst/>
                <a:latin typeface="system-ui"/>
              </a:rPr>
              <a:t>Ann. Oncol.</a:t>
            </a:r>
            <a:r>
              <a:rPr lang="en-AU" b="0" i="0" dirty="0">
                <a:solidFill>
                  <a:srgbClr val="212529"/>
                </a:solidFill>
                <a:effectLst/>
                <a:latin typeface="system-ui"/>
              </a:rPr>
              <a:t>, </a:t>
            </a:r>
            <a:r>
              <a:rPr lang="en-AU" b="0" i="1" dirty="0">
                <a:solidFill>
                  <a:srgbClr val="212529"/>
                </a:solidFill>
                <a:effectLst/>
                <a:latin typeface="system-ui"/>
              </a:rPr>
              <a:t>23</a:t>
            </a:r>
            <a:r>
              <a:rPr lang="en-AU" b="0" i="0" dirty="0">
                <a:solidFill>
                  <a:srgbClr val="212529"/>
                </a:solidFill>
                <a:effectLst/>
                <a:latin typeface="system-ui"/>
              </a:rPr>
              <a:t>(9), 2283–2289.</a:t>
            </a:r>
          </a:p>
          <a:p>
            <a:pPr algn="l"/>
            <a:r>
              <a:rPr lang="en-AU" b="0" i="0" dirty="0">
                <a:solidFill>
                  <a:srgbClr val="212529"/>
                </a:solidFill>
                <a:effectLst/>
                <a:latin typeface="system-ui"/>
              </a:rPr>
              <a:t>Partridge, A., </a:t>
            </a:r>
            <a:r>
              <a:rPr lang="en-AU" b="0" i="0" dirty="0" err="1">
                <a:solidFill>
                  <a:srgbClr val="212529"/>
                </a:solidFill>
                <a:effectLst/>
                <a:latin typeface="system-ui"/>
              </a:rPr>
              <a:t>Gelber</a:t>
            </a:r>
            <a:r>
              <a:rPr lang="en-AU" b="0" i="0" dirty="0">
                <a:solidFill>
                  <a:srgbClr val="212529"/>
                </a:solidFill>
                <a:effectLst/>
                <a:latin typeface="system-ui"/>
              </a:rPr>
              <a:t>, S., </a:t>
            </a:r>
            <a:r>
              <a:rPr lang="en-AU" b="0" i="0" dirty="0" err="1">
                <a:solidFill>
                  <a:srgbClr val="212529"/>
                </a:solidFill>
                <a:effectLst/>
                <a:latin typeface="system-ui"/>
              </a:rPr>
              <a:t>Gelber</a:t>
            </a:r>
            <a:r>
              <a:rPr lang="en-AU" b="0" i="0" dirty="0">
                <a:solidFill>
                  <a:srgbClr val="212529"/>
                </a:solidFill>
                <a:effectLst/>
                <a:latin typeface="system-ui"/>
              </a:rPr>
              <a:t>, R. D., Castiglione-</a:t>
            </a:r>
            <a:r>
              <a:rPr lang="en-AU" b="0" i="0" dirty="0" err="1">
                <a:solidFill>
                  <a:srgbClr val="212529"/>
                </a:solidFill>
                <a:effectLst/>
                <a:latin typeface="system-ui"/>
              </a:rPr>
              <a:t>Gertsch</a:t>
            </a:r>
            <a:r>
              <a:rPr lang="en-AU" b="0" i="0" dirty="0">
                <a:solidFill>
                  <a:srgbClr val="212529"/>
                </a:solidFill>
                <a:effectLst/>
                <a:latin typeface="system-ui"/>
              </a:rPr>
              <a:t>, M., </a:t>
            </a:r>
            <a:r>
              <a:rPr lang="en-AU" b="0" i="0" dirty="0" err="1">
                <a:solidFill>
                  <a:srgbClr val="212529"/>
                </a:solidFill>
                <a:effectLst/>
                <a:latin typeface="system-ui"/>
              </a:rPr>
              <a:t>Goldhirsch</a:t>
            </a:r>
            <a:r>
              <a:rPr lang="en-AU" b="0" i="0" dirty="0">
                <a:solidFill>
                  <a:srgbClr val="212529"/>
                </a:solidFill>
                <a:effectLst/>
                <a:latin typeface="system-ui"/>
              </a:rPr>
              <a:t>, A., &amp; Winer, E. (2007a). Age of menopause among women who remain premenopausal following treatment for early breast cancer: long-term results from International Breast Cancer Study Group Trials V and VI. </a:t>
            </a:r>
            <a:r>
              <a:rPr lang="en-AU" b="0" i="1" dirty="0">
                <a:solidFill>
                  <a:srgbClr val="212529"/>
                </a:solidFill>
                <a:effectLst/>
                <a:latin typeface="system-ui"/>
              </a:rPr>
              <a:t>Eur. J. Cancer</a:t>
            </a:r>
            <a:r>
              <a:rPr lang="en-AU" b="0" i="0" dirty="0">
                <a:solidFill>
                  <a:srgbClr val="212529"/>
                </a:solidFill>
                <a:effectLst/>
                <a:latin typeface="system-ui"/>
              </a:rPr>
              <a:t>, </a:t>
            </a:r>
            <a:r>
              <a:rPr lang="en-AU" b="0" i="1" dirty="0">
                <a:solidFill>
                  <a:srgbClr val="212529"/>
                </a:solidFill>
                <a:effectLst/>
                <a:latin typeface="system-ui"/>
              </a:rPr>
              <a:t>43</a:t>
            </a:r>
            <a:r>
              <a:rPr lang="en-AU" b="0" i="0" dirty="0">
                <a:solidFill>
                  <a:srgbClr val="212529"/>
                </a:solidFill>
                <a:effectLst/>
                <a:latin typeface="system-ui"/>
              </a:rPr>
              <a:t>(11), 1646–1653.</a:t>
            </a:r>
          </a:p>
          <a:p>
            <a:pPr algn="l"/>
            <a:r>
              <a:rPr lang="en-AU" b="0" i="0" dirty="0">
                <a:solidFill>
                  <a:srgbClr val="212529"/>
                </a:solidFill>
                <a:effectLst/>
                <a:latin typeface="system-ui"/>
              </a:rPr>
              <a:t>Partridge, A., </a:t>
            </a:r>
            <a:r>
              <a:rPr lang="en-AU" b="0" i="0" dirty="0" err="1">
                <a:solidFill>
                  <a:srgbClr val="212529"/>
                </a:solidFill>
                <a:effectLst/>
                <a:latin typeface="system-ui"/>
              </a:rPr>
              <a:t>Gelber</a:t>
            </a:r>
            <a:r>
              <a:rPr lang="en-AU" b="0" i="0" dirty="0">
                <a:solidFill>
                  <a:srgbClr val="212529"/>
                </a:solidFill>
                <a:effectLst/>
                <a:latin typeface="system-ui"/>
              </a:rPr>
              <a:t>, S., </a:t>
            </a:r>
            <a:r>
              <a:rPr lang="en-AU" b="0" i="0" dirty="0" err="1">
                <a:solidFill>
                  <a:srgbClr val="212529"/>
                </a:solidFill>
                <a:effectLst/>
                <a:latin typeface="system-ui"/>
              </a:rPr>
              <a:t>Gelber</a:t>
            </a:r>
            <a:r>
              <a:rPr lang="en-AU" b="0" i="0" dirty="0">
                <a:solidFill>
                  <a:srgbClr val="212529"/>
                </a:solidFill>
                <a:effectLst/>
                <a:latin typeface="system-ui"/>
              </a:rPr>
              <a:t>, R. D., Castiglione-</a:t>
            </a:r>
            <a:r>
              <a:rPr lang="en-AU" b="0" i="0" dirty="0" err="1">
                <a:solidFill>
                  <a:srgbClr val="212529"/>
                </a:solidFill>
                <a:effectLst/>
                <a:latin typeface="system-ui"/>
              </a:rPr>
              <a:t>Gertsch</a:t>
            </a:r>
            <a:r>
              <a:rPr lang="en-AU" b="0" i="0" dirty="0">
                <a:solidFill>
                  <a:srgbClr val="212529"/>
                </a:solidFill>
                <a:effectLst/>
                <a:latin typeface="system-ui"/>
              </a:rPr>
              <a:t>, M., </a:t>
            </a:r>
            <a:r>
              <a:rPr lang="en-AU" b="0" i="0" dirty="0" err="1">
                <a:solidFill>
                  <a:srgbClr val="212529"/>
                </a:solidFill>
                <a:effectLst/>
                <a:latin typeface="system-ui"/>
              </a:rPr>
              <a:t>Goldhirsch</a:t>
            </a:r>
            <a:r>
              <a:rPr lang="en-AU" b="0" i="0" dirty="0">
                <a:solidFill>
                  <a:srgbClr val="212529"/>
                </a:solidFill>
                <a:effectLst/>
                <a:latin typeface="system-ui"/>
              </a:rPr>
              <a:t>, A., &amp; Winer, E. (2007b). Age of menopause among women who remain premenopausal following treatment for early breast cancer: Long-term results from International Breast Cancer Study Group Trials V and VI. </a:t>
            </a:r>
            <a:r>
              <a:rPr lang="en-AU" b="0" i="1" dirty="0">
                <a:solidFill>
                  <a:srgbClr val="212529"/>
                </a:solidFill>
                <a:effectLst/>
                <a:latin typeface="system-ui"/>
              </a:rPr>
              <a:t>European Journal of Cancer</a:t>
            </a:r>
            <a:r>
              <a:rPr lang="en-AU" b="0" i="0" dirty="0">
                <a:solidFill>
                  <a:srgbClr val="212529"/>
                </a:solidFill>
                <a:effectLst/>
                <a:latin typeface="system-ui"/>
              </a:rPr>
              <a:t>, </a:t>
            </a:r>
            <a:r>
              <a:rPr lang="en-AU" b="0" i="1" dirty="0">
                <a:solidFill>
                  <a:srgbClr val="212529"/>
                </a:solidFill>
                <a:effectLst/>
                <a:latin typeface="system-ui"/>
              </a:rPr>
              <a:t>43</a:t>
            </a:r>
            <a:r>
              <a:rPr lang="en-AU" b="0" i="0" dirty="0">
                <a:solidFill>
                  <a:srgbClr val="212529"/>
                </a:solidFill>
                <a:effectLst/>
                <a:latin typeface="system-ui"/>
              </a:rPr>
              <a:t>(11), 1646–1653. https://</a:t>
            </a:r>
            <a:r>
              <a:rPr lang="en-AU" b="0" i="0" dirty="0" err="1">
                <a:solidFill>
                  <a:srgbClr val="212529"/>
                </a:solidFill>
                <a:effectLst/>
                <a:latin typeface="system-ui"/>
              </a:rPr>
              <a:t>doi.org</a:t>
            </a:r>
            <a:r>
              <a:rPr lang="en-AU" b="0" i="0" dirty="0">
                <a:solidFill>
                  <a:srgbClr val="212529"/>
                </a:solidFill>
                <a:effectLst/>
                <a:latin typeface="system-ui"/>
              </a:rPr>
              <a:t>/10.1016/j.ejca.2007.04.006</a:t>
            </a:r>
          </a:p>
          <a:p>
            <a:pPr algn="l"/>
            <a:r>
              <a:rPr lang="en-AU" b="0" i="0" dirty="0">
                <a:solidFill>
                  <a:srgbClr val="212529"/>
                </a:solidFill>
                <a:effectLst/>
                <a:latin typeface="system-ui"/>
              </a:rPr>
              <a:t>Partridge, A. H., </a:t>
            </a:r>
            <a:r>
              <a:rPr lang="en-AU" b="0" i="0" dirty="0" err="1">
                <a:solidFill>
                  <a:srgbClr val="212529"/>
                </a:solidFill>
                <a:effectLst/>
                <a:latin typeface="system-ui"/>
              </a:rPr>
              <a:t>Gelber</a:t>
            </a:r>
            <a:r>
              <a:rPr lang="en-AU" b="0" i="0" dirty="0">
                <a:solidFill>
                  <a:srgbClr val="212529"/>
                </a:solidFill>
                <a:effectLst/>
                <a:latin typeface="system-ui"/>
              </a:rPr>
              <a:t>, S., Peppercorn, J., Sampson, E., Knudsen, K., Laufer, M., Rosenberg, R., </a:t>
            </a:r>
            <a:r>
              <a:rPr lang="en-AU" b="0" i="0" dirty="0" err="1">
                <a:solidFill>
                  <a:srgbClr val="212529"/>
                </a:solidFill>
                <a:effectLst/>
                <a:latin typeface="system-ui"/>
              </a:rPr>
              <a:t>Przypyszny</a:t>
            </a:r>
            <a:r>
              <a:rPr lang="en-AU" b="0" i="0" dirty="0">
                <a:solidFill>
                  <a:srgbClr val="212529"/>
                </a:solidFill>
                <a:effectLst/>
                <a:latin typeface="system-ui"/>
              </a:rPr>
              <a:t>, M., Rein, A., Winer, E. P., &amp; et al. (2004). Web-based survey of fertility issues in young women with breast cancer. </a:t>
            </a:r>
            <a:r>
              <a:rPr lang="en-AU" b="0" i="1" dirty="0">
                <a:solidFill>
                  <a:srgbClr val="212529"/>
                </a:solidFill>
                <a:effectLst/>
                <a:latin typeface="system-ui"/>
              </a:rPr>
              <a:t>Journal of Clinical Oncology</a:t>
            </a:r>
            <a:r>
              <a:rPr lang="en-AU" b="0" i="0" dirty="0">
                <a:solidFill>
                  <a:srgbClr val="212529"/>
                </a:solidFill>
                <a:effectLst/>
                <a:latin typeface="system-ui"/>
              </a:rPr>
              <a:t>, </a:t>
            </a:r>
            <a:r>
              <a:rPr lang="en-AU" b="0" i="1" dirty="0">
                <a:solidFill>
                  <a:srgbClr val="212529"/>
                </a:solidFill>
                <a:effectLst/>
                <a:latin typeface="system-ui"/>
              </a:rPr>
              <a:t>22</a:t>
            </a:r>
            <a:r>
              <a:rPr lang="en-AU" b="0" i="0" dirty="0">
                <a:solidFill>
                  <a:srgbClr val="212529"/>
                </a:solidFill>
                <a:effectLst/>
                <a:latin typeface="system-ui"/>
              </a:rPr>
              <a:t>(20), 4174–4183. https://</a:t>
            </a:r>
            <a:r>
              <a:rPr lang="en-AU" b="0" i="0" dirty="0" err="1">
                <a:solidFill>
                  <a:srgbClr val="212529"/>
                </a:solidFill>
                <a:effectLst/>
                <a:latin typeface="system-ui"/>
              </a:rPr>
              <a:t>doi.org</a:t>
            </a:r>
            <a:r>
              <a:rPr lang="en-AU" b="0" i="0" dirty="0">
                <a:solidFill>
                  <a:srgbClr val="212529"/>
                </a:solidFill>
                <a:effectLst/>
                <a:latin typeface="system-ui"/>
              </a:rPr>
              <a:t>/10.1200/jco.2004.01.159</a:t>
            </a:r>
          </a:p>
        </p:txBody>
      </p:sp>
    </p:spTree>
    <p:extLst>
      <p:ext uri="{BB962C8B-B14F-4D97-AF65-F5344CB8AC3E}">
        <p14:creationId xmlns:p14="http://schemas.microsoft.com/office/powerpoint/2010/main" val="4004454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DA1B-C1B0-4A74-E155-CFF5B7E7AB0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22A16E9-B5E1-1C86-FEF3-EF8408803253}"/>
              </a:ext>
            </a:extLst>
          </p:cNvPr>
          <p:cNvSpPr>
            <a:spLocks noGrp="1"/>
          </p:cNvSpPr>
          <p:nvPr>
            <p:ph idx="1"/>
          </p:nvPr>
        </p:nvSpPr>
        <p:spPr>
          <a:xfrm>
            <a:off x="1371600" y="2286000"/>
            <a:ext cx="10332720" cy="4261104"/>
          </a:xfrm>
        </p:spPr>
        <p:txBody>
          <a:bodyPr>
            <a:normAutofit/>
          </a:bodyPr>
          <a:lstStyle/>
          <a:p>
            <a:pPr algn="l"/>
            <a:r>
              <a:rPr lang="en-AU" b="0" i="0" dirty="0" err="1">
                <a:solidFill>
                  <a:srgbClr val="212529"/>
                </a:solidFill>
                <a:effectLst/>
                <a:latin typeface="system-ui"/>
              </a:rPr>
              <a:t>Parulekar</a:t>
            </a:r>
            <a:r>
              <a:rPr lang="en-AU" b="0" i="0" dirty="0">
                <a:solidFill>
                  <a:srgbClr val="212529"/>
                </a:solidFill>
                <a:effectLst/>
                <a:latin typeface="system-ui"/>
              </a:rPr>
              <a:t>, W. R., Day, A. G., Ottaway, J. A., Shepherd, L. E., Trudeau, M. E., Bramwell, V., Levine, M., Pritchard, K. I., &amp; National Cancer Institute of Canada Clinical Trials Group. (2005). Incidence and prognostic impact of amenorrhea during adjuvant therapy in high-risk premenopausal breast cancer: analysis of a National Cancer Institute of Canada Clinical Trials Group Study–NCIC CTG MA.5. </a:t>
            </a:r>
            <a:r>
              <a:rPr lang="en-AU" b="0" i="1" dirty="0">
                <a:solidFill>
                  <a:srgbClr val="212529"/>
                </a:solidFill>
                <a:effectLst/>
                <a:latin typeface="system-ui"/>
              </a:rPr>
              <a:t>J. Clin. Oncol.</a:t>
            </a:r>
            <a:r>
              <a:rPr lang="en-AU" b="0" i="0" dirty="0">
                <a:solidFill>
                  <a:srgbClr val="212529"/>
                </a:solidFill>
                <a:effectLst/>
                <a:latin typeface="system-ui"/>
              </a:rPr>
              <a:t>, </a:t>
            </a:r>
            <a:r>
              <a:rPr lang="en-AU" b="0" i="1" dirty="0">
                <a:solidFill>
                  <a:srgbClr val="212529"/>
                </a:solidFill>
                <a:effectLst/>
                <a:latin typeface="system-ui"/>
              </a:rPr>
              <a:t>23</a:t>
            </a:r>
            <a:r>
              <a:rPr lang="en-AU" b="0" i="0" dirty="0">
                <a:solidFill>
                  <a:srgbClr val="212529"/>
                </a:solidFill>
                <a:effectLst/>
                <a:latin typeface="system-ui"/>
              </a:rPr>
              <a:t>(25), 6002–6008.</a:t>
            </a:r>
          </a:p>
          <a:p>
            <a:pPr algn="l"/>
            <a:r>
              <a:rPr lang="en-AU" b="0" i="0" dirty="0">
                <a:solidFill>
                  <a:srgbClr val="212529"/>
                </a:solidFill>
                <a:effectLst/>
                <a:latin typeface="system-ui"/>
              </a:rPr>
              <a:t>Raghunathan, T. E., </a:t>
            </a:r>
            <a:r>
              <a:rPr lang="en-AU" b="0" i="0" dirty="0" err="1">
                <a:solidFill>
                  <a:srgbClr val="212529"/>
                </a:solidFill>
                <a:effectLst/>
                <a:latin typeface="system-ui"/>
              </a:rPr>
              <a:t>Solenberger</a:t>
            </a:r>
            <a:r>
              <a:rPr lang="en-AU" b="0" i="0" dirty="0">
                <a:solidFill>
                  <a:srgbClr val="212529"/>
                </a:solidFill>
                <a:effectLst/>
                <a:latin typeface="system-ui"/>
              </a:rPr>
              <a:t>, P. W., &amp; Van </a:t>
            </a:r>
            <a:r>
              <a:rPr lang="en-AU" b="0" i="0" dirty="0" err="1">
                <a:solidFill>
                  <a:srgbClr val="212529"/>
                </a:solidFill>
                <a:effectLst/>
                <a:latin typeface="system-ui"/>
              </a:rPr>
              <a:t>Hoewyk</a:t>
            </a:r>
            <a:r>
              <a:rPr lang="en-AU" b="0" i="0" dirty="0">
                <a:solidFill>
                  <a:srgbClr val="212529"/>
                </a:solidFill>
                <a:effectLst/>
                <a:latin typeface="system-ui"/>
              </a:rPr>
              <a:t>, J. (2002). </a:t>
            </a:r>
            <a:r>
              <a:rPr lang="en-AU" b="0" i="0" dirty="0" err="1">
                <a:solidFill>
                  <a:srgbClr val="212529"/>
                </a:solidFill>
                <a:effectLst/>
                <a:latin typeface="system-ui"/>
              </a:rPr>
              <a:t>IVEware</a:t>
            </a:r>
            <a:r>
              <a:rPr lang="en-AU" b="0" i="0" dirty="0">
                <a:solidFill>
                  <a:srgbClr val="212529"/>
                </a:solidFill>
                <a:effectLst/>
                <a:latin typeface="system-ui"/>
              </a:rPr>
              <a:t>: Imputation and variance estimation software. </a:t>
            </a:r>
            <a:r>
              <a:rPr lang="en-AU" b="0" i="1" dirty="0">
                <a:solidFill>
                  <a:srgbClr val="212529"/>
                </a:solidFill>
                <a:effectLst/>
                <a:latin typeface="system-ui"/>
              </a:rPr>
              <a:t>Ann Arbor, MI: Survey Methodology Program, Survey Research </a:t>
            </a:r>
            <a:r>
              <a:rPr lang="en-AU" b="0" i="1" dirty="0" err="1">
                <a:solidFill>
                  <a:srgbClr val="212529"/>
                </a:solidFill>
                <a:effectLst/>
                <a:latin typeface="system-ui"/>
              </a:rPr>
              <a:t>Center</a:t>
            </a:r>
            <a:r>
              <a:rPr lang="en-AU" b="0" i="1" dirty="0">
                <a:solidFill>
                  <a:srgbClr val="212529"/>
                </a:solidFill>
                <a:effectLst/>
                <a:latin typeface="system-ui"/>
              </a:rPr>
              <a:t>, Institute for Social Research, University of Michigan</a:t>
            </a:r>
            <a:r>
              <a:rPr lang="en-AU" b="0" i="0" dirty="0">
                <a:solidFill>
                  <a:srgbClr val="212529"/>
                </a:solidFill>
                <a:effectLst/>
                <a:latin typeface="system-ui"/>
              </a:rPr>
              <a:t>.</a:t>
            </a:r>
          </a:p>
          <a:p>
            <a:pPr algn="l"/>
            <a:r>
              <a:rPr lang="en-AU" b="0" i="0" dirty="0">
                <a:solidFill>
                  <a:srgbClr val="212529"/>
                </a:solidFill>
                <a:effectLst/>
                <a:latin typeface="system-ui"/>
              </a:rPr>
              <a:t>Rosenberg, S. M., &amp; Partridge, A. H. (2013). Premature menopause in young breast cancer: effects on quality of life and treatment interventions. </a:t>
            </a:r>
            <a:r>
              <a:rPr lang="en-AU" b="0" i="1" dirty="0">
                <a:solidFill>
                  <a:srgbClr val="212529"/>
                </a:solidFill>
                <a:effectLst/>
                <a:latin typeface="system-ui"/>
              </a:rPr>
              <a:t>J. </a:t>
            </a:r>
            <a:r>
              <a:rPr lang="en-AU" b="0" i="1" dirty="0" err="1">
                <a:solidFill>
                  <a:srgbClr val="212529"/>
                </a:solidFill>
                <a:effectLst/>
                <a:latin typeface="system-ui"/>
              </a:rPr>
              <a:t>Thorac</a:t>
            </a:r>
            <a:r>
              <a:rPr lang="en-AU" b="0" i="1" dirty="0">
                <a:solidFill>
                  <a:srgbClr val="212529"/>
                </a:solidFill>
                <a:effectLst/>
                <a:latin typeface="system-ui"/>
              </a:rPr>
              <a:t>. Dis.</a:t>
            </a:r>
            <a:r>
              <a:rPr lang="en-AU" b="0" i="0" dirty="0">
                <a:solidFill>
                  <a:srgbClr val="212529"/>
                </a:solidFill>
                <a:effectLst/>
                <a:latin typeface="system-ui"/>
              </a:rPr>
              <a:t>, </a:t>
            </a:r>
            <a:r>
              <a:rPr lang="en-AU" b="0" i="1" dirty="0">
                <a:solidFill>
                  <a:srgbClr val="212529"/>
                </a:solidFill>
                <a:effectLst/>
                <a:latin typeface="system-ui"/>
              </a:rPr>
              <a:t>5 Suppl 1</a:t>
            </a:r>
            <a:r>
              <a:rPr lang="en-AU" b="0" i="0" dirty="0">
                <a:solidFill>
                  <a:srgbClr val="212529"/>
                </a:solidFill>
                <a:effectLst/>
                <a:latin typeface="system-ui"/>
              </a:rPr>
              <a:t>, S55-61.</a:t>
            </a:r>
          </a:p>
          <a:p>
            <a:pPr algn="l"/>
            <a:r>
              <a:rPr lang="en-AU" b="0" i="0" dirty="0">
                <a:solidFill>
                  <a:srgbClr val="212529"/>
                </a:solidFill>
                <a:effectLst/>
                <a:latin typeface="system-ui"/>
              </a:rPr>
              <a:t>Schafer, J. L., &amp; Graham, J. W. (2002). Missing data: Our view of the state of the art. </a:t>
            </a:r>
            <a:r>
              <a:rPr lang="en-AU" b="0" i="1" dirty="0">
                <a:solidFill>
                  <a:srgbClr val="212529"/>
                </a:solidFill>
                <a:effectLst/>
                <a:latin typeface="system-ui"/>
              </a:rPr>
              <a:t>Psychological Methods</a:t>
            </a:r>
            <a:r>
              <a:rPr lang="en-AU" b="0" i="0" dirty="0">
                <a:solidFill>
                  <a:srgbClr val="212529"/>
                </a:solidFill>
                <a:effectLst/>
                <a:latin typeface="system-ui"/>
              </a:rPr>
              <a:t>, </a:t>
            </a:r>
            <a:r>
              <a:rPr lang="en-AU" b="0" i="1" dirty="0">
                <a:solidFill>
                  <a:srgbClr val="212529"/>
                </a:solidFill>
                <a:effectLst/>
                <a:latin typeface="system-ui"/>
              </a:rPr>
              <a:t>7</a:t>
            </a:r>
            <a:r>
              <a:rPr lang="en-AU" b="0" i="0" dirty="0">
                <a:solidFill>
                  <a:srgbClr val="212529"/>
                </a:solidFill>
                <a:effectLst/>
                <a:latin typeface="system-ui"/>
              </a:rPr>
              <a:t>(2), 147–177. https://</a:t>
            </a:r>
            <a:r>
              <a:rPr lang="en-AU" b="0" i="0" dirty="0" err="1">
                <a:solidFill>
                  <a:srgbClr val="212529"/>
                </a:solidFill>
                <a:effectLst/>
                <a:latin typeface="system-ui"/>
              </a:rPr>
              <a:t>doi.org</a:t>
            </a:r>
            <a:r>
              <a:rPr lang="en-AU" b="0" i="0" dirty="0">
                <a:solidFill>
                  <a:srgbClr val="212529"/>
                </a:solidFill>
                <a:effectLst/>
                <a:latin typeface="system-ui"/>
              </a:rPr>
              <a:t>/10.1037/1082-989x.7.2.147</a:t>
            </a:r>
          </a:p>
        </p:txBody>
      </p:sp>
    </p:spTree>
    <p:extLst>
      <p:ext uri="{BB962C8B-B14F-4D97-AF65-F5344CB8AC3E}">
        <p14:creationId xmlns:p14="http://schemas.microsoft.com/office/powerpoint/2010/main" val="255270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63F1-0A17-4F12-BCCD-9444BF6C53EC}"/>
              </a:ext>
            </a:extLst>
          </p:cNvPr>
          <p:cNvSpPr>
            <a:spLocks noGrp="1"/>
          </p:cNvSpPr>
          <p:nvPr>
            <p:ph type="ctrTitle"/>
          </p:nvPr>
        </p:nvSpPr>
        <p:spPr/>
        <p:txBody>
          <a:bodyPr/>
          <a:lstStyle/>
          <a:p>
            <a:r>
              <a:rPr lang="en-US" dirty="0"/>
              <a:t>Overview</a:t>
            </a:r>
          </a:p>
        </p:txBody>
      </p:sp>
      <p:sp>
        <p:nvSpPr>
          <p:cNvPr id="3" name="Subtitle 2">
            <a:extLst>
              <a:ext uri="{FF2B5EF4-FFF2-40B4-BE49-F238E27FC236}">
                <a16:creationId xmlns:a16="http://schemas.microsoft.com/office/drawing/2014/main" id="{0A5B9622-A476-E5F5-6D85-C729F84455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955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DD52-E411-49CB-F5CC-ADABF4F5416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C626621-1879-686D-0F79-DDD9A8AC5A4A}"/>
              </a:ext>
            </a:extLst>
          </p:cNvPr>
          <p:cNvSpPr>
            <a:spLocks noGrp="1"/>
          </p:cNvSpPr>
          <p:nvPr>
            <p:ph idx="1"/>
          </p:nvPr>
        </p:nvSpPr>
        <p:spPr>
          <a:xfrm>
            <a:off x="1371600" y="2286000"/>
            <a:ext cx="9601200" cy="4261104"/>
          </a:xfrm>
        </p:spPr>
        <p:txBody>
          <a:bodyPr>
            <a:normAutofit/>
          </a:bodyPr>
          <a:lstStyle/>
          <a:p>
            <a:r>
              <a:rPr lang="en-US" sz="2800" b="1" dirty="0"/>
              <a:t>Data exploration</a:t>
            </a:r>
          </a:p>
          <a:p>
            <a:r>
              <a:rPr lang="en-US" sz="2800" b="1" dirty="0"/>
              <a:t>Data pre-processing</a:t>
            </a:r>
          </a:p>
          <a:p>
            <a:pPr lvl="1"/>
            <a:r>
              <a:rPr lang="en-US" sz="2800" dirty="0"/>
              <a:t>Missing value imputation (features)</a:t>
            </a:r>
          </a:p>
          <a:p>
            <a:pPr lvl="1"/>
            <a:r>
              <a:rPr lang="en-US" sz="2800" dirty="0"/>
              <a:t>Pattern-matching validation (outcomes)</a:t>
            </a:r>
          </a:p>
          <a:p>
            <a:r>
              <a:rPr lang="en-US" sz="2800" b="1" dirty="0"/>
              <a:t>Model</a:t>
            </a:r>
            <a:r>
              <a:rPr lang="zh-CN" altLang="en-US" sz="2800" b="1" dirty="0"/>
              <a:t> </a:t>
            </a:r>
            <a:r>
              <a:rPr lang="en-US" altLang="zh-CN" sz="2800" b="1" dirty="0"/>
              <a:t>fitting</a:t>
            </a:r>
          </a:p>
          <a:p>
            <a:pPr lvl="1"/>
            <a:r>
              <a:rPr lang="en-US" sz="2800" dirty="0"/>
              <a:t>Part I: Risk of chemotherapy-induced amenorrhea (CIA)</a:t>
            </a:r>
          </a:p>
          <a:p>
            <a:pPr lvl="1"/>
            <a:r>
              <a:rPr lang="en-US" sz="2800" dirty="0"/>
              <a:t>Part II: Menses recovery after CIA</a:t>
            </a:r>
          </a:p>
          <a:p>
            <a:r>
              <a:rPr lang="en-US" sz="2800" b="1" dirty="0"/>
              <a:t>Conclusion and future work</a:t>
            </a:r>
          </a:p>
          <a:p>
            <a:endParaRPr lang="en-US" sz="2800" dirty="0"/>
          </a:p>
        </p:txBody>
      </p:sp>
    </p:spTree>
    <p:extLst>
      <p:ext uri="{BB962C8B-B14F-4D97-AF65-F5344CB8AC3E}">
        <p14:creationId xmlns:p14="http://schemas.microsoft.com/office/powerpoint/2010/main" val="25706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43F5-6F7B-344F-9F6F-E3CB78616258}"/>
              </a:ext>
            </a:extLst>
          </p:cNvPr>
          <p:cNvSpPr>
            <a:spLocks noGrp="1"/>
          </p:cNvSpPr>
          <p:nvPr>
            <p:ph type="ctrTitle"/>
          </p:nvPr>
        </p:nvSpPr>
        <p:spPr/>
        <p:txBody>
          <a:bodyPr/>
          <a:lstStyle/>
          <a:p>
            <a:r>
              <a:rPr lang="en-US" dirty="0"/>
              <a:t>DATA Exploration</a:t>
            </a:r>
          </a:p>
        </p:txBody>
      </p:sp>
      <p:sp>
        <p:nvSpPr>
          <p:cNvPr id="3" name="Subtitle 2">
            <a:extLst>
              <a:ext uri="{FF2B5EF4-FFF2-40B4-BE49-F238E27FC236}">
                <a16:creationId xmlns:a16="http://schemas.microsoft.com/office/drawing/2014/main" id="{CF0DF821-CD58-051C-8F14-2214F11C666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31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0" name="Rectangle 19">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D4A39A11-D39F-00EF-3FA7-C0AB0D215F0F}"/>
              </a:ext>
            </a:extLst>
          </p:cNvPr>
          <p:cNvPicPr>
            <a:picLocks noChangeAspect="1"/>
          </p:cNvPicPr>
          <p:nvPr/>
        </p:nvPicPr>
        <p:blipFill>
          <a:blip r:embed="rId3"/>
          <a:stretch>
            <a:fillRect/>
          </a:stretch>
        </p:blipFill>
        <p:spPr>
          <a:xfrm>
            <a:off x="1011974" y="1705043"/>
            <a:ext cx="5002978" cy="3364503"/>
          </a:xfrm>
          <a:prstGeom prst="rect">
            <a:avLst/>
          </a:prstGeom>
        </p:spPr>
      </p:pic>
      <p:sp>
        <p:nvSpPr>
          <p:cNvPr id="22" name="Rectangle 21">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6D1128CE-95F1-4CF9-7356-021E560D304B}"/>
              </a:ext>
            </a:extLst>
          </p:cNvPr>
          <p:cNvPicPr>
            <a:picLocks noChangeAspect="1"/>
          </p:cNvPicPr>
          <p:nvPr/>
        </p:nvPicPr>
        <p:blipFill>
          <a:blip r:embed="rId4"/>
          <a:stretch>
            <a:fillRect/>
          </a:stretch>
        </p:blipFill>
        <p:spPr>
          <a:xfrm>
            <a:off x="6096000" y="1749380"/>
            <a:ext cx="4995153" cy="3359240"/>
          </a:xfrm>
          <a:prstGeom prst="rect">
            <a:avLst/>
          </a:prstGeom>
        </p:spPr>
      </p:pic>
      <p:sp>
        <p:nvSpPr>
          <p:cNvPr id="15" name="TextBox 14">
            <a:extLst>
              <a:ext uri="{FF2B5EF4-FFF2-40B4-BE49-F238E27FC236}">
                <a16:creationId xmlns:a16="http://schemas.microsoft.com/office/drawing/2014/main" id="{1268A608-3CAD-E564-5E55-D4A118C5227B}"/>
              </a:ext>
            </a:extLst>
          </p:cNvPr>
          <p:cNvSpPr txBox="1"/>
          <p:nvPr/>
        </p:nvSpPr>
        <p:spPr>
          <a:xfrm>
            <a:off x="752858" y="-27321"/>
            <a:ext cx="4434740" cy="830997"/>
          </a:xfrm>
          <a:prstGeom prst="rect">
            <a:avLst/>
          </a:prstGeom>
          <a:noFill/>
        </p:spPr>
        <p:txBody>
          <a:bodyPr wrap="none" rtlCol="0">
            <a:spAutoFit/>
          </a:bodyPr>
          <a:lstStyle/>
          <a:p>
            <a:r>
              <a:rPr lang="en-US" sz="4800" dirty="0">
                <a:latin typeface="+mj-lt"/>
              </a:rPr>
              <a:t>Age at diagnosis</a:t>
            </a:r>
          </a:p>
        </p:txBody>
      </p:sp>
    </p:spTree>
    <p:extLst>
      <p:ext uri="{BB962C8B-B14F-4D97-AF65-F5344CB8AC3E}">
        <p14:creationId xmlns:p14="http://schemas.microsoft.com/office/powerpoint/2010/main" val="267537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1" name="Rectangle 30">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C36C9D2A-1286-55A6-DA42-4B95B06CB3E9}"/>
              </a:ext>
            </a:extLst>
          </p:cNvPr>
          <p:cNvPicPr>
            <a:picLocks noChangeAspect="1"/>
          </p:cNvPicPr>
          <p:nvPr/>
        </p:nvPicPr>
        <p:blipFill>
          <a:blip r:embed="rId3"/>
          <a:stretch>
            <a:fillRect/>
          </a:stretch>
        </p:blipFill>
        <p:spPr>
          <a:xfrm>
            <a:off x="2596896" y="995580"/>
            <a:ext cx="7092803" cy="4769910"/>
          </a:xfrm>
          <a:prstGeom prst="rect">
            <a:avLst/>
          </a:prstGeom>
        </p:spPr>
      </p:pic>
      <p:sp>
        <p:nvSpPr>
          <p:cNvPr id="2" name="TextBox 1">
            <a:extLst>
              <a:ext uri="{FF2B5EF4-FFF2-40B4-BE49-F238E27FC236}">
                <a16:creationId xmlns:a16="http://schemas.microsoft.com/office/drawing/2014/main" id="{864241FD-F117-4A36-C843-43192BCD6BE7}"/>
              </a:ext>
            </a:extLst>
          </p:cNvPr>
          <p:cNvSpPr txBox="1"/>
          <p:nvPr/>
        </p:nvSpPr>
        <p:spPr>
          <a:xfrm>
            <a:off x="752858" y="-27321"/>
            <a:ext cx="3073790" cy="830997"/>
          </a:xfrm>
          <a:prstGeom prst="rect">
            <a:avLst/>
          </a:prstGeom>
          <a:noFill/>
        </p:spPr>
        <p:txBody>
          <a:bodyPr wrap="none" rtlCol="0">
            <a:spAutoFit/>
          </a:bodyPr>
          <a:lstStyle/>
          <a:p>
            <a:r>
              <a:rPr lang="en-US" sz="4800" dirty="0">
                <a:latin typeface="+mj-lt"/>
              </a:rPr>
              <a:t>CMF cycles</a:t>
            </a:r>
          </a:p>
        </p:txBody>
      </p:sp>
    </p:spTree>
    <p:extLst>
      <p:ext uri="{BB962C8B-B14F-4D97-AF65-F5344CB8AC3E}">
        <p14:creationId xmlns:p14="http://schemas.microsoft.com/office/powerpoint/2010/main" val="397186852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{4FD60C72-5E0F-F546-8677-204C164A5D77}tf10001072</Template>
  <TotalTime>760</TotalTime>
  <Words>4657</Words>
  <Application>Microsoft Macintosh PowerPoint</Application>
  <PresentationFormat>Widescreen</PresentationFormat>
  <Paragraphs>535</Paragraphs>
  <Slides>41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system-ui</vt:lpstr>
      <vt:lpstr>Arial</vt:lpstr>
      <vt:lpstr>Arial</vt:lpstr>
      <vt:lpstr>Calibri</vt:lpstr>
      <vt:lpstr>Cambria Math</vt:lpstr>
      <vt:lpstr>Courier</vt:lpstr>
      <vt:lpstr>Courier New</vt:lpstr>
      <vt:lpstr>Franklin Gothic Book</vt:lpstr>
      <vt:lpstr>Crop</vt:lpstr>
      <vt:lpstr>Robust data mining for medicine</vt:lpstr>
      <vt:lpstr>Background</vt:lpstr>
      <vt:lpstr>Cox ph regression</vt:lpstr>
      <vt:lpstr>Why Cox proportional hazards model?</vt:lpstr>
      <vt:lpstr>Overview</vt:lpstr>
      <vt:lpstr>Overview</vt:lpstr>
      <vt:lpstr>DATA Exploration</vt:lpstr>
      <vt:lpstr>PowerPoint Presentation</vt:lpstr>
      <vt:lpstr>PowerPoint Presentation</vt:lpstr>
      <vt:lpstr>PowerPoint Presentation</vt:lpstr>
      <vt:lpstr>Data cleaning and pre-processing</vt:lpstr>
      <vt:lpstr>Pre-processing pipeline</vt:lpstr>
      <vt:lpstr>Pre-processing pipeline</vt:lpstr>
      <vt:lpstr>Outcome validation</vt:lpstr>
      <vt:lpstr>Outcome correction</vt:lpstr>
      <vt:lpstr>Outcome correction </vt:lpstr>
      <vt:lpstr>Feature selection</vt:lpstr>
      <vt:lpstr>Missing value imputation</vt:lpstr>
      <vt:lpstr>Imputation methods</vt:lpstr>
      <vt:lpstr>Comparison of imputations</vt:lpstr>
      <vt:lpstr>Model Fitting Part I</vt:lpstr>
      <vt:lpstr>Risk of CIA Patients older than 40 years old</vt:lpstr>
      <vt:lpstr>Risk of CIA Patients older than 40 years old</vt:lpstr>
      <vt:lpstr>Risk of CIA Patients younger than 40 years old</vt:lpstr>
      <vt:lpstr>Risk of CIA Patients younger than 40 years old</vt:lpstr>
      <vt:lpstr>Coefficient estimates interpretation</vt:lpstr>
      <vt:lpstr>Model Fitting  Part II</vt:lpstr>
      <vt:lpstr>Menses recovery All patients </vt:lpstr>
      <vt:lpstr>Menses recovery Baseline likelihood</vt:lpstr>
      <vt:lpstr>Conclusion</vt:lpstr>
      <vt:lpstr>Importance of missing data imputation</vt:lpstr>
      <vt:lpstr>Risk of CIA</vt:lpstr>
      <vt:lpstr>Menses Recovery</vt:lpstr>
      <vt:lpstr>Future directions</vt:lpstr>
      <vt:lpstr>REference</vt:lpstr>
      <vt:lpstr>Reference</vt:lpstr>
      <vt:lpstr>Reference</vt:lpstr>
      <vt:lpstr>Reference</vt:lpstr>
      <vt:lpstr>Reference</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data mining for medicine</dc:title>
  <dc:creator>Ruoyi Gan</dc:creator>
  <cp:lastModifiedBy>Ruoyi Gan</cp:lastModifiedBy>
  <cp:revision>12</cp:revision>
  <dcterms:created xsi:type="dcterms:W3CDTF">2022-10-19T05:33:53Z</dcterms:created>
  <dcterms:modified xsi:type="dcterms:W3CDTF">2022-10-20T06:33:04Z</dcterms:modified>
</cp:coreProperties>
</file>