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56" r:id="rId5"/>
    <p:sldId id="257" r:id="rId6"/>
    <p:sldId id="260" r:id="rId7"/>
    <p:sldId id="261" r:id="rId8"/>
    <p:sldId id="262" r:id="rId9"/>
    <p:sldId id="258" r:id="rId10"/>
    <p:sldId id="264" r:id="rId11"/>
    <p:sldId id="278" r:id="rId12"/>
    <p:sldId id="279" r:id="rId13"/>
    <p:sldId id="267" r:id="rId14"/>
    <p:sldId id="268" r:id="rId15"/>
    <p:sldId id="269" r:id="rId16"/>
    <p:sldId id="270" r:id="rId17"/>
    <p:sldId id="273" r:id="rId18"/>
    <p:sldId id="274" r:id="rId19"/>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91462" autoAdjust="0"/>
  </p:normalViewPr>
  <p:slideViewPr>
    <p:cSldViewPr snapToGrid="0" snapToObjects="1" showGuides="1">
      <p:cViewPr varScale="1">
        <p:scale>
          <a:sx n="64" d="100"/>
          <a:sy n="64" d="100"/>
        </p:scale>
        <p:origin x="616" y="3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1503692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401128" cy="1325563"/>
          </a:xfrm>
        </p:spPr>
        <p:txBody>
          <a:bodyPr anchor="ctr">
            <a:noAutofit/>
          </a:bodyPr>
          <a:lstStyle/>
          <a:p>
            <a:r>
              <a:rPr lang="en-US" sz="2800" dirty="0"/>
              <a:t>Current and Future technologies trends with demographics of respondents from sales data</a:t>
            </a:r>
            <a:endParaRPr lang="en-US" sz="2800"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096000" y="4179570"/>
            <a:ext cx="5181600" cy="1482194"/>
          </a:xfrm>
        </p:spPr>
        <p:txBody>
          <a:bodyPr>
            <a:normAutofit/>
          </a:bodyPr>
          <a:lstStyle/>
          <a:p>
            <a:pPr marL="0" indent="0">
              <a:buNone/>
            </a:pPr>
            <a:r>
              <a:rPr lang="en-US" dirty="0"/>
              <a:t>Ayushi Sahu</a:t>
            </a:r>
          </a:p>
          <a:p>
            <a:pPr marL="0" indent="0">
              <a:buNone/>
            </a:pPr>
            <a:r>
              <a:rPr lang="en-US" dirty="0"/>
              <a:t>12/16/2022</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https://dataplatform.cloud.ibm.com/dashboards/a9dbf7bd-d1e6-43bb-a0d6-9e97eaff3ebf/view/6000e73e0e95029653f3dce4079f78042c36760eb2bbd50a828d7b490d667397a93a1a92c82b1d5ad8475137f6eb475ecb</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pic>
        <p:nvPicPr>
          <p:cNvPr id="6" name="Content Placeholder 5" descr="Chart&#10;&#10;Description automatically generated">
            <a:extLst>
              <a:ext uri="{FF2B5EF4-FFF2-40B4-BE49-F238E27FC236}">
                <a16:creationId xmlns:a16="http://schemas.microsoft.com/office/drawing/2014/main" id="{0B6705F7-EE8B-E21C-00DB-87A2A62BA62F}"/>
              </a:ext>
            </a:extLst>
          </p:cNvPr>
          <p:cNvPicPr>
            <a:picLocks noGrp="1" noChangeAspect="1"/>
          </p:cNvPicPr>
          <p:nvPr>
            <p:ph idx="1"/>
          </p:nvPr>
        </p:nvPicPr>
        <p:blipFill>
          <a:blip r:embed="rId2"/>
          <a:stretch>
            <a:fillRect/>
          </a:stretch>
        </p:blipFill>
        <p:spPr>
          <a:xfrm>
            <a:off x="2568060" y="1690688"/>
            <a:ext cx="7055879" cy="4351337"/>
          </a:xfrm>
        </p:spPr>
      </p:pic>
    </p:spTree>
    <p:extLst>
      <p:ext uri="{BB962C8B-B14F-4D97-AF65-F5344CB8AC3E}">
        <p14:creationId xmlns:p14="http://schemas.microsoft.com/office/powerpoint/2010/main" val="916853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6" name="Content Placeholder 5" descr="Chart&#10;&#10;Description automatically generated">
            <a:extLst>
              <a:ext uri="{FF2B5EF4-FFF2-40B4-BE49-F238E27FC236}">
                <a16:creationId xmlns:a16="http://schemas.microsoft.com/office/drawing/2014/main" id="{80D31FD1-A1C9-425B-BC38-ACD58A0490CE}"/>
              </a:ext>
            </a:extLst>
          </p:cNvPr>
          <p:cNvPicPr>
            <a:picLocks noGrp="1" noChangeAspect="1"/>
          </p:cNvPicPr>
          <p:nvPr>
            <p:ph idx="1"/>
          </p:nvPr>
        </p:nvPicPr>
        <p:blipFill>
          <a:blip r:embed="rId2"/>
          <a:stretch>
            <a:fillRect/>
          </a:stretch>
        </p:blipFill>
        <p:spPr>
          <a:xfrm>
            <a:off x="2697102" y="1690688"/>
            <a:ext cx="6797796" cy="4351337"/>
          </a:xfrm>
        </p:spPr>
      </p:pic>
    </p:spTree>
    <p:extLst>
      <p:ext uri="{BB962C8B-B14F-4D97-AF65-F5344CB8AC3E}">
        <p14:creationId xmlns:p14="http://schemas.microsoft.com/office/powerpoint/2010/main" val="3266127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6" name="Content Placeholder 5" descr="Graphical user interface, application&#10;&#10;Description automatically generated">
            <a:extLst>
              <a:ext uri="{FF2B5EF4-FFF2-40B4-BE49-F238E27FC236}">
                <a16:creationId xmlns:a16="http://schemas.microsoft.com/office/drawing/2014/main" id="{21089458-EEEA-FFEE-DC87-C21E0C9D60B4}"/>
              </a:ext>
            </a:extLst>
          </p:cNvPr>
          <p:cNvPicPr>
            <a:picLocks noGrp="1" noChangeAspect="1"/>
          </p:cNvPicPr>
          <p:nvPr>
            <p:ph idx="1"/>
          </p:nvPr>
        </p:nvPicPr>
        <p:blipFill>
          <a:blip r:embed="rId2"/>
          <a:stretch>
            <a:fillRect/>
          </a:stretch>
        </p:blipFill>
        <p:spPr>
          <a:xfrm>
            <a:off x="2671337" y="1690688"/>
            <a:ext cx="6849326" cy="4351337"/>
          </a:xfrm>
        </p:spPr>
      </p:pic>
    </p:spTree>
    <p:extLst>
      <p:ext uri="{BB962C8B-B14F-4D97-AF65-F5344CB8AC3E}">
        <p14:creationId xmlns:p14="http://schemas.microsoft.com/office/powerpoint/2010/main" val="351797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10000"/>
          </a:bodyPr>
          <a:lstStyle/>
          <a:p>
            <a:pPr marL="0" indent="0">
              <a:buNone/>
            </a:pPr>
            <a:r>
              <a:rPr lang="en-US" dirty="0"/>
              <a:t>Findings</a:t>
            </a:r>
          </a:p>
          <a:p>
            <a:pPr marL="0" indent="0">
              <a:buNone/>
            </a:pPr>
            <a:endParaRPr lang="en-US" dirty="0"/>
          </a:p>
          <a:p>
            <a:r>
              <a:rPr lang="en-US" dirty="0"/>
              <a:t>From Asia region we can find that India has the top number of respondents.</a:t>
            </a:r>
          </a:p>
          <a:p>
            <a:r>
              <a:rPr lang="en-US" dirty="0"/>
              <a:t>From Europe, we find 2 countries Germany and UK have comparable members of respondents.</a:t>
            </a:r>
          </a:p>
          <a:p>
            <a:r>
              <a:rPr lang="en-US" dirty="0"/>
              <a:t>Age 23-33 have the maximum number of respondents.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10000"/>
          </a:bodyPr>
          <a:lstStyle/>
          <a:p>
            <a:pPr marL="0" indent="0">
              <a:buNone/>
            </a:pPr>
            <a:r>
              <a:rPr lang="en-US" dirty="0"/>
              <a:t>Implications</a:t>
            </a:r>
          </a:p>
          <a:p>
            <a:pPr marL="0" indent="0">
              <a:buNone/>
            </a:pPr>
            <a:endParaRPr lang="en-US" dirty="0"/>
          </a:p>
          <a:p>
            <a:r>
              <a:rPr lang="en-US" dirty="0"/>
              <a:t>Younger individuals are more engaging in learning new technologies, as it’s the prime age for finding jobs and gaining experience.</a:t>
            </a:r>
          </a:p>
          <a:p>
            <a:r>
              <a:rPr lang="en-US" dirty="0"/>
              <a:t>US is the top country for respondents which is also the top country for immigration for job opportunities and thus it has higher hiring opportunities.</a:t>
            </a:r>
          </a:p>
        </p:txBody>
      </p:sp>
    </p:spTree>
    <p:extLst>
      <p:ext uri="{BB962C8B-B14F-4D97-AF65-F5344CB8AC3E}">
        <p14:creationId xmlns:p14="http://schemas.microsoft.com/office/powerpoint/2010/main" val="647271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sz="2400" dirty="0"/>
              <a:t>Top languages in future:</a:t>
            </a:r>
          </a:p>
          <a:p>
            <a:pPr lvl="1"/>
            <a:r>
              <a:rPr lang="en-US" sz="2000" dirty="0"/>
              <a:t>JavaScript, HTML, and Python</a:t>
            </a:r>
          </a:p>
          <a:p>
            <a:r>
              <a:rPr lang="en-US" sz="2400" dirty="0"/>
              <a:t>Top Databases in future:</a:t>
            </a:r>
          </a:p>
          <a:p>
            <a:pPr lvl="1"/>
            <a:r>
              <a:rPr lang="en-US" sz="2000" dirty="0"/>
              <a:t>PostgreSQL, MongoDB, and Redis</a:t>
            </a:r>
          </a:p>
          <a:p>
            <a:r>
              <a:rPr lang="en-US" sz="2400" dirty="0"/>
              <a:t>Top Platforms in future:</a:t>
            </a:r>
          </a:p>
          <a:p>
            <a:pPr lvl="1"/>
            <a:r>
              <a:rPr lang="en-US" sz="2000" dirty="0"/>
              <a:t>Linux, Docker, and AWS</a:t>
            </a:r>
          </a:p>
          <a:p>
            <a:r>
              <a:rPr lang="en-US" sz="2400" dirty="0"/>
              <a:t>Top Data frames in Future:</a:t>
            </a:r>
          </a:p>
          <a:p>
            <a:pPr lvl="1"/>
            <a:r>
              <a:rPr lang="en-US" sz="2000" dirty="0"/>
              <a:t>React, Angular, and Vue.</a:t>
            </a:r>
          </a:p>
          <a:p>
            <a:r>
              <a:rPr lang="en-US" sz="2400" dirty="0"/>
              <a:t>Age group that are more explorative in technologies: 23 - 33 years.</a:t>
            </a:r>
          </a:p>
          <a:p>
            <a:endParaRPr lang="en-US" sz="2200"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Company’s information:</a:t>
            </a:r>
          </a:p>
          <a:p>
            <a:pPr lvl="1"/>
            <a:r>
              <a:rPr lang="en-US" sz="1400" dirty="0"/>
              <a:t>Global IT and business consulting services firm </a:t>
            </a:r>
          </a:p>
          <a:p>
            <a:pPr lvl="1"/>
            <a:r>
              <a:rPr lang="en-US" sz="1400" dirty="0"/>
              <a:t>-  </a:t>
            </a:r>
            <a:r>
              <a:rPr lang="en-CA" sz="1400" dirty="0"/>
              <a:t>Expertise in IT solutions and consultants</a:t>
            </a:r>
            <a:endParaRPr lang="en-US" sz="1800" dirty="0"/>
          </a:p>
          <a:p>
            <a:r>
              <a:rPr lang="en-US" sz="2200" dirty="0"/>
              <a:t>Company’s Motive:</a:t>
            </a:r>
          </a:p>
          <a:p>
            <a:pPr lvl="1"/>
            <a:r>
              <a:rPr lang="en-US" sz="1400" dirty="0"/>
              <a:t>Analyzes data to help identify future skill requirements.</a:t>
            </a:r>
            <a:endParaRPr lang="en-US" sz="1800" dirty="0"/>
          </a:p>
          <a:p>
            <a:r>
              <a:rPr lang="en-US" sz="2200" dirty="0"/>
              <a:t>Company’s Vision:</a:t>
            </a:r>
          </a:p>
          <a:p>
            <a:pPr lvl="1"/>
            <a:r>
              <a:rPr lang="en-US" sz="1400" dirty="0"/>
              <a:t>To keep pace with changing technologies and remain competitive</a:t>
            </a:r>
            <a:endParaRPr lang="en-US" sz="18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Includes the comparison between future and current technology</a:t>
            </a:r>
          </a:p>
          <a:p>
            <a:r>
              <a:rPr lang="en-US" sz="2200" dirty="0"/>
              <a:t>Intended to potential employees</a:t>
            </a:r>
          </a:p>
          <a:p>
            <a:r>
              <a:rPr lang="en-US" sz="2200" dirty="0"/>
              <a:t>Learning objectives:</a:t>
            </a:r>
          </a:p>
          <a:p>
            <a:pPr lvl="1"/>
            <a:r>
              <a:rPr lang="en-US" sz="1800" dirty="0"/>
              <a:t>Understand the current popular Languages and Databases</a:t>
            </a:r>
          </a:p>
          <a:p>
            <a:pPr lvl="1"/>
            <a:r>
              <a:rPr lang="en-US" sz="1800" dirty="0"/>
              <a:t>Understand the future demand for Languages and Databases</a:t>
            </a:r>
          </a:p>
          <a:p>
            <a:pPr lvl="1"/>
            <a:r>
              <a:rPr lang="en-US" sz="1800" dirty="0"/>
              <a:t>Qualification for hiring</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3200" dirty="0"/>
              <a:t>Project goal:</a:t>
            </a:r>
          </a:p>
          <a:p>
            <a:pPr lvl="1"/>
            <a:r>
              <a:rPr lang="en-US" dirty="0"/>
              <a:t>Collect data from job postings, training portals and surveys.</a:t>
            </a:r>
          </a:p>
          <a:p>
            <a:pPr lvl="1"/>
            <a:r>
              <a:rPr lang="en-US" dirty="0"/>
              <a:t>Analyze the data and identify trends.</a:t>
            </a:r>
          </a:p>
          <a:p>
            <a:pPr lvl="1"/>
            <a:r>
              <a:rPr lang="en-US" dirty="0"/>
              <a:t>Find current and future trends in top programming languages, top database skills and popular IDEs.</a:t>
            </a:r>
            <a:endParaRPr lang="en-US" sz="2800" dirty="0"/>
          </a:p>
          <a:p>
            <a:pPr lvl="1"/>
            <a:r>
              <a:rPr lang="en-US" dirty="0"/>
              <a:t>Visualize analysis using IBM Cognos Analytics and create dashboard to present the data.</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6" name="Picture 5" descr="Chart, bar chart, funnel chart&#10;&#10;Description automatically generated">
            <a:extLst>
              <a:ext uri="{FF2B5EF4-FFF2-40B4-BE49-F238E27FC236}">
                <a16:creationId xmlns:a16="http://schemas.microsoft.com/office/drawing/2014/main" id="{0CFD8D63-46B0-D9AD-382F-4D7C1C5672D6}"/>
              </a:ext>
            </a:extLst>
          </p:cNvPr>
          <p:cNvPicPr>
            <a:picLocks noChangeAspect="1"/>
          </p:cNvPicPr>
          <p:nvPr/>
        </p:nvPicPr>
        <p:blipFill>
          <a:blip r:embed="rId3"/>
          <a:stretch>
            <a:fillRect/>
          </a:stretch>
        </p:blipFill>
        <p:spPr>
          <a:xfrm>
            <a:off x="200416" y="2462501"/>
            <a:ext cx="5895583" cy="3549992"/>
          </a:xfrm>
          <a:prstGeom prst="rect">
            <a:avLst/>
          </a:prstGeom>
        </p:spPr>
      </p:pic>
      <p:pic>
        <p:nvPicPr>
          <p:cNvPr id="9" name="Picture 8" descr="Chart, bar chart, funnel chart&#10;&#10;Description automatically generated">
            <a:extLst>
              <a:ext uri="{FF2B5EF4-FFF2-40B4-BE49-F238E27FC236}">
                <a16:creationId xmlns:a16="http://schemas.microsoft.com/office/drawing/2014/main" id="{48D3DA7A-0963-146D-4410-38CDC3E7443B}"/>
              </a:ext>
            </a:extLst>
          </p:cNvPr>
          <p:cNvPicPr>
            <a:picLocks noChangeAspect="1"/>
          </p:cNvPicPr>
          <p:nvPr/>
        </p:nvPicPr>
        <p:blipFill>
          <a:blip r:embed="rId4"/>
          <a:stretch>
            <a:fillRect/>
          </a:stretch>
        </p:blipFill>
        <p:spPr>
          <a:xfrm>
            <a:off x="6095998" y="2421341"/>
            <a:ext cx="5895583" cy="3591152"/>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pPr marL="0" indent="0">
              <a:buNone/>
            </a:pPr>
            <a:endParaRPr lang="en-US" dirty="0"/>
          </a:p>
          <a:p>
            <a:r>
              <a:rPr lang="en-US" sz="1800" dirty="0"/>
              <a:t>The top 10 languages worked with we can find that PHP and C++ programming languages have been replaced from the top 10 languages desires next year.</a:t>
            </a:r>
          </a:p>
          <a:p>
            <a:r>
              <a:rPr lang="en-US" sz="1800" dirty="0"/>
              <a:t>Another noticeable difference we can find is the position of Bash/Shell/PowerShell programming language which was earlier in 4</a:t>
            </a:r>
            <a:r>
              <a:rPr lang="en-US" sz="1800" baseline="30000" dirty="0"/>
              <a:t>th</a:t>
            </a:r>
            <a:r>
              <a:rPr lang="en-US" sz="1800" dirty="0"/>
              <a:t> position it dropped to 7</a:t>
            </a:r>
            <a:r>
              <a:rPr lang="en-US" sz="1800" baseline="30000" dirty="0"/>
              <a:t>th</a:t>
            </a:r>
            <a:r>
              <a:rPr lang="en-US" sz="1800" dirty="0"/>
              <a:t> position.</a:t>
            </a:r>
          </a:p>
          <a:p>
            <a:r>
              <a:rPr lang="en-US" sz="1800" dirty="0"/>
              <a:t>We can see clearly that more people desire to learn Python programming language in next year as compared to current trends.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pPr marL="0" indent="0">
              <a:buNone/>
            </a:pPr>
            <a:endParaRPr lang="en-US" sz="2800" dirty="0"/>
          </a:p>
          <a:p>
            <a:r>
              <a:rPr lang="en-US" sz="1800" dirty="0"/>
              <a:t>PHP and C++ will be replaced in future by Go and </a:t>
            </a:r>
            <a:r>
              <a:rPr lang="en-US" sz="1800" dirty="0" err="1"/>
              <a:t>Kortin</a:t>
            </a:r>
            <a:r>
              <a:rPr lang="en-US" sz="1800" dirty="0"/>
              <a:t> programming languages.</a:t>
            </a:r>
          </a:p>
          <a:p>
            <a:r>
              <a:rPr lang="en-US" sz="1800" dirty="0"/>
              <a:t>TypeScript and Python language will become more popular in future.</a:t>
            </a:r>
          </a:p>
          <a:p>
            <a:r>
              <a:rPr lang="en-US" sz="1800" dirty="0"/>
              <a:t>Fall in desires of Bash/Shell/PowerShell programming language.</a:t>
            </a:r>
          </a:p>
          <a:p>
            <a:pPr marL="0" indent="0">
              <a:buNone/>
            </a:pPr>
            <a:endParaRPr lang="en-US" sz="1800" dirty="0"/>
          </a:p>
        </p:txBody>
      </p:sp>
    </p:spTree>
    <p:extLst>
      <p:ext uri="{BB962C8B-B14F-4D97-AF65-F5344CB8AC3E}">
        <p14:creationId xmlns:p14="http://schemas.microsoft.com/office/powerpoint/2010/main" val="545569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6" name="Picture 5" descr="Chart, funnel chart&#10;&#10;Description automatically generated">
            <a:extLst>
              <a:ext uri="{FF2B5EF4-FFF2-40B4-BE49-F238E27FC236}">
                <a16:creationId xmlns:a16="http://schemas.microsoft.com/office/drawing/2014/main" id="{6E128212-8F36-2DEB-4A41-B87B2B085602}"/>
              </a:ext>
            </a:extLst>
          </p:cNvPr>
          <p:cNvPicPr>
            <a:picLocks noChangeAspect="1"/>
          </p:cNvPicPr>
          <p:nvPr/>
        </p:nvPicPr>
        <p:blipFill>
          <a:blip r:embed="rId2"/>
          <a:stretch>
            <a:fillRect/>
          </a:stretch>
        </p:blipFill>
        <p:spPr>
          <a:xfrm>
            <a:off x="252619" y="2398857"/>
            <a:ext cx="5919581" cy="3186933"/>
          </a:xfrm>
          <a:prstGeom prst="rect">
            <a:avLst/>
          </a:prstGeom>
        </p:spPr>
      </p:pic>
      <p:pic>
        <p:nvPicPr>
          <p:cNvPr id="9" name="Picture 8" descr="Chart, bar chart&#10;&#10;Description automatically generated">
            <a:extLst>
              <a:ext uri="{FF2B5EF4-FFF2-40B4-BE49-F238E27FC236}">
                <a16:creationId xmlns:a16="http://schemas.microsoft.com/office/drawing/2014/main" id="{AAB80F90-4833-E9DD-C406-078C8EF23D9E}"/>
              </a:ext>
            </a:extLst>
          </p:cNvPr>
          <p:cNvPicPr>
            <a:picLocks noChangeAspect="1"/>
          </p:cNvPicPr>
          <p:nvPr/>
        </p:nvPicPr>
        <p:blipFill>
          <a:blip r:embed="rId3"/>
          <a:stretch>
            <a:fillRect/>
          </a:stretch>
        </p:blipFill>
        <p:spPr>
          <a:xfrm>
            <a:off x="6096000" y="2398857"/>
            <a:ext cx="5843381" cy="3186932"/>
          </a:xfrm>
          <a:prstGeom prst="rect">
            <a:avLst/>
          </a:prstGeom>
        </p:spPr>
      </p:pic>
    </p:spTree>
    <p:extLst>
      <p:ext uri="{BB962C8B-B14F-4D97-AF65-F5344CB8AC3E}">
        <p14:creationId xmlns:p14="http://schemas.microsoft.com/office/powerpoint/2010/main" val="1074638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sz="1800" dirty="0" err="1"/>
              <a:t>MySql</a:t>
            </a:r>
            <a:r>
              <a:rPr lang="en-US" sz="1800" dirty="0"/>
              <a:t> and Microsoft SQL Server database had huge fall from the top positions of current trends to 4</a:t>
            </a:r>
            <a:r>
              <a:rPr lang="en-US" sz="1800" baseline="30000" dirty="0"/>
              <a:t>th</a:t>
            </a:r>
            <a:r>
              <a:rPr lang="en-US" sz="1800" dirty="0"/>
              <a:t> and 6</a:t>
            </a:r>
            <a:r>
              <a:rPr lang="en-US" sz="1800" baseline="30000" dirty="0"/>
              <a:t>th</a:t>
            </a:r>
            <a:r>
              <a:rPr lang="en-US" sz="1800" dirty="0"/>
              <a:t> position of future trends. </a:t>
            </a:r>
          </a:p>
          <a:p>
            <a:r>
              <a:rPr lang="en-US" sz="1800" dirty="0"/>
              <a:t>Another visible difference we can find is that Oracle database has been eliminated from the top 10 future trends which is also astonishing, there’s DynamoDB that is introduced in future trends that indicates the desires for learning new databases.</a:t>
            </a:r>
          </a:p>
          <a:p>
            <a:r>
              <a:rPr lang="en-US" sz="1800" dirty="0"/>
              <a:t>Microsoft SQL Server and  </a:t>
            </a:r>
            <a:r>
              <a:rPr lang="en-US" sz="1800" dirty="0" err="1"/>
              <a:t>SQlite</a:t>
            </a:r>
            <a:r>
              <a:rPr lang="en-US" sz="1800" dirty="0"/>
              <a:t> databases had same number of people working with it in current trends but in future trends </a:t>
            </a:r>
            <a:r>
              <a:rPr lang="en-US" sz="1800" dirty="0" err="1"/>
              <a:t>SQlite</a:t>
            </a:r>
            <a:r>
              <a:rPr lang="en-US" sz="1800" dirty="0"/>
              <a:t> has decreased as compared to Microsoft SQL Server database.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sz="1800" dirty="0"/>
              <a:t>PostgreSQL will become the leading database in future followed by MongoDB.</a:t>
            </a:r>
          </a:p>
          <a:p>
            <a:r>
              <a:rPr lang="en-US" sz="1800" dirty="0"/>
              <a:t>Firebase and Elasticsearch will experience and increase in future trends with DynamoDB, ditching the Oracle database from top 10 future trends.</a:t>
            </a:r>
          </a:p>
          <a:p>
            <a:endParaRPr lang="en-US" sz="1800" dirty="0"/>
          </a:p>
        </p:txBody>
      </p:sp>
    </p:spTree>
    <p:extLst>
      <p:ext uri="{BB962C8B-B14F-4D97-AF65-F5344CB8AC3E}">
        <p14:creationId xmlns:p14="http://schemas.microsoft.com/office/powerpoint/2010/main" val="2659604895"/>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585</TotalTime>
  <Words>627</Words>
  <Application>Microsoft Office PowerPoint</Application>
  <PresentationFormat>Widescreen</PresentationFormat>
  <Paragraphs>90</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Helv</vt:lpstr>
      <vt:lpstr>IBM Plex Mono SemiBold</vt:lpstr>
      <vt:lpstr>IBM Plex Mono Text</vt:lpstr>
      <vt:lpstr>SLIDE_TEMPLATE_skill_network</vt:lpstr>
      <vt:lpstr>Current and Future technologies trends with demographics of respondents from sales data</vt:lpstr>
      <vt:lpstr>OUTLINE</vt:lpstr>
      <vt:lpstr>EXECUTIVE SUMMARY</vt:lpstr>
      <vt:lpstr>INTRODUCTION</vt:lpstr>
      <vt:lpstr>METHODOLOGY</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OVERALL FINDINGS &amp; IMPLICATIONS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Ayushi</cp:lastModifiedBy>
  <cp:revision>21</cp:revision>
  <dcterms:created xsi:type="dcterms:W3CDTF">2020-10-28T18:29:43Z</dcterms:created>
  <dcterms:modified xsi:type="dcterms:W3CDTF">2023-01-13T04:39:30Z</dcterms:modified>
</cp:coreProperties>
</file>