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523" r:id="rId3"/>
    <p:sldId id="509" r:id="rId4"/>
    <p:sldId id="511" r:id="rId5"/>
    <p:sldId id="540" r:id="rId6"/>
    <p:sldId id="513" r:id="rId7"/>
    <p:sldId id="533" r:id="rId8"/>
    <p:sldId id="537" r:id="rId9"/>
    <p:sldId id="538" r:id="rId10"/>
    <p:sldId id="539" r:id="rId11"/>
    <p:sldId id="512" r:id="rId12"/>
    <p:sldId id="527" r:id="rId13"/>
    <p:sldId id="517" r:id="rId14"/>
    <p:sldId id="525" r:id="rId15"/>
    <p:sldId id="518" r:id="rId16"/>
    <p:sldId id="520" r:id="rId17"/>
    <p:sldId id="524" r:id="rId18"/>
    <p:sldId id="528" r:id="rId19"/>
    <p:sldId id="521" r:id="rId20"/>
    <p:sldId id="508" r:id="rId21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B2E8"/>
    <a:srgbClr val="FFE89F"/>
    <a:srgbClr val="F7F7F7"/>
    <a:srgbClr val="FFFFFF"/>
    <a:srgbClr val="093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/>
    <p:restoredTop sz="95501" autoAdjust="0"/>
  </p:normalViewPr>
  <p:slideViewPr>
    <p:cSldViewPr>
      <p:cViewPr varScale="1">
        <p:scale>
          <a:sx n="88" d="100"/>
          <a:sy n="88" d="100"/>
        </p:scale>
        <p:origin x="600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1697-B1FD-4BA8-AF78-8F256EB6D42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2020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54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E28CF-9C7C-4B04-ABED-53683CB7B66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7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9" y="645566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 OV, </a:t>
            </a:r>
            <a:r>
              <a:rPr lang="en-US" altLang="en-US" sz="700" b="1" i="0" dirty="0" err="1"/>
              <a:t>pg</a:t>
            </a:r>
            <a:r>
              <a:rPr lang="en-US" altLang="en-US" sz="700" b="1" i="0" baseline="0" dirty="0"/>
              <a:t>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/>
              <a:t>JGG 04/28/2020</a:t>
            </a:r>
            <a:endParaRPr lang="en-US" altLang="en-US" sz="700" b="1" i="0" baseline="0" dirty="0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93" r:id="rId11"/>
    <p:sldLayoutId id="2147483706" r:id="rId12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1370012" y="1657350"/>
            <a:ext cx="9601200" cy="3200400"/>
          </a:xfrm>
          <a:noFill/>
          <a:ln/>
        </p:spPr>
        <p:txBody>
          <a:bodyPr/>
          <a:lstStyle/>
          <a:p>
            <a:pPr lvl="0">
              <a:spcAft>
                <a:spcPts val="1000"/>
              </a:spcAft>
            </a:pPr>
            <a:r>
              <a:rPr lang="en-US" sz="3600" dirty="0" smtClean="0">
                <a:solidFill>
                  <a:srgbClr val="000000"/>
                </a:solidFill>
              </a:rPr>
              <a:t>Introduction to The Data Science Pipeline</a:t>
            </a:r>
            <a:endParaRPr lang="en-US" sz="3600" dirty="0">
              <a:solidFill>
                <a:srgbClr val="000000"/>
              </a:solidFill>
            </a:endParaRPr>
          </a:p>
          <a:p>
            <a:pPr lvl="0">
              <a:spcBef>
                <a:spcPts val="180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</a:rPr>
              <a:t>BWSI: </a:t>
            </a:r>
            <a:r>
              <a:rPr lang="en-US" sz="2400" dirty="0" err="1">
                <a:solidFill>
                  <a:srgbClr val="000000"/>
                </a:solidFill>
              </a:rPr>
              <a:t>Medlytics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July 6</a:t>
            </a:r>
            <a:r>
              <a:rPr lang="en-US" sz="2400" baseline="30000" dirty="0">
                <a:solidFill>
                  <a:srgbClr val="000000"/>
                </a:solidFill>
              </a:rPr>
              <a:t>th</a:t>
            </a:r>
            <a:r>
              <a:rPr lang="en-US" sz="2400" dirty="0">
                <a:solidFill>
                  <a:srgbClr val="000000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076065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673394" y="2322451"/>
            <a:ext cx="4887618" cy="2859149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Epistemology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478342" y="2322451"/>
            <a:ext cx="3985846" cy="2859149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2717" y="2464533"/>
            <a:ext cx="1783080" cy="1207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2200"/>
          <a:stretch/>
        </p:blipFill>
        <p:spPr>
          <a:xfrm>
            <a:off x="8545105" y="2468475"/>
            <a:ext cx="1784707" cy="1213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4344" y="3832599"/>
            <a:ext cx="1784707" cy="12097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105" y="3826194"/>
            <a:ext cx="1783080" cy="1216152"/>
          </a:xfrm>
          <a:prstGeom prst="rect">
            <a:avLst/>
          </a:prstGeom>
        </p:spPr>
      </p:pic>
      <p:pic>
        <p:nvPicPr>
          <p:cNvPr id="23" name="Picture 2" descr="Black Swan Event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78911" y="3141751"/>
            <a:ext cx="1784707" cy="12136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327362" y="1884716"/>
            <a:ext cx="2287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/>
              <a:t>Observational Data</a:t>
            </a:r>
            <a:endParaRPr lang="en-US" sz="1800" b="1" dirty="0"/>
          </a:p>
        </p:txBody>
      </p:sp>
      <p:sp>
        <p:nvSpPr>
          <p:cNvPr id="17" name="Rectangle 16"/>
          <p:cNvSpPr/>
          <p:nvPr/>
        </p:nvSpPr>
        <p:spPr>
          <a:xfrm>
            <a:off x="10598562" y="3209942"/>
            <a:ext cx="14394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Only this observation yielded new knowledge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00620" y="2469275"/>
            <a:ext cx="4607992" cy="25655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5604" y="2736363"/>
            <a:ext cx="4498024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800" b="1" dirty="0" smtClean="0"/>
              <a:t>Belief: “All swans are white”</a:t>
            </a:r>
          </a:p>
          <a:p>
            <a:endParaRPr lang="en-US" sz="1800" b="1" dirty="0"/>
          </a:p>
          <a:p>
            <a:r>
              <a:rPr lang="en-US" sz="1800" b="1" dirty="0" smtClean="0"/>
              <a:t>Prediction: “If all swans are white, then you should never find any swans of a different color”</a:t>
            </a:r>
          </a:p>
          <a:p>
            <a:endParaRPr lang="en-US" sz="1800" b="1" dirty="0"/>
          </a:p>
          <a:p>
            <a:r>
              <a:rPr lang="en-US" sz="1800" b="1" dirty="0" smtClean="0"/>
              <a:t>Proposed test: “Observe many swans”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36747" y="5507530"/>
            <a:ext cx="10315330" cy="664670"/>
            <a:chOff x="379412" y="5507530"/>
            <a:chExt cx="10315330" cy="664670"/>
          </a:xfrm>
        </p:grpSpPr>
        <p:sp>
          <p:nvSpPr>
            <p:cNvPr id="27" name="Content Placeholder 5"/>
            <p:cNvSpPr txBox="1">
              <a:spLocks/>
            </p:cNvSpPr>
            <p:nvPr/>
          </p:nvSpPr>
          <p:spPr>
            <a:xfrm>
              <a:off x="2261942" y="5507530"/>
              <a:ext cx="8432800" cy="664670"/>
            </a:xfrm>
            <a:prstGeom prst="rect">
              <a:avLst/>
            </a:prstGeom>
          </p:spPr>
          <p:txBody>
            <a:bodyPr/>
            <a:lstStyle>
              <a:lvl1pPr marL="233363" indent="-233363" algn="l" eaLnBrk="1" hangingPunct="1">
                <a:lnSpc>
                  <a:spcPts val="2000"/>
                </a:lnSpc>
                <a:spcBef>
                  <a:spcPts val="300"/>
                </a:spcBef>
                <a:spcAft>
                  <a:spcPts val="600"/>
                </a:spcAft>
                <a:buFont typeface="Arial" pitchFamily="34" charset="0"/>
                <a:buChar char="•"/>
                <a:defRPr sz="2000" b="1">
                  <a:latin typeface="Arial" pitchFamily="34" charset="0"/>
                  <a:cs typeface="Arial" pitchFamily="34" charset="0"/>
                </a:defRPr>
              </a:lvl1pPr>
              <a:lvl2pPr marL="509588" indent="-225425" algn="l" eaLnBrk="1" hangingPunct="1">
                <a:lnSpc>
                  <a:spcPts val="2000"/>
                </a:lnSpc>
                <a:spcBef>
                  <a:spcPts val="300"/>
                </a:spcBef>
                <a:spcAft>
                  <a:spcPts val="600"/>
                </a:spcAft>
                <a:buFont typeface="Arial" pitchFamily="34" charset="0"/>
                <a:buChar char="–"/>
                <a:defRPr sz="2000" b="1">
                  <a:latin typeface="Arial" pitchFamily="34" charset="0"/>
                  <a:cs typeface="Arial" pitchFamily="34" charset="0"/>
                </a:defRPr>
              </a:lvl2pPr>
              <a:lvl3pPr marL="854075" indent="-223838" algn="l" eaLnBrk="1" hangingPunct="1">
                <a:lnSpc>
                  <a:spcPts val="2000"/>
                </a:lnSpc>
                <a:spcBef>
                  <a:spcPts val="300"/>
                </a:spcBef>
                <a:spcAft>
                  <a:spcPts val="600"/>
                </a:spcAft>
                <a:buFont typeface="Arial" pitchFamily="34" charset="0"/>
                <a:buChar char="•"/>
                <a:defRPr sz="1600" b="1">
                  <a:latin typeface="Arial" pitchFamily="34" charset="0"/>
                  <a:cs typeface="Arial" pitchFamily="34" charset="0"/>
                </a:defRPr>
              </a:lvl3pPr>
              <a:lvl4pPr marL="1035050" indent="-180975" algn="l" eaLnBrk="1" hangingPunct="1">
                <a:lnSpc>
                  <a:spcPts val="2000"/>
                </a:lnSpc>
                <a:spcBef>
                  <a:spcPts val="300"/>
                </a:spcBef>
                <a:spcAft>
                  <a:spcPts val="600"/>
                </a:spcAft>
                <a:buFont typeface="Courier New" pitchFamily="49" charset="0"/>
                <a:buChar char="o"/>
                <a:defRPr sz="1400" b="1">
                  <a:latin typeface="Arial" pitchFamily="34" charset="0"/>
                  <a:cs typeface="Arial" pitchFamily="34" charset="0"/>
                </a:defRPr>
              </a:lvl4pPr>
              <a:lvl5pPr marL="796925" indent="0" algn="l" eaLnBrk="1" hangingPunct="1">
                <a:spcBef>
                  <a:spcPts val="600"/>
                </a:spcBef>
                <a:defRPr sz="1600" b="1">
                  <a:latin typeface="Arial" pitchFamily="34" charset="0"/>
                  <a:cs typeface="Arial" pitchFamily="34" charset="0"/>
                </a:defRPr>
              </a:lvl5pPr>
              <a:lvl6pPr marL="1147763" indent="0" algn="l" eaLnBrk="1" hangingPunct="1">
                <a:spcBef>
                  <a:spcPts val="600"/>
                </a:spcBef>
                <a:defRPr sz="1400" b="1">
                  <a:latin typeface="Arial" pitchFamily="34" charset="0"/>
                  <a:cs typeface="Arial" pitchFamily="34" charset="0"/>
                </a:defRPr>
              </a:lvl6pPr>
              <a:lvl7pPr marL="1319213" indent="-179388" algn="l" eaLnBrk="1" hangingPunct="1">
                <a:lnSpc>
                  <a:spcPts val="2000"/>
                </a:lnSpc>
                <a:spcBef>
                  <a:spcPts val="300"/>
                </a:spcBef>
                <a:spcAft>
                  <a:spcPts val="600"/>
                </a:spcAft>
                <a:buFont typeface="Arial" pitchFamily="34" charset="0"/>
                <a:buChar char="•"/>
                <a:defRPr sz="1200" b="1">
                  <a:latin typeface="Arial" pitchFamily="34" charset="0"/>
                  <a:cs typeface="Arial" pitchFamily="34" charset="0"/>
                </a:defRPr>
              </a:lvl7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800" kern="0" dirty="0" smtClean="0">
                  <a:solidFill>
                    <a:sysClr val="windowText" lastClr="000000"/>
                  </a:solidFill>
                </a:rPr>
                <a:t>Machine </a:t>
              </a:r>
              <a:r>
                <a:rPr lang="en-US" sz="1800" kern="0" dirty="0">
                  <a:solidFill>
                    <a:sysClr val="windowText" lastClr="000000"/>
                  </a:solidFill>
                </a:rPr>
                <a:t>learning builds a model from </a:t>
              </a:r>
              <a:r>
                <a:rPr lang="en-US" sz="1800" kern="0" dirty="0" smtClean="0">
                  <a:solidFill>
                    <a:sysClr val="windowText" lastClr="000000"/>
                  </a:solidFill>
                </a:rPr>
                <a:t>observational </a:t>
              </a:r>
              <a:r>
                <a:rPr lang="en-US" sz="1800" kern="0" dirty="0">
                  <a:solidFill>
                    <a:sysClr val="windowText" lastClr="000000"/>
                  </a:solidFill>
                </a:rPr>
                <a:t>data. </a:t>
              </a:r>
              <a:r>
                <a:rPr lang="en-US" sz="1800" kern="0" dirty="0" smtClean="0">
                  <a:solidFill>
                    <a:sysClr val="windowText" lastClr="000000"/>
                  </a:solidFill>
                </a:rPr>
                <a:t>It is </a:t>
              </a:r>
              <a:r>
                <a:rPr lang="en-US" sz="1800" i="1" u="sng" kern="0" dirty="0" smtClean="0">
                  <a:solidFill>
                    <a:sysClr val="windowText" lastClr="000000"/>
                  </a:solidFill>
                </a:rPr>
                <a:t>critical</a:t>
              </a:r>
              <a:r>
                <a:rPr lang="en-US" sz="1800" kern="0" dirty="0" smtClean="0">
                  <a:solidFill>
                    <a:sysClr val="windowText" lastClr="000000"/>
                  </a:solidFill>
                </a:rPr>
                <a:t> to </a:t>
              </a:r>
              <a:r>
                <a:rPr lang="en-US" sz="1800" kern="0" dirty="0">
                  <a:solidFill>
                    <a:sysClr val="windowText" lastClr="000000"/>
                  </a:solidFill>
                </a:rPr>
                <a:t>have independent test </a:t>
              </a:r>
              <a:r>
                <a:rPr lang="en-US" sz="1800" kern="0" dirty="0" smtClean="0">
                  <a:solidFill>
                    <a:sysClr val="windowText" lastClr="000000"/>
                  </a:solidFill>
                </a:rPr>
                <a:t>data, otherwise the model is epistemically useless.</a:t>
              </a:r>
              <a:endParaRPr 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Content Placeholder 5"/>
            <p:cNvSpPr txBox="1">
              <a:spLocks/>
            </p:cNvSpPr>
            <p:nvPr/>
          </p:nvSpPr>
          <p:spPr>
            <a:xfrm>
              <a:off x="379412" y="5507530"/>
              <a:ext cx="1882530" cy="664670"/>
            </a:xfrm>
            <a:prstGeom prst="rect">
              <a:avLst/>
            </a:prstGeom>
          </p:spPr>
          <p:txBody>
            <a:bodyPr anchor="ctr"/>
            <a:lstStyle>
              <a:lvl1pPr marL="233363" indent="-233363" algn="l" eaLnBrk="1" hangingPunct="1">
                <a:lnSpc>
                  <a:spcPts val="2000"/>
                </a:lnSpc>
                <a:spcBef>
                  <a:spcPts val="300"/>
                </a:spcBef>
                <a:spcAft>
                  <a:spcPts val="600"/>
                </a:spcAft>
                <a:buFont typeface="Arial" pitchFamily="34" charset="0"/>
                <a:buChar char="•"/>
                <a:defRPr sz="2000" b="1">
                  <a:latin typeface="Arial" pitchFamily="34" charset="0"/>
                  <a:cs typeface="Arial" pitchFamily="34" charset="0"/>
                </a:defRPr>
              </a:lvl1pPr>
              <a:lvl2pPr marL="509588" indent="-225425" algn="l" eaLnBrk="1" hangingPunct="1">
                <a:lnSpc>
                  <a:spcPts val="2000"/>
                </a:lnSpc>
                <a:spcBef>
                  <a:spcPts val="300"/>
                </a:spcBef>
                <a:spcAft>
                  <a:spcPts val="600"/>
                </a:spcAft>
                <a:buFont typeface="Arial" pitchFamily="34" charset="0"/>
                <a:buChar char="–"/>
                <a:defRPr sz="2000" b="1">
                  <a:latin typeface="Arial" pitchFamily="34" charset="0"/>
                  <a:cs typeface="Arial" pitchFamily="34" charset="0"/>
                </a:defRPr>
              </a:lvl2pPr>
              <a:lvl3pPr marL="854075" indent="-223838" algn="l" eaLnBrk="1" hangingPunct="1">
                <a:lnSpc>
                  <a:spcPts val="2000"/>
                </a:lnSpc>
                <a:spcBef>
                  <a:spcPts val="300"/>
                </a:spcBef>
                <a:spcAft>
                  <a:spcPts val="600"/>
                </a:spcAft>
                <a:buFont typeface="Arial" pitchFamily="34" charset="0"/>
                <a:buChar char="•"/>
                <a:defRPr sz="1600" b="1">
                  <a:latin typeface="Arial" pitchFamily="34" charset="0"/>
                  <a:cs typeface="Arial" pitchFamily="34" charset="0"/>
                </a:defRPr>
              </a:lvl3pPr>
              <a:lvl4pPr marL="1035050" indent="-180975" algn="l" eaLnBrk="1" hangingPunct="1">
                <a:lnSpc>
                  <a:spcPts val="2000"/>
                </a:lnSpc>
                <a:spcBef>
                  <a:spcPts val="300"/>
                </a:spcBef>
                <a:spcAft>
                  <a:spcPts val="600"/>
                </a:spcAft>
                <a:buFont typeface="Courier New" pitchFamily="49" charset="0"/>
                <a:buChar char="o"/>
                <a:defRPr sz="1400" b="1">
                  <a:latin typeface="Arial" pitchFamily="34" charset="0"/>
                  <a:cs typeface="Arial" pitchFamily="34" charset="0"/>
                </a:defRPr>
              </a:lvl4pPr>
              <a:lvl5pPr marL="796925" indent="0" algn="l" eaLnBrk="1" hangingPunct="1">
                <a:spcBef>
                  <a:spcPts val="600"/>
                </a:spcBef>
                <a:defRPr sz="1600" b="1">
                  <a:latin typeface="Arial" pitchFamily="34" charset="0"/>
                  <a:cs typeface="Arial" pitchFamily="34" charset="0"/>
                </a:defRPr>
              </a:lvl5pPr>
              <a:lvl6pPr marL="1147763" indent="0" algn="l" eaLnBrk="1" hangingPunct="1">
                <a:spcBef>
                  <a:spcPts val="600"/>
                </a:spcBef>
                <a:defRPr sz="1400" b="1">
                  <a:latin typeface="Arial" pitchFamily="34" charset="0"/>
                  <a:cs typeface="Arial" pitchFamily="34" charset="0"/>
                </a:defRPr>
              </a:lvl6pPr>
              <a:lvl7pPr marL="1319213" indent="-179388" algn="l" eaLnBrk="1" hangingPunct="1">
                <a:lnSpc>
                  <a:spcPts val="2000"/>
                </a:lnSpc>
                <a:spcBef>
                  <a:spcPts val="300"/>
                </a:spcBef>
                <a:spcAft>
                  <a:spcPts val="600"/>
                </a:spcAft>
                <a:buFont typeface="Arial" pitchFamily="34" charset="0"/>
                <a:buChar char="•"/>
                <a:defRPr sz="1200" b="1">
                  <a:latin typeface="Arial" pitchFamily="34" charset="0"/>
                  <a:cs typeface="Arial" pitchFamily="34" charset="0"/>
                </a:defRPr>
              </a:lvl7pPr>
            </a:lstStyle>
            <a:p>
              <a:pPr marL="0" indent="0" algn="r">
                <a:lnSpc>
                  <a:spcPct val="100000"/>
                </a:lnSpc>
                <a:buNone/>
              </a:pPr>
              <a:r>
                <a:rPr lang="en-US" sz="2400" kern="0" dirty="0">
                  <a:solidFill>
                    <a:srgbClr val="FF0000"/>
                  </a:solidFill>
                </a:rPr>
                <a:t>WARNING</a:t>
              </a:r>
              <a:r>
                <a:rPr lang="en-US" sz="2400" kern="0" dirty="0" smtClean="0">
                  <a:solidFill>
                    <a:srgbClr val="FF0000"/>
                  </a:solidFill>
                </a:rPr>
                <a:t>:</a:t>
              </a:r>
              <a:endParaRPr lang="en-US" sz="2400" kern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Content Placeholder 5"/>
          <p:cNvSpPr txBox="1">
            <a:spLocks/>
          </p:cNvSpPr>
          <p:nvPr/>
        </p:nvSpPr>
        <p:spPr>
          <a:xfrm>
            <a:off x="1878012" y="1066800"/>
            <a:ext cx="8432800" cy="613328"/>
          </a:xfrm>
          <a:prstGeom prst="rect">
            <a:avLst/>
          </a:prstGeom>
        </p:spPr>
        <p:txBody>
          <a:bodyPr/>
          <a:lstStyle>
            <a:lvl1pPr marL="233363" indent="-233363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="1">
                <a:latin typeface="Arial" pitchFamily="34" charset="0"/>
                <a:cs typeface="Arial" pitchFamily="34" charset="0"/>
              </a:defRPr>
            </a:lvl1pPr>
            <a:lvl2pPr marL="509588" indent="-225425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–"/>
              <a:defRPr sz="2000" b="1">
                <a:latin typeface="Arial" pitchFamily="34" charset="0"/>
                <a:cs typeface="Arial" pitchFamily="34" charset="0"/>
              </a:defRPr>
            </a:lvl2pPr>
            <a:lvl3pPr marL="854075" indent="-223838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3pPr>
            <a:lvl4pPr marL="1035050" indent="-180975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Courier New" pitchFamily="49" charset="0"/>
              <a:buChar char="o"/>
              <a:defRPr sz="1400" b="1">
                <a:latin typeface="Arial" pitchFamily="34" charset="0"/>
                <a:cs typeface="Arial" pitchFamily="34" charset="0"/>
              </a:defRPr>
            </a:lvl4pPr>
            <a:lvl5pPr marL="796925" indent="0" algn="l" eaLnBrk="1" hangingPunct="1">
              <a:spcBef>
                <a:spcPts val="600"/>
              </a:spcBef>
              <a:defRPr sz="1600" b="1">
                <a:latin typeface="Arial" pitchFamily="34" charset="0"/>
                <a:cs typeface="Arial" pitchFamily="34" charset="0"/>
              </a:defRPr>
            </a:lvl5pPr>
            <a:lvl6pPr marL="1147763" indent="0" algn="l" eaLnBrk="1" hangingPunct="1">
              <a:spcBef>
                <a:spcPts val="600"/>
              </a:spcBef>
              <a:defRPr sz="1400" b="1">
                <a:latin typeface="Arial" pitchFamily="34" charset="0"/>
                <a:cs typeface="Arial" pitchFamily="34" charset="0"/>
              </a:defRPr>
            </a:lvl6pPr>
            <a:lvl7pPr marL="1319213" indent="-179388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200" b="1">
                <a:latin typeface="Arial" pitchFamily="34" charset="0"/>
                <a:cs typeface="Arial" pitchFamily="34" charset="0"/>
              </a:defRPr>
            </a:lvl7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•  An hypothesis can </a:t>
            </a:r>
            <a:r>
              <a:rPr lang="en-US" sz="1800" u="sng" kern="0" dirty="0" smtClean="0">
                <a:solidFill>
                  <a:sysClr val="windowText" lastClr="000000"/>
                </a:solidFill>
              </a:rPr>
              <a:t>only</a:t>
            </a:r>
            <a:r>
              <a:rPr lang="en-US" sz="1800" kern="0" dirty="0" smtClean="0">
                <a:solidFill>
                  <a:sysClr val="windowText" lastClr="000000"/>
                </a:solidFill>
              </a:rPr>
              <a:t> be falsified. It can </a:t>
            </a:r>
            <a:r>
              <a:rPr lang="en-US" sz="1800" u="sng" kern="0" dirty="0" smtClean="0">
                <a:solidFill>
                  <a:sysClr val="windowText" lastClr="000000"/>
                </a:solidFill>
              </a:rPr>
              <a:t>never</a:t>
            </a:r>
            <a:r>
              <a:rPr lang="en-US" sz="1800" kern="0" dirty="0" smtClean="0">
                <a:solidFill>
                  <a:sysClr val="windowText" lastClr="000000"/>
                </a:solidFill>
              </a:rPr>
              <a:t> be proved true.</a:t>
            </a:r>
            <a:br>
              <a:rPr lang="en-US" sz="1800" kern="0" dirty="0" smtClean="0">
                <a:solidFill>
                  <a:sysClr val="windowText" lastClr="000000"/>
                </a:solidFill>
              </a:rPr>
            </a:br>
            <a:r>
              <a:rPr lang="en-US" sz="1800" kern="0" dirty="0" smtClean="0">
                <a:solidFill>
                  <a:sysClr val="windowText" lastClr="000000"/>
                </a:solidFill>
              </a:rPr>
              <a:t>•  An hypothesis must be falsifiable to be of any epistemic value.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>
            <a:stCxn id="17" idx="1"/>
            <a:endCxn id="23" idx="3"/>
          </p:cNvCxnSpPr>
          <p:nvPr/>
        </p:nvCxnSpPr>
        <p:spPr bwMode="auto">
          <a:xfrm flipH="1">
            <a:off x="9363618" y="3748551"/>
            <a:ext cx="1234944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1731731" y="1884716"/>
            <a:ext cx="2770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/>
              <a:t>Pre-observational Work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473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 a Scientific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Work in groups to generate some questions.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will be assigned to groups in breakout rooms</a:t>
            </a:r>
          </a:p>
          <a:p>
            <a:r>
              <a:rPr lang="en-US" dirty="0" smtClean="0"/>
              <a:t>[5 min] Brainstorm a scientific question you would like to ask</a:t>
            </a:r>
          </a:p>
          <a:p>
            <a:pPr lvl="1"/>
            <a:r>
              <a:rPr lang="en-US" dirty="0" smtClean="0"/>
              <a:t>All brainstorming ideas are good, so write them down!</a:t>
            </a:r>
          </a:p>
          <a:p>
            <a:r>
              <a:rPr lang="en-US" dirty="0" smtClean="0"/>
              <a:t>[5 min] Focus your idea: be sure to identify your criteria!</a:t>
            </a:r>
          </a:p>
          <a:p>
            <a:pPr lvl="1"/>
            <a:r>
              <a:rPr lang="en-US" dirty="0" smtClean="0"/>
              <a:t>Example criteria:</a:t>
            </a:r>
          </a:p>
          <a:p>
            <a:pPr lvl="2"/>
            <a:r>
              <a:rPr lang="en-US" dirty="0" smtClean="0"/>
              <a:t>Likely impact of answering the question</a:t>
            </a:r>
          </a:p>
          <a:p>
            <a:pPr lvl="2"/>
            <a:r>
              <a:rPr lang="en-US" dirty="0" smtClean="0"/>
              <a:t>Personal interest in subject matter</a:t>
            </a:r>
          </a:p>
          <a:p>
            <a:pPr lvl="2"/>
            <a:r>
              <a:rPr lang="en-US" dirty="0" smtClean="0"/>
              <a:t>Cost of obtaining data to answer question</a:t>
            </a:r>
          </a:p>
          <a:p>
            <a:r>
              <a:rPr lang="en-US" dirty="0" smtClean="0"/>
              <a:t>[2 min] Record primary question and secondary ideas on Google Document</a:t>
            </a:r>
          </a:p>
        </p:txBody>
      </p:sp>
    </p:spTree>
    <p:extLst>
      <p:ext uri="{BB962C8B-B14F-4D97-AF65-F5344CB8AC3E}">
        <p14:creationId xmlns:p14="http://schemas.microsoft.com/office/powerpoint/2010/main" val="14623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161" y="-124803"/>
            <a:ext cx="10512862" cy="1325218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454377" y="3241431"/>
            <a:ext cx="609441" cy="38851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63818" y="2423200"/>
            <a:ext cx="4213548" cy="2834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204913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546225" indent="-1190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8288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2399" kern="0" dirty="0" smtClean="0"/>
              <a:t>Introduction</a:t>
            </a:r>
          </a:p>
          <a:p>
            <a:r>
              <a:rPr lang="en-US" sz="2399" kern="0" dirty="0" smtClean="0"/>
              <a:t>Formulating a </a:t>
            </a:r>
            <a:r>
              <a:rPr lang="en-US" sz="2399" kern="0" dirty="0"/>
              <a:t>q</a:t>
            </a:r>
            <a:r>
              <a:rPr lang="en-US" sz="2399" kern="0" dirty="0" smtClean="0"/>
              <a:t>uestion</a:t>
            </a:r>
          </a:p>
          <a:p>
            <a:r>
              <a:rPr lang="en-US" sz="2399" kern="0" dirty="0" smtClean="0"/>
              <a:t>Getting the right data</a:t>
            </a:r>
          </a:p>
          <a:p>
            <a:r>
              <a:rPr lang="en-US" sz="2399" kern="0" dirty="0" smtClean="0"/>
              <a:t>Planning your analysis</a:t>
            </a:r>
          </a:p>
        </p:txBody>
      </p:sp>
    </p:spTree>
    <p:extLst>
      <p:ext uri="{BB962C8B-B14F-4D97-AF65-F5344CB8AC3E}">
        <p14:creationId xmlns:p14="http://schemas.microsoft.com/office/powerpoint/2010/main" val="5619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92049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Example Question:</a:t>
            </a:r>
          </a:p>
          <a:p>
            <a:pPr marL="0" indent="0" algn="ctr">
              <a:buNone/>
            </a:pPr>
            <a:r>
              <a:rPr lang="en-US" sz="2400" dirty="0" smtClean="0"/>
              <a:t>What is the effect of exercise (in minutes/day) on blood glucose levels?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70212" y="2743199"/>
            <a:ext cx="6248399" cy="2895601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kern="0" dirty="0" smtClean="0"/>
              <a:t>Primary Data Requirements</a:t>
            </a:r>
          </a:p>
          <a:p>
            <a:pPr lvl="1"/>
            <a:r>
              <a:rPr lang="en-US" sz="1800" kern="0" dirty="0" smtClean="0"/>
              <a:t>Exercise</a:t>
            </a:r>
          </a:p>
          <a:p>
            <a:pPr lvl="1"/>
            <a:r>
              <a:rPr lang="en-US" sz="1800" kern="0" dirty="0" smtClean="0"/>
              <a:t>Glucose levels</a:t>
            </a:r>
          </a:p>
          <a:p>
            <a:pPr lvl="1"/>
            <a:r>
              <a:rPr lang="en-US" sz="1800" kern="0" dirty="0" smtClean="0"/>
              <a:t>Fasting information or time since they last ate?</a:t>
            </a:r>
          </a:p>
          <a:p>
            <a:r>
              <a:rPr lang="en-US" kern="0" dirty="0" smtClean="0"/>
              <a:t>Possible Confounders (must also be measured)</a:t>
            </a:r>
          </a:p>
          <a:p>
            <a:pPr lvl="1"/>
            <a:r>
              <a:rPr lang="en-US" sz="1800" kern="0" dirty="0" smtClean="0"/>
              <a:t>Sex</a:t>
            </a:r>
          </a:p>
          <a:p>
            <a:pPr lvl="1"/>
            <a:r>
              <a:rPr lang="en-US" sz="1800" kern="0" dirty="0" smtClean="0"/>
              <a:t>Age</a:t>
            </a:r>
          </a:p>
          <a:p>
            <a:pPr lvl="1"/>
            <a:r>
              <a:rPr lang="en-US" sz="1800" kern="0" dirty="0" smtClean="0"/>
              <a:t>Ethnicity</a:t>
            </a:r>
          </a:p>
        </p:txBody>
      </p:sp>
    </p:spTree>
    <p:extLst>
      <p:ext uri="{BB962C8B-B14F-4D97-AF65-F5344CB8AC3E}">
        <p14:creationId xmlns:p14="http://schemas.microsoft.com/office/powerpoint/2010/main" val="5430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Identifying Data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53949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[5 min] Identify the data required to answer your group’s question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70212" y="2743199"/>
            <a:ext cx="6248399" cy="2895601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kern="0" dirty="0" smtClean="0"/>
              <a:t>List out all the data requirements</a:t>
            </a:r>
          </a:p>
          <a:p>
            <a:pPr lvl="1"/>
            <a:r>
              <a:rPr lang="en-US" sz="1800" kern="0" dirty="0" smtClean="0"/>
              <a:t>Primary data</a:t>
            </a:r>
          </a:p>
          <a:p>
            <a:pPr lvl="1"/>
            <a:r>
              <a:rPr lang="en-US" sz="1800" kern="0" dirty="0" smtClean="0"/>
              <a:t>Possible confounders</a:t>
            </a:r>
          </a:p>
          <a:p>
            <a:pPr lvl="1"/>
            <a:r>
              <a:rPr lang="en-US" sz="1800" kern="0" dirty="0" smtClean="0"/>
              <a:t>Any other relevant details</a:t>
            </a:r>
          </a:p>
          <a:p>
            <a:pPr lvl="2"/>
            <a:r>
              <a:rPr lang="en-US" kern="0" dirty="0" smtClean="0"/>
              <a:t>Cost of obtaining data</a:t>
            </a:r>
          </a:p>
          <a:p>
            <a:pPr lvl="2"/>
            <a:r>
              <a:rPr lang="en-US" kern="0" dirty="0" smtClean="0"/>
              <a:t>Is number of possible confounders practicable</a:t>
            </a:r>
          </a:p>
          <a:p>
            <a:r>
              <a:rPr lang="en-US" kern="0" dirty="0" smtClean="0"/>
              <a:t>Record everything in the Google Document</a:t>
            </a:r>
          </a:p>
        </p:txBody>
      </p:sp>
    </p:spTree>
    <p:extLst>
      <p:ext uri="{BB962C8B-B14F-4D97-AF65-F5344CB8AC3E}">
        <p14:creationId xmlns:p14="http://schemas.microsoft.com/office/powerpoint/2010/main" val="4855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Available Datasets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33316" y="1174534"/>
            <a:ext cx="2743200" cy="1666785"/>
            <a:chOff x="607561" y="1594147"/>
            <a:chExt cx="2743200" cy="16667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561" y="1625680"/>
              <a:ext cx="2743200" cy="1603718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auto">
            <a:xfrm>
              <a:off x="607561" y="1594147"/>
              <a:ext cx="2743200" cy="166678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3316" y="3878503"/>
            <a:ext cx="2743200" cy="1666785"/>
            <a:chOff x="607786" y="3788329"/>
            <a:chExt cx="2743200" cy="166678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786" y="3837949"/>
              <a:ext cx="2743200" cy="1567545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auto">
            <a:xfrm>
              <a:off x="607786" y="3788329"/>
              <a:ext cx="2743200" cy="166678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22811" y="1174534"/>
            <a:ext cx="2743200" cy="1666785"/>
            <a:chOff x="4732434" y="1400072"/>
            <a:chExt cx="2743200" cy="166678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2434" y="1876847"/>
              <a:ext cx="2743200" cy="713235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 bwMode="auto">
            <a:xfrm>
              <a:off x="4732434" y="1400072"/>
              <a:ext cx="2743200" cy="166678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9434047" y="1143000"/>
            <a:ext cx="1499720" cy="1729853"/>
            <a:chOff x="9275762" y="838264"/>
            <a:chExt cx="2381250" cy="274665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5762" y="850636"/>
              <a:ext cx="2381250" cy="1990725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5762" y="2852228"/>
              <a:ext cx="2381250" cy="732692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9" name="Rectangle 18"/>
            <p:cNvSpPr/>
            <p:nvPr/>
          </p:nvSpPr>
          <p:spPr bwMode="auto">
            <a:xfrm>
              <a:off x="9275762" y="838264"/>
              <a:ext cx="2381250" cy="274665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812307" y="3878503"/>
            <a:ext cx="2743200" cy="1666785"/>
            <a:chOff x="8786664" y="3968676"/>
            <a:chExt cx="2743200" cy="166678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86664" y="4133031"/>
              <a:ext cx="2743200" cy="13380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auto">
            <a:xfrm>
              <a:off x="8786664" y="3968676"/>
              <a:ext cx="2743200" cy="166678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02987" y="3878503"/>
            <a:ext cx="2772786" cy="1666785"/>
            <a:chOff x="4702987" y="3878503"/>
            <a:chExt cx="2772786" cy="1666785"/>
          </a:xfrm>
        </p:grpSpPr>
        <p:pic>
          <p:nvPicPr>
            <p:cNvPr id="43" name="Picture 42">
              <a:extLst>
                <a:ext uri="{FF2B5EF4-FFF2-40B4-BE49-F238E27FC236}">
                  <a16:creationId xmlns="" xmlns:a16="http://schemas.microsoft.com/office/drawing/2014/main" id="{2FBB4662-BFDF-1D4D-86D7-B1B4DFF15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52397" y="4072041"/>
              <a:ext cx="2723376" cy="1186191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 bwMode="auto">
            <a:xfrm>
              <a:off x="4702987" y="3878503"/>
              <a:ext cx="2743200" cy="166678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1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 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2514600"/>
            <a:ext cx="7670393" cy="3048000"/>
          </a:xfrm>
        </p:spPr>
        <p:txBody>
          <a:bodyPr/>
          <a:lstStyle/>
          <a:p>
            <a:r>
              <a:rPr lang="en-US" dirty="0" smtClean="0"/>
              <a:t>Return to breakout room groups</a:t>
            </a:r>
          </a:p>
          <a:p>
            <a:r>
              <a:rPr lang="en-US" dirty="0" smtClean="0"/>
              <a:t>Group mission: become an expert in your dataset!</a:t>
            </a:r>
          </a:p>
          <a:p>
            <a:r>
              <a:rPr lang="en-US" dirty="0" smtClean="0"/>
              <a:t>Prepare a brief (1 to 2 lines) description of the dataset</a:t>
            </a:r>
          </a:p>
          <a:p>
            <a:r>
              <a:rPr lang="en-US" dirty="0" smtClean="0"/>
              <a:t>Make a list of the pros and cons of the dataset</a:t>
            </a:r>
          </a:p>
          <a:p>
            <a:r>
              <a:rPr lang="en-US" dirty="0" smtClean="0"/>
              <a:t>Include any miscellaneous information</a:t>
            </a:r>
          </a:p>
          <a:p>
            <a:r>
              <a:rPr lang="en-US" dirty="0" smtClean="0"/>
              <a:t>Prepare a summary of the dataset in the Google Document</a:t>
            </a:r>
          </a:p>
          <a:p>
            <a:r>
              <a:rPr lang="en-US" dirty="0" smtClean="0"/>
              <a:t>Present to the class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218612" y="2514600"/>
            <a:ext cx="2514600" cy="2667000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buNone/>
            </a:pPr>
            <a:r>
              <a:rPr lang="en-US" kern="0" dirty="0" smtClean="0"/>
              <a:t>Group Datasets</a:t>
            </a:r>
            <a:br>
              <a:rPr lang="en-US" kern="0" dirty="0" smtClean="0"/>
            </a:br>
            <a:r>
              <a:rPr lang="en-US" sz="1600" kern="0" dirty="0" smtClean="0"/>
              <a:t>(links posted in chat)</a:t>
            </a:r>
            <a:br>
              <a:rPr lang="en-US" sz="1600" kern="0" dirty="0" smtClean="0"/>
            </a:br>
            <a:endParaRPr lang="en-US" sz="1600" kern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kern="0" dirty="0" smtClean="0"/>
              <a:t>NHANES </a:t>
            </a:r>
          </a:p>
          <a:p>
            <a:pPr marL="457200" indent="-457200">
              <a:buFont typeface="+mj-lt"/>
              <a:buAutoNum type="arabicPeriod"/>
            </a:pPr>
            <a:r>
              <a:rPr lang="en-US" kern="0" dirty="0" smtClean="0"/>
              <a:t>UK Biobank</a:t>
            </a:r>
          </a:p>
          <a:p>
            <a:pPr marL="457200" indent="-457200">
              <a:buFont typeface="+mj-lt"/>
              <a:buAutoNum type="arabicPeriod"/>
            </a:pPr>
            <a:r>
              <a:rPr lang="en-US" kern="0" dirty="0" smtClean="0"/>
              <a:t>DHS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kern="0" dirty="0" smtClean="0"/>
              <a:t>BRFSS </a:t>
            </a:r>
          </a:p>
          <a:p>
            <a:pPr marL="0" indent="0">
              <a:buFont typeface="Arial"/>
              <a:buNone/>
            </a:pPr>
            <a:endParaRPr lang="en-US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59215" y="1444752"/>
            <a:ext cx="7670393" cy="460248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kern="0" dirty="0" smtClean="0"/>
              <a:t>[20 min] Become an expert in a dataset</a:t>
            </a:r>
            <a:endParaRPr lang="en-US" kern="0" dirty="0" smtClean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685212" y="2362200"/>
            <a:ext cx="0" cy="3352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6732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 Descriptions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33316" y="1174534"/>
            <a:ext cx="2743200" cy="1666785"/>
            <a:chOff x="607561" y="1594147"/>
            <a:chExt cx="2743200" cy="16667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561" y="1625680"/>
              <a:ext cx="2743200" cy="1603718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auto">
            <a:xfrm>
              <a:off x="607561" y="1594147"/>
              <a:ext cx="2743200" cy="166678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3316" y="3878503"/>
            <a:ext cx="2743200" cy="1666785"/>
            <a:chOff x="607786" y="3788329"/>
            <a:chExt cx="2743200" cy="166678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786" y="3837949"/>
              <a:ext cx="2743200" cy="1567545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auto">
            <a:xfrm>
              <a:off x="607786" y="3788329"/>
              <a:ext cx="2743200" cy="166678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22811" y="1174534"/>
            <a:ext cx="2743200" cy="1666785"/>
            <a:chOff x="4732434" y="1400072"/>
            <a:chExt cx="2743200" cy="166678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2434" y="1876847"/>
              <a:ext cx="2743200" cy="713235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 bwMode="auto">
            <a:xfrm>
              <a:off x="4732434" y="1400072"/>
              <a:ext cx="2743200" cy="166678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9434047" y="1143000"/>
            <a:ext cx="1499720" cy="1729853"/>
            <a:chOff x="9275762" y="838264"/>
            <a:chExt cx="2381250" cy="274665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5762" y="850636"/>
              <a:ext cx="2381250" cy="1990725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5762" y="2852228"/>
              <a:ext cx="2381250" cy="732692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9" name="Rectangle 18"/>
            <p:cNvSpPr/>
            <p:nvPr/>
          </p:nvSpPr>
          <p:spPr bwMode="auto">
            <a:xfrm>
              <a:off x="9275762" y="838264"/>
              <a:ext cx="2381250" cy="274665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812307" y="3878503"/>
            <a:ext cx="2743200" cy="1666785"/>
            <a:chOff x="8786664" y="3968676"/>
            <a:chExt cx="2743200" cy="166678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86664" y="4133031"/>
              <a:ext cx="2743200" cy="13380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auto">
            <a:xfrm>
              <a:off x="8786664" y="3968676"/>
              <a:ext cx="2743200" cy="166678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02987" y="3878503"/>
            <a:ext cx="2772786" cy="1666785"/>
            <a:chOff x="4702987" y="3878503"/>
            <a:chExt cx="2772786" cy="1666785"/>
          </a:xfrm>
        </p:grpSpPr>
        <p:pic>
          <p:nvPicPr>
            <p:cNvPr id="43" name="Picture 42">
              <a:extLst>
                <a:ext uri="{FF2B5EF4-FFF2-40B4-BE49-F238E27FC236}">
                  <a16:creationId xmlns="" xmlns:a16="http://schemas.microsoft.com/office/drawing/2014/main" id="{2FBB4662-BFDF-1D4D-86D7-B1B4DFF15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52397" y="4072041"/>
              <a:ext cx="2723376" cy="1186191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 bwMode="auto">
            <a:xfrm>
              <a:off x="4702987" y="3878503"/>
              <a:ext cx="2743200" cy="166678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7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161" y="-124803"/>
            <a:ext cx="10512862" cy="1325218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454377" y="3657963"/>
            <a:ext cx="609441" cy="38851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63818" y="2423200"/>
            <a:ext cx="4213548" cy="2834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204913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546225" indent="-1190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8288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2399" kern="0" dirty="0" smtClean="0"/>
              <a:t>Introduction</a:t>
            </a:r>
          </a:p>
          <a:p>
            <a:r>
              <a:rPr lang="en-US" sz="2399" kern="0" dirty="0" smtClean="0"/>
              <a:t>Formulating a </a:t>
            </a:r>
            <a:r>
              <a:rPr lang="en-US" sz="2399" kern="0" dirty="0"/>
              <a:t>q</a:t>
            </a:r>
            <a:r>
              <a:rPr lang="en-US" sz="2399" kern="0" dirty="0" smtClean="0"/>
              <a:t>uestion</a:t>
            </a:r>
          </a:p>
          <a:p>
            <a:r>
              <a:rPr lang="en-US" sz="2399" kern="0" dirty="0" smtClean="0"/>
              <a:t>Getting the right data</a:t>
            </a:r>
          </a:p>
          <a:p>
            <a:r>
              <a:rPr lang="en-US" sz="2399" kern="0" dirty="0" smtClean="0"/>
              <a:t>Planning your analysis</a:t>
            </a:r>
          </a:p>
        </p:txBody>
      </p:sp>
    </p:spTree>
    <p:extLst>
      <p:ext uri="{BB962C8B-B14F-4D97-AF65-F5344CB8AC3E}">
        <p14:creationId xmlns:p14="http://schemas.microsoft.com/office/powerpoint/2010/main" val="35890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Answering Your Question with an Existing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400" dirty="0"/>
              <a:t>[15 min</a:t>
            </a:r>
            <a:r>
              <a:rPr lang="en-US" sz="2400" dirty="0" smtClean="0"/>
              <a:t>] Evaluate which (if any) dataset might answer your question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Back to breakout room groups</a:t>
            </a:r>
          </a:p>
          <a:p>
            <a:r>
              <a:rPr lang="en-US" dirty="0" smtClean="0"/>
              <a:t>Go around the group – each member tell the others why you think your dataset is a good candidate or not</a:t>
            </a:r>
          </a:p>
          <a:p>
            <a:r>
              <a:rPr lang="en-US" dirty="0" smtClean="0"/>
              <a:t>Discuss and evaluate the datasets</a:t>
            </a:r>
          </a:p>
          <a:p>
            <a:r>
              <a:rPr lang="en-US" dirty="0" smtClean="0"/>
              <a:t>On a large post-it provide the following:</a:t>
            </a:r>
          </a:p>
          <a:p>
            <a:pPr lvl="1"/>
            <a:r>
              <a:rPr lang="en-US" dirty="0" smtClean="0"/>
              <a:t>Question that you want to investigate</a:t>
            </a:r>
          </a:p>
          <a:p>
            <a:pPr lvl="1"/>
            <a:r>
              <a:rPr lang="en-US" dirty="0" smtClean="0"/>
              <a:t>The dataset that you have chosen for your investigation</a:t>
            </a:r>
          </a:p>
          <a:p>
            <a:pPr lvl="1"/>
            <a:r>
              <a:rPr lang="en-US" dirty="0" smtClean="0"/>
              <a:t>The rationale for your choice</a:t>
            </a:r>
          </a:p>
          <a:p>
            <a:r>
              <a:rPr lang="en-US" dirty="0" smtClean="0"/>
              <a:t>[3 min] Each team will give a short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409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Starting with a Question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46812" y="2226290"/>
            <a:ext cx="5562600" cy="389104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u="sng" dirty="0" smtClean="0"/>
              <a:t>Questions</a:t>
            </a:r>
            <a:endParaRPr lang="en-US" sz="2400" u="sng" dirty="0"/>
          </a:p>
          <a:p>
            <a:r>
              <a:rPr lang="en-US" dirty="0" smtClean="0"/>
              <a:t>What groups of people are more likely to exercise?</a:t>
            </a:r>
          </a:p>
          <a:p>
            <a:r>
              <a:rPr lang="en-US" dirty="0" smtClean="0"/>
              <a:t>To what degree does exercise increase life span?</a:t>
            </a:r>
          </a:p>
          <a:p>
            <a:r>
              <a:rPr lang="en-US" dirty="0" smtClean="0"/>
              <a:t>Does exercise help depression?</a:t>
            </a:r>
          </a:p>
          <a:p>
            <a:r>
              <a:rPr lang="en-US" dirty="0" smtClean="0"/>
              <a:t>Are you more alert after exercise?</a:t>
            </a:r>
          </a:p>
          <a:p>
            <a:r>
              <a:rPr lang="en-US" dirty="0" smtClean="0"/>
              <a:t>Is one type of exercise better than others?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25" y="2226291"/>
            <a:ext cx="2616829" cy="164592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412" y="4267200"/>
            <a:ext cx="2615184" cy="164592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412" y="2226291"/>
            <a:ext cx="2615184" cy="164592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9747" y="4267200"/>
            <a:ext cx="2615184" cy="164592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379412" y="1172958"/>
            <a:ext cx="11175593" cy="658344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Font typeface="Arial"/>
              <a:buNone/>
            </a:pPr>
            <a:r>
              <a:rPr lang="en-US" kern="0" dirty="0" smtClean="0"/>
              <a:t>Most people know that exercise provides health benefits, but few people actually exercise. Perhaps more people could be motivated to exercise if its benefits were better understood.</a:t>
            </a:r>
          </a:p>
        </p:txBody>
      </p:sp>
    </p:spTree>
    <p:extLst>
      <p:ext uri="{BB962C8B-B14F-4D97-AF65-F5344CB8AC3E}">
        <p14:creationId xmlns:p14="http://schemas.microsoft.com/office/powerpoint/2010/main" val="3085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04009-5353-A842-B848-DDF0864D65E8}"/>
              </a:ext>
            </a:extLst>
          </p:cNvPr>
          <p:cNvSpPr/>
          <p:nvPr/>
        </p:nvSpPr>
        <p:spPr bwMode="auto">
          <a:xfrm>
            <a:off x="4869" y="0"/>
            <a:ext cx="1218395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2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F88419D2-D7AD-B948-82B9-0BE7DD1C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214" y="885143"/>
            <a:ext cx="8029575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F942DA9-9767-AC40-89F7-8E576D9C2579}"/>
              </a:ext>
            </a:extLst>
          </p:cNvPr>
          <p:cNvSpPr/>
          <p:nvPr/>
        </p:nvSpPr>
        <p:spPr>
          <a:xfrm>
            <a:off x="3037490" y="2564525"/>
            <a:ext cx="6358758" cy="205108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402497F-6BE9-864B-AACE-AE795A723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252" y="2606130"/>
            <a:ext cx="2294882" cy="1776684"/>
          </a:xfrm>
          <a:prstGeom prst="rect">
            <a:avLst/>
          </a:prstGeom>
          <a:ln w="34925">
            <a:solidFill>
              <a:srgbClr val="F7F7F7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1056F372-23E1-3F48-998D-F6A35CB2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8541" y="2432359"/>
            <a:ext cx="5281884" cy="2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Science Pipeline</a:t>
            </a:r>
            <a:endParaRPr lang="en-US" dirty="0"/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303212" y="1828800"/>
            <a:ext cx="2057400" cy="685800"/>
          </a:xfrm>
          <a:prstGeom prst="flowChartAlternateProcess">
            <a:avLst/>
          </a:prstGeom>
          <a:solidFill>
            <a:srgbClr val="FFE89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Question</a:t>
            </a:r>
          </a:p>
        </p:txBody>
      </p:sp>
      <p:sp>
        <p:nvSpPr>
          <p:cNvPr id="58" name="Flowchart: Alternate Process 57"/>
          <p:cNvSpPr/>
          <p:nvPr/>
        </p:nvSpPr>
        <p:spPr bwMode="auto">
          <a:xfrm>
            <a:off x="912812" y="3429000"/>
            <a:ext cx="2057400" cy="685800"/>
          </a:xfrm>
          <a:prstGeom prst="flowChartAlternateProcess">
            <a:avLst/>
          </a:prstGeom>
          <a:solidFill>
            <a:srgbClr val="D1B2E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Design experiment/collect 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85469" y="1828800"/>
            <a:ext cx="2057400" cy="3884579"/>
            <a:chOff x="3384076" y="1828800"/>
            <a:chExt cx="2057400" cy="3884579"/>
          </a:xfrm>
        </p:grpSpPr>
        <p:sp>
          <p:nvSpPr>
            <p:cNvPr id="55" name="Flowchart: Decision 54"/>
            <p:cNvSpPr/>
            <p:nvPr/>
          </p:nvSpPr>
          <p:spPr bwMode="auto">
            <a:xfrm>
              <a:off x="3498376" y="3066375"/>
              <a:ext cx="1828800" cy="1409429"/>
            </a:xfrm>
            <a:prstGeom prst="flowChartDecision">
              <a:avLst/>
            </a:prstGeom>
            <a:solidFill>
              <a:srgbClr val="D1B2E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Do you have the data?</a:t>
              </a:r>
            </a:p>
          </p:txBody>
        </p:sp>
        <p:sp>
          <p:nvSpPr>
            <p:cNvPr id="59" name="Flowchart: Alternate Process 58"/>
            <p:cNvSpPr/>
            <p:nvPr/>
          </p:nvSpPr>
          <p:spPr bwMode="auto">
            <a:xfrm>
              <a:off x="3384076" y="5027579"/>
              <a:ext cx="2057400" cy="685800"/>
            </a:xfrm>
            <a:prstGeom prst="flowChartAlternateProcess">
              <a:avLst/>
            </a:prstGeom>
            <a:solidFill>
              <a:srgbClr val="D1B2E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Clean and transform the data</a:t>
              </a:r>
            </a:p>
          </p:txBody>
        </p:sp>
        <p:sp>
          <p:nvSpPr>
            <p:cNvPr id="60" name="Flowchart: Alternate Process 59"/>
            <p:cNvSpPr/>
            <p:nvPr/>
          </p:nvSpPr>
          <p:spPr bwMode="auto">
            <a:xfrm>
              <a:off x="3384076" y="1828800"/>
              <a:ext cx="2057400" cy="685800"/>
            </a:xfrm>
            <a:prstGeom prst="flowChartAlternateProcess">
              <a:avLst/>
            </a:prstGeom>
            <a:solidFill>
              <a:srgbClr val="D1B2E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What data do you need?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667726" y="1828800"/>
            <a:ext cx="2057400" cy="3884579"/>
            <a:chOff x="7161212" y="1828800"/>
            <a:chExt cx="2057400" cy="3884579"/>
          </a:xfrm>
        </p:grpSpPr>
        <p:sp>
          <p:nvSpPr>
            <p:cNvPr id="61" name="Flowchart: Alternate Process 60"/>
            <p:cNvSpPr/>
            <p:nvPr/>
          </p:nvSpPr>
          <p:spPr bwMode="auto">
            <a:xfrm>
              <a:off x="7161212" y="1828800"/>
              <a:ext cx="2057400" cy="685800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Understand and Analyze your data</a:t>
              </a:r>
            </a:p>
          </p:txBody>
        </p:sp>
        <p:sp>
          <p:nvSpPr>
            <p:cNvPr id="62" name="Flowchart: Alternate Process 61"/>
            <p:cNvSpPr/>
            <p:nvPr/>
          </p:nvSpPr>
          <p:spPr bwMode="auto">
            <a:xfrm>
              <a:off x="7161212" y="2895060"/>
              <a:ext cx="2057400" cy="685800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Select your methods</a:t>
              </a:r>
            </a:p>
          </p:txBody>
        </p:sp>
        <p:sp>
          <p:nvSpPr>
            <p:cNvPr id="63" name="Flowchart: Alternate Process 62"/>
            <p:cNvSpPr/>
            <p:nvPr/>
          </p:nvSpPr>
          <p:spPr bwMode="auto">
            <a:xfrm>
              <a:off x="7161212" y="3961320"/>
              <a:ext cx="2057400" cy="685800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Analyze</a:t>
              </a:r>
            </a:p>
          </p:txBody>
        </p:sp>
        <p:sp>
          <p:nvSpPr>
            <p:cNvPr id="64" name="Flowchart: Alternate Process 63"/>
            <p:cNvSpPr/>
            <p:nvPr/>
          </p:nvSpPr>
          <p:spPr bwMode="auto">
            <a:xfrm>
              <a:off x="7161212" y="5027579"/>
              <a:ext cx="2057400" cy="685800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Visualize</a:t>
              </a:r>
            </a:p>
          </p:txBody>
        </p:sp>
      </p:grpSp>
      <p:sp>
        <p:nvSpPr>
          <p:cNvPr id="65" name="Flowchart: Alternate Process 64"/>
          <p:cNvSpPr/>
          <p:nvPr/>
        </p:nvSpPr>
        <p:spPr bwMode="auto">
          <a:xfrm>
            <a:off x="9849984" y="1828800"/>
            <a:ext cx="2057400" cy="6858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Report</a:t>
            </a:r>
          </a:p>
        </p:txBody>
      </p:sp>
      <p:cxnSp>
        <p:nvCxnSpPr>
          <p:cNvPr id="67" name="Straight Arrow Connector 66"/>
          <p:cNvCxnSpPr>
            <a:stCxn id="61" idx="2"/>
            <a:endCxn id="62" idx="0"/>
          </p:cNvCxnSpPr>
          <p:nvPr/>
        </p:nvCxnSpPr>
        <p:spPr bwMode="auto">
          <a:xfrm>
            <a:off x="7696426" y="2514600"/>
            <a:ext cx="0" cy="3804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" name="Straight Arrow Connector 67"/>
          <p:cNvCxnSpPr>
            <a:stCxn id="62" idx="2"/>
            <a:endCxn id="63" idx="0"/>
          </p:cNvCxnSpPr>
          <p:nvPr/>
        </p:nvCxnSpPr>
        <p:spPr bwMode="auto">
          <a:xfrm>
            <a:off x="7696426" y="3580860"/>
            <a:ext cx="0" cy="3804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" name="Straight Arrow Connector 68"/>
          <p:cNvCxnSpPr>
            <a:stCxn id="63" idx="2"/>
            <a:endCxn id="64" idx="0"/>
          </p:cNvCxnSpPr>
          <p:nvPr/>
        </p:nvCxnSpPr>
        <p:spPr bwMode="auto">
          <a:xfrm>
            <a:off x="7696426" y="4647120"/>
            <a:ext cx="0" cy="3804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4" name="Straight Arrow Connector 73"/>
          <p:cNvCxnSpPr>
            <a:stCxn id="56" idx="3"/>
            <a:endCxn id="60" idx="1"/>
          </p:cNvCxnSpPr>
          <p:nvPr/>
        </p:nvCxnSpPr>
        <p:spPr bwMode="auto">
          <a:xfrm>
            <a:off x="2360612" y="2171700"/>
            <a:ext cx="112485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7" name="Straight Arrow Connector 76"/>
          <p:cNvCxnSpPr>
            <a:stCxn id="60" idx="2"/>
            <a:endCxn id="55" idx="0"/>
          </p:cNvCxnSpPr>
          <p:nvPr/>
        </p:nvCxnSpPr>
        <p:spPr bwMode="auto">
          <a:xfrm>
            <a:off x="4514169" y="2514600"/>
            <a:ext cx="0" cy="5517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0" name="Straight Arrow Connector 79"/>
          <p:cNvCxnSpPr>
            <a:stCxn id="55" idx="1"/>
            <a:endCxn id="58" idx="3"/>
          </p:cNvCxnSpPr>
          <p:nvPr/>
        </p:nvCxnSpPr>
        <p:spPr bwMode="auto">
          <a:xfrm flipH="1">
            <a:off x="2970212" y="3771090"/>
            <a:ext cx="629557" cy="8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8" name="Elbow Connector 87"/>
          <p:cNvCxnSpPr>
            <a:stCxn id="59" idx="3"/>
            <a:endCxn id="61" idx="1"/>
          </p:cNvCxnSpPr>
          <p:nvPr/>
        </p:nvCxnSpPr>
        <p:spPr bwMode="auto">
          <a:xfrm flipV="1">
            <a:off x="5542869" y="2171700"/>
            <a:ext cx="1124857" cy="31987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9" name="Straight Arrow Connector 88"/>
          <p:cNvCxnSpPr>
            <a:stCxn id="55" idx="2"/>
            <a:endCxn id="59" idx="0"/>
          </p:cNvCxnSpPr>
          <p:nvPr/>
        </p:nvCxnSpPr>
        <p:spPr bwMode="auto">
          <a:xfrm>
            <a:off x="4514169" y="4475804"/>
            <a:ext cx="0" cy="5517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1" name="Elbow Connector 90"/>
          <p:cNvCxnSpPr>
            <a:stCxn id="58" idx="2"/>
            <a:endCxn id="59" idx="1"/>
          </p:cNvCxnSpPr>
          <p:nvPr/>
        </p:nvCxnSpPr>
        <p:spPr bwMode="auto">
          <a:xfrm rot="16200000" flipH="1">
            <a:off x="2085651" y="3970660"/>
            <a:ext cx="1255679" cy="154395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6" name="Elbow Connector 95"/>
          <p:cNvCxnSpPr>
            <a:stCxn id="64" idx="3"/>
            <a:endCxn id="65" idx="1"/>
          </p:cNvCxnSpPr>
          <p:nvPr/>
        </p:nvCxnSpPr>
        <p:spPr bwMode="auto">
          <a:xfrm flipV="1">
            <a:off x="8725126" y="2171700"/>
            <a:ext cx="1124858" cy="31987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1" name="Elbow Connector 100"/>
          <p:cNvCxnSpPr>
            <a:stCxn id="63" idx="3"/>
            <a:endCxn id="65" idx="1"/>
          </p:cNvCxnSpPr>
          <p:nvPr/>
        </p:nvCxnSpPr>
        <p:spPr bwMode="auto">
          <a:xfrm flipV="1">
            <a:off x="8725126" y="2171700"/>
            <a:ext cx="1124858" cy="21325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4" name="Content Placeholder 2"/>
          <p:cNvSpPr txBox="1">
            <a:spLocks/>
          </p:cNvSpPr>
          <p:nvPr/>
        </p:nvSpPr>
        <p:spPr>
          <a:xfrm>
            <a:off x="2981098" y="3357527"/>
            <a:ext cx="726518" cy="401808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buNone/>
            </a:pPr>
            <a:r>
              <a:rPr lang="en-US" kern="0" dirty="0" smtClean="0"/>
              <a:t>No</a:t>
            </a:r>
          </a:p>
        </p:txBody>
      </p:sp>
      <p:sp>
        <p:nvSpPr>
          <p:cNvPr id="105" name="Content Placeholder 2"/>
          <p:cNvSpPr txBox="1">
            <a:spLocks/>
          </p:cNvSpPr>
          <p:nvPr/>
        </p:nvSpPr>
        <p:spPr>
          <a:xfrm>
            <a:off x="4529694" y="4528458"/>
            <a:ext cx="726518" cy="401808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buNone/>
            </a:pPr>
            <a:r>
              <a:rPr lang="en-US" kern="0" dirty="0" smtClean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528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OSEMN Data Science Pipeline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48558" y="5390084"/>
            <a:ext cx="7491707" cy="442635"/>
          </a:xfrm>
          <a:prstGeom prst="rect">
            <a:avLst/>
          </a:prstGeom>
          <a:solidFill>
            <a:srgbClr val="B9E5FA"/>
          </a:solidFill>
          <a:ln>
            <a:solidFill>
              <a:schemeClr val="tx1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>
            <a:lvl1pPr marL="169863" marR="0" indent="-169863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-1698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1200" b="1">
                <a:solidFill>
                  <a:schemeClr val="tx1"/>
                </a:solidFill>
                <a:latin typeface="+mn-lt"/>
              </a:defRPr>
            </a:lvl2pPr>
            <a:lvl3pPr marL="1343025" indent="-255588" algn="l" defTabSz="1019175" rtl="0" eaLnBrk="1" fontAlgn="base" hangingPunct="1">
              <a:spcBef>
                <a:spcPct val="3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3pPr>
            <a:lvl4pPr marL="1722438" indent="-131763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4pPr>
            <a:lvl5pPr marL="2038350" indent="-209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5pPr>
            <a:lvl6pPr marL="2495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9527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4099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8671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1600"/>
              </a:lnSpc>
              <a:spcAft>
                <a:spcPts val="300"/>
              </a:spcAft>
            </a:pPr>
            <a:r>
              <a:rPr lang="en-US" sz="1600" kern="0" dirty="0" err="1" smtClean="0">
                <a:solidFill>
                  <a:sysClr val="windowText" lastClr="000000"/>
                </a:solidFill>
              </a:rPr>
              <a:t>Medlytics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 course will walk you through several examples of this pipeline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4393" y="1905000"/>
            <a:ext cx="5029200" cy="457200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2800" kern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</a:t>
            </a:r>
            <a:r>
              <a:rPr lang="en-US" sz="2800" kern="0" dirty="0" smtClean="0"/>
              <a:t>btaining data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637212" y="1913350"/>
            <a:ext cx="6477000" cy="440501"/>
          </a:xfrm>
          <a:prstGeom prst="rect">
            <a:avLst/>
          </a:prstGeom>
        </p:spPr>
        <p:txBody>
          <a:bodyPr anchor="ctr"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Knowledge flows from observations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4393" y="3037260"/>
            <a:ext cx="5029200" cy="457200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2800" kern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</a:t>
            </a:r>
            <a:r>
              <a:rPr lang="en-US" sz="2800" kern="0" dirty="0" smtClean="0"/>
              <a:t>xploring / visualizing data</a:t>
            </a:r>
            <a:endParaRPr lang="en-US" sz="2600" kern="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637212" y="3045610"/>
            <a:ext cx="6477000" cy="440501"/>
          </a:xfrm>
          <a:prstGeom prst="rect">
            <a:avLst/>
          </a:prstGeom>
        </p:spPr>
        <p:txBody>
          <a:bodyPr anchor="ctr"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WARNING: independent test data required!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4393" y="3603390"/>
            <a:ext cx="5029200" cy="457200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2600" kern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</a:t>
            </a:r>
            <a:r>
              <a:rPr lang="en-US" sz="2600" kern="0" dirty="0" smtClean="0"/>
              <a:t>odeling data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637212" y="3611740"/>
            <a:ext cx="6477000" cy="440501"/>
          </a:xfrm>
          <a:prstGeom prst="rect">
            <a:avLst/>
          </a:prstGeom>
        </p:spPr>
        <p:txBody>
          <a:bodyPr anchor="ctr"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Provides </a:t>
            </a:r>
            <a:r>
              <a:rPr lang="en-US" i="1" kern="0" dirty="0" smtClean="0"/>
              <a:t>predictive</a:t>
            </a:r>
            <a:r>
              <a:rPr lang="en-US" kern="0" dirty="0" smtClean="0"/>
              <a:t> power (This is the hypothesis!)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5612" y="4169520"/>
            <a:ext cx="5029200" cy="457200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2600" kern="0" dirty="0" err="1" smtClean="0"/>
              <a:t>i</a:t>
            </a:r>
            <a:r>
              <a:rPr lang="en-US" sz="2600" kern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N</a:t>
            </a:r>
            <a:r>
              <a:rPr lang="en-US" sz="2600" kern="0" dirty="0" err="1" smtClean="0"/>
              <a:t>terpreting</a:t>
            </a:r>
            <a:r>
              <a:rPr lang="en-US" sz="2600" kern="0" dirty="0" smtClean="0"/>
              <a:t> data</a:t>
            </a:r>
            <a:endParaRPr lang="en-US" sz="2800" kern="0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637212" y="4177870"/>
            <a:ext cx="6477000" cy="440501"/>
          </a:xfrm>
          <a:prstGeom prst="rect">
            <a:avLst/>
          </a:prstGeom>
        </p:spPr>
        <p:txBody>
          <a:bodyPr anchor="ctr"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Communicate your findings to a broader audience</a:t>
            </a:r>
          </a:p>
        </p:txBody>
      </p:sp>
      <p:cxnSp>
        <p:nvCxnSpPr>
          <p:cNvPr id="5" name="Straight Connector 4"/>
          <p:cNvCxnSpPr>
            <a:stCxn id="6" idx="3"/>
          </p:cNvCxnSpPr>
          <p:nvPr/>
        </p:nvCxnSpPr>
        <p:spPr bwMode="auto">
          <a:xfrm flipH="1">
            <a:off x="3198812" y="2133600"/>
            <a:ext cx="236478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>
            <a:stCxn id="13" idx="1"/>
          </p:cNvCxnSpPr>
          <p:nvPr/>
        </p:nvCxnSpPr>
        <p:spPr bwMode="auto">
          <a:xfrm flipH="1">
            <a:off x="5027612" y="2699731"/>
            <a:ext cx="609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stCxn id="7" idx="3"/>
          </p:cNvCxnSpPr>
          <p:nvPr/>
        </p:nvCxnSpPr>
        <p:spPr bwMode="auto">
          <a:xfrm flipH="1">
            <a:off x="5333703" y="3265860"/>
            <a:ext cx="22989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>
            <a:stCxn id="8" idx="3"/>
          </p:cNvCxnSpPr>
          <p:nvPr/>
        </p:nvCxnSpPr>
        <p:spPr bwMode="auto">
          <a:xfrm flipH="1">
            <a:off x="2970212" y="3831990"/>
            <a:ext cx="259338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Straight Connector 33"/>
          <p:cNvCxnSpPr>
            <a:stCxn id="16" idx="1"/>
          </p:cNvCxnSpPr>
          <p:nvPr/>
        </p:nvCxnSpPr>
        <p:spPr bwMode="auto">
          <a:xfrm flipH="1">
            <a:off x="3427413" y="4398121"/>
            <a:ext cx="220979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5637212" y="2479480"/>
            <a:ext cx="6477000" cy="440501"/>
          </a:xfrm>
          <a:prstGeom prst="rect">
            <a:avLst/>
          </a:prstGeom>
        </p:spPr>
        <p:txBody>
          <a:bodyPr anchor="ctr"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Missing entries, </a:t>
            </a:r>
            <a:r>
              <a:rPr lang="en-US" kern="0" dirty="0" err="1" smtClean="0"/>
              <a:t>etc</a:t>
            </a:r>
            <a:r>
              <a:rPr lang="en-US" kern="0" dirty="0" smtClean="0"/>
              <a:t>…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540499" y="2471130"/>
            <a:ext cx="5029200" cy="457200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2800" kern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</a:t>
            </a:r>
            <a:r>
              <a:rPr lang="en-US" sz="2800" kern="0" dirty="0" smtClean="0"/>
              <a:t>crubbing / cleaning data</a:t>
            </a:r>
          </a:p>
        </p:txBody>
      </p:sp>
    </p:spTree>
    <p:extLst>
      <p:ext uri="{BB962C8B-B14F-4D97-AF65-F5344CB8AC3E}">
        <p14:creationId xmlns:p14="http://schemas.microsoft.com/office/powerpoint/2010/main" val="4674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that Data!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065212" y="3124200"/>
            <a:ext cx="4572000" cy="1153740"/>
          </a:xfrm>
          <a:prstGeom prst="rect">
            <a:avLst/>
          </a:prstGeom>
        </p:spPr>
        <p:txBody>
          <a:bodyPr numCol="1" anchor="ctr"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buNone/>
            </a:pPr>
            <a:r>
              <a:rPr lang="en-US" sz="2800" kern="0" dirty="0" smtClean="0"/>
              <a:t>When you’re wondering what to do with your data. Just remember….</a:t>
            </a:r>
            <a:endParaRPr lang="en-US" sz="2600" kern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1612" y="1219200"/>
            <a:ext cx="3648075" cy="457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161" y="-124803"/>
            <a:ext cx="10512862" cy="1325218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454377" y="2810658"/>
            <a:ext cx="609441" cy="38851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63818" y="2423200"/>
            <a:ext cx="4213548" cy="2834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204913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546225" indent="-1190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8288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2399" kern="0" dirty="0" smtClean="0"/>
              <a:t>Introduction</a:t>
            </a:r>
          </a:p>
          <a:p>
            <a:r>
              <a:rPr lang="en-US" sz="2399" kern="0" dirty="0" smtClean="0"/>
              <a:t>Formulating a question</a:t>
            </a:r>
          </a:p>
          <a:p>
            <a:r>
              <a:rPr lang="en-US" sz="2399" kern="0" dirty="0" smtClean="0"/>
              <a:t>Getting the right data</a:t>
            </a:r>
          </a:p>
          <a:p>
            <a:r>
              <a:rPr lang="en-US" sz="2399" kern="0" dirty="0" smtClean="0"/>
              <a:t>Planning your analysis</a:t>
            </a:r>
          </a:p>
        </p:txBody>
      </p:sp>
    </p:spTree>
    <p:extLst>
      <p:ext uri="{BB962C8B-B14F-4D97-AF65-F5344CB8AC3E}">
        <p14:creationId xmlns:p14="http://schemas.microsoft.com/office/powerpoint/2010/main" val="29738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673394" y="2322451"/>
            <a:ext cx="4887618" cy="2859149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Scientific Epistemology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31731" y="1884716"/>
            <a:ext cx="2770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/>
              <a:t>Pre-observational Work</a:t>
            </a:r>
            <a:endParaRPr lang="en-US" sz="1800" b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800620" y="2469275"/>
            <a:ext cx="4607992" cy="25655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5604" y="2736363"/>
            <a:ext cx="4498024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800" b="1" dirty="0" smtClean="0"/>
              <a:t>Belief: “All swans are white”</a:t>
            </a:r>
          </a:p>
          <a:p>
            <a:endParaRPr lang="en-US" sz="1800" b="1" dirty="0"/>
          </a:p>
          <a:p>
            <a:r>
              <a:rPr lang="en-US" sz="1800" b="1" dirty="0" smtClean="0"/>
              <a:t>Prediction: “If all swans are white, then you should never find any swans of a different color”</a:t>
            </a:r>
          </a:p>
          <a:p>
            <a:endParaRPr lang="en-US" sz="1800" b="1" dirty="0"/>
          </a:p>
          <a:p>
            <a:r>
              <a:rPr lang="en-US" sz="1800" b="1" dirty="0" smtClean="0"/>
              <a:t>Proposed test: “Observe many swans”</a:t>
            </a:r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1878012" y="1066800"/>
            <a:ext cx="8432800" cy="613328"/>
          </a:xfrm>
          <a:prstGeom prst="rect">
            <a:avLst/>
          </a:prstGeom>
        </p:spPr>
        <p:txBody>
          <a:bodyPr/>
          <a:lstStyle>
            <a:lvl1pPr marL="233363" indent="-233363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="1">
                <a:latin typeface="Arial" pitchFamily="34" charset="0"/>
                <a:cs typeface="Arial" pitchFamily="34" charset="0"/>
              </a:defRPr>
            </a:lvl1pPr>
            <a:lvl2pPr marL="509588" indent="-225425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–"/>
              <a:defRPr sz="2000" b="1">
                <a:latin typeface="Arial" pitchFamily="34" charset="0"/>
                <a:cs typeface="Arial" pitchFamily="34" charset="0"/>
              </a:defRPr>
            </a:lvl2pPr>
            <a:lvl3pPr marL="854075" indent="-223838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3pPr>
            <a:lvl4pPr marL="1035050" indent="-180975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Courier New" pitchFamily="49" charset="0"/>
              <a:buChar char="o"/>
              <a:defRPr sz="1400" b="1">
                <a:latin typeface="Arial" pitchFamily="34" charset="0"/>
                <a:cs typeface="Arial" pitchFamily="34" charset="0"/>
              </a:defRPr>
            </a:lvl4pPr>
            <a:lvl5pPr marL="796925" indent="0" algn="l" eaLnBrk="1" hangingPunct="1">
              <a:spcBef>
                <a:spcPts val="600"/>
              </a:spcBef>
              <a:defRPr sz="1600" b="1">
                <a:latin typeface="Arial" pitchFamily="34" charset="0"/>
                <a:cs typeface="Arial" pitchFamily="34" charset="0"/>
              </a:defRPr>
            </a:lvl5pPr>
            <a:lvl6pPr marL="1147763" indent="0" algn="l" eaLnBrk="1" hangingPunct="1">
              <a:spcBef>
                <a:spcPts val="600"/>
              </a:spcBef>
              <a:defRPr sz="1400" b="1">
                <a:latin typeface="Arial" pitchFamily="34" charset="0"/>
                <a:cs typeface="Arial" pitchFamily="34" charset="0"/>
              </a:defRPr>
            </a:lvl6pPr>
            <a:lvl7pPr marL="1319213" indent="-179388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200" b="1">
                <a:latin typeface="Arial" pitchFamily="34" charset="0"/>
                <a:cs typeface="Arial" pitchFamily="34" charset="0"/>
              </a:defRPr>
            </a:lvl7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•  An hypothesis can </a:t>
            </a:r>
            <a:r>
              <a:rPr lang="en-US" sz="1800" u="sng" kern="0" dirty="0" smtClean="0">
                <a:solidFill>
                  <a:sysClr val="windowText" lastClr="000000"/>
                </a:solidFill>
              </a:rPr>
              <a:t>only</a:t>
            </a:r>
            <a:r>
              <a:rPr lang="en-US" sz="1800" kern="0" dirty="0" smtClean="0">
                <a:solidFill>
                  <a:sysClr val="windowText" lastClr="000000"/>
                </a:solidFill>
              </a:rPr>
              <a:t> be falsified. It can </a:t>
            </a:r>
            <a:r>
              <a:rPr lang="en-US" sz="1800" u="sng" kern="0" dirty="0" smtClean="0">
                <a:solidFill>
                  <a:sysClr val="windowText" lastClr="000000"/>
                </a:solidFill>
              </a:rPr>
              <a:t>never</a:t>
            </a:r>
            <a:r>
              <a:rPr lang="en-US" sz="1800" kern="0" dirty="0" smtClean="0">
                <a:solidFill>
                  <a:sysClr val="windowText" lastClr="000000"/>
                </a:solidFill>
              </a:rPr>
              <a:t> be proved true.</a:t>
            </a:r>
            <a:br>
              <a:rPr lang="en-US" sz="1800" kern="0" dirty="0" smtClean="0">
                <a:solidFill>
                  <a:sysClr val="windowText" lastClr="000000"/>
                </a:solidFill>
              </a:rPr>
            </a:br>
            <a:r>
              <a:rPr lang="en-US" sz="1800" kern="0" dirty="0" smtClean="0">
                <a:solidFill>
                  <a:sysClr val="windowText" lastClr="000000"/>
                </a:solidFill>
              </a:rPr>
              <a:t>•  An hypothesis must be falsifiable to be of any epistemic value.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9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673394" y="2322451"/>
            <a:ext cx="4887618" cy="2859149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Epistemology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478342" y="2322451"/>
            <a:ext cx="3985846" cy="2859149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2717" y="2464533"/>
            <a:ext cx="1783080" cy="1207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2200"/>
          <a:stretch/>
        </p:blipFill>
        <p:spPr>
          <a:xfrm>
            <a:off x="8545105" y="2468475"/>
            <a:ext cx="1784707" cy="1213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4344" y="3832599"/>
            <a:ext cx="1784707" cy="12097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105" y="3826194"/>
            <a:ext cx="1783080" cy="121615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327362" y="1884716"/>
            <a:ext cx="2287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/>
              <a:t>Observational Data</a:t>
            </a:r>
            <a:endParaRPr lang="en-US" sz="1800" b="1" dirty="0"/>
          </a:p>
        </p:txBody>
      </p:sp>
      <p:sp>
        <p:nvSpPr>
          <p:cNvPr id="17" name="Rectangle 16"/>
          <p:cNvSpPr/>
          <p:nvPr/>
        </p:nvSpPr>
        <p:spPr>
          <a:xfrm>
            <a:off x="1731731" y="1884716"/>
            <a:ext cx="2770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/>
              <a:t>Pre-observational Work</a:t>
            </a:r>
            <a:endParaRPr lang="en-US" sz="1800" b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800620" y="2469275"/>
            <a:ext cx="4607992" cy="25655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5604" y="2736363"/>
            <a:ext cx="4498024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800" b="1" dirty="0" smtClean="0"/>
              <a:t>Belief: “All swans are white”</a:t>
            </a:r>
          </a:p>
          <a:p>
            <a:endParaRPr lang="en-US" sz="1800" b="1" dirty="0"/>
          </a:p>
          <a:p>
            <a:r>
              <a:rPr lang="en-US" sz="1800" b="1" dirty="0" smtClean="0"/>
              <a:t>Prediction: “If all swans are white, then you should never find any swans of a different color”</a:t>
            </a:r>
          </a:p>
          <a:p>
            <a:endParaRPr lang="en-US" sz="1800" b="1" dirty="0"/>
          </a:p>
          <a:p>
            <a:r>
              <a:rPr lang="en-US" sz="1800" b="1" dirty="0" smtClean="0"/>
              <a:t>Proposed test: “Observe many swans”</a:t>
            </a:r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1878012" y="1066800"/>
            <a:ext cx="8432800" cy="613328"/>
          </a:xfrm>
          <a:prstGeom prst="rect">
            <a:avLst/>
          </a:prstGeom>
        </p:spPr>
        <p:txBody>
          <a:bodyPr/>
          <a:lstStyle>
            <a:lvl1pPr marL="233363" indent="-233363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="1">
                <a:latin typeface="Arial" pitchFamily="34" charset="0"/>
                <a:cs typeface="Arial" pitchFamily="34" charset="0"/>
              </a:defRPr>
            </a:lvl1pPr>
            <a:lvl2pPr marL="509588" indent="-225425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–"/>
              <a:defRPr sz="2000" b="1">
                <a:latin typeface="Arial" pitchFamily="34" charset="0"/>
                <a:cs typeface="Arial" pitchFamily="34" charset="0"/>
              </a:defRPr>
            </a:lvl2pPr>
            <a:lvl3pPr marL="854075" indent="-223838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3pPr>
            <a:lvl4pPr marL="1035050" indent="-180975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Courier New" pitchFamily="49" charset="0"/>
              <a:buChar char="o"/>
              <a:defRPr sz="1400" b="1">
                <a:latin typeface="Arial" pitchFamily="34" charset="0"/>
                <a:cs typeface="Arial" pitchFamily="34" charset="0"/>
              </a:defRPr>
            </a:lvl4pPr>
            <a:lvl5pPr marL="796925" indent="0" algn="l" eaLnBrk="1" hangingPunct="1">
              <a:spcBef>
                <a:spcPts val="600"/>
              </a:spcBef>
              <a:defRPr sz="1600" b="1">
                <a:latin typeface="Arial" pitchFamily="34" charset="0"/>
                <a:cs typeface="Arial" pitchFamily="34" charset="0"/>
              </a:defRPr>
            </a:lvl5pPr>
            <a:lvl6pPr marL="1147763" indent="0" algn="l" eaLnBrk="1" hangingPunct="1">
              <a:spcBef>
                <a:spcPts val="600"/>
              </a:spcBef>
              <a:defRPr sz="1400" b="1">
                <a:latin typeface="Arial" pitchFamily="34" charset="0"/>
                <a:cs typeface="Arial" pitchFamily="34" charset="0"/>
              </a:defRPr>
            </a:lvl6pPr>
            <a:lvl7pPr marL="1319213" indent="-179388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200" b="1">
                <a:latin typeface="Arial" pitchFamily="34" charset="0"/>
                <a:cs typeface="Arial" pitchFamily="34" charset="0"/>
              </a:defRPr>
            </a:lvl7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•  An hypothesis can </a:t>
            </a:r>
            <a:r>
              <a:rPr lang="en-US" sz="1800" u="sng" kern="0" dirty="0" smtClean="0">
                <a:solidFill>
                  <a:sysClr val="windowText" lastClr="000000"/>
                </a:solidFill>
              </a:rPr>
              <a:t>only</a:t>
            </a:r>
            <a:r>
              <a:rPr lang="en-US" sz="1800" kern="0" dirty="0" smtClean="0">
                <a:solidFill>
                  <a:sysClr val="windowText" lastClr="000000"/>
                </a:solidFill>
              </a:rPr>
              <a:t> be falsified. It can </a:t>
            </a:r>
            <a:r>
              <a:rPr lang="en-US" sz="1800" u="sng" kern="0" dirty="0" smtClean="0">
                <a:solidFill>
                  <a:sysClr val="windowText" lastClr="000000"/>
                </a:solidFill>
              </a:rPr>
              <a:t>never</a:t>
            </a:r>
            <a:r>
              <a:rPr lang="en-US" sz="1800" kern="0" dirty="0" smtClean="0">
                <a:solidFill>
                  <a:sysClr val="windowText" lastClr="000000"/>
                </a:solidFill>
              </a:rPr>
              <a:t> be proved true.</a:t>
            </a:r>
            <a:br>
              <a:rPr lang="en-US" sz="1800" kern="0" dirty="0" smtClean="0">
                <a:solidFill>
                  <a:sysClr val="windowText" lastClr="000000"/>
                </a:solidFill>
              </a:rPr>
            </a:br>
            <a:r>
              <a:rPr lang="en-US" sz="1800" kern="0" dirty="0" smtClean="0">
                <a:solidFill>
                  <a:sysClr val="windowText" lastClr="000000"/>
                </a:solidFill>
              </a:rPr>
              <a:t>•  An hypothesis must be falsifiable to be of any epistemic value.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673394" y="2322451"/>
            <a:ext cx="4887618" cy="2859149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Epistemology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478342" y="2322451"/>
            <a:ext cx="3985846" cy="2859149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2717" y="2464533"/>
            <a:ext cx="1783080" cy="1207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2200"/>
          <a:stretch/>
        </p:blipFill>
        <p:spPr>
          <a:xfrm>
            <a:off x="8545105" y="2468475"/>
            <a:ext cx="1784707" cy="1213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4344" y="3832599"/>
            <a:ext cx="1784707" cy="12097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105" y="3826194"/>
            <a:ext cx="1783080" cy="1216152"/>
          </a:xfrm>
          <a:prstGeom prst="rect">
            <a:avLst/>
          </a:prstGeom>
        </p:spPr>
      </p:pic>
      <p:pic>
        <p:nvPicPr>
          <p:cNvPr id="23" name="Picture 2" descr="Black Swan Event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78911" y="3141751"/>
            <a:ext cx="1784707" cy="12136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327362" y="1884716"/>
            <a:ext cx="2287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/>
              <a:t>Observational Data</a:t>
            </a:r>
            <a:endParaRPr lang="en-US" sz="1800" b="1" dirty="0"/>
          </a:p>
        </p:txBody>
      </p:sp>
      <p:sp>
        <p:nvSpPr>
          <p:cNvPr id="17" name="Rectangle 16"/>
          <p:cNvSpPr/>
          <p:nvPr/>
        </p:nvSpPr>
        <p:spPr>
          <a:xfrm>
            <a:off x="1731731" y="1884716"/>
            <a:ext cx="2770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/>
              <a:t>Pre-observational Work</a:t>
            </a:r>
            <a:endParaRPr lang="en-US" sz="1800" b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800620" y="2469275"/>
            <a:ext cx="4607992" cy="25655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5604" y="2736363"/>
            <a:ext cx="4498024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800" b="1" dirty="0" smtClean="0"/>
              <a:t>Belief: “All swans are white”</a:t>
            </a:r>
          </a:p>
          <a:p>
            <a:endParaRPr lang="en-US" sz="1800" b="1" dirty="0"/>
          </a:p>
          <a:p>
            <a:r>
              <a:rPr lang="en-US" sz="1800" b="1" dirty="0" smtClean="0"/>
              <a:t>Prediction: “If all swans are white, then you should never find any swans of a different color”</a:t>
            </a:r>
          </a:p>
          <a:p>
            <a:endParaRPr lang="en-US" sz="1800" b="1" dirty="0"/>
          </a:p>
          <a:p>
            <a:r>
              <a:rPr lang="en-US" sz="1800" b="1" dirty="0" smtClean="0"/>
              <a:t>Proposed test: “Observe many swans”</a:t>
            </a:r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1878012" y="1066800"/>
            <a:ext cx="8432800" cy="613328"/>
          </a:xfrm>
          <a:prstGeom prst="rect">
            <a:avLst/>
          </a:prstGeom>
        </p:spPr>
        <p:txBody>
          <a:bodyPr/>
          <a:lstStyle>
            <a:lvl1pPr marL="233363" indent="-233363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="1">
                <a:latin typeface="Arial" pitchFamily="34" charset="0"/>
                <a:cs typeface="Arial" pitchFamily="34" charset="0"/>
              </a:defRPr>
            </a:lvl1pPr>
            <a:lvl2pPr marL="509588" indent="-225425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–"/>
              <a:defRPr sz="2000" b="1">
                <a:latin typeface="Arial" pitchFamily="34" charset="0"/>
                <a:cs typeface="Arial" pitchFamily="34" charset="0"/>
              </a:defRPr>
            </a:lvl2pPr>
            <a:lvl3pPr marL="854075" indent="-223838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3pPr>
            <a:lvl4pPr marL="1035050" indent="-180975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Courier New" pitchFamily="49" charset="0"/>
              <a:buChar char="o"/>
              <a:defRPr sz="1400" b="1">
                <a:latin typeface="Arial" pitchFamily="34" charset="0"/>
                <a:cs typeface="Arial" pitchFamily="34" charset="0"/>
              </a:defRPr>
            </a:lvl4pPr>
            <a:lvl5pPr marL="796925" indent="0" algn="l" eaLnBrk="1" hangingPunct="1">
              <a:spcBef>
                <a:spcPts val="600"/>
              </a:spcBef>
              <a:defRPr sz="1600" b="1">
                <a:latin typeface="Arial" pitchFamily="34" charset="0"/>
                <a:cs typeface="Arial" pitchFamily="34" charset="0"/>
              </a:defRPr>
            </a:lvl5pPr>
            <a:lvl6pPr marL="1147763" indent="0" algn="l" eaLnBrk="1" hangingPunct="1">
              <a:spcBef>
                <a:spcPts val="600"/>
              </a:spcBef>
              <a:defRPr sz="1400" b="1">
                <a:latin typeface="Arial" pitchFamily="34" charset="0"/>
                <a:cs typeface="Arial" pitchFamily="34" charset="0"/>
              </a:defRPr>
            </a:lvl6pPr>
            <a:lvl7pPr marL="1319213" indent="-179388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200" b="1">
                <a:latin typeface="Arial" pitchFamily="34" charset="0"/>
                <a:cs typeface="Arial" pitchFamily="34" charset="0"/>
              </a:defRPr>
            </a:lvl7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•  An hypothesis can </a:t>
            </a:r>
            <a:r>
              <a:rPr lang="en-US" sz="1800" u="sng" kern="0" dirty="0" smtClean="0">
                <a:solidFill>
                  <a:sysClr val="windowText" lastClr="000000"/>
                </a:solidFill>
              </a:rPr>
              <a:t>only</a:t>
            </a:r>
            <a:r>
              <a:rPr lang="en-US" sz="1800" kern="0" dirty="0" smtClean="0">
                <a:solidFill>
                  <a:sysClr val="windowText" lastClr="000000"/>
                </a:solidFill>
              </a:rPr>
              <a:t> be falsified. It can </a:t>
            </a:r>
            <a:r>
              <a:rPr lang="en-US" sz="1800" u="sng" kern="0" dirty="0" smtClean="0">
                <a:solidFill>
                  <a:sysClr val="windowText" lastClr="000000"/>
                </a:solidFill>
              </a:rPr>
              <a:t>never</a:t>
            </a:r>
            <a:r>
              <a:rPr lang="en-US" sz="1800" kern="0" dirty="0" smtClean="0">
                <a:solidFill>
                  <a:sysClr val="windowText" lastClr="000000"/>
                </a:solidFill>
              </a:rPr>
              <a:t> be proved true.</a:t>
            </a:r>
            <a:br>
              <a:rPr lang="en-US" sz="1800" kern="0" dirty="0" smtClean="0">
                <a:solidFill>
                  <a:sysClr val="windowText" lastClr="000000"/>
                </a:solidFill>
              </a:rPr>
            </a:br>
            <a:r>
              <a:rPr lang="en-US" sz="1800" kern="0" dirty="0" smtClean="0">
                <a:solidFill>
                  <a:sysClr val="windowText" lastClr="000000"/>
                </a:solidFill>
              </a:rPr>
              <a:t>•  An hypothesis must be falsifiable to be of any epistemic value.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598562" y="3209942"/>
            <a:ext cx="14394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Only this observation yielded new knowledge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2" idx="1"/>
          </p:cNvCxnSpPr>
          <p:nvPr/>
        </p:nvCxnSpPr>
        <p:spPr bwMode="auto">
          <a:xfrm flipH="1">
            <a:off x="9363618" y="3748551"/>
            <a:ext cx="1234944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669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1701</TotalTime>
  <Pages>1</Pages>
  <Words>1014</Words>
  <Application>Microsoft Office PowerPoint</Application>
  <PresentationFormat>Custom</PresentationFormat>
  <Paragraphs>160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Times New Roman</vt:lpstr>
      <vt:lpstr>Wingdings</vt:lpstr>
      <vt:lpstr>Lincoln_2012_v16x9</vt:lpstr>
      <vt:lpstr>PowerPoint Presentation</vt:lpstr>
      <vt:lpstr>Example: Starting with a Question</vt:lpstr>
      <vt:lpstr>The Data Science Pipeline</vt:lpstr>
      <vt:lpstr>The OSEMN Data Science Pipeline</vt:lpstr>
      <vt:lpstr>Analyze that Data!</vt:lpstr>
      <vt:lpstr>Outline</vt:lpstr>
      <vt:lpstr>Scientific Epistemology</vt:lpstr>
      <vt:lpstr>Scientific Epistemology</vt:lpstr>
      <vt:lpstr>Scientific Epistemology</vt:lpstr>
      <vt:lpstr>Scientific Epistemology</vt:lpstr>
      <vt:lpstr>Brainstorming a Scientific Question</vt:lpstr>
      <vt:lpstr>Outline</vt:lpstr>
      <vt:lpstr>Example Data Requirements</vt:lpstr>
      <vt:lpstr>Identifying Data Requirements</vt:lpstr>
      <vt:lpstr>Available Datasets</vt:lpstr>
      <vt:lpstr>Dataset Literature Review</vt:lpstr>
      <vt:lpstr>Dataset Descriptions</vt:lpstr>
      <vt:lpstr>Outline</vt:lpstr>
      <vt:lpstr>Answering Your Question with an Existing Dataset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Jordan Montgomery</dc:creator>
  <cp:keywords/>
  <dc:description/>
  <cp:lastModifiedBy>Jordan Montgomery</cp:lastModifiedBy>
  <cp:revision>82</cp:revision>
  <cp:lastPrinted>2001-06-18T18:57:59Z</cp:lastPrinted>
  <dcterms:created xsi:type="dcterms:W3CDTF">2019-03-14T14:36:12Z</dcterms:created>
  <dcterms:modified xsi:type="dcterms:W3CDTF">2020-08-10T18:52:37Z</dcterms:modified>
  <cp:category/>
</cp:coreProperties>
</file>