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7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88825" cy="6858000"/>
  <p:notesSz cx="6858000" cy="9144000"/>
  <p:embeddedFontLst>
    <p:embeddedFont>
      <p:font typeface="Roboto Mon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54673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4" name="Google Shape;64;p1:notes"/>
          <p:cNvSpPr/>
          <p:nvPr/>
        </p:nvSpPr>
        <p:spPr>
          <a:xfrm>
            <a:off x="3927776" y="0"/>
            <a:ext cx="3006424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25" tIns="46100" rIns="92225" bIns="46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:notes"/>
          <p:cNvSpPr/>
          <p:nvPr/>
        </p:nvSpPr>
        <p:spPr>
          <a:xfrm>
            <a:off x="3927776" y="8771255"/>
            <a:ext cx="3006424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200" tIns="0" rIns="192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6" name="Google Shape;66;p1:notes"/>
          <p:cNvSpPr/>
          <p:nvPr/>
        </p:nvSpPr>
        <p:spPr>
          <a:xfrm>
            <a:off x="0" y="8771255"/>
            <a:ext cx="300482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25" tIns="46100" rIns="92225" bIns="46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:notes"/>
          <p:cNvSpPr/>
          <p:nvPr/>
        </p:nvSpPr>
        <p:spPr>
          <a:xfrm>
            <a:off x="0" y="0"/>
            <a:ext cx="300482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25" tIns="46100" rIns="92225" bIns="46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:notes"/>
          <p:cNvSpPr/>
          <p:nvPr/>
        </p:nvSpPr>
        <p:spPr>
          <a:xfrm>
            <a:off x="3926170" y="0"/>
            <a:ext cx="3008031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25" tIns="46100" rIns="92225" bIns="46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:notes"/>
          <p:cNvSpPr/>
          <p:nvPr/>
        </p:nvSpPr>
        <p:spPr>
          <a:xfrm>
            <a:off x="3926170" y="8771255"/>
            <a:ext cx="3008031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200" tIns="0" rIns="192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0" name="Google Shape;70;p1:notes"/>
          <p:cNvSpPr/>
          <p:nvPr/>
        </p:nvSpPr>
        <p:spPr>
          <a:xfrm>
            <a:off x="0" y="8771255"/>
            <a:ext cx="300482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25" tIns="46100" rIns="92225" bIns="46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:notes"/>
          <p:cNvSpPr/>
          <p:nvPr/>
        </p:nvSpPr>
        <p:spPr>
          <a:xfrm>
            <a:off x="0" y="0"/>
            <a:ext cx="300482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25" tIns="46100" rIns="92225" bIns="46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0525" y="693738"/>
            <a:ext cx="6153150" cy="34623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3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Check distro statement before using: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800"/>
              <a:t>DISTRIBUTION STATEMENT A. Approved for pubic release: distribution is unlimited.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80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/>
              <a:t>© 2020 Massachusetts Institute of Technology.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80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783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9b2e0a02_0_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7" name="Google Shape;157;g8b9b2e0a02_0_12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b9b2e0a0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792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b9b2e0a02_0_2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6" name="Google Shape;166;g8b9b2e0a02_0_20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8b9b2e0a0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89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b9b2e0a02_0_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75" name="Google Shape;175;g8b9b2e0a02_0_28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8b9b2e0a0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11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b9b2e0a02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88" name="Google Shape;188;g8b9b2e0a02_0_0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8b9b2e0a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607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a856bf1d_0_2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99" name="Google Shape;199;g8ba856bf1d_0_23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8ba856bf1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441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ae4cd37a4_0_6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07" name="Google Shape;207;g8ae4cd37a4_0_64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8ae4cd37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11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4f21c920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15" name="Google Shape;215;g8a4f21c920_0_0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8a4f21c9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602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ba856bf1d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27" name="Google Shape;227;g8ba856bf1d_0_0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8ba856bf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710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a4f21c920_0_1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35" name="Google Shape;235;g8a4f21c920_0_17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8a4f21c92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416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4f21c920_0_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48" name="Google Shape;248;g8a4f21c920_0_28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8a4f21c92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93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ad8f190e3_0_1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8" name="Google Shape;78;g8ad8f190e3_0_13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8ad8f190e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295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b9b2e0a02_0_19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58" name="Google Shape;258;g8b9b2e0a02_0_198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8b9b2e0a0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12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a856bf1d_0_4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8" name="Google Shape;88;g8ba856bf1d_0_44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8ba856bf1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739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d8f190e3_0_2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6" name="Google Shape;96;g8ad8f190e3_0_25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8ad8f190e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517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9b2e0a02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6" name="Google Shape;106;g8b9b2e0a02_0_6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8b9b2e0a0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24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ba856bf1d_0_5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3" name="Google Shape;123;g8ba856bf1d_0_51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8ba856bf1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99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a4f21c920_0_4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1" name="Google Shape;131;g8a4f21c920_0_43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8a4f21c92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303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b998d147e_0_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9" name="Google Shape;139;g8b998d147e_0_3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8b998d147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11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ba856bf1d_0_5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49" name="Google Shape;149;g8ba856bf1d_0_59:notes"/>
          <p:cNvSpPr txBox="1">
            <a:spLocks noGrp="1"/>
          </p:cNvSpPr>
          <p:nvPr>
            <p:ph type="body" idx="1"/>
          </p:nvPr>
        </p:nvSpPr>
        <p:spPr>
          <a:xfrm>
            <a:off x="911225" y="4343400"/>
            <a:ext cx="5032500" cy="41148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8ba856bf1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70600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18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66666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 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0" y="950976"/>
            <a:ext cx="12188825" cy="0"/>
          </a:xfrm>
          <a:custGeom>
            <a:avLst/>
            <a:gdLst/>
            <a:ahLst/>
            <a:cxnLst/>
            <a:rect l="l" t="t" r="r" b="b"/>
            <a:pathLst>
              <a:path w="6145" h="1" extrusionOk="0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6355080"/>
            <a:ext cx="12188825" cy="0"/>
          </a:xfrm>
          <a:custGeom>
            <a:avLst/>
            <a:gdLst/>
            <a:ahLst/>
            <a:cxnLst/>
            <a:rect l="l" t="t" r="r" b="b"/>
            <a:pathLst>
              <a:path w="6145" h="1" extrusionOk="0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 descr="L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79976" y="5111496"/>
            <a:ext cx="3429000" cy="34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5535" y="91479"/>
            <a:ext cx="678007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">
  <p:cSld name="Media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>
            <a:spLocks noGrp="1"/>
          </p:cNvSpPr>
          <p:nvPr>
            <p:ph type="media" idx="2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 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3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1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>
            <a:spLocks noGrp="1"/>
          </p:cNvSpPr>
          <p:nvPr>
            <p:ph type="chart" idx="2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 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3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1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73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1111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4285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and Content">
  <p:cSld name="3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73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1111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125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4285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6666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Subtitle and Content">
  <p:cSld name="Title with Sub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lv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 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11111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1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 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7927" cy="81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950976"/>
            <a:ext cx="12188825" cy="0"/>
          </a:xfrm>
          <a:custGeom>
            <a:avLst/>
            <a:gdLst/>
            <a:ahLst/>
            <a:cxnLst/>
            <a:rect l="l" t="t" r="r" b="b"/>
            <a:pathLst>
              <a:path w="6145" h="1" extrusionOk="0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426609" y="6455664"/>
            <a:ext cx="1450470" cy="21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 sz="7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BWSI OV, pg </a:t>
            </a:r>
            <a:fld id="{00000000-1234-1234-1234-123412341234}" type="slidenum">
              <a:rPr lang="en-US" sz="7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JGG 04/28/2020</a:t>
            </a:r>
            <a:endParaRPr sz="7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6355080"/>
            <a:ext cx="12188825" cy="0"/>
          </a:xfrm>
          <a:custGeom>
            <a:avLst/>
            <a:gdLst/>
            <a:ahLst/>
            <a:cxnLst/>
            <a:rect l="l" t="t" r="r" b="b"/>
            <a:pathLst>
              <a:path w="6145" h="1" extrusionOk="0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LL_Logo_alone_blu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84632" y="246888"/>
            <a:ext cx="548658" cy="53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 descr="LL_Logo_blue_nomark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683496" y="6473952"/>
            <a:ext cx="2023269" cy="230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155535" y="91479"/>
            <a:ext cx="678007" cy="8286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etmuseum.org/art/collection/search/32585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1370012" y="1657350"/>
            <a:ext cx="9601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3600"/>
              <a:t>Medlytics Week 1 Topic 1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3600"/>
              <a:t>Data Parsing Visualization</a:t>
            </a:r>
            <a:endParaRPr sz="3600"/>
          </a:p>
          <a:p>
            <a:pPr marL="0" lvl="0" indent="0" algn="ctr" rtl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400"/>
              <a:t>July 7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Plots</a:t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75" y="1437534"/>
            <a:ext cx="1160145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4603400" y="1134050"/>
            <a:ext cx="2982000" cy="502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 Scatter Plot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b="0"/>
              <a:t>2+ numeric axes</a:t>
            </a:r>
            <a:endParaRPr b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0"/>
              <a:t>Can extend into more dimensions</a:t>
            </a:r>
            <a:endParaRPr b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0"/>
              <a:t>Versatile, but can be unclear</a:t>
            </a:r>
            <a:endParaRPr b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7802375" y="1134050"/>
            <a:ext cx="2982000" cy="502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 Line Plot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b="0"/>
              <a:t>2+ numeric axes</a:t>
            </a:r>
            <a:endParaRPr b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0"/>
              <a:t>Can extend into more dimensions</a:t>
            </a:r>
            <a:endParaRPr b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0"/>
              <a:t>Requires data to be in series (along line)</a:t>
            </a:r>
            <a:endParaRPr b="0"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1404425" y="1134050"/>
            <a:ext cx="2982000" cy="502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 Bar Plot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b="0"/>
              <a:t>One numeric axis, one categorical axis</a:t>
            </a:r>
            <a:endParaRPr b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0"/>
              <a:t>Good for comparing quantities across groups</a:t>
            </a:r>
            <a:endParaRPr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4062825" y="957575"/>
            <a:ext cx="4063200" cy="539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 Formats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Visualizing Data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Modeling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Characteristics of Data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 Cleaning</a:t>
            </a:r>
            <a:endParaRPr sz="2400"/>
          </a:p>
        </p:txBody>
      </p:sp>
      <p:sp>
        <p:nvSpPr>
          <p:cNvPr id="5" name="Right Arrow 4"/>
          <p:cNvSpPr/>
          <p:nvPr/>
        </p:nvSpPr>
        <p:spPr>
          <a:xfrm>
            <a:off x="3453213" y="3566229"/>
            <a:ext cx="609600" cy="3886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Patterns in </a:t>
            </a:r>
            <a:r>
              <a:rPr lang="en-US" sz="3600"/>
              <a:t>Data</a:t>
            </a:r>
            <a:endParaRPr sz="3600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350" y="1087800"/>
            <a:ext cx="7223771" cy="5156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2" name="Google Shape;162;p23"/>
          <p:cNvSpPr txBox="1"/>
          <p:nvPr/>
        </p:nvSpPr>
        <p:spPr>
          <a:xfrm>
            <a:off x="4982588" y="1143000"/>
            <a:ext cx="6837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House Values by Floor Area</a:t>
            </a:r>
            <a:endParaRPr sz="2400" b="1"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278700" y="1143000"/>
            <a:ext cx="4116600" cy="510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This plot shows the market value of some houses with respect to their floor area.</a:t>
            </a:r>
            <a:endParaRPr sz="2400" b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Can you see a pattern?</a:t>
            </a:r>
            <a:endParaRPr sz="2400" b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How can we make use of this data?</a:t>
            </a:r>
            <a:endParaRPr sz="2400" b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We will take a closer look at this problem later in the week, but for now...</a:t>
            </a:r>
            <a:endParaRPr sz="2400"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</a:t>
            </a:r>
            <a:endParaRPr sz="3600"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257925" y="1224500"/>
            <a:ext cx="4116600" cy="298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Using a computer, we can fit a linear regression line to the data.</a:t>
            </a:r>
            <a:endParaRPr sz="2400" b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Does this fit the pattern you could see?</a:t>
            </a:r>
            <a:endParaRPr sz="2400" b="0"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726" y="1087800"/>
            <a:ext cx="7375026" cy="51567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2" name="Google Shape;172;p24"/>
          <p:cNvSpPr txBox="1"/>
          <p:nvPr/>
        </p:nvSpPr>
        <p:spPr>
          <a:xfrm>
            <a:off x="4982625" y="1132625"/>
            <a:ext cx="6837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House Values with Regression Line</a:t>
            </a:r>
            <a:endParaRPr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</a:t>
            </a:r>
            <a:endParaRPr sz="3600"/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257925" y="1224500"/>
            <a:ext cx="4116600" cy="298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Using a computer, we can fit a linear regression line to the data.</a:t>
            </a:r>
            <a:endParaRPr sz="2400" b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/>
              <a:t>Does this fit the pattern you could see?</a:t>
            </a:r>
            <a:endParaRPr sz="2400" b="0"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726" y="1087800"/>
            <a:ext cx="7375026" cy="51567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1" name="Google Shape;181;p25"/>
          <p:cNvSpPr txBox="1"/>
          <p:nvPr/>
        </p:nvSpPr>
        <p:spPr>
          <a:xfrm>
            <a:off x="4982625" y="1132625"/>
            <a:ext cx="6837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House Values with Regression Line</a:t>
            </a:r>
            <a:endParaRPr sz="2400" b="1"/>
          </a:p>
        </p:txBody>
      </p:sp>
      <p:sp>
        <p:nvSpPr>
          <p:cNvPr id="182" name="Google Shape;182;p25"/>
          <p:cNvSpPr txBox="1"/>
          <p:nvPr/>
        </p:nvSpPr>
        <p:spPr>
          <a:xfrm>
            <a:off x="257925" y="4206800"/>
            <a:ext cx="4116600" cy="19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Now we can use the line to make predictions about other house values!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83" name="Google Shape;183;p25"/>
          <p:cNvCxnSpPr/>
          <p:nvPr/>
        </p:nvCxnSpPr>
        <p:spPr>
          <a:xfrm rot="10800000">
            <a:off x="9694975" y="2878275"/>
            <a:ext cx="0" cy="278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5"/>
          <p:cNvSpPr/>
          <p:nvPr/>
        </p:nvSpPr>
        <p:spPr>
          <a:xfrm>
            <a:off x="9611875" y="2878275"/>
            <a:ext cx="166200" cy="176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5"/>
          <p:cNvCxnSpPr>
            <a:stCxn id="184" idx="2"/>
          </p:cNvCxnSpPr>
          <p:nvPr/>
        </p:nvCxnSpPr>
        <p:spPr>
          <a:xfrm flipH="1">
            <a:off x="5642275" y="2966625"/>
            <a:ext cx="39696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</a:t>
            </a: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606400" y="1119100"/>
            <a:ext cx="4847700" cy="482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0"/>
              <a:t>Linear regression is one simple type of </a:t>
            </a:r>
            <a:r>
              <a:rPr lang="en-US"/>
              <a:t>mathematical model.</a:t>
            </a:r>
            <a:endParaRPr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b="0"/>
              <a:t>Models come in many forms:</a:t>
            </a:r>
            <a:endParaRPr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b="0"/>
              <a:t>linear vs non-linear</a:t>
            </a:r>
            <a:endParaRPr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b="0"/>
              <a:t>static vs dynamic</a:t>
            </a:r>
            <a:endParaRPr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b="0"/>
              <a:t>deterministic vs statistical</a:t>
            </a:r>
            <a:endParaRPr b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0"/>
              <a:t>The goal of all models is to predict outcomes</a:t>
            </a:r>
            <a:endParaRPr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0"/>
              <a:t>In complex systems, such as human health, simple models may not be sufficient to make accurate predictions.</a:t>
            </a:r>
            <a:endParaRPr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0"/>
              <a:t>Machine learning is one approach to generating advanced models.</a:t>
            </a:r>
            <a:endParaRPr b="0"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5037" y="2738116"/>
            <a:ext cx="2543125" cy="2551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8012" y="2790851"/>
            <a:ext cx="2543125" cy="25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5998025" y="2043100"/>
            <a:ext cx="2543100" cy="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Complex Data Set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(Difficult to Model)</a:t>
            </a:r>
            <a:endParaRPr sz="1800" b="1"/>
          </a:p>
        </p:txBody>
      </p:sp>
      <p:sp>
        <p:nvSpPr>
          <p:cNvPr id="196" name="Google Shape;196;p26"/>
          <p:cNvSpPr txBox="1"/>
          <p:nvPr/>
        </p:nvSpPr>
        <p:spPr>
          <a:xfrm>
            <a:off x="9085038" y="2043100"/>
            <a:ext cx="2543100" cy="8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Model Created by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Machine Learning</a:t>
            </a:r>
            <a:endParaRPr sz="18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1"/>
          </p:nvPr>
        </p:nvSpPr>
        <p:spPr>
          <a:xfrm>
            <a:off x="4062825" y="957575"/>
            <a:ext cx="4063200" cy="539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smtClean="0"/>
              <a:t>Data Formats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Visualizing Data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Modeling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Characteristics of Data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Data Cleaning</a:t>
            </a:r>
            <a:endParaRPr sz="2400" dirty="0"/>
          </a:p>
        </p:txBody>
      </p:sp>
      <p:sp>
        <p:nvSpPr>
          <p:cNvPr id="5" name="Right Arrow 4"/>
          <p:cNvSpPr/>
          <p:nvPr/>
        </p:nvSpPr>
        <p:spPr>
          <a:xfrm>
            <a:off x="3453213" y="4117072"/>
            <a:ext cx="609600" cy="3886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 of Data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633822" y="1289300"/>
            <a:ext cx="5460600" cy="482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What makes a useful data set?</a:t>
            </a:r>
            <a:endParaRPr sz="24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 comes from the same source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b="0"/>
              <a:t>Avoid “apples-to-oranges” problem</a:t>
            </a:r>
            <a:endParaRPr b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 has consistent variables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b="0"/>
              <a:t>This is often required by algorithms</a:t>
            </a:r>
            <a:endParaRPr b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 sample size is large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b="0"/>
              <a:t>Required for statistical significance</a:t>
            </a:r>
            <a:endParaRPr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b="0"/>
              <a:t>Improves performance of machine learning algorithms</a:t>
            </a:r>
            <a:endParaRPr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0"/>
              <a:t>Using data that meets these criteria will allow us to draw more useful conclusions.</a:t>
            </a:r>
            <a:endParaRPr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0"/>
              <a:t>If the data is bad, so is the analysis!</a:t>
            </a:r>
            <a:endParaRPr b="0"/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7099"/>
          <a:stretch/>
        </p:blipFill>
        <p:spPr>
          <a:xfrm>
            <a:off x="6857022" y="2369759"/>
            <a:ext cx="4476750" cy="247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Homogeneity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1"/>
          </p:nvPr>
        </p:nvSpPr>
        <p:spPr>
          <a:xfrm>
            <a:off x="633825" y="1982375"/>
            <a:ext cx="5460600" cy="401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Homogeneous Sampling</a:t>
            </a:r>
            <a:endParaRPr sz="2400"/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Samples chosen for similar traits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b="0"/>
              <a:t>Traits often chosen for usefulness</a:t>
            </a:r>
            <a:endParaRPr b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b="0"/>
              <a:t>Samples often small</a:t>
            </a:r>
            <a:endParaRPr b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Homogeneous Data</a:t>
            </a:r>
            <a:endParaRPr sz="2400"/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Homogenous data is of the same type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b="0"/>
              <a:t>for example, numerical vs categorical</a:t>
            </a:r>
            <a:endParaRPr b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 can also have “homogeneity of variance,” which means a consistent distribution of data</a:t>
            </a:r>
            <a:endParaRPr/>
          </a:p>
        </p:txBody>
      </p:sp>
      <p:sp>
        <p:nvSpPr>
          <p:cNvPr id="220" name="Google Shape;220;p29"/>
          <p:cNvSpPr txBox="1"/>
          <p:nvPr/>
        </p:nvSpPr>
        <p:spPr>
          <a:xfrm>
            <a:off x="633825" y="1168475"/>
            <a:ext cx="111231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When talking about data, the word “homogeneity” (and its opposite, “heterogeneity”) usually refers to one of two things: homogeneous sampling techniques and homogeneous data sets. </a:t>
            </a:r>
            <a:endParaRPr sz="2200"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363" y="4395038"/>
            <a:ext cx="28575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363" y="2175850"/>
            <a:ext cx="28575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/>
          <p:nvPr/>
        </p:nvSpPr>
        <p:spPr>
          <a:xfrm>
            <a:off x="7764325" y="2130325"/>
            <a:ext cx="2750400" cy="18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Heterogeneous Distribution</a:t>
            </a:r>
            <a:endParaRPr b="1"/>
          </a:p>
        </p:txBody>
      </p:sp>
      <p:sp>
        <p:nvSpPr>
          <p:cNvPr id="224" name="Google Shape;224;p29"/>
          <p:cNvSpPr/>
          <p:nvPr/>
        </p:nvSpPr>
        <p:spPr>
          <a:xfrm>
            <a:off x="7911975" y="4350975"/>
            <a:ext cx="2602800" cy="18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Homogeneous Distribution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4062825" y="957575"/>
            <a:ext cx="4063200" cy="539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 smtClean="0"/>
              <a:t>Data Formats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Visualizing Data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Modeling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Characteristics of Data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Data Cleaning</a:t>
            </a:r>
            <a:endParaRPr sz="2400" dirty="0"/>
          </a:p>
        </p:txBody>
      </p:sp>
      <p:sp>
        <p:nvSpPr>
          <p:cNvPr id="5" name="Right Arrow 4"/>
          <p:cNvSpPr/>
          <p:nvPr/>
        </p:nvSpPr>
        <p:spPr>
          <a:xfrm>
            <a:off x="3453213" y="4656899"/>
            <a:ext cx="609600" cy="3886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 bwMode="auto">
          <a:xfrm>
            <a:off x="9447212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295814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5144415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993016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841617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Necessary Components of a </a:t>
            </a:r>
            <a:br>
              <a:rPr lang="en-US" sz="2800" dirty="0"/>
            </a:br>
            <a:r>
              <a:rPr lang="en-US" sz="2800" dirty="0"/>
              <a:t>Supervised Machine Learning Approach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204916" y="4395627"/>
            <a:ext cx="127427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Examples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342217" y="2970924"/>
            <a:ext cx="1557499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7337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Tabular data</a:t>
            </a:r>
          </a:p>
          <a:p>
            <a:r>
              <a:rPr lang="en-US" sz="1400" b="1" dirty="0"/>
              <a:t>- Time-series</a:t>
            </a:r>
          </a:p>
          <a:p>
            <a:r>
              <a:rPr lang="en-US" sz="1400" b="1" dirty="0"/>
              <a:t>-  Images</a:t>
            </a:r>
          </a:p>
          <a:p>
            <a:r>
              <a:rPr lang="en-US" sz="1400" b="1" dirty="0"/>
              <a:t>-  Videos</a:t>
            </a:r>
          </a:p>
          <a:p>
            <a:r>
              <a:rPr lang="en-US" sz="1400" b="1" dirty="0"/>
              <a:t>-  Text samples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7337" y="2753361"/>
            <a:ext cx="192024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Set of labeled samples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38736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Intuition</a:t>
            </a:r>
          </a:p>
          <a:p>
            <a:r>
              <a:rPr lang="en-US" sz="1400" b="1" dirty="0"/>
              <a:t>-  Expert knowledge</a:t>
            </a:r>
          </a:p>
          <a:p>
            <a:r>
              <a:rPr lang="en-US" sz="1400" b="1" dirty="0"/>
              <a:t>-  </a:t>
            </a:r>
            <a:r>
              <a:rPr lang="en-US" sz="1400" b="1" dirty="0" smtClean="0"/>
              <a:t>Statistics</a:t>
            </a:r>
            <a:endParaRPr lang="en-US" sz="1400" b="1" dirty="0"/>
          </a:p>
          <a:p>
            <a:r>
              <a:rPr lang="en-US" sz="1400" b="1" dirty="0"/>
              <a:t>-  </a:t>
            </a:r>
            <a:r>
              <a:rPr lang="en-US" sz="1400" b="1" dirty="0" smtClean="0"/>
              <a:t>Learned </a:t>
            </a:r>
            <a:r>
              <a:rPr lang="en-US" sz="1400" b="1" dirty="0"/>
              <a:t>features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38736" y="2753361"/>
            <a:ext cx="192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Method to </a:t>
            </a:r>
            <a:r>
              <a:rPr lang="en-US" sz="1400" b="1" dirty="0" smtClean="0"/>
              <a:t>select data characteristics critical information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90135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Regression</a:t>
            </a:r>
          </a:p>
          <a:p>
            <a:r>
              <a:rPr lang="en-US" sz="1400" b="1" dirty="0"/>
              <a:t>-  Nearest neighbor</a:t>
            </a:r>
          </a:p>
          <a:p>
            <a:r>
              <a:rPr lang="en-US" sz="1400" b="1" dirty="0"/>
              <a:t>-  Decision tree</a:t>
            </a:r>
          </a:p>
          <a:p>
            <a:r>
              <a:rPr lang="en-US" sz="1400" b="1" dirty="0"/>
              <a:t>-  SVM</a:t>
            </a:r>
          </a:p>
          <a:p>
            <a:r>
              <a:rPr lang="en-US" sz="1400" b="1" dirty="0"/>
              <a:t>-  Neural Network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0135" y="2753361"/>
            <a:ext cx="192024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form of model which will be trained to make decisions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1534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Squared error</a:t>
            </a:r>
          </a:p>
          <a:p>
            <a:r>
              <a:rPr lang="en-US" sz="1400" b="1" dirty="0"/>
              <a:t>-  Absolute error</a:t>
            </a:r>
          </a:p>
          <a:p>
            <a:r>
              <a:rPr lang="en-US" sz="1400" b="1" dirty="0"/>
              <a:t>-  </a:t>
            </a:r>
            <a:r>
              <a:rPr lang="en-US" sz="1400" b="1" dirty="0" smtClean="0"/>
              <a:t>Cross-entropy</a:t>
            </a:r>
            <a:endParaRPr lang="en-US" sz="1400" b="1" dirty="0"/>
          </a:p>
          <a:p>
            <a:r>
              <a:rPr lang="en-US" sz="1400" b="1" dirty="0"/>
              <a:t>-  </a:t>
            </a:r>
            <a:r>
              <a:rPr lang="en-US" sz="1400" b="1" dirty="0" smtClean="0"/>
              <a:t>Accuracy</a:t>
            </a:r>
            <a:endParaRPr lang="en-US" sz="1400" b="1" dirty="0"/>
          </a:p>
          <a:p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41534" y="2753361"/>
            <a:ext cx="192024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Metric by which a prospective models should be judged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92932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Gradient descent</a:t>
            </a:r>
          </a:p>
          <a:p>
            <a:r>
              <a:rPr lang="en-US" sz="1400" b="1" dirty="0"/>
              <a:t>-  Gradient-free opt.</a:t>
            </a:r>
          </a:p>
          <a:p>
            <a:r>
              <a:rPr lang="en-US" sz="1400" b="1" dirty="0"/>
              <a:t>-  </a:t>
            </a:r>
            <a:r>
              <a:rPr lang="en-US" sz="1400" b="1" dirty="0" smtClean="0"/>
              <a:t>Analytic solution</a:t>
            </a:r>
            <a:endParaRPr lang="en-US" sz="1400" b="1" dirty="0"/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492932" y="2753361"/>
            <a:ext cx="192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Algorithm </a:t>
            </a:r>
            <a:r>
              <a:rPr lang="en-US" sz="1400" b="1" dirty="0" smtClean="0"/>
              <a:t>to minimize </a:t>
            </a:r>
            <a:r>
              <a:rPr lang="en-US" sz="1400" b="1" dirty="0"/>
              <a:t>the cost function </a:t>
            </a:r>
            <a:r>
              <a:rPr lang="en-US" sz="1400" b="1" dirty="0" smtClean="0"/>
              <a:t>by tuning model parameters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8994" y="1070877"/>
            <a:ext cx="1534819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Training Data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016839" y="1738678"/>
            <a:ext cx="980225" cy="835963"/>
            <a:chOff x="958240" y="1650125"/>
            <a:chExt cx="980480" cy="83618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410" y="1650125"/>
              <a:ext cx="928310" cy="75606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58240" y="2224696"/>
              <a:ext cx="435599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IrVi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6744" y="1869575"/>
            <a:ext cx="851332" cy="788618"/>
            <a:chOff x="1768393" y="1996407"/>
            <a:chExt cx="851554" cy="78882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8393" y="1996407"/>
              <a:ext cx="777273" cy="760238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172994" y="2523620"/>
              <a:ext cx="446953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IrSe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88151" y="1070877"/>
            <a:ext cx="142141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Feature</a:t>
            </a:r>
          </a:p>
          <a:p>
            <a:pPr algn="ctr"/>
            <a:r>
              <a:rPr lang="en-US" sz="1999" b="1" dirty="0"/>
              <a:t>Selection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352761" y="1809380"/>
            <a:ext cx="1292191" cy="861436"/>
            <a:chOff x="3436850" y="1810340"/>
            <a:chExt cx="1192243" cy="79480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6850" y="1810340"/>
              <a:ext cx="1192243" cy="794804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 bwMode="auto">
            <a:xfrm flipV="1">
              <a:off x="4106836" y="1984478"/>
              <a:ext cx="334902" cy="2687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3488760" y="2199280"/>
              <a:ext cx="355506" cy="8019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4247049" y="2035889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69486" y="2160132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76893" y="1253757"/>
            <a:ext cx="1659636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Model Type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0911" y="1647169"/>
            <a:ext cx="1371600" cy="1033203"/>
          </a:xfrm>
          <a:prstGeom prst="rect">
            <a:avLst/>
          </a:prstGeom>
          <a:ln w="12700"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7358755" y="1070877"/>
            <a:ext cx="1629773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 smtClean="0"/>
              <a:t>Cost </a:t>
            </a:r>
            <a:r>
              <a:rPr lang="en-US" sz="1999" b="1" dirty="0"/>
              <a:t>Function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361174" y="1778579"/>
            <a:ext cx="1637874" cy="817724"/>
            <a:chOff x="7361174" y="1751271"/>
            <a:chExt cx="1637874" cy="817724"/>
          </a:xfrm>
        </p:grpSpPr>
        <p:sp>
          <p:nvSpPr>
            <p:cNvPr id="75" name="Rectangle 74"/>
            <p:cNvSpPr/>
            <p:nvPr/>
          </p:nvSpPr>
          <p:spPr bwMode="auto">
            <a:xfrm>
              <a:off x="7361174" y="1751271"/>
              <a:ext cx="1637874" cy="8177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/>
              <a:endParaRPr lang="en-US" sz="1400" b="1" dirty="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916" y="1933892"/>
              <a:ext cx="1520613" cy="60985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9715512" y="1070877"/>
            <a:ext cx="1475078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Training Algorithm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3515" y="1782450"/>
            <a:ext cx="1219073" cy="824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262987" y="6073156"/>
            <a:ext cx="11317825" cy="27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* </a:t>
            </a:r>
            <a:r>
              <a:rPr lang="en-US" sz="1100" b="1" dirty="0" smtClean="0"/>
              <a:t>image </a:t>
            </a:r>
            <a:r>
              <a:rPr lang="en-US" sz="1100" b="1" dirty="0"/>
              <a:t>sources: </a:t>
            </a:r>
            <a:r>
              <a:rPr lang="en-US" sz="1100" b="1" dirty="0" err="1"/>
              <a:t>scikit</a:t>
            </a:r>
            <a:r>
              <a:rPr lang="en-US" sz="1100" b="1" dirty="0"/>
              <a:t>-learn (for “model type”) and https://reconsider.news/2018/05/09/ai-researchers-allege-machine-learning-alchemy (for “training algorithm”)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71651" y="5495240"/>
            <a:ext cx="7757207" cy="438912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>
            <a:lvl1pPr marL="169863" marR="0" indent="-169863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1698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1200" b="1">
                <a:solidFill>
                  <a:schemeClr val="tx1"/>
                </a:solidFill>
                <a:latin typeface="+mn-lt"/>
              </a:defRPr>
            </a:lvl2pPr>
            <a:lvl3pPr marL="1343025" indent="-255588" algn="l" defTabSz="1019175" rtl="0" eaLnBrk="1" fontAlgn="base" hangingPunct="1">
              <a:spcBef>
                <a:spcPct val="3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3pPr>
            <a:lvl4pPr marL="1722438" indent="-131763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4pPr>
            <a:lvl5pPr marL="2038350" indent="-209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5pPr>
            <a:lvl6pPr marL="2495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9527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4099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8671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ts val="1600"/>
              </a:lnSpc>
              <a:spcAft>
                <a:spcPts val="3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Supervised machine learning approaches require each of these components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058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Cleaning: Subselection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654138" y="1310428"/>
            <a:ext cx="10921200" cy="61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0"/>
              <a:t>Not all data sets are perfect. How can we improve a data set for analytical use?</a:t>
            </a:r>
            <a:endParaRPr b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240" name="Google Shape;240;p31"/>
          <p:cNvSpPr txBox="1"/>
          <p:nvPr/>
        </p:nvSpPr>
        <p:spPr>
          <a:xfrm>
            <a:off x="439325" y="2230175"/>
            <a:ext cx="5163900" cy="3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Not all data has the same predictive power, even within a homogeneous data set. We can narrow down the data set to what we actually need.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Slicing </a:t>
            </a:r>
            <a:r>
              <a:rPr lang="en-US" sz="1800"/>
              <a:t>data means taking a single dimension: one variable or entry.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Dicing </a:t>
            </a:r>
            <a:r>
              <a:rPr lang="en-US" sz="1800"/>
              <a:t>data means taking values from a range of variables or entries.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More general subselection is also possible, by combining slices and dices.</a:t>
            </a:r>
            <a:endParaRPr sz="1800"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900" y="2933028"/>
            <a:ext cx="5789601" cy="191169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/>
          <p:nvPr/>
        </p:nvSpPr>
        <p:spPr>
          <a:xfrm>
            <a:off x="5959900" y="2380000"/>
            <a:ext cx="1419300" cy="41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Slice</a:t>
            </a:r>
            <a:endParaRPr sz="1800" b="1"/>
          </a:p>
        </p:txBody>
      </p:sp>
      <p:sp>
        <p:nvSpPr>
          <p:cNvPr id="243" name="Google Shape;243;p31"/>
          <p:cNvSpPr/>
          <p:nvPr/>
        </p:nvSpPr>
        <p:spPr>
          <a:xfrm>
            <a:off x="8145050" y="2380000"/>
            <a:ext cx="1419300" cy="41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Dice</a:t>
            </a:r>
            <a:endParaRPr sz="1800" b="1"/>
          </a:p>
        </p:txBody>
      </p:sp>
      <p:sp>
        <p:nvSpPr>
          <p:cNvPr id="244" name="Google Shape;244;p31"/>
          <p:cNvSpPr/>
          <p:nvPr/>
        </p:nvSpPr>
        <p:spPr>
          <a:xfrm>
            <a:off x="10330200" y="2380000"/>
            <a:ext cx="1419300" cy="41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Multiple</a:t>
            </a:r>
            <a:endParaRPr sz="1800" b="1"/>
          </a:p>
        </p:txBody>
      </p:sp>
      <p:sp>
        <p:nvSpPr>
          <p:cNvPr id="245" name="Google Shape;245;p31"/>
          <p:cNvSpPr txBox="1"/>
          <p:nvPr/>
        </p:nvSpPr>
        <p:spPr>
          <a:xfrm>
            <a:off x="6122150" y="4978950"/>
            <a:ext cx="54651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Source: “point,” “range,” and “set” are ways to access data in python “Cubes”.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See documentation: https://pythonhosted.org/cubes/slicing_and_dicing.html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Cleaning: Missing Data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body" idx="1"/>
          </p:nvPr>
        </p:nvSpPr>
        <p:spPr>
          <a:xfrm>
            <a:off x="633850" y="1098048"/>
            <a:ext cx="10921200" cy="103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0"/>
              <a:t>Another problem that can arise is a set having missing data. That is to say, individual data points could be missing or invalid. There are many solutions to this problem, including:</a:t>
            </a:r>
            <a:endParaRPr b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0"/>
          </a:p>
        </p:txBody>
      </p:sp>
      <p:sp>
        <p:nvSpPr>
          <p:cNvPr id="253" name="Google Shape;253;p32"/>
          <p:cNvSpPr txBox="1"/>
          <p:nvPr/>
        </p:nvSpPr>
        <p:spPr>
          <a:xfrm>
            <a:off x="265600" y="2131250"/>
            <a:ext cx="57300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Replacing missing data with a constant: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Pros: easy to do (find and replace)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Cons: can cause significant bias towards the constant value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Replacing missing data with median/mean: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Pros: fairly easy (calculate, find and replace)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Cons: can cause bias towards the center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may give impression of greater homogeneity of variance</a:t>
            </a:r>
            <a:endParaRPr sz="2000"/>
          </a:p>
        </p:txBody>
      </p:sp>
      <p:sp>
        <p:nvSpPr>
          <p:cNvPr id="254" name="Google Shape;254;p32"/>
          <p:cNvSpPr txBox="1"/>
          <p:nvPr/>
        </p:nvSpPr>
        <p:spPr>
          <a:xfrm>
            <a:off x="5995600" y="2169175"/>
            <a:ext cx="5927700" cy="30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Removing row (entry) with missing data: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Pros: may improve sample homogeneity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Cons: reduces sample size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may limit utility of data set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Removing column (variable) with missing data: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Pros: may reduce processing costs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Cons: variable selection is important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removing variables can lead to modeling limitations</a:t>
            </a:r>
            <a:endParaRPr sz="2000"/>
          </a:p>
        </p:txBody>
      </p:sp>
      <p:sp>
        <p:nvSpPr>
          <p:cNvPr id="255" name="Google Shape;255;p32"/>
          <p:cNvSpPr txBox="1">
            <a:spLocks noGrp="1"/>
          </p:cNvSpPr>
          <p:nvPr>
            <p:ph type="body" idx="1"/>
          </p:nvPr>
        </p:nvSpPr>
        <p:spPr>
          <a:xfrm>
            <a:off x="633850" y="5418949"/>
            <a:ext cx="10921200" cy="67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0"/>
              <a:t>We will cover this in greater detail in a tutorial notebook.</a:t>
            </a:r>
            <a:endParaRPr b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2" name="Google Shape;262;p33"/>
          <p:cNvSpPr txBox="1">
            <a:spLocks noGrp="1"/>
          </p:cNvSpPr>
          <p:nvPr>
            <p:ph type="body" idx="1"/>
          </p:nvPr>
        </p:nvSpPr>
        <p:spPr>
          <a:xfrm>
            <a:off x="633838" y="1917501"/>
            <a:ext cx="10921200" cy="350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 is formatted information, but there are a large variety of formats!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Matplotlib provides a standard interface for plotting data in python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 can be interpreted using a mathematical model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Good data for modeling will have a large sample size, a consistent source, and homogeneous variables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•"/>
            </a:pPr>
            <a:r>
              <a:rPr lang="en-US" sz="2400"/>
              <a:t>Data can be “cleaned” to improve its quality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 bwMode="auto">
          <a:xfrm>
            <a:off x="9447212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295814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5144415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993016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841617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Necessary Components of a </a:t>
            </a:r>
            <a:br>
              <a:rPr lang="en-US" sz="2800" dirty="0"/>
            </a:br>
            <a:r>
              <a:rPr lang="en-US" sz="2800" dirty="0"/>
              <a:t>Supervised Machine Learning Approach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204916" y="4395627"/>
            <a:ext cx="127427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Examples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342217" y="2970924"/>
            <a:ext cx="1557499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7337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Tabular data</a:t>
            </a:r>
          </a:p>
          <a:p>
            <a:r>
              <a:rPr lang="en-US" sz="1400" b="1" dirty="0"/>
              <a:t>- Time-series</a:t>
            </a:r>
          </a:p>
          <a:p>
            <a:r>
              <a:rPr lang="en-US" sz="1400" b="1" dirty="0"/>
              <a:t>-  Images</a:t>
            </a:r>
          </a:p>
          <a:p>
            <a:r>
              <a:rPr lang="en-US" sz="1400" b="1" dirty="0"/>
              <a:t>-  Videos</a:t>
            </a:r>
          </a:p>
          <a:p>
            <a:r>
              <a:rPr lang="en-US" sz="1400" b="1" dirty="0"/>
              <a:t>-  Text samples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7337" y="2753361"/>
            <a:ext cx="192024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Set of labeled samples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38736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Intuition</a:t>
            </a:r>
          </a:p>
          <a:p>
            <a:r>
              <a:rPr lang="en-US" sz="1400" b="1" dirty="0"/>
              <a:t>-  Expert knowledge</a:t>
            </a:r>
          </a:p>
          <a:p>
            <a:r>
              <a:rPr lang="en-US" sz="1400" b="1" dirty="0"/>
              <a:t>-  </a:t>
            </a:r>
            <a:r>
              <a:rPr lang="en-US" sz="1400" b="1" dirty="0" smtClean="0"/>
              <a:t>Statistics</a:t>
            </a:r>
            <a:endParaRPr lang="en-US" sz="1400" b="1" dirty="0"/>
          </a:p>
          <a:p>
            <a:r>
              <a:rPr lang="en-US" sz="1400" b="1" dirty="0"/>
              <a:t>-  </a:t>
            </a:r>
            <a:r>
              <a:rPr lang="en-US" sz="1400" b="1" dirty="0" smtClean="0"/>
              <a:t>Learned </a:t>
            </a:r>
            <a:r>
              <a:rPr lang="en-US" sz="1400" b="1" dirty="0"/>
              <a:t>features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38736" y="2753361"/>
            <a:ext cx="192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Method to </a:t>
            </a:r>
            <a:r>
              <a:rPr lang="en-US" sz="1400" b="1" dirty="0" smtClean="0"/>
              <a:t>select data characteristics critical information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90135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Regression</a:t>
            </a:r>
          </a:p>
          <a:p>
            <a:r>
              <a:rPr lang="en-US" sz="1400" b="1" dirty="0"/>
              <a:t>-  Nearest neighbor</a:t>
            </a:r>
          </a:p>
          <a:p>
            <a:r>
              <a:rPr lang="en-US" sz="1400" b="1" dirty="0"/>
              <a:t>-  Decision tree</a:t>
            </a:r>
          </a:p>
          <a:p>
            <a:r>
              <a:rPr lang="en-US" sz="1400" b="1" dirty="0"/>
              <a:t>-  SVM</a:t>
            </a:r>
          </a:p>
          <a:p>
            <a:r>
              <a:rPr lang="en-US" sz="1400" b="1" dirty="0"/>
              <a:t>-  Neural Network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0135" y="2753361"/>
            <a:ext cx="192024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form of model which will be trained to make decisions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1534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Squared error</a:t>
            </a:r>
          </a:p>
          <a:p>
            <a:r>
              <a:rPr lang="en-US" sz="1400" b="1" dirty="0"/>
              <a:t>-  Absolute error</a:t>
            </a:r>
          </a:p>
          <a:p>
            <a:r>
              <a:rPr lang="en-US" sz="1400" b="1" dirty="0"/>
              <a:t>-  </a:t>
            </a:r>
            <a:r>
              <a:rPr lang="en-US" sz="1400" b="1" dirty="0" smtClean="0"/>
              <a:t>Cross-entropy</a:t>
            </a:r>
            <a:endParaRPr lang="en-US" sz="1400" b="1" dirty="0"/>
          </a:p>
          <a:p>
            <a:r>
              <a:rPr lang="en-US" sz="1400" b="1" dirty="0"/>
              <a:t>-  </a:t>
            </a:r>
            <a:r>
              <a:rPr lang="en-US" sz="1400" b="1" dirty="0" smtClean="0"/>
              <a:t>Accuracy</a:t>
            </a:r>
            <a:endParaRPr lang="en-US" sz="1400" b="1" dirty="0"/>
          </a:p>
          <a:p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41534" y="2753361"/>
            <a:ext cx="1920240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Metric by which a prospective models should be judged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92932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Gradient descent</a:t>
            </a:r>
          </a:p>
          <a:p>
            <a:r>
              <a:rPr lang="en-US" sz="1400" b="1" dirty="0"/>
              <a:t>-  Gradient-free opt.</a:t>
            </a:r>
          </a:p>
          <a:p>
            <a:r>
              <a:rPr lang="en-US" sz="1400" b="1" dirty="0"/>
              <a:t>-  </a:t>
            </a:r>
            <a:r>
              <a:rPr lang="en-US" sz="1400" b="1" dirty="0" smtClean="0"/>
              <a:t>Analytic solution</a:t>
            </a:r>
            <a:endParaRPr lang="en-US" sz="1400" b="1" dirty="0"/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492932" y="2753361"/>
            <a:ext cx="192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Algorithm </a:t>
            </a:r>
            <a:r>
              <a:rPr lang="en-US" sz="1400" b="1" dirty="0" smtClean="0"/>
              <a:t>to minimize </a:t>
            </a:r>
            <a:r>
              <a:rPr lang="en-US" sz="1400" b="1" dirty="0"/>
              <a:t>the cost function </a:t>
            </a:r>
            <a:r>
              <a:rPr lang="en-US" sz="1400" b="1" dirty="0" smtClean="0"/>
              <a:t>by tuning model parameters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8994" y="1070877"/>
            <a:ext cx="1534819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Training Data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016839" y="1738678"/>
            <a:ext cx="980225" cy="835963"/>
            <a:chOff x="958240" y="1650125"/>
            <a:chExt cx="980480" cy="83618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410" y="1650125"/>
              <a:ext cx="928310" cy="75606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58240" y="2224696"/>
              <a:ext cx="435599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IrVi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6744" y="1869575"/>
            <a:ext cx="851332" cy="788618"/>
            <a:chOff x="1768393" y="1996407"/>
            <a:chExt cx="851554" cy="78882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8393" y="1996407"/>
              <a:ext cx="777273" cy="760238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172994" y="2523620"/>
              <a:ext cx="446953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IrSe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88151" y="1070877"/>
            <a:ext cx="142141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Feature</a:t>
            </a:r>
          </a:p>
          <a:p>
            <a:pPr algn="ctr"/>
            <a:r>
              <a:rPr lang="en-US" sz="1999" b="1" dirty="0"/>
              <a:t>Selection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352761" y="1809380"/>
            <a:ext cx="1292191" cy="861436"/>
            <a:chOff x="3436850" y="1810340"/>
            <a:chExt cx="1192243" cy="79480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6850" y="1810340"/>
              <a:ext cx="1192243" cy="794804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 bwMode="auto">
            <a:xfrm flipV="1">
              <a:off x="4106836" y="1984478"/>
              <a:ext cx="334902" cy="2687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3488760" y="2199280"/>
              <a:ext cx="355506" cy="8019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4247049" y="2035889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69486" y="2160132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76893" y="1253757"/>
            <a:ext cx="1659636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Model Type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0911" y="1647169"/>
            <a:ext cx="1371600" cy="1033203"/>
          </a:xfrm>
          <a:prstGeom prst="rect">
            <a:avLst/>
          </a:prstGeom>
          <a:ln w="12700"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7358755" y="1070877"/>
            <a:ext cx="1629773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 smtClean="0"/>
              <a:t>Cost </a:t>
            </a:r>
            <a:r>
              <a:rPr lang="en-US" sz="1999" b="1" dirty="0"/>
              <a:t>Function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361174" y="1778579"/>
            <a:ext cx="1637874" cy="817724"/>
            <a:chOff x="7361174" y="1751271"/>
            <a:chExt cx="1637874" cy="817724"/>
          </a:xfrm>
        </p:grpSpPr>
        <p:sp>
          <p:nvSpPr>
            <p:cNvPr id="75" name="Rectangle 74"/>
            <p:cNvSpPr/>
            <p:nvPr/>
          </p:nvSpPr>
          <p:spPr bwMode="auto">
            <a:xfrm>
              <a:off x="7361174" y="1751271"/>
              <a:ext cx="1637874" cy="8177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/>
              <a:endParaRPr lang="en-US" sz="1400" b="1" dirty="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916" y="1933892"/>
              <a:ext cx="1520613" cy="60985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9715512" y="1070877"/>
            <a:ext cx="1475078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Training Algorithm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3515" y="1782450"/>
            <a:ext cx="1219073" cy="824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262987" y="6073156"/>
            <a:ext cx="11317825" cy="27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* </a:t>
            </a:r>
            <a:r>
              <a:rPr lang="en-US" sz="1100" b="1" dirty="0" smtClean="0"/>
              <a:t>image </a:t>
            </a:r>
            <a:r>
              <a:rPr lang="en-US" sz="1100" b="1" dirty="0"/>
              <a:t>sources: </a:t>
            </a:r>
            <a:r>
              <a:rPr lang="en-US" sz="1100" b="1" dirty="0" err="1"/>
              <a:t>scikit</a:t>
            </a:r>
            <a:r>
              <a:rPr lang="en-US" sz="1100" b="1" dirty="0"/>
              <a:t>-learn (for “model type”) and https://reconsider.news/2018/05/09/ai-researchers-allege-machine-learning-alchemy (for “training algorithm”)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71651" y="5495240"/>
            <a:ext cx="7757207" cy="438912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>
            <a:lvl1pPr marL="169863" marR="0" indent="-169863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1698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1200" b="1">
                <a:solidFill>
                  <a:schemeClr val="tx1"/>
                </a:solidFill>
                <a:latin typeface="+mn-lt"/>
              </a:defRPr>
            </a:lvl2pPr>
            <a:lvl3pPr marL="1343025" indent="-255588" algn="l" defTabSz="1019175" rtl="0" eaLnBrk="1" fontAlgn="base" hangingPunct="1">
              <a:spcBef>
                <a:spcPct val="3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3pPr>
            <a:lvl4pPr marL="1722438" indent="-131763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4pPr>
            <a:lvl5pPr marL="2038350" indent="-209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5pPr>
            <a:lvl6pPr marL="2495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9527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4099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8671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lnSpc>
                <a:spcPts val="1600"/>
              </a:lnSpc>
              <a:spcAft>
                <a:spcPts val="300"/>
              </a:spcAft>
              <a:defRPr/>
            </a:pPr>
            <a:r>
              <a:rPr lang="en-US" sz="1600" kern="0" dirty="0" smtClean="0">
                <a:solidFill>
                  <a:sysClr val="windowText" lastClr="000000"/>
                </a:solidFill>
              </a:rPr>
              <a:t>Supervised machine learning approaches require each of these components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80FF5FFF-9D7A-4DD9-B763-F26B24205C4C}"/>
              </a:ext>
            </a:extLst>
          </p:cNvPr>
          <p:cNvSpPr/>
          <p:nvPr/>
        </p:nvSpPr>
        <p:spPr bwMode="auto">
          <a:xfrm>
            <a:off x="772164" y="1075994"/>
            <a:ext cx="2128007" cy="4315419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ACE5A21-F60C-4AE5-98E3-0813634DA73F}"/>
              </a:ext>
            </a:extLst>
          </p:cNvPr>
          <p:cNvSpPr txBox="1"/>
          <p:nvPr/>
        </p:nvSpPr>
        <p:spPr>
          <a:xfrm>
            <a:off x="2147997" y="5121737"/>
            <a:ext cx="722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194929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What is Data?</a:t>
            </a:r>
            <a:endParaRPr sz="360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943725" y="1781088"/>
            <a:ext cx="5460600" cy="32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/>
              <a:t>Data is…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Information with a regular format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The plural form of “datum”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Recorded from observations</a:t>
            </a:r>
            <a:endParaRPr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Meaningless without interpretation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i="1" dirty="0"/>
              <a:t>Reading is a form of interpretation!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l="8482" t="6139" r="6865" b="5769"/>
          <a:stretch/>
        </p:blipFill>
        <p:spPr>
          <a:xfrm>
            <a:off x="7658787" y="1839013"/>
            <a:ext cx="3087476" cy="38707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6731725" y="1065588"/>
            <a:ext cx="49416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Cuneiform Tablet: </a:t>
            </a:r>
            <a:r>
              <a:rPr lang="en-US" sz="2000" b="1">
                <a:solidFill>
                  <a:schemeClr val="dk1"/>
                </a:solidFill>
              </a:rPr>
              <a:t>Caravan Account</a:t>
            </a:r>
            <a:endParaRPr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/>
              <a:t>Is this Data?</a:t>
            </a:r>
            <a:endParaRPr sz="1600" i="1"/>
          </a:p>
        </p:txBody>
      </p:sp>
      <p:sp>
        <p:nvSpPr>
          <p:cNvPr id="85" name="Google Shape;85;p15"/>
          <p:cNvSpPr txBox="1"/>
          <p:nvPr/>
        </p:nvSpPr>
        <p:spPr>
          <a:xfrm>
            <a:off x="7158025" y="5709750"/>
            <a:ext cx="40890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Source: The Metropolitan Museum of Art, New York, NY </a:t>
            </a:r>
            <a:r>
              <a:rPr lang="en-US" sz="1200" u="sng">
                <a:solidFill>
                  <a:schemeClr val="hlink"/>
                </a:solidFill>
                <a:hlinkClick r:id="rId4"/>
              </a:rPr>
              <a:t>https://www.metmuseum.org/art/collection/search/325851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4062825" y="957575"/>
            <a:ext cx="4063200" cy="539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 Formats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Visualizing Data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Modeling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Characteristics of Data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 Cleaning</a:t>
            </a:r>
            <a:endParaRPr sz="2400"/>
          </a:p>
        </p:txBody>
      </p:sp>
      <p:sp>
        <p:nvSpPr>
          <p:cNvPr id="5" name="Right Arrow 4"/>
          <p:cNvSpPr/>
          <p:nvPr/>
        </p:nvSpPr>
        <p:spPr>
          <a:xfrm>
            <a:off x="3453213" y="2464542"/>
            <a:ext cx="609600" cy="3886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Reading Data</a:t>
            </a:r>
            <a:endParaRPr sz="3600"/>
          </a:p>
        </p:txBody>
      </p:sp>
      <p:sp>
        <p:nvSpPr>
          <p:cNvPr id="100" name="Google Shape;100;p17"/>
          <p:cNvSpPr txBox="1"/>
          <p:nvPr/>
        </p:nvSpPr>
        <p:spPr>
          <a:xfrm>
            <a:off x="1255450" y="1230225"/>
            <a:ext cx="96780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All three boxes contain a visualization of the same data set.</a:t>
            </a:r>
            <a:endParaRPr sz="2400" b="1"/>
          </a:p>
        </p:txBody>
      </p:sp>
      <p:sp>
        <p:nvSpPr>
          <p:cNvPr id="101" name="Google Shape;101;p17"/>
          <p:cNvSpPr/>
          <p:nvPr/>
        </p:nvSpPr>
        <p:spPr>
          <a:xfrm>
            <a:off x="3344913" y="1997675"/>
            <a:ext cx="3811500" cy="3987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0   0    3   58.834749 -13.038780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1   1   15   29.482623  -7.949078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2   2   45   43.403805  -4.102332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3   3   23  219.251444   6.754203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4   4   11   15.550324  -7.566115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5   5   18   52.547556  -5.741555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6   6    5  142.159264   9.450673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7   7    5   99.143715 -13.175115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8   8   21   72.709028  17.067587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9   9   36   22.142603  27.735297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10  10   4   49.053938  19.862220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11  11  13  129.538110  16.004270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12  12  24   16.344482  17.196879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13  13  12   34.778832  -3.443133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14  14  47  116.428407  26.135295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15  15  41   80.912202  13.687218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16  16  11   63.509259   1.606645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575" y="2398775"/>
            <a:ext cx="4264563" cy="318509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3" name="Google Shape;103;p17"/>
          <p:cNvSpPr/>
          <p:nvPr/>
        </p:nvSpPr>
        <p:spPr>
          <a:xfrm>
            <a:off x="337750" y="1997675"/>
            <a:ext cx="2577000" cy="3987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302c302c332c35382e38333437343934383638383534312c2d31332e3033383737393832383033303434365c725c6e312c312c31352c32392e3438323632323738383132343235372c2d372e393439303738313837373932363631355c725c6e322c322c34352c34332e343033383035333335323830322c2d342e3130323333323434313631343633325c725c6e332c332c32332c3231392e32353134343339343930363230342c362e3735343230323736313535303731355c725c6e342c342c31312c3...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Formats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509144" y="1238554"/>
            <a:ext cx="10921200" cy="482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 dirty="0"/>
              <a:t>Data is commonly represented in text form.</a:t>
            </a:r>
            <a:endParaRPr sz="2400"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/>
              <a:t>Plain text</a:t>
            </a:r>
            <a:r>
              <a:rPr lang="en-US" sz="2400" b="0" dirty="0"/>
              <a:t> strikes a balance between human and machine readability.</a:t>
            </a:r>
            <a:endParaRPr sz="2400"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 dirty="0"/>
              <a:t>Consider this example CSV (“comma-separated value”) data:</a:t>
            </a:r>
            <a:endParaRPr sz="2400"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b="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0" dirty="0"/>
              <a:t>Other common format examples: TAB, XML, JSON.</a:t>
            </a:r>
            <a:endParaRPr sz="2400" b="0" dirty="0"/>
          </a:p>
        </p:txBody>
      </p:sp>
      <p:sp>
        <p:nvSpPr>
          <p:cNvPr id="111" name="Google Shape;111;p18"/>
          <p:cNvSpPr/>
          <p:nvPr/>
        </p:nvSpPr>
        <p:spPr>
          <a:xfrm>
            <a:off x="633825" y="3314775"/>
            <a:ext cx="6588000" cy="1510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Roboto Mono"/>
                <a:ea typeface="Roboto Mono"/>
                <a:cs typeface="Roboto Mono"/>
                <a:sym typeface="Roboto Mono"/>
              </a:rPr>
              <a:t>age,weight,height,sys,dia,bpm,</a:t>
            </a:r>
            <a:endParaRPr sz="2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Roboto Mono"/>
                <a:ea typeface="Roboto Mono"/>
                <a:cs typeface="Roboto Mono"/>
                <a:sym typeface="Roboto Mono"/>
              </a:rPr>
              <a:t>24,156,66,112,77,91,</a:t>
            </a:r>
            <a:endParaRPr sz="28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Roboto Mono"/>
                <a:ea typeface="Roboto Mono"/>
                <a:cs typeface="Roboto Mono"/>
                <a:sym typeface="Roboto Mono"/>
              </a:rPr>
              <a:t>37,193,70,121,82,96,</a:t>
            </a:r>
            <a:endParaRPr sz="2800"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2" name="Google Shape;112;p18"/>
          <p:cNvCxnSpPr>
            <a:stCxn id="113" idx="1"/>
            <a:endCxn id="114" idx="3"/>
          </p:cNvCxnSpPr>
          <p:nvPr/>
        </p:nvCxnSpPr>
        <p:spPr>
          <a:xfrm flipH="1">
            <a:off x="7086925" y="3428163"/>
            <a:ext cx="758400" cy="224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3" name="Google Shape;113;p18"/>
          <p:cNvSpPr txBox="1"/>
          <p:nvPr/>
        </p:nvSpPr>
        <p:spPr>
          <a:xfrm>
            <a:off x="7845325" y="3189213"/>
            <a:ext cx="40629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header line is</a:t>
            </a:r>
            <a:r>
              <a:rPr lang="en-US" sz="2400" b="1"/>
              <a:t> metadata</a:t>
            </a:r>
            <a:endParaRPr sz="2400" b="1"/>
          </a:p>
        </p:txBody>
      </p:sp>
      <p:sp>
        <p:nvSpPr>
          <p:cNvPr id="115" name="Google Shape;115;p18"/>
          <p:cNvSpPr/>
          <p:nvPr/>
        </p:nvSpPr>
        <p:spPr>
          <a:xfrm>
            <a:off x="4769550" y="4094125"/>
            <a:ext cx="239100" cy="228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696200" y="3429000"/>
            <a:ext cx="6390600" cy="447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8"/>
          <p:cNvCxnSpPr>
            <a:stCxn id="117" idx="1"/>
            <a:endCxn id="115" idx="6"/>
          </p:cNvCxnSpPr>
          <p:nvPr/>
        </p:nvCxnSpPr>
        <p:spPr>
          <a:xfrm flipH="1">
            <a:off x="5008525" y="3947700"/>
            <a:ext cx="2836800" cy="26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8" name="Google Shape;118;p18"/>
          <p:cNvSpPr txBox="1"/>
          <p:nvPr/>
        </p:nvSpPr>
        <p:spPr>
          <a:xfrm>
            <a:off x="8042750" y="4094125"/>
            <a:ext cx="33147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17" name="Google Shape;117;p18"/>
          <p:cNvSpPr txBox="1"/>
          <p:nvPr/>
        </p:nvSpPr>
        <p:spPr>
          <a:xfrm>
            <a:off x="7845325" y="3644400"/>
            <a:ext cx="38550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Commas are </a:t>
            </a:r>
            <a:r>
              <a:rPr lang="en-US" sz="2400" b="1"/>
              <a:t>delimiters</a:t>
            </a:r>
            <a:endParaRPr sz="2400" b="1"/>
          </a:p>
        </p:txBody>
      </p:sp>
      <p:cxnSp>
        <p:nvCxnSpPr>
          <p:cNvPr id="119" name="Google Shape;119;p18"/>
          <p:cNvCxnSpPr>
            <a:stCxn id="120" idx="1"/>
          </p:cNvCxnSpPr>
          <p:nvPr/>
        </p:nvCxnSpPr>
        <p:spPr>
          <a:xfrm rot="10800000">
            <a:off x="5164525" y="4541038"/>
            <a:ext cx="2680800" cy="10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0" name="Google Shape;120;p18"/>
          <p:cNvSpPr txBox="1"/>
          <p:nvPr/>
        </p:nvSpPr>
        <p:spPr>
          <a:xfrm>
            <a:off x="7845325" y="4344538"/>
            <a:ext cx="38550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Data terminates at the </a:t>
            </a:r>
            <a:r>
              <a:rPr lang="en-US" sz="2400" b="1"/>
              <a:t>end of file</a:t>
            </a:r>
            <a:endParaRPr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4062825" y="957575"/>
            <a:ext cx="4063200" cy="539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 Formats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Visualizing Data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Modeling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Characteristics of Data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Data Cleaning</a:t>
            </a:r>
            <a:endParaRPr sz="2400"/>
          </a:p>
        </p:txBody>
      </p:sp>
      <p:sp>
        <p:nvSpPr>
          <p:cNvPr id="5" name="Right Arrow 4"/>
          <p:cNvSpPr/>
          <p:nvPr/>
        </p:nvSpPr>
        <p:spPr>
          <a:xfrm>
            <a:off x="3453213" y="3015385"/>
            <a:ext cx="609600" cy="3886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255449" y="100584"/>
            <a:ext cx="9678000" cy="813900"/>
          </a:xfrm>
          <a:prstGeom prst="rect">
            <a:avLst/>
          </a:prstGeom>
        </p:spPr>
        <p:txBody>
          <a:bodyPr spcFirstLastPara="1" wrap="square" lIns="92050" tIns="46025" rIns="92050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Visualization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575" y="1340484"/>
            <a:ext cx="609600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492475" y="1609650"/>
            <a:ext cx="4842600" cy="4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Figures </a:t>
            </a:r>
            <a:r>
              <a:rPr lang="en-US" sz="2000" dirty="0"/>
              <a:t>and </a:t>
            </a:r>
            <a:r>
              <a:rPr lang="en-US" sz="2000" b="1" dirty="0"/>
              <a:t>plots </a:t>
            </a:r>
            <a:r>
              <a:rPr lang="en-US" sz="2000" dirty="0"/>
              <a:t>are common forms of data visualization.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MATLAB figure conventions are common in the world of scientific analysis: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“Figure” describes the whole image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“Axes” describes the sides of a plot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Plotted objects may be saved and edited as data structures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Matplotlib</a:t>
            </a:r>
            <a:r>
              <a:rPr lang="en-US" sz="2000" dirty="0"/>
              <a:t> and </a:t>
            </a:r>
            <a:r>
              <a:rPr lang="en-US" sz="2000" dirty="0" err="1"/>
              <a:t>seaborn</a:t>
            </a:r>
            <a:r>
              <a:rPr lang="en-US" sz="2000" dirty="0"/>
              <a:t> are python libraries that support these conventions.</a:t>
            </a: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1592</Words>
  <Application>Microsoft Office PowerPoint</Application>
  <PresentationFormat>Custom</PresentationFormat>
  <Paragraphs>318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 Mono</vt:lpstr>
      <vt:lpstr>Times New Roman</vt:lpstr>
      <vt:lpstr>Noto Sans Symbols</vt:lpstr>
      <vt:lpstr>Arial</vt:lpstr>
      <vt:lpstr>Lincoln_2012_v16x9</vt:lpstr>
      <vt:lpstr>PowerPoint Presentation</vt:lpstr>
      <vt:lpstr>Necessary Components of a  Supervised Machine Learning Approach</vt:lpstr>
      <vt:lpstr>Necessary Components of a  Supervised Machine Learning Approach</vt:lpstr>
      <vt:lpstr>What is Data?</vt:lpstr>
      <vt:lpstr>Outline</vt:lpstr>
      <vt:lpstr>Reading Data</vt:lpstr>
      <vt:lpstr>Text Formats</vt:lpstr>
      <vt:lpstr>Outline</vt:lpstr>
      <vt:lpstr>Data Visualization</vt:lpstr>
      <vt:lpstr>Types of Plots</vt:lpstr>
      <vt:lpstr>Outline</vt:lpstr>
      <vt:lpstr>Patterns in Data</vt:lpstr>
      <vt:lpstr>Linear Regression</vt:lpstr>
      <vt:lpstr>Linear Regression</vt:lpstr>
      <vt:lpstr>Modeling</vt:lpstr>
      <vt:lpstr>Outline</vt:lpstr>
      <vt:lpstr>Characteristics of Data</vt:lpstr>
      <vt:lpstr>Data Homogeneity</vt:lpstr>
      <vt:lpstr>Outline</vt:lpstr>
      <vt:lpstr>Data Cleaning: Subselection</vt:lpstr>
      <vt:lpstr>Data Cleaning: Missing Data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Montgomery</dc:creator>
  <cp:lastModifiedBy>Jordan Montgomery</cp:lastModifiedBy>
  <cp:revision>6</cp:revision>
  <dcterms:modified xsi:type="dcterms:W3CDTF">2020-08-10T18:53:53Z</dcterms:modified>
</cp:coreProperties>
</file>