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8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88825" cy="6858000"/>
  <p:notesSz cx="6858000" cy="9144000"/>
  <p:embeddedFontLst>
    <p:embeddedFont>
      <p:font typeface="Roboto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5404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4" name="Google Shape;64;p1:notes"/>
          <p:cNvSpPr/>
          <p:nvPr/>
        </p:nvSpPr>
        <p:spPr>
          <a:xfrm>
            <a:off x="3927776" y="0"/>
            <a:ext cx="3006424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:notes"/>
          <p:cNvSpPr/>
          <p:nvPr/>
        </p:nvSpPr>
        <p:spPr>
          <a:xfrm>
            <a:off x="3927776" y="8771255"/>
            <a:ext cx="3006424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200" tIns="0" rIns="192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6" name="Google Shape;66;p1:notes"/>
          <p:cNvSpPr/>
          <p:nvPr/>
        </p:nvSpPr>
        <p:spPr>
          <a:xfrm>
            <a:off x="0" y="8771255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/>
          <p:nvPr/>
        </p:nvSpPr>
        <p:spPr>
          <a:xfrm>
            <a:off x="0" y="0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:notes"/>
          <p:cNvSpPr/>
          <p:nvPr/>
        </p:nvSpPr>
        <p:spPr>
          <a:xfrm>
            <a:off x="3926170" y="0"/>
            <a:ext cx="3008031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/>
          <p:nvPr/>
        </p:nvSpPr>
        <p:spPr>
          <a:xfrm>
            <a:off x="3926170" y="8771255"/>
            <a:ext cx="3008031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200" tIns="0" rIns="192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" name="Google Shape;70;p1:notes"/>
          <p:cNvSpPr/>
          <p:nvPr/>
        </p:nvSpPr>
        <p:spPr>
          <a:xfrm>
            <a:off x="0" y="8771255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:notes"/>
          <p:cNvSpPr/>
          <p:nvPr/>
        </p:nvSpPr>
        <p:spPr>
          <a:xfrm>
            <a:off x="0" y="0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693738"/>
            <a:ext cx="61531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Check distro statement before using: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800"/>
              <a:t>DISTRIBUTION STATEMENT A. Approved for pubic release: distribution is unlimited.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80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/>
              <a:t>© 2020 Massachusetts Institute of Technology.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87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22ae1a12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48" name="Google Shape;148;g8b22ae1a12_0_6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8b22ae1a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73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27d52c7e_0_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56" name="Google Shape;156;g8b27d52c7e_0_3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8b27d52c7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810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27d52c7e_0_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4" name="Google Shape;164;g8b27d52c7e_0_14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8b27d52c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414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27d52c7e_0_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2" name="Google Shape;172;g8b27d52c7e_0_21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8b27d52c7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09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b27d52c7e_0_18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4" name="Google Shape;184;g8b27d52c7e_0_188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8b27d52c7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738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22ae1a12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99" name="Google Shape;199;g8b22ae1a12_0_18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8b22ae1a1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583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27d52c7e_0_3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09" name="Google Shape;209;g8b27d52c7e_0_37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8b27d52c7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465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b27d52c7e_0_17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24" name="Google Shape;224;g8b27d52c7e_0_179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8b27d52c7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10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b22ae1a12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32" name="Google Shape;232;g8b22ae1a12_0_12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8b22ae1a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902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b27d52c7e_0_29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48" name="Google Shape;248;g8b27d52c7e_0_290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8b27d52c7e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1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d8f190e3_0_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8" name="Google Shape;78;g8ad8f190e3_0_13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8ad8f190e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596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27d52c7e_0_2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56" name="Google Shape;256;g8b27d52c7e_0_212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8b27d52c7e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937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b27d52c7e_0_21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64" name="Google Shape;264;g8b27d52c7e_0_219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8b27d52c7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0168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27d52c7e_0_2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74" name="Google Shape;274;g8b27d52c7e_0_228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8b27d52c7e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22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27d52c7e_0_30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7" name="Google Shape;87;g8b27d52c7e_0_304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b27d52c7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21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998d148e_0_1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5" name="Google Shape;95;g8b998d148e_0_16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8b998d14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49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998d148e_0_8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7" name="Google Shape;107;g8b998d148e_0_81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998d148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10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27d52c7e_0_29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4" name="Google Shape;114;g8b27d52c7e_0_297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b27d52c7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79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998d148e_0_8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2" name="Google Shape;122;g8b998d148e_0_87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8b998d148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63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22ae1a12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2" name="Google Shape;132;g8b22ae1a12_0_0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8b22ae1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58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27d52c7e_0_17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0" name="Google Shape;140;g8b27d52c7e_0_172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8b27d52c7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70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66666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 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950976"/>
            <a:ext cx="12188825" cy="0"/>
          </a:xfrm>
          <a:custGeom>
            <a:avLst/>
            <a:gdLst/>
            <a:ahLst/>
            <a:cxnLst/>
            <a:rect l="l" t="t" r="r" b="b"/>
            <a:pathLst>
              <a:path w="6145" h="1" extrusionOk="0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6355080"/>
            <a:ext cx="12188825" cy="0"/>
          </a:xfrm>
          <a:custGeom>
            <a:avLst/>
            <a:gdLst/>
            <a:ahLst/>
            <a:cxnLst/>
            <a:rect l="l" t="t" r="r" b="b"/>
            <a:pathLst>
              <a:path w="6145" h="1" extrusionOk="0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 descr="L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9976" y="5111496"/>
            <a:ext cx="3429000" cy="34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5535" y="91479"/>
            <a:ext cx="678007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">
  <p:cSld name="Media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>
            <a:spLocks noGrp="1"/>
          </p:cNvSpPr>
          <p:nvPr>
            <p:ph type="media" idx="2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 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3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1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>
            <a:spLocks noGrp="1"/>
          </p:cNvSpPr>
          <p:nvPr>
            <p:ph type="chart" idx="2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 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3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1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111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4285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and Content">
  <p:cSld name="3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111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4285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title and Content">
  <p:cSld name="Title with Sub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 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1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950976"/>
            <a:ext cx="12188825" cy="0"/>
          </a:xfrm>
          <a:custGeom>
            <a:avLst/>
            <a:gdLst/>
            <a:ahLst/>
            <a:cxnLst/>
            <a:rect l="l" t="t" r="r" b="b"/>
            <a:pathLst>
              <a:path w="6145" h="1" extrusionOk="0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426609" y="6455664"/>
            <a:ext cx="1450470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7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BWSI OV, pg </a:t>
            </a:r>
            <a:fld id="{00000000-1234-1234-1234-123412341234}" type="slidenum">
              <a:rPr lang="en-US" sz="7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JGG 04/28/2020</a:t>
            </a:r>
            <a:endParaRPr sz="7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355080"/>
            <a:ext cx="12188825" cy="0"/>
          </a:xfrm>
          <a:custGeom>
            <a:avLst/>
            <a:gdLst/>
            <a:ahLst/>
            <a:cxnLst/>
            <a:rect l="l" t="t" r="r" b="b"/>
            <a:pathLst>
              <a:path w="6145" h="1" extrusionOk="0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LL_Logo_alone_blu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84632" y="246888"/>
            <a:ext cx="548658" cy="5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 descr="LL_Logo_blue_nomar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683496" y="6473952"/>
            <a:ext cx="2023269" cy="23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155535" y="91479"/>
            <a:ext cx="678007" cy="8286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vid19-projection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370012" y="1657350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3600"/>
              <a:t>Medlytics Week 1 Topic 2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3600"/>
              <a:t>Predictors and Classifiers</a:t>
            </a:r>
            <a:endParaRPr sz="3600"/>
          </a:p>
          <a:p>
            <a:pPr marL="0" lvl="0" indent="0" algn="ctr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/>
              <a:t>July 8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Plotting Error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609688" y="1198850"/>
            <a:ext cx="5327700" cy="489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dirty="0"/>
              <a:t>The amount of error in our data can be used to describe confidence in our predictions.</a:t>
            </a: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dirty="0"/>
              <a:t>On the plot on the right, the dashed lines represent the region within 1 </a:t>
            </a:r>
            <a:r>
              <a:rPr lang="en-US" sz="2400" dirty="0"/>
              <a:t>standard deviation (𝛔) </a:t>
            </a:r>
            <a:r>
              <a:rPr lang="en-US" sz="2400" b="0" dirty="0"/>
              <a:t>from the line.</a:t>
            </a: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dirty="0"/>
              <a:t>Standard deviation is the square root of </a:t>
            </a:r>
            <a:r>
              <a:rPr lang="en-US" sz="2400" dirty="0"/>
              <a:t>variance</a:t>
            </a:r>
            <a:r>
              <a:rPr lang="en-US" sz="2400" b="0" dirty="0"/>
              <a:t>, which is the average of squared errors.</a:t>
            </a: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dirty="0"/>
              <a:t>Standard deviation is not quite the same as average error. Distant point have greater weight, for example.</a:t>
            </a:r>
            <a:endParaRPr sz="2400" b="0" dirty="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963" y="1902434"/>
            <a:ext cx="5429250" cy="3486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4062813" y="1164600"/>
            <a:ext cx="4063200" cy="482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Prediction Models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Error Distribution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Classification Models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Machine Learning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 Evaluation</a:t>
            </a:r>
            <a:endParaRPr sz="2400"/>
          </a:p>
        </p:txBody>
      </p:sp>
      <p:sp>
        <p:nvSpPr>
          <p:cNvPr id="5" name="Right Arrow 4"/>
          <p:cNvSpPr/>
          <p:nvPr/>
        </p:nvSpPr>
        <p:spPr>
          <a:xfrm>
            <a:off x="3453213" y="3467077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Categorical Variables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945" y="1431100"/>
            <a:ext cx="5789579" cy="4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624700" y="1556600"/>
            <a:ext cx="5303100" cy="407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Consider the plot to the right. While a regression may not be useful to predict </a:t>
            </a:r>
            <a:r>
              <a:rPr lang="en-US" sz="2400" b="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400" b="0"/>
              <a:t> from </a:t>
            </a:r>
            <a:r>
              <a:rPr lang="en-US" sz="2400" b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/>
              <a:t>, there is a pattern.</a:t>
            </a:r>
            <a:endParaRPr sz="24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Variables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624700" y="1556600"/>
            <a:ext cx="5303100" cy="407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Consider the plot to the right. While a regression may not be useful to predict </a:t>
            </a:r>
            <a:r>
              <a:rPr lang="en-US" sz="2400" b="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400" b="0"/>
              <a:t> from </a:t>
            </a:r>
            <a:r>
              <a:rPr lang="en-US" sz="2400" b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/>
              <a:t>, there is a pattern.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The data can be divided into two groups. We can use color as a third variable that denotes which group the data belongs to. This is called a </a:t>
            </a:r>
            <a:r>
              <a:rPr lang="en-US" sz="2400"/>
              <a:t>categorical variable.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Categories can have more than two groups, so long as they are discrete.</a:t>
            </a:r>
            <a:endParaRPr sz="2400" b="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922" y="1431097"/>
            <a:ext cx="5789603" cy="432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Classifiers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633825" y="1289300"/>
            <a:ext cx="5239200" cy="482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Consider a new data point, with both x- and y-values. We can build a model to determine which group (red or blue) it belongs to.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A model for predicting category is called a </a:t>
            </a:r>
            <a:r>
              <a:rPr lang="en-US" sz="2400"/>
              <a:t>classifier.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One model that fits our current data could be simply: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>
                <a:latin typeface="Roboto Mono"/>
                <a:ea typeface="Roboto Mono"/>
                <a:cs typeface="Roboto Mono"/>
                <a:sym typeface="Roboto Mono"/>
              </a:rPr>
              <a:t> if y &gt; 15: red; else blue</a:t>
            </a:r>
            <a:endParaRPr sz="2400" b="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922" y="1431097"/>
            <a:ext cx="5789603" cy="432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Classifiers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633825" y="1289300"/>
            <a:ext cx="5239200" cy="482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Consider a new data point, with both x- and y-values. We can build a model to determine which group (red or blue) it belongs to.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A model for predicting category is called a </a:t>
            </a:r>
            <a:r>
              <a:rPr lang="en-US" sz="2400"/>
              <a:t>classifier.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One model that fits our current data could be simply: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>
                <a:latin typeface="Roboto Mono"/>
                <a:ea typeface="Roboto Mono"/>
                <a:cs typeface="Roboto Mono"/>
                <a:sym typeface="Roboto Mono"/>
              </a:rPr>
              <a:t> if y &gt; 15: red; else blue</a:t>
            </a:r>
            <a:endParaRPr sz="2400" b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How does this model categorize these new points (1 and 2)?</a:t>
            </a:r>
            <a:endParaRPr sz="2400" b="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922" y="1431097"/>
            <a:ext cx="5789603" cy="432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/>
          <p:nvPr/>
        </p:nvSpPr>
        <p:spPr>
          <a:xfrm>
            <a:off x="7149825" y="2817975"/>
            <a:ext cx="118500" cy="118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9899975" y="3832850"/>
            <a:ext cx="118500" cy="118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7149825" y="2375475"/>
            <a:ext cx="5091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1</a:t>
            </a:r>
            <a:endParaRPr sz="2400" b="1"/>
          </a:p>
        </p:txBody>
      </p:sp>
      <p:sp>
        <p:nvSpPr>
          <p:cNvPr id="181" name="Google Shape;181;p26"/>
          <p:cNvSpPr txBox="1"/>
          <p:nvPr/>
        </p:nvSpPr>
        <p:spPr>
          <a:xfrm>
            <a:off x="9899975" y="3390350"/>
            <a:ext cx="5091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2</a:t>
            </a:r>
            <a:endParaRPr sz="2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633822" y="1289300"/>
            <a:ext cx="5460600" cy="482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Our classifier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>
                <a:latin typeface="Roboto Mono"/>
                <a:ea typeface="Roboto Mono"/>
                <a:cs typeface="Roboto Mono"/>
                <a:sym typeface="Roboto Mono"/>
              </a:rPr>
              <a:t> if y &gt; 15: red; else blue</a:t>
            </a:r>
            <a:endParaRPr sz="2400" b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is an example of a </a:t>
            </a:r>
            <a:r>
              <a:rPr lang="en-US" sz="2400"/>
              <a:t>decision tree.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These models use logical steps (</a:t>
            </a:r>
            <a:r>
              <a:rPr lang="en-US" sz="2400"/>
              <a:t>nodes</a:t>
            </a:r>
            <a:r>
              <a:rPr lang="en-US" sz="2400" b="0"/>
              <a:t>) to determine the final category (</a:t>
            </a:r>
            <a:r>
              <a:rPr lang="en-US" sz="2400"/>
              <a:t>leaf</a:t>
            </a:r>
            <a:r>
              <a:rPr lang="en-US" sz="2400" b="0"/>
              <a:t>).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The paths taken along the tree are called </a:t>
            </a:r>
            <a:r>
              <a:rPr lang="en-US" sz="2400"/>
              <a:t>branches</a:t>
            </a:r>
            <a:r>
              <a:rPr lang="en-US" sz="2400" b="0"/>
              <a:t>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1"/>
              <a:t>Decision trees are often shown branching downwards. Perhaps “roots” would have been a better metaphor.</a:t>
            </a:r>
            <a:endParaRPr sz="2400" b="0" i="1"/>
          </a:p>
        </p:txBody>
      </p:sp>
      <p:cxnSp>
        <p:nvCxnSpPr>
          <p:cNvPr id="189" name="Google Shape;189;p27"/>
          <p:cNvCxnSpPr/>
          <p:nvPr/>
        </p:nvCxnSpPr>
        <p:spPr>
          <a:xfrm rot="10800000" flipH="1">
            <a:off x="8966075" y="1289300"/>
            <a:ext cx="1500" cy="9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0" name="Google Shape;190;p27"/>
          <p:cNvSpPr/>
          <p:nvPr/>
        </p:nvSpPr>
        <p:spPr>
          <a:xfrm>
            <a:off x="8031575" y="2296700"/>
            <a:ext cx="1870500" cy="1288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Node: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is y &gt; 15?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6476975" y="4350475"/>
            <a:ext cx="1554600" cy="13716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RED</a:t>
            </a:r>
            <a:endParaRPr sz="2400" b="1"/>
          </a:p>
        </p:txBody>
      </p:sp>
      <p:sp>
        <p:nvSpPr>
          <p:cNvPr id="192" name="Google Shape;192;p27"/>
          <p:cNvSpPr/>
          <p:nvPr/>
        </p:nvSpPr>
        <p:spPr>
          <a:xfrm>
            <a:off x="9902075" y="4350475"/>
            <a:ext cx="1554600" cy="1371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BLUE</a:t>
            </a:r>
            <a:endParaRPr sz="2400" b="1"/>
          </a:p>
        </p:txBody>
      </p:sp>
      <p:cxnSp>
        <p:nvCxnSpPr>
          <p:cNvPr id="193" name="Google Shape;193;p27"/>
          <p:cNvCxnSpPr/>
          <p:nvPr/>
        </p:nvCxnSpPr>
        <p:spPr>
          <a:xfrm rot="8587806" flipH="1">
            <a:off x="10163983" y="3510434"/>
            <a:ext cx="1500" cy="91448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4" name="Google Shape;194;p27"/>
          <p:cNvCxnSpPr/>
          <p:nvPr/>
        </p:nvCxnSpPr>
        <p:spPr>
          <a:xfrm rot="-8587806">
            <a:off x="7768183" y="3510447"/>
            <a:ext cx="1500" cy="91448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5" name="Google Shape;195;p27"/>
          <p:cNvSpPr txBox="1"/>
          <p:nvPr/>
        </p:nvSpPr>
        <p:spPr>
          <a:xfrm>
            <a:off x="10172950" y="3564175"/>
            <a:ext cx="9456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NO</a:t>
            </a:r>
            <a:endParaRPr sz="2400" b="1"/>
          </a:p>
        </p:txBody>
      </p:sp>
      <p:sp>
        <p:nvSpPr>
          <p:cNvPr id="196" name="Google Shape;196;p27"/>
          <p:cNvSpPr txBox="1"/>
          <p:nvPr/>
        </p:nvSpPr>
        <p:spPr>
          <a:xfrm>
            <a:off x="7020975" y="3564175"/>
            <a:ext cx="9456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YES</a:t>
            </a:r>
            <a:endParaRPr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Neighbors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633725" y="1568600"/>
            <a:ext cx="5239200" cy="4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Another common approach to classification is </a:t>
            </a:r>
            <a:r>
              <a:rPr lang="en-US" sz="2400"/>
              <a:t>nearest neighbors.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This model finds the distance of a new point to known data. The new point is given the classification of its nearest neighbor points.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Consider the green point from before. It’s nearest neighbor is a blue point.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Should we classify this point as blue?</a:t>
            </a:r>
            <a:endParaRPr sz="2400" b="0"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922" y="1431097"/>
            <a:ext cx="5789603" cy="432411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/>
          <p:nvPr/>
        </p:nvSpPr>
        <p:spPr>
          <a:xfrm>
            <a:off x="9899975" y="3832850"/>
            <a:ext cx="118500" cy="118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28"/>
          <p:cNvCxnSpPr>
            <a:endCxn id="205" idx="2"/>
          </p:cNvCxnSpPr>
          <p:nvPr/>
        </p:nvCxnSpPr>
        <p:spPr>
          <a:xfrm rot="10800000" flipH="1">
            <a:off x="9061175" y="3892100"/>
            <a:ext cx="838800" cy="17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633725" y="1362800"/>
            <a:ext cx="5239200" cy="446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While the nearest neighbor of our green point is blue, the next two nearest are red.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The most common approach to nearest neighbors is </a:t>
            </a:r>
            <a:r>
              <a:rPr lang="en-US" sz="2400"/>
              <a:t>kNN</a:t>
            </a:r>
            <a:r>
              <a:rPr lang="en-US" sz="2400" b="0"/>
              <a:t>. For this classifier, we choose the most common category from the </a:t>
            </a:r>
            <a:r>
              <a:rPr lang="en-US" sz="2400"/>
              <a:t>k-nearest neighbors.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In our example, if </a:t>
            </a:r>
            <a:r>
              <a:rPr lang="en-US" sz="2400" b="0">
                <a:latin typeface="Roboto Mono"/>
                <a:ea typeface="Roboto Mono"/>
                <a:cs typeface="Roboto Mono"/>
                <a:sym typeface="Roboto Mono"/>
              </a:rPr>
              <a:t>k=1</a:t>
            </a:r>
            <a:r>
              <a:rPr lang="en-US" sz="2400" b="0"/>
              <a:t>, the classification would be blue.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If </a:t>
            </a:r>
            <a:r>
              <a:rPr lang="en-US" sz="2400" b="0">
                <a:latin typeface="Roboto Mono"/>
                <a:ea typeface="Roboto Mono"/>
                <a:cs typeface="Roboto Mono"/>
                <a:sym typeface="Roboto Mono"/>
              </a:rPr>
              <a:t>k=3</a:t>
            </a:r>
            <a:r>
              <a:rPr lang="en-US" sz="2400" b="0"/>
              <a:t>, it would instead be red.</a:t>
            </a:r>
            <a:endParaRPr sz="2400" b="0"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922" y="1431097"/>
            <a:ext cx="5789603" cy="43241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/>
          <p:nvPr/>
        </p:nvSpPr>
        <p:spPr>
          <a:xfrm>
            <a:off x="9899975" y="3832850"/>
            <a:ext cx="118500" cy="118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6" name="Google Shape;216;p29"/>
          <p:cNvCxnSpPr>
            <a:endCxn id="215" idx="2"/>
          </p:cNvCxnSpPr>
          <p:nvPr/>
        </p:nvCxnSpPr>
        <p:spPr>
          <a:xfrm rot="10800000" flipH="1">
            <a:off x="9061175" y="3892100"/>
            <a:ext cx="838800" cy="17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17" name="Google Shape;217;p29"/>
          <p:cNvCxnSpPr>
            <a:endCxn id="215" idx="1"/>
          </p:cNvCxnSpPr>
          <p:nvPr/>
        </p:nvCxnSpPr>
        <p:spPr>
          <a:xfrm>
            <a:off x="9643129" y="2878204"/>
            <a:ext cx="274200" cy="97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18" name="Google Shape;218;p29"/>
          <p:cNvCxnSpPr>
            <a:endCxn id="215" idx="7"/>
          </p:cNvCxnSpPr>
          <p:nvPr/>
        </p:nvCxnSpPr>
        <p:spPr>
          <a:xfrm flipH="1">
            <a:off x="10001121" y="2826304"/>
            <a:ext cx="369300" cy="102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19" name="Google Shape;219;p29"/>
          <p:cNvSpPr txBox="1"/>
          <p:nvPr/>
        </p:nvSpPr>
        <p:spPr>
          <a:xfrm>
            <a:off x="9295925" y="3892100"/>
            <a:ext cx="369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1</a:t>
            </a:r>
            <a:endParaRPr sz="1800" b="1"/>
          </a:p>
        </p:txBody>
      </p:sp>
      <p:sp>
        <p:nvSpPr>
          <p:cNvPr id="220" name="Google Shape;220;p29"/>
          <p:cNvSpPr txBox="1"/>
          <p:nvPr/>
        </p:nvSpPr>
        <p:spPr>
          <a:xfrm>
            <a:off x="9473250" y="3104400"/>
            <a:ext cx="369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2</a:t>
            </a:r>
            <a:endParaRPr sz="1800" b="1"/>
          </a:p>
        </p:txBody>
      </p:sp>
      <p:sp>
        <p:nvSpPr>
          <p:cNvPr id="221" name="Google Shape;221;p29"/>
          <p:cNvSpPr txBox="1"/>
          <p:nvPr/>
        </p:nvSpPr>
        <p:spPr>
          <a:xfrm>
            <a:off x="9958900" y="2961375"/>
            <a:ext cx="369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3</a:t>
            </a:r>
            <a:endParaRPr sz="18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4062813" y="1164600"/>
            <a:ext cx="4063200" cy="482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Prediction Models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Error Distribution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Classification Models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Machine Learning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 Evaluation</a:t>
            </a:r>
            <a:endParaRPr sz="2400"/>
          </a:p>
        </p:txBody>
      </p:sp>
      <p:sp>
        <p:nvSpPr>
          <p:cNvPr id="5" name="Right Arrow 4"/>
          <p:cNvSpPr/>
          <p:nvPr/>
        </p:nvSpPr>
        <p:spPr>
          <a:xfrm>
            <a:off x="3453213" y="4028937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Data</a:t>
            </a:r>
            <a:endParaRPr sz="36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32313" y="1123325"/>
            <a:ext cx="11524200" cy="32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Data can be used to make predictions about other data, even in the future.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/>
              <a:t>To do this, we build models. Consider the plot below, based on a model for COVID-19 deaths in the United States, built using machine learning. What does this plot tell us? What do you think each of the lines mean? What is the shaded region?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538" y="2974300"/>
            <a:ext cx="8681801" cy="28809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289025" y="5979800"/>
            <a:ext cx="81723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https://covid19-projections.com/</a:t>
            </a:r>
            <a:r>
              <a:rPr lang="en-US"/>
              <a:t> created by Youyang Gu, distributed under MIT License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633806" y="1175004"/>
            <a:ext cx="10921200" cy="482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Machine learning algorithms</a:t>
            </a:r>
            <a:r>
              <a:rPr lang="en-US" sz="2400" b="0"/>
              <a:t> are computer programs that improve with use.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One major use of machine learning is to build classification models. By giving the algorithm more pre-categorized (</a:t>
            </a:r>
            <a:r>
              <a:rPr lang="en-US" sz="2400"/>
              <a:t>training</a:t>
            </a:r>
            <a:r>
              <a:rPr lang="en-US" sz="2400" b="0"/>
              <a:t>) data, the model will become increasingly accurate with new (</a:t>
            </a:r>
            <a:r>
              <a:rPr lang="en-US" sz="2400"/>
              <a:t>testing</a:t>
            </a:r>
            <a:r>
              <a:rPr lang="en-US" sz="2400" b="0"/>
              <a:t>) data.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This is called </a:t>
            </a:r>
            <a:r>
              <a:rPr lang="en-US" sz="2400"/>
              <a:t>supervised learning,</a:t>
            </a:r>
            <a:r>
              <a:rPr lang="en-US" sz="2400" b="0"/>
              <a:t> because</a:t>
            </a:r>
            <a:r>
              <a:rPr lang="en-US" sz="2400"/>
              <a:t> </a:t>
            </a:r>
            <a:r>
              <a:rPr lang="en-US" sz="2400" b="0"/>
              <a:t>the data used to build the model has been categorized by a human.</a:t>
            </a:r>
            <a:endParaRPr sz="2400" b="0"/>
          </a:p>
        </p:txBody>
      </p:sp>
      <p:grpSp>
        <p:nvGrpSpPr>
          <p:cNvPr id="237" name="Google Shape;237;p31"/>
          <p:cNvGrpSpPr/>
          <p:nvPr/>
        </p:nvGrpSpPr>
        <p:grpSpPr>
          <a:xfrm>
            <a:off x="1411625" y="3978525"/>
            <a:ext cx="6600200" cy="2168576"/>
            <a:chOff x="633825" y="3855125"/>
            <a:chExt cx="6600200" cy="2168576"/>
          </a:xfrm>
        </p:grpSpPr>
        <p:pic>
          <p:nvPicPr>
            <p:cNvPr id="238" name="Google Shape;23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3825" y="4009776"/>
              <a:ext cx="2696501" cy="201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31"/>
            <p:cNvSpPr/>
            <p:nvPr/>
          </p:nvSpPr>
          <p:spPr>
            <a:xfrm>
              <a:off x="4234425" y="4223375"/>
              <a:ext cx="1860000" cy="158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Machine Learning Algorithm</a:t>
              </a:r>
              <a:endParaRPr sz="2400"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3169300" y="4777775"/>
              <a:ext cx="992400" cy="477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 txBox="1"/>
            <p:nvPr/>
          </p:nvSpPr>
          <p:spPr>
            <a:xfrm>
              <a:off x="649300" y="3855125"/>
              <a:ext cx="2696400" cy="36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/>
                <a:t>Training Data</a:t>
              </a:r>
              <a:endParaRPr sz="1800" b="1"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6241625" y="4777788"/>
              <a:ext cx="992400" cy="477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750" y="4132051"/>
            <a:ext cx="2696501" cy="20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/>
          <p:nvPr/>
        </p:nvSpPr>
        <p:spPr>
          <a:xfrm>
            <a:off x="8512300" y="4374975"/>
            <a:ext cx="1856856" cy="1561871"/>
          </a:xfrm>
          <a:custGeom>
            <a:avLst/>
            <a:gdLst/>
            <a:ahLst/>
            <a:cxnLst/>
            <a:rect l="l" t="t" r="r" b="b"/>
            <a:pathLst>
              <a:path w="73256" h="61124" extrusionOk="0">
                <a:moveTo>
                  <a:pt x="0" y="0"/>
                </a:moveTo>
                <a:cubicBezTo>
                  <a:pt x="3571" y="4564"/>
                  <a:pt x="11007" y="21597"/>
                  <a:pt x="21423" y="27383"/>
                </a:cubicBezTo>
                <a:cubicBezTo>
                  <a:pt x="31839" y="33169"/>
                  <a:pt x="53858" y="29095"/>
                  <a:pt x="62497" y="34718"/>
                </a:cubicBezTo>
                <a:cubicBezTo>
                  <a:pt x="71136" y="40342"/>
                  <a:pt x="71463" y="56723"/>
                  <a:pt x="73256" y="61124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Google Shape;245;p31"/>
          <p:cNvSpPr txBox="1"/>
          <p:nvPr/>
        </p:nvSpPr>
        <p:spPr>
          <a:xfrm>
            <a:off x="8080850" y="3978525"/>
            <a:ext cx="2696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Learned Model</a:t>
            </a:r>
            <a:endParaRPr sz="1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4062813" y="1164600"/>
            <a:ext cx="4063200" cy="482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Prediction Models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Error Distribution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Classification Models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Machine Learning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 Evaluation</a:t>
            </a:r>
            <a:endParaRPr sz="2400"/>
          </a:p>
        </p:txBody>
      </p:sp>
      <p:sp>
        <p:nvSpPr>
          <p:cNvPr id="5" name="Right Arrow 4"/>
          <p:cNvSpPr/>
          <p:nvPr/>
        </p:nvSpPr>
        <p:spPr>
          <a:xfrm>
            <a:off x="3453213" y="4579781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body" idx="1"/>
          </p:nvPr>
        </p:nvSpPr>
        <p:spPr>
          <a:xfrm>
            <a:off x="633825" y="1422813"/>
            <a:ext cx="6962100" cy="456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Machine learning models can be difficult to interpret. This is one reason it is important to evaluate model performance.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Classification predictions are more complex than “right” or “wrong.” There are actually four possibilities. We should consider the rates of all of these when evaluating a model.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Thought experiment: why would it be a bad idea to simply maximize the rate of true positives?</a:t>
            </a:r>
            <a:endParaRPr sz="2400" b="0"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713" y="2003038"/>
            <a:ext cx="34099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Area Under Curve</a:t>
            </a: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body" idx="1"/>
          </p:nvPr>
        </p:nvSpPr>
        <p:spPr>
          <a:xfrm>
            <a:off x="633822" y="1289300"/>
            <a:ext cx="5460600" cy="482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A common way to combine true positive rate (TPR, or </a:t>
            </a:r>
            <a:r>
              <a:rPr lang="en-US" sz="2400"/>
              <a:t>sensitivity</a:t>
            </a:r>
            <a:r>
              <a:rPr lang="en-US" sz="2400" b="0"/>
              <a:t>) and false negative rate (FNR, or </a:t>
            </a:r>
            <a:r>
              <a:rPr lang="en-US" sz="2400"/>
              <a:t>specificity</a:t>
            </a:r>
            <a:r>
              <a:rPr lang="en-US" sz="2400" b="0"/>
              <a:t>) is the </a:t>
            </a:r>
            <a:r>
              <a:rPr lang="en-US" sz="2400"/>
              <a:t>receiver operating characteristic (ROC).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On a ROC curve, we plot TPR against the false positive rate (FPR), which must be equal to 1 - FNR.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Metrics of accuracy include the area under the ROC curve, and the area between the ROC and the diagonal from (0,0) to (1,1).</a:t>
            </a:r>
            <a:endParaRPr sz="2400" b="0"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772" y="1289309"/>
            <a:ext cx="512445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6326700" y="1174200"/>
            <a:ext cx="51246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ROC Curve</a:t>
            </a:r>
            <a:endParaRPr sz="2600" b="1"/>
          </a:p>
        </p:txBody>
      </p:sp>
      <p:sp>
        <p:nvSpPr>
          <p:cNvPr id="271" name="Google Shape;271;p34"/>
          <p:cNvSpPr txBox="1"/>
          <p:nvPr/>
        </p:nvSpPr>
        <p:spPr>
          <a:xfrm rot="-2492756">
            <a:off x="7920068" y="3731203"/>
            <a:ext cx="1971743" cy="39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</a:rPr>
              <a:t>Naive Predictor</a:t>
            </a:r>
            <a:endParaRPr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633850" y="1699275"/>
            <a:ext cx="109212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/>
              <a:t>Mathematical models can be used to make predictions about data</a:t>
            </a:r>
            <a:endParaRPr sz="2400" b="1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/>
              <a:t>In many cases, we can use statistics to predict a distribution of values</a:t>
            </a:r>
            <a:endParaRPr sz="2400" b="1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/>
              <a:t>Classifiers are models that predict categories for data</a:t>
            </a:r>
            <a:endParaRPr sz="2400" b="1"/>
          </a:p>
          <a:p>
            <a:pPr marL="91440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en-US" sz="2400" b="1"/>
              <a:t>Decision trees and kNN are common classifiers</a:t>
            </a:r>
            <a:endParaRPr sz="2400" b="1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/>
              <a:t>Machine learning algorithms can build classifiers from training data</a:t>
            </a:r>
            <a:endParaRPr sz="2400" b="1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/>
              <a:t>Models need to be evaluated by metrics that combine both sensitivity and specificity</a:t>
            </a:r>
            <a:endParaRPr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9446339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-110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295501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-110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144662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-110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993824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-110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42985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-11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Necessary Components of a </a:t>
            </a:r>
            <a:br>
              <a:rPr lang="en-US" sz="2800" dirty="0"/>
            </a:br>
            <a:r>
              <a:rPr lang="en-US" sz="2800" dirty="0"/>
              <a:t>Supervised Machine Learning Approach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03275" y="4395375"/>
            <a:ext cx="1273941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40540" y="2971043"/>
            <a:ext cx="1557093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693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Tabular data</a:t>
            </a:r>
          </a:p>
          <a:p>
            <a:r>
              <a:rPr lang="en-US" b="1" dirty="0"/>
              <a:t>- Time-series</a:t>
            </a:r>
          </a:p>
          <a:p>
            <a:r>
              <a:rPr lang="en-US" b="1" dirty="0"/>
              <a:t>-  Images</a:t>
            </a:r>
          </a:p>
          <a:p>
            <a:r>
              <a:rPr lang="en-US" b="1" dirty="0"/>
              <a:t>-  Videos</a:t>
            </a:r>
          </a:p>
          <a:p>
            <a:r>
              <a:rPr lang="en-US" b="1" dirty="0"/>
              <a:t>-  Text samples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8693" y="2753537"/>
            <a:ext cx="19197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of labeled samples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9532" y="3960395"/>
            <a:ext cx="1919740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 Intuition</a:t>
            </a:r>
          </a:p>
          <a:p>
            <a:r>
              <a:rPr lang="en-US" b="1" dirty="0"/>
              <a:t>-  Expert knowledge</a:t>
            </a:r>
          </a:p>
          <a:p>
            <a:r>
              <a:rPr lang="en-US" b="1" dirty="0"/>
              <a:t>-  Statistics</a:t>
            </a:r>
          </a:p>
          <a:p>
            <a:r>
              <a:rPr lang="en-US" b="1" dirty="0"/>
              <a:t>-  Learned 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9532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 to select data characteristics critical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0370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 Regression</a:t>
            </a:r>
          </a:p>
          <a:p>
            <a:r>
              <a:rPr lang="en-US" b="1" dirty="0"/>
              <a:t>-  Nearest neighbor</a:t>
            </a:r>
          </a:p>
          <a:p>
            <a:r>
              <a:rPr lang="en-US" b="1" dirty="0"/>
              <a:t>-  Decision tree</a:t>
            </a:r>
          </a:p>
          <a:p>
            <a:r>
              <a:rPr lang="en-US" b="1" dirty="0"/>
              <a:t>-  SVM</a:t>
            </a:r>
          </a:p>
          <a:p>
            <a:r>
              <a:rPr lang="en-US" b="1" dirty="0"/>
              <a:t>-  Neural 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0370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form of model which will be trained to make decisions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1209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 Squared error</a:t>
            </a:r>
          </a:p>
          <a:p>
            <a:r>
              <a:rPr lang="en-US" b="1" dirty="0"/>
              <a:t>-  Absolute error</a:t>
            </a:r>
          </a:p>
          <a:p>
            <a:r>
              <a:rPr lang="en-US" b="1" dirty="0"/>
              <a:t>-  Cross-entropy</a:t>
            </a:r>
          </a:p>
          <a:p>
            <a:r>
              <a:rPr lang="en-US" b="1" dirty="0"/>
              <a:t>-  Accuracy</a:t>
            </a:r>
          </a:p>
          <a:p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41209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 by which a prospective models should be judged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92047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 Gradient descent</a:t>
            </a:r>
          </a:p>
          <a:p>
            <a:r>
              <a:rPr lang="en-US" b="1" dirty="0"/>
              <a:t>-  Gradient-free opt.</a:t>
            </a:r>
          </a:p>
          <a:p>
            <a:r>
              <a:rPr lang="en-US" b="1" dirty="0"/>
              <a:t>-  Analytic solution</a:t>
            </a:r>
          </a:p>
          <a:p>
            <a:pPr marL="285578" indent="-285578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578" indent="-285578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92047" y="2753538"/>
            <a:ext cx="1919740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to minimize the cost function by tuning model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304" y="1071491"/>
            <a:ext cx="1534419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Training 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18163" y="1739120"/>
            <a:ext cx="979970" cy="835745"/>
            <a:chOff x="958240" y="1650125"/>
            <a:chExt cx="980480" cy="83618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10" y="1650125"/>
              <a:ext cx="928310" cy="7560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8240" y="2224696"/>
              <a:ext cx="435599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IrVi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7856" y="1869981"/>
            <a:ext cx="851110" cy="788413"/>
            <a:chOff x="1768393" y="1996407"/>
            <a:chExt cx="851554" cy="7888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8393" y="1996407"/>
              <a:ext cx="777273" cy="7602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172994" y="2523620"/>
              <a:ext cx="446953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IrSe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88882" y="1071491"/>
            <a:ext cx="1421040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Feature</a:t>
            </a:r>
          </a:p>
          <a:p>
            <a:pPr algn="ctr"/>
            <a:r>
              <a:rPr lang="en-US" sz="1998" b="1" dirty="0"/>
              <a:t>Selection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353477" y="1809802"/>
            <a:ext cx="1291854" cy="861212"/>
            <a:chOff x="3436850" y="1810340"/>
            <a:chExt cx="1192243" cy="79480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6850" y="1810340"/>
              <a:ext cx="1192243" cy="794804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 bwMode="auto">
            <a:xfrm flipV="1">
              <a:off x="4106836" y="1984478"/>
              <a:ext cx="334902" cy="2687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488760" y="2199280"/>
              <a:ext cx="355506" cy="801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247049" y="2035889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69486" y="2160132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7106" y="1254325"/>
            <a:ext cx="1659204" cy="39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Model Type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1086" y="1647634"/>
            <a:ext cx="1371243" cy="1032934"/>
          </a:xfrm>
          <a:prstGeom prst="rect">
            <a:avLst/>
          </a:prstGeom>
          <a:ln w="1270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358427" y="1071491"/>
            <a:ext cx="1629349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Cost Function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60844" y="1779009"/>
            <a:ext cx="1637447" cy="817511"/>
            <a:chOff x="7361174" y="1751271"/>
            <a:chExt cx="1637874" cy="81772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7361174" y="1751271"/>
              <a:ext cx="1637874" cy="8177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392" tIns="45696" rIns="91392" bIns="4569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852"/>
              <a:endParaRPr lang="en-US" b="1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6" y="1933892"/>
              <a:ext cx="1520613" cy="6098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714569" y="1071491"/>
            <a:ext cx="1474694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Training Algorithm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2540" y="1782880"/>
            <a:ext cx="1218756" cy="8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64507" y="6072469"/>
            <a:ext cx="11314878" cy="27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</a:t>
            </a:r>
            <a:r>
              <a:rPr lang="en-US" sz="1100" b="1" dirty="0"/>
              <a:t>image sources: </a:t>
            </a:r>
            <a:r>
              <a:rPr lang="en-US" sz="1100" b="1" dirty="0" err="1"/>
              <a:t>scikit</a:t>
            </a:r>
            <a:r>
              <a:rPr lang="en-US" sz="1100" b="1" dirty="0"/>
              <a:t>-learn (for “model type”) and https://reconsider.news/2018/05/09/ai-researchers-allege-machine-learning-alchemy (for “training algorithm”)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="" xmlns:a16="http://schemas.microsoft.com/office/drawing/2014/main" id="{459586FD-2887-419A-AB27-3907158C3458}"/>
              </a:ext>
            </a:extLst>
          </p:cNvPr>
          <p:cNvSpPr txBox="1">
            <a:spLocks/>
          </p:cNvSpPr>
          <p:nvPr/>
        </p:nvSpPr>
        <p:spPr>
          <a:xfrm>
            <a:off x="2272648" y="5525525"/>
            <a:ext cx="7755187" cy="438798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1600"/>
              </a:lnSpc>
              <a:spcAft>
                <a:spcPts val="300"/>
              </a:spcAft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Supervised machine learning approaches require each of these components</a:t>
            </a:r>
            <a:endParaRPr lang="en-US" dirty="0">
              <a:solidFill>
                <a:sysClr val="windowText" lastClr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65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9446339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-110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295501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-110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144662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-110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993824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-110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42985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-11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Necessary Components of a </a:t>
            </a:r>
            <a:br>
              <a:rPr lang="en-US" sz="2800" dirty="0"/>
            </a:br>
            <a:r>
              <a:rPr lang="en-US" sz="2800" dirty="0"/>
              <a:t>Supervised Machine Learning Approach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03275" y="4395375"/>
            <a:ext cx="1273941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40540" y="2971043"/>
            <a:ext cx="1557093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693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Tabular data</a:t>
            </a:r>
          </a:p>
          <a:p>
            <a:r>
              <a:rPr lang="en-US" b="1" dirty="0"/>
              <a:t>- Time-series</a:t>
            </a:r>
          </a:p>
          <a:p>
            <a:r>
              <a:rPr lang="en-US" b="1" dirty="0"/>
              <a:t>-  Images</a:t>
            </a:r>
          </a:p>
          <a:p>
            <a:r>
              <a:rPr lang="en-US" b="1" dirty="0"/>
              <a:t>-  Videos</a:t>
            </a:r>
          </a:p>
          <a:p>
            <a:r>
              <a:rPr lang="en-US" b="1" dirty="0"/>
              <a:t>-  Text samples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8693" y="2753537"/>
            <a:ext cx="19197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of labeled samples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9532" y="3960395"/>
            <a:ext cx="1919740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 Intuition</a:t>
            </a:r>
          </a:p>
          <a:p>
            <a:r>
              <a:rPr lang="en-US" b="1" dirty="0"/>
              <a:t>-  Expert knowledge</a:t>
            </a:r>
          </a:p>
          <a:p>
            <a:r>
              <a:rPr lang="en-US" b="1" dirty="0"/>
              <a:t>-  Statistics</a:t>
            </a:r>
          </a:p>
          <a:p>
            <a:r>
              <a:rPr lang="en-US" b="1" dirty="0"/>
              <a:t>-  Learned 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9532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 to select data characteristics critical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0370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 Regression</a:t>
            </a:r>
          </a:p>
          <a:p>
            <a:r>
              <a:rPr lang="en-US" b="1" dirty="0"/>
              <a:t>-  Nearest neighbor</a:t>
            </a:r>
          </a:p>
          <a:p>
            <a:r>
              <a:rPr lang="en-US" b="1" dirty="0"/>
              <a:t>-  Decision tree</a:t>
            </a:r>
          </a:p>
          <a:p>
            <a:r>
              <a:rPr lang="en-US" b="1" dirty="0"/>
              <a:t>-  SVM</a:t>
            </a:r>
          </a:p>
          <a:p>
            <a:r>
              <a:rPr lang="en-US" b="1" dirty="0"/>
              <a:t>-  Neural 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0370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form of model which will be trained to make decisions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1209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 Squared error</a:t>
            </a:r>
          </a:p>
          <a:p>
            <a:r>
              <a:rPr lang="en-US" b="1" dirty="0"/>
              <a:t>-  Absolute error</a:t>
            </a:r>
          </a:p>
          <a:p>
            <a:r>
              <a:rPr lang="en-US" b="1" dirty="0"/>
              <a:t>-  Cross-entropy</a:t>
            </a:r>
          </a:p>
          <a:p>
            <a:r>
              <a:rPr lang="en-US" b="1" dirty="0"/>
              <a:t>-  Accuracy</a:t>
            </a:r>
          </a:p>
          <a:p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41209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 by which a prospective models should be judged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92047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 Gradient descent</a:t>
            </a:r>
          </a:p>
          <a:p>
            <a:r>
              <a:rPr lang="en-US" b="1" dirty="0"/>
              <a:t>-  Gradient-free opt.</a:t>
            </a:r>
          </a:p>
          <a:p>
            <a:r>
              <a:rPr lang="en-US" b="1" dirty="0"/>
              <a:t>-  Analytic solution</a:t>
            </a:r>
          </a:p>
          <a:p>
            <a:pPr marL="285578" indent="-285578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578" indent="-285578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92047" y="2753538"/>
            <a:ext cx="1919740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to minimize the cost function by tuning model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304" y="1071491"/>
            <a:ext cx="1534419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Training 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18163" y="1739120"/>
            <a:ext cx="979970" cy="835745"/>
            <a:chOff x="958240" y="1650125"/>
            <a:chExt cx="980480" cy="83618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10" y="1650125"/>
              <a:ext cx="928310" cy="7560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8240" y="2224696"/>
              <a:ext cx="435599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IrVi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7856" y="1869981"/>
            <a:ext cx="851110" cy="788413"/>
            <a:chOff x="1768393" y="1996407"/>
            <a:chExt cx="851554" cy="7888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8393" y="1996407"/>
              <a:ext cx="777273" cy="7602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172994" y="2523620"/>
              <a:ext cx="446953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IrSe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88882" y="1071491"/>
            <a:ext cx="1421040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Feature</a:t>
            </a:r>
          </a:p>
          <a:p>
            <a:pPr algn="ctr"/>
            <a:r>
              <a:rPr lang="en-US" sz="1998" b="1" dirty="0"/>
              <a:t>Selection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353477" y="1809802"/>
            <a:ext cx="1291854" cy="861212"/>
            <a:chOff x="3436850" y="1810340"/>
            <a:chExt cx="1192243" cy="79480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6850" y="1810340"/>
              <a:ext cx="1192243" cy="794804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 bwMode="auto">
            <a:xfrm flipV="1">
              <a:off x="4106836" y="1984478"/>
              <a:ext cx="334902" cy="2687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488760" y="2199280"/>
              <a:ext cx="355506" cy="801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247049" y="2035889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69486" y="2160132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7106" y="1254325"/>
            <a:ext cx="1659204" cy="39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Model Type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1086" y="1647634"/>
            <a:ext cx="1371243" cy="1032934"/>
          </a:xfrm>
          <a:prstGeom prst="rect">
            <a:avLst/>
          </a:prstGeom>
          <a:ln w="1270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358427" y="1071491"/>
            <a:ext cx="1629349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Cost Function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60844" y="1779009"/>
            <a:ext cx="1637447" cy="817511"/>
            <a:chOff x="7361174" y="1751271"/>
            <a:chExt cx="1637874" cy="81772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7361174" y="1751271"/>
              <a:ext cx="1637874" cy="8177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392" tIns="45696" rIns="91392" bIns="4569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852"/>
              <a:endParaRPr lang="en-US" b="1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6" y="1933892"/>
              <a:ext cx="1520613" cy="6098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714569" y="1071491"/>
            <a:ext cx="1474694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Training Algorithm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2540" y="1782880"/>
            <a:ext cx="1218756" cy="8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64507" y="6072469"/>
            <a:ext cx="11314878" cy="27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</a:t>
            </a:r>
            <a:r>
              <a:rPr lang="en-US" sz="1100" b="1" dirty="0"/>
              <a:t>image sources: </a:t>
            </a:r>
            <a:r>
              <a:rPr lang="en-US" sz="1100" b="1" dirty="0" err="1"/>
              <a:t>scikit</a:t>
            </a:r>
            <a:r>
              <a:rPr lang="en-US" sz="1100" b="1" dirty="0"/>
              <a:t>-learn (for “model type”) and https://reconsider.news/2018/05/09/ai-researchers-allege-machine-learning-alchemy (for “training algorithm”)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="" xmlns:a16="http://schemas.microsoft.com/office/drawing/2014/main" id="{459586FD-2887-419A-AB27-3907158C3458}"/>
              </a:ext>
            </a:extLst>
          </p:cNvPr>
          <p:cNvSpPr txBox="1">
            <a:spLocks/>
          </p:cNvSpPr>
          <p:nvPr/>
        </p:nvSpPr>
        <p:spPr>
          <a:xfrm>
            <a:off x="2272648" y="5525525"/>
            <a:ext cx="7755187" cy="438798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1600"/>
              </a:lnSpc>
              <a:spcAft>
                <a:spcPts val="300"/>
              </a:spcAft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Supervised machine learning approaches require each of these components</a:t>
            </a:r>
            <a:endParaRPr lang="en-US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80FF5FFF-9D7A-4DD9-B763-F26B24205C4C}"/>
              </a:ext>
            </a:extLst>
          </p:cNvPr>
          <p:cNvSpPr/>
          <p:nvPr/>
        </p:nvSpPr>
        <p:spPr bwMode="auto">
          <a:xfrm>
            <a:off x="5090479" y="1076607"/>
            <a:ext cx="2127453" cy="4314295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1" dirty="0">
              <a:solidFill>
                <a:schemeClr val="tx1"/>
              </a:solidFill>
              <a:latin typeface="Arial" pitchFamily="-110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ACE5A21-F60C-4AE5-98E3-0813634DA73F}"/>
              </a:ext>
            </a:extLst>
          </p:cNvPr>
          <p:cNvSpPr txBox="1"/>
          <p:nvPr/>
        </p:nvSpPr>
        <p:spPr>
          <a:xfrm>
            <a:off x="6465954" y="5121297"/>
            <a:ext cx="722317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335897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062813" y="1164600"/>
            <a:ext cx="4063200" cy="482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Prediction Models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Error Distribution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Classification Models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Machine Learning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 Evaluation</a:t>
            </a:r>
            <a:endParaRPr sz="2400"/>
          </a:p>
        </p:txBody>
      </p:sp>
      <p:sp>
        <p:nvSpPr>
          <p:cNvPr id="5" name="Right Arrow 4"/>
          <p:cNvSpPr/>
          <p:nvPr/>
        </p:nvSpPr>
        <p:spPr>
          <a:xfrm>
            <a:off x="3453213" y="2376407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 sz="360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57925" y="1224500"/>
            <a:ext cx="4116600" cy="453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You are probably familiar with Linear Regression.</a:t>
            </a:r>
            <a:endParaRPr sz="2400" b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In fact, we talked about it in the previous lecture.</a:t>
            </a:r>
            <a:endParaRPr sz="2400" b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Regression is one kind of mathematical model that can be constructed with data.</a:t>
            </a:r>
            <a:endParaRPr sz="2400" b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It allows us to predict values.</a:t>
            </a:r>
            <a:endParaRPr sz="2400" b="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26" y="1087800"/>
            <a:ext cx="7375026" cy="51567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1" name="Google Shape;101;p17"/>
          <p:cNvSpPr txBox="1"/>
          <p:nvPr/>
        </p:nvSpPr>
        <p:spPr>
          <a:xfrm>
            <a:off x="4982625" y="1132625"/>
            <a:ext cx="6837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House Values with Regression Line</a:t>
            </a:r>
            <a:endParaRPr sz="2400" b="1"/>
          </a:p>
        </p:txBody>
      </p:sp>
      <p:cxnSp>
        <p:nvCxnSpPr>
          <p:cNvPr id="102" name="Google Shape;102;p17"/>
          <p:cNvCxnSpPr/>
          <p:nvPr/>
        </p:nvCxnSpPr>
        <p:spPr>
          <a:xfrm rot="10800000">
            <a:off x="9694975" y="2878275"/>
            <a:ext cx="0" cy="278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7"/>
          <p:cNvSpPr/>
          <p:nvPr/>
        </p:nvSpPr>
        <p:spPr>
          <a:xfrm>
            <a:off x="9611875" y="2878275"/>
            <a:ext cx="166200" cy="176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7"/>
          <p:cNvCxnSpPr>
            <a:stCxn id="103" idx="2"/>
          </p:cNvCxnSpPr>
          <p:nvPr/>
        </p:nvCxnSpPr>
        <p:spPr>
          <a:xfrm flipH="1">
            <a:off x="5642275" y="2966625"/>
            <a:ext cx="39696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as Predictive Model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633819" y="1289304"/>
            <a:ext cx="10921200" cy="482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In statistics, a </a:t>
            </a:r>
            <a:r>
              <a:rPr lang="en-US" sz="2400"/>
              <a:t>predictive model</a:t>
            </a:r>
            <a:r>
              <a:rPr lang="en-US" sz="2400" b="0"/>
              <a:t> seeks to </a:t>
            </a:r>
            <a:r>
              <a:rPr lang="en-US" sz="2400" b="0" i="1"/>
              <a:t>predict outcomes</a:t>
            </a:r>
            <a:r>
              <a:rPr lang="en-US" sz="2400" b="0"/>
              <a:t>.</a:t>
            </a:r>
            <a:endParaRPr sz="2400" b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0"/>
              <a:t>Often, an </a:t>
            </a:r>
            <a:r>
              <a:rPr lang="en-US" sz="2400"/>
              <a:t>outcome </a:t>
            </a:r>
            <a:r>
              <a:rPr lang="en-US" sz="2400" b="0"/>
              <a:t>can be quantified as a data value</a:t>
            </a:r>
            <a:endParaRPr sz="2400" b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0"/>
              <a:t>We can predict unknown outcomes, even if they’ve already “happened”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Formula for linear regression:</a:t>
            </a:r>
            <a:endParaRPr sz="2400" b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i="1">
                <a:latin typeface="Times New Roman"/>
                <a:ea typeface="Times New Roman"/>
                <a:cs typeface="Times New Roman"/>
                <a:sym typeface="Times New Roman"/>
              </a:rPr>
              <a:t>y = mx + b</a:t>
            </a:r>
            <a:endParaRPr sz="3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Regression can predict values for one variable (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400"/>
              <a:t>) from another (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/>
              <a:t> ).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The main assumption is: every x-value has a y-value, we just may not know it.</a:t>
            </a:r>
            <a:endParaRPr sz="2400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062813" y="1164600"/>
            <a:ext cx="4063200" cy="482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Prediction Models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Error Distribution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Classification Models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Machine Learning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 Evaluation</a:t>
            </a:r>
            <a:endParaRPr sz="2400"/>
          </a:p>
        </p:txBody>
      </p:sp>
      <p:sp>
        <p:nvSpPr>
          <p:cNvPr id="5" name="Right Arrow 4"/>
          <p:cNvSpPr/>
          <p:nvPr/>
        </p:nvSpPr>
        <p:spPr>
          <a:xfrm>
            <a:off x="3453213" y="2927250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and Statistics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60225" y="1252250"/>
            <a:ext cx="4281600" cy="482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Not all data is exactly on the regression line.</a:t>
            </a:r>
            <a:endParaRPr sz="24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In reality, outcomes may not be consistent. Instead, they fit a </a:t>
            </a:r>
            <a:r>
              <a:rPr lang="en-US" sz="2400"/>
              <a:t>distribution.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A datum’s vertical distance from the line is called </a:t>
            </a:r>
            <a:r>
              <a:rPr lang="en-US" sz="2400"/>
              <a:t>error.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Regression finds the </a:t>
            </a:r>
            <a:r>
              <a:rPr lang="en-US" sz="2400"/>
              <a:t>line of best fit</a:t>
            </a:r>
            <a:r>
              <a:rPr lang="en-US" sz="2400" b="0"/>
              <a:t> that minimizes the total error of data points.</a:t>
            </a:r>
            <a:endParaRPr sz="2400" b="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26" y="1087800"/>
            <a:ext cx="7375026" cy="51567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128" name="Google Shape;128;p20"/>
          <p:cNvCxnSpPr/>
          <p:nvPr/>
        </p:nvCxnSpPr>
        <p:spPr>
          <a:xfrm rot="10800000">
            <a:off x="8463075" y="3738925"/>
            <a:ext cx="0" cy="8574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29" name="Google Shape;129;p20"/>
          <p:cNvSpPr txBox="1"/>
          <p:nvPr/>
        </p:nvSpPr>
        <p:spPr>
          <a:xfrm>
            <a:off x="8526900" y="3889525"/>
            <a:ext cx="1550400" cy="5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</a:rPr>
              <a:t>Error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1636</Words>
  <Application>Microsoft Office PowerPoint</Application>
  <PresentationFormat>Custom</PresentationFormat>
  <Paragraphs>245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Times New Roman</vt:lpstr>
      <vt:lpstr>Roboto Mono</vt:lpstr>
      <vt:lpstr>Arial</vt:lpstr>
      <vt:lpstr>Noto Sans Symbols</vt:lpstr>
      <vt:lpstr>Lincoln_2012_v16x9</vt:lpstr>
      <vt:lpstr>PowerPoint Presentation</vt:lpstr>
      <vt:lpstr>Use of Data</vt:lpstr>
      <vt:lpstr>Necessary Components of a  Supervised Machine Learning Approach</vt:lpstr>
      <vt:lpstr>Necessary Components of a  Supervised Machine Learning Approach</vt:lpstr>
      <vt:lpstr>Outline</vt:lpstr>
      <vt:lpstr>Linear Regression</vt:lpstr>
      <vt:lpstr>Regression as Predictive Model</vt:lpstr>
      <vt:lpstr>Outline</vt:lpstr>
      <vt:lpstr>Regression and Statistics</vt:lpstr>
      <vt:lpstr>Plotting Error</vt:lpstr>
      <vt:lpstr>Outline</vt:lpstr>
      <vt:lpstr>Categorical Variables</vt:lpstr>
      <vt:lpstr>Categorical Variables</vt:lpstr>
      <vt:lpstr>Classifiers</vt:lpstr>
      <vt:lpstr>Classifiers</vt:lpstr>
      <vt:lpstr>Decision Trees</vt:lpstr>
      <vt:lpstr>Nearest Neighbors</vt:lpstr>
      <vt:lpstr>kNN</vt:lpstr>
      <vt:lpstr>Outline</vt:lpstr>
      <vt:lpstr>Machine Learning</vt:lpstr>
      <vt:lpstr>Outline</vt:lpstr>
      <vt:lpstr>Model Evaluation</vt:lpstr>
      <vt:lpstr>Area Under Curve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Montgomery</dc:creator>
  <cp:lastModifiedBy>Jordan Montgomery</cp:lastModifiedBy>
  <cp:revision>6</cp:revision>
  <dcterms:modified xsi:type="dcterms:W3CDTF">2020-08-10T18:54:51Z</dcterms:modified>
</cp:coreProperties>
</file>