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9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7197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pos="3840"/>
        <p:guide pos="71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01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  <a:spcAft>
              <a:spcPts val="0"/>
            </a:spcAft>
          </a:pPr>
          <a:endParaRPr lang="en-IN" sz="1600" b="1" i="0" dirty="0"/>
        </a:p>
        <a:p>
          <a:pPr>
            <a:lnSpc>
              <a:spcPts val="1500"/>
            </a:lnSpc>
            <a:spcAft>
              <a:spcPts val="0"/>
            </a:spcAft>
          </a:pPr>
          <a:r>
            <a:rPr lang="en-IN" sz="1600" b="1" i="0" dirty="0"/>
            <a:t>Import the datasets into data frames.</a:t>
          </a:r>
          <a:endParaRPr lang="en-US" sz="1600" b="1" dirty="0">
            <a:solidFill>
              <a:schemeClr val="tx2"/>
            </a:solidFill>
          </a:endParaRP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</a:pPr>
          <a:r>
            <a:rPr lang="en-IN" sz="1600" b="1" i="0" dirty="0"/>
            <a:t>Perform EDA to visualise distributions/outliers/correlations/excess zeroes.</a:t>
          </a:r>
          <a:endParaRPr lang="en-US" sz="1600" b="1" dirty="0">
            <a:solidFill>
              <a:schemeClr val="tx2"/>
            </a:solidFill>
          </a:endParaRP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03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</a:pPr>
          <a:r>
            <a:rPr lang="en-IN" sz="1600" b="1" i="0" dirty="0"/>
            <a:t>Perform a train-validation-test split of the dataset.</a:t>
          </a:r>
          <a:endParaRPr lang="en-US" sz="1600" b="1" dirty="0">
            <a:solidFill>
              <a:schemeClr val="tx2"/>
            </a:solidFill>
          </a:endParaRP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02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32CCB050-072A-41BF-BE1B-388CF53E5629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04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/>
        </a:p>
      </dgm:t>
    </dgm:pt>
    <dgm:pt modelId="{9E838AE2-4659-4603-ABC8-58DF4222C0D4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05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endParaRPr lang="ru-RU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endParaRPr lang="ru-RU"/>
        </a:p>
      </dgm:t>
    </dgm:pt>
    <dgm:pt modelId="{04A40292-9119-41B2-B968-7B651F20675D}">
      <dgm:prSet custT="1"/>
      <dgm:spPr/>
      <dgm:t>
        <a:bodyPr lIns="108000" tIns="648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1" i="0" kern="1200" dirty="0"/>
            <a:t>Review the training dataset's columns and handle them accordingly.</a:t>
          </a:r>
          <a:endParaRPr lang="en-US" sz="1600" b="1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/>
        </a:p>
      </dgm:t>
    </dgm:pt>
    <dgm:pt modelId="{C8E903CE-0CFD-4D68-A857-80E14557005E}">
      <dgm:prSet custT="1"/>
      <dgm:spPr/>
      <dgm:t>
        <a:bodyPr lIns="108000" tIns="648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1" i="0" kern="1200" dirty="0"/>
            <a:t> Review and consider any other sources of data leakage.</a:t>
          </a:r>
          <a:endParaRPr lang="en-US" sz="1600" b="1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endParaRPr lang="en-US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F5592489-4EC4-4CD3-8C9F-861313656D99}" type="pres">
      <dgm:prSet presAssocID="{9B090D9D-470E-46E2-AABB-0368A52481AA}" presName="space" presStyleCnt="0"/>
      <dgm:spPr/>
    </dgm:pt>
    <dgm:pt modelId="{62262EA1-D674-4DE8-B444-FEC3F6748520}" type="pres">
      <dgm:prSet presAssocID="{32CCB050-072A-41BF-BE1B-388CF53E5629}" presName="composite" presStyleCnt="0"/>
      <dgm:spPr/>
    </dgm:pt>
    <dgm:pt modelId="{7BF6E820-C6E3-4E2C-BB23-ADF9AD641C6B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046455-4EBB-40A8-838B-B584850A8B8E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D84544C-5924-422B-9546-A86AE4927E4C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D05E404-1B63-4FC9-A7B8-277860DEBCD0}" type="pres">
      <dgm:prSet presAssocID="{32CCB050-072A-41BF-BE1B-388CF53E5629}" presName="EmptyPlaceHolder" presStyleCnt="0"/>
      <dgm:spPr/>
    </dgm:pt>
    <dgm:pt modelId="{AB144E95-E2AA-430B-870C-A44D04CCB5A8}" type="pres">
      <dgm:prSet presAssocID="{BF05D8EE-4413-4737-8721-DAF10D6CAB04}" presName="space" presStyleCnt="0"/>
      <dgm:spPr/>
    </dgm:pt>
    <dgm:pt modelId="{D0A9E9B9-B6D2-49AA-91D6-7CE223E637D0}" type="pres">
      <dgm:prSet presAssocID="{9E838AE2-4659-4603-ABC8-58DF4222C0D4}" presName="composite" presStyleCnt="0"/>
      <dgm:spPr/>
    </dgm:pt>
    <dgm:pt modelId="{0EE416CF-D8AE-41BD-BF35-9148040E1274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559A9A18-D6AE-4459-8C7F-A17CAB50744A}" type="pres">
      <dgm:prSet presAssocID="{9E838AE2-4659-4603-ABC8-58DF4222C0D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7F54B493-FCA8-4A1F-A2B1-FCB26CA9C396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73F5E39-8993-4D6C-9D92-8E8F41E329B8}" type="pres">
      <dgm:prSet presAssocID="{9E838AE2-4659-4603-ABC8-58DF4222C0D4}" presName="EmptyPlaceHolder" presStyleCnt="0"/>
      <dgm:spPr/>
    </dgm:pt>
  </dgm:ptLst>
  <dgm:cxnLst>
    <dgm:cxn modelId="{20190A0D-EF75-4224-80CC-FC8EBDEF2138}" type="presOf" srcId="{C8E903CE-0CFD-4D68-A857-80E14557005E}" destId="{7F54B493-FCA8-4A1F-A2B1-FCB26CA9C396}" srcOrd="0" destOrd="0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993A834D-F9E7-487D-A46B-FD9A309F5C59}" type="presOf" srcId="{04A40292-9119-41B2-B968-7B651F20675D}" destId="{1D84544C-5924-422B-9546-A86AE4927E4C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DB636DF2-EC68-445F-B7E9-11D2D9235026}" type="presOf" srcId="{9E838AE2-4659-4603-ABC8-58DF4222C0D4}" destId="{559A9A18-D6AE-4459-8C7F-A17CAB50744A}" srcOrd="0" destOrd="0" presId="urn:microsoft.com/office/officeart/2016/7/layout/AccentHomeChevronProcess"/>
    <dgm:cxn modelId="{10122CFA-F2C6-4519-A06A-6ABCC8B80C59}" type="presOf" srcId="{32CCB050-072A-41BF-BE1B-388CF53E5629}" destId="{B8046455-4EBB-40A8-838B-B584850A8B8E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76487C60-81CC-4808-A6F6-74C757E56AA2}" type="presParOf" srcId="{594BF422-752C-42F3-A230-3D0E6AE9A886}" destId="{F5592489-4EC4-4CD3-8C9F-861313656D99}" srcOrd="5" destOrd="0" presId="urn:microsoft.com/office/officeart/2016/7/layout/AccentHomeChevronProcess"/>
    <dgm:cxn modelId="{DF11AE77-7C6F-4023-B9CA-C466C92E9683}" type="presParOf" srcId="{594BF422-752C-42F3-A230-3D0E6AE9A886}" destId="{62262EA1-D674-4DE8-B444-FEC3F6748520}" srcOrd="6" destOrd="0" presId="urn:microsoft.com/office/officeart/2016/7/layout/AccentHomeChevronProcess"/>
    <dgm:cxn modelId="{18CDA0B2-B372-4A35-AE00-5304AC3837D3}" type="presParOf" srcId="{62262EA1-D674-4DE8-B444-FEC3F6748520}" destId="{7BF6E820-C6E3-4E2C-BB23-ADF9AD641C6B}" srcOrd="0" destOrd="0" presId="urn:microsoft.com/office/officeart/2016/7/layout/AccentHomeChevronProcess"/>
    <dgm:cxn modelId="{0DF47D5B-8611-4D8E-928B-AA2D5766C18B}" type="presParOf" srcId="{62262EA1-D674-4DE8-B444-FEC3F6748520}" destId="{B8046455-4EBB-40A8-838B-B584850A8B8E}" srcOrd="1" destOrd="0" presId="urn:microsoft.com/office/officeart/2016/7/layout/AccentHomeChevronProcess"/>
    <dgm:cxn modelId="{7C4A88D9-8926-4433-834A-47C1FDDF722F}" type="presParOf" srcId="{62262EA1-D674-4DE8-B444-FEC3F6748520}" destId="{1D84544C-5924-422B-9546-A86AE4927E4C}" srcOrd="2" destOrd="0" presId="urn:microsoft.com/office/officeart/2016/7/layout/AccentHomeChevronProcess"/>
    <dgm:cxn modelId="{43D30544-AB0A-43E8-A43D-B1F41277B0F8}" type="presParOf" srcId="{62262EA1-D674-4DE8-B444-FEC3F6748520}" destId="{ED05E404-1B63-4FC9-A7B8-277860DEBCD0}" srcOrd="3" destOrd="0" presId="urn:microsoft.com/office/officeart/2016/7/layout/AccentHomeChevronProcess"/>
    <dgm:cxn modelId="{6BC4A82E-C8CE-405D-BE38-CA09533ECB3A}" type="presParOf" srcId="{594BF422-752C-42F3-A230-3D0E6AE9A886}" destId="{AB144E95-E2AA-430B-870C-A44D04CCB5A8}" srcOrd="7" destOrd="0" presId="urn:microsoft.com/office/officeart/2016/7/layout/AccentHomeChevronProcess"/>
    <dgm:cxn modelId="{B07B5F95-29F3-4EBA-881F-2F9C82CD9290}" type="presParOf" srcId="{594BF422-752C-42F3-A230-3D0E6AE9A886}" destId="{D0A9E9B9-B6D2-49AA-91D6-7CE223E637D0}" srcOrd="8" destOrd="0" presId="urn:microsoft.com/office/officeart/2016/7/layout/AccentHomeChevronProcess"/>
    <dgm:cxn modelId="{6DCE379C-942E-4A9E-8128-B2C269A9781F}" type="presParOf" srcId="{D0A9E9B9-B6D2-49AA-91D6-7CE223E637D0}" destId="{0EE416CF-D8AE-41BD-BF35-9148040E1274}" srcOrd="0" destOrd="0" presId="urn:microsoft.com/office/officeart/2016/7/layout/AccentHomeChevronProcess"/>
    <dgm:cxn modelId="{FE2C896A-6834-4EDF-8664-05B479C8F0ED}" type="presParOf" srcId="{D0A9E9B9-B6D2-49AA-91D6-7CE223E637D0}" destId="{559A9A18-D6AE-4459-8C7F-A17CAB50744A}" srcOrd="1" destOrd="0" presId="urn:microsoft.com/office/officeart/2016/7/layout/AccentHomeChevronProcess"/>
    <dgm:cxn modelId="{10CD1AE1-F5D1-4C7E-9DFC-2BC8AB439A36}" type="presParOf" srcId="{D0A9E9B9-B6D2-49AA-91D6-7CE223E637D0}" destId="{7F54B493-FCA8-4A1F-A2B1-FCB26CA9C396}" srcOrd="2" destOrd="0" presId="urn:microsoft.com/office/officeart/2016/7/layout/AccentHomeChevronProcess"/>
    <dgm:cxn modelId="{3BA0BF32-4C4F-4617-8C77-FB7B13572D62}" type="presParOf" srcId="{D0A9E9B9-B6D2-49AA-91D6-7CE223E637D0}" destId="{D73F5E39-8993-4D6C-9D92-8E8F41E329B8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06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  <a:spcAft>
              <a:spcPts val="0"/>
            </a:spcAft>
          </a:pPr>
          <a:r>
            <a:rPr lang="en-IN" sz="1600" b="0" i="0" dirty="0"/>
            <a:t>Perform feature engineering (using training data).</a:t>
          </a:r>
          <a:endParaRPr lang="en-US" sz="1600" b="0" dirty="0">
            <a:solidFill>
              <a:schemeClr val="tx2"/>
            </a:solidFill>
          </a:endParaRP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</a:pPr>
          <a:r>
            <a:rPr lang="en-IN" sz="1600" b="0" i="0" dirty="0"/>
            <a:t>Perform feature selection (using validation data).</a:t>
          </a:r>
          <a:endParaRPr lang="en-US" sz="1600" b="0" dirty="0">
            <a:solidFill>
              <a:schemeClr val="tx2"/>
            </a:solidFill>
          </a:endParaRP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08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</a:pPr>
          <a:r>
            <a:rPr lang="en-IN" sz="1600" b="0" i="0" dirty="0"/>
            <a:t>Define the classifiers/models used.</a:t>
          </a:r>
          <a:endParaRPr lang="en-US" sz="1600" dirty="0">
            <a:solidFill>
              <a:schemeClr val="tx2"/>
            </a:solidFill>
          </a:endParaRP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07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32CCB050-072A-41BF-BE1B-388CF53E5629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09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/>
        </a:p>
      </dgm:t>
    </dgm:pt>
    <dgm:pt modelId="{9E838AE2-4659-4603-ABC8-58DF4222C0D4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10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endParaRPr lang="ru-RU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endParaRPr lang="ru-RU"/>
        </a:p>
      </dgm:t>
    </dgm:pt>
    <dgm:pt modelId="{04A40292-9119-41B2-B968-7B651F20675D}">
      <dgm:prSet custT="1"/>
      <dgm:spPr/>
      <dgm:t>
        <a:bodyPr lIns="108000" tIns="648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0" i="0" kern="1200" dirty="0"/>
            <a:t>Perform hyperparameter optimisation via grid-search methods (using validation data).</a:t>
          </a:r>
          <a:endParaRPr lang="en-US" sz="1600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/>
        </a:p>
      </dgm:t>
    </dgm:pt>
    <dgm:pt modelId="{C8E903CE-0CFD-4D68-A857-80E14557005E}">
      <dgm:prSet custT="1"/>
      <dgm:spPr/>
      <dgm:t>
        <a:bodyPr lIns="108000" tIns="648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0" i="0" kern="1200" dirty="0"/>
            <a:t>Train each model (using training data).</a:t>
          </a:r>
          <a:endParaRPr lang="en-US" sz="1600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endParaRPr lang="en-US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F5592489-4EC4-4CD3-8C9F-861313656D99}" type="pres">
      <dgm:prSet presAssocID="{9B090D9D-470E-46E2-AABB-0368A52481AA}" presName="space" presStyleCnt="0"/>
      <dgm:spPr/>
    </dgm:pt>
    <dgm:pt modelId="{62262EA1-D674-4DE8-B444-FEC3F6748520}" type="pres">
      <dgm:prSet presAssocID="{32CCB050-072A-41BF-BE1B-388CF53E5629}" presName="composite" presStyleCnt="0"/>
      <dgm:spPr/>
    </dgm:pt>
    <dgm:pt modelId="{7BF6E820-C6E3-4E2C-BB23-ADF9AD641C6B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046455-4EBB-40A8-838B-B584850A8B8E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D84544C-5924-422B-9546-A86AE4927E4C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D05E404-1B63-4FC9-A7B8-277860DEBCD0}" type="pres">
      <dgm:prSet presAssocID="{32CCB050-072A-41BF-BE1B-388CF53E5629}" presName="EmptyPlaceHolder" presStyleCnt="0"/>
      <dgm:spPr/>
    </dgm:pt>
    <dgm:pt modelId="{AB144E95-E2AA-430B-870C-A44D04CCB5A8}" type="pres">
      <dgm:prSet presAssocID="{BF05D8EE-4413-4737-8721-DAF10D6CAB04}" presName="space" presStyleCnt="0"/>
      <dgm:spPr/>
    </dgm:pt>
    <dgm:pt modelId="{D0A9E9B9-B6D2-49AA-91D6-7CE223E637D0}" type="pres">
      <dgm:prSet presAssocID="{9E838AE2-4659-4603-ABC8-58DF4222C0D4}" presName="composite" presStyleCnt="0"/>
      <dgm:spPr/>
    </dgm:pt>
    <dgm:pt modelId="{0EE416CF-D8AE-41BD-BF35-9148040E1274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559A9A18-D6AE-4459-8C7F-A17CAB50744A}" type="pres">
      <dgm:prSet presAssocID="{9E838AE2-4659-4603-ABC8-58DF4222C0D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7F54B493-FCA8-4A1F-A2B1-FCB26CA9C396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73F5E39-8993-4D6C-9D92-8E8F41E329B8}" type="pres">
      <dgm:prSet presAssocID="{9E838AE2-4659-4603-ABC8-58DF4222C0D4}" presName="EmptyPlaceHolder" presStyleCnt="0"/>
      <dgm:spPr/>
    </dgm:pt>
  </dgm:ptLst>
  <dgm:cxnLst>
    <dgm:cxn modelId="{20190A0D-EF75-4224-80CC-FC8EBDEF2138}" type="presOf" srcId="{C8E903CE-0CFD-4D68-A857-80E14557005E}" destId="{7F54B493-FCA8-4A1F-A2B1-FCB26CA9C396}" srcOrd="0" destOrd="0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993A834D-F9E7-487D-A46B-FD9A309F5C59}" type="presOf" srcId="{04A40292-9119-41B2-B968-7B651F20675D}" destId="{1D84544C-5924-422B-9546-A86AE4927E4C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DB636DF2-EC68-445F-B7E9-11D2D9235026}" type="presOf" srcId="{9E838AE2-4659-4603-ABC8-58DF4222C0D4}" destId="{559A9A18-D6AE-4459-8C7F-A17CAB50744A}" srcOrd="0" destOrd="0" presId="urn:microsoft.com/office/officeart/2016/7/layout/AccentHomeChevronProcess"/>
    <dgm:cxn modelId="{10122CFA-F2C6-4519-A06A-6ABCC8B80C59}" type="presOf" srcId="{32CCB050-072A-41BF-BE1B-388CF53E5629}" destId="{B8046455-4EBB-40A8-838B-B584850A8B8E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76487C60-81CC-4808-A6F6-74C757E56AA2}" type="presParOf" srcId="{594BF422-752C-42F3-A230-3D0E6AE9A886}" destId="{F5592489-4EC4-4CD3-8C9F-861313656D99}" srcOrd="5" destOrd="0" presId="urn:microsoft.com/office/officeart/2016/7/layout/AccentHomeChevronProcess"/>
    <dgm:cxn modelId="{DF11AE77-7C6F-4023-B9CA-C466C92E9683}" type="presParOf" srcId="{594BF422-752C-42F3-A230-3D0E6AE9A886}" destId="{62262EA1-D674-4DE8-B444-FEC3F6748520}" srcOrd="6" destOrd="0" presId="urn:microsoft.com/office/officeart/2016/7/layout/AccentHomeChevronProcess"/>
    <dgm:cxn modelId="{18CDA0B2-B372-4A35-AE00-5304AC3837D3}" type="presParOf" srcId="{62262EA1-D674-4DE8-B444-FEC3F6748520}" destId="{7BF6E820-C6E3-4E2C-BB23-ADF9AD641C6B}" srcOrd="0" destOrd="0" presId="urn:microsoft.com/office/officeart/2016/7/layout/AccentHomeChevronProcess"/>
    <dgm:cxn modelId="{0DF47D5B-8611-4D8E-928B-AA2D5766C18B}" type="presParOf" srcId="{62262EA1-D674-4DE8-B444-FEC3F6748520}" destId="{B8046455-4EBB-40A8-838B-B584850A8B8E}" srcOrd="1" destOrd="0" presId="urn:microsoft.com/office/officeart/2016/7/layout/AccentHomeChevronProcess"/>
    <dgm:cxn modelId="{7C4A88D9-8926-4433-834A-47C1FDDF722F}" type="presParOf" srcId="{62262EA1-D674-4DE8-B444-FEC3F6748520}" destId="{1D84544C-5924-422B-9546-A86AE4927E4C}" srcOrd="2" destOrd="0" presId="urn:microsoft.com/office/officeart/2016/7/layout/AccentHomeChevronProcess"/>
    <dgm:cxn modelId="{43D30544-AB0A-43E8-A43D-B1F41277B0F8}" type="presParOf" srcId="{62262EA1-D674-4DE8-B444-FEC3F6748520}" destId="{ED05E404-1B63-4FC9-A7B8-277860DEBCD0}" srcOrd="3" destOrd="0" presId="urn:microsoft.com/office/officeart/2016/7/layout/AccentHomeChevronProcess"/>
    <dgm:cxn modelId="{6BC4A82E-C8CE-405D-BE38-CA09533ECB3A}" type="presParOf" srcId="{594BF422-752C-42F3-A230-3D0E6AE9A886}" destId="{AB144E95-E2AA-430B-870C-A44D04CCB5A8}" srcOrd="7" destOrd="0" presId="urn:microsoft.com/office/officeart/2016/7/layout/AccentHomeChevronProcess"/>
    <dgm:cxn modelId="{B07B5F95-29F3-4EBA-881F-2F9C82CD9290}" type="presParOf" srcId="{594BF422-752C-42F3-A230-3D0E6AE9A886}" destId="{D0A9E9B9-B6D2-49AA-91D6-7CE223E637D0}" srcOrd="8" destOrd="0" presId="urn:microsoft.com/office/officeart/2016/7/layout/AccentHomeChevronProcess"/>
    <dgm:cxn modelId="{6DCE379C-942E-4A9E-8128-B2C269A9781F}" type="presParOf" srcId="{D0A9E9B9-B6D2-49AA-91D6-7CE223E637D0}" destId="{0EE416CF-D8AE-41BD-BF35-9148040E1274}" srcOrd="0" destOrd="0" presId="urn:microsoft.com/office/officeart/2016/7/layout/AccentHomeChevronProcess"/>
    <dgm:cxn modelId="{FE2C896A-6834-4EDF-8664-05B479C8F0ED}" type="presParOf" srcId="{D0A9E9B9-B6D2-49AA-91D6-7CE223E637D0}" destId="{559A9A18-D6AE-4459-8C7F-A17CAB50744A}" srcOrd="1" destOrd="0" presId="urn:microsoft.com/office/officeart/2016/7/layout/AccentHomeChevronProcess"/>
    <dgm:cxn modelId="{10CD1AE1-F5D1-4C7E-9DFC-2BC8AB439A36}" type="presParOf" srcId="{D0A9E9B9-B6D2-49AA-91D6-7CE223E637D0}" destId="{7F54B493-FCA8-4A1F-A2B1-FCB26CA9C396}" srcOrd="2" destOrd="0" presId="urn:microsoft.com/office/officeart/2016/7/layout/AccentHomeChevronProcess"/>
    <dgm:cxn modelId="{3BA0BF32-4C4F-4617-8C77-FB7B13572D62}" type="presParOf" srcId="{D0A9E9B9-B6D2-49AA-91D6-7CE223E637D0}" destId="{D73F5E39-8993-4D6C-9D92-8E8F41E329B8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11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  <a:spcAft>
              <a:spcPts val="0"/>
            </a:spcAft>
          </a:pPr>
          <a:r>
            <a:rPr lang="en-IN" sz="1600" b="0" i="0" dirty="0"/>
            <a:t>Evaluate the performance of each model (using validation data)</a:t>
          </a:r>
          <a:endParaRPr lang="en-US" sz="1600" dirty="0">
            <a:solidFill>
              <a:schemeClr val="tx2"/>
            </a:solidFill>
          </a:endParaRP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</a:pPr>
          <a:r>
            <a:rPr lang="en-IN" sz="1600" b="0" i="0" dirty="0"/>
            <a:t>Assess &amp; determine the best performing model, based on the metrics discussed above</a:t>
          </a:r>
          <a:endParaRPr lang="en-US" sz="1600" dirty="0">
            <a:solidFill>
              <a:schemeClr val="tx2"/>
            </a:solidFill>
          </a:endParaRP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13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</a:pPr>
          <a:r>
            <a:rPr lang="en-IN" sz="1600" b="0" i="0" dirty="0"/>
            <a:t>Generate predictions/probability estimates using the best model (using test data).</a:t>
          </a:r>
          <a:endParaRPr lang="en-US" sz="1600" dirty="0">
            <a:solidFill>
              <a:schemeClr val="tx2"/>
            </a:solidFill>
          </a:endParaRP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12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32CCB050-072A-41BF-BE1B-388CF53E5629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14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/>
        </a:p>
      </dgm:t>
    </dgm:pt>
    <dgm:pt modelId="{9E838AE2-4659-4603-ABC8-58DF4222C0D4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15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endParaRPr lang="ru-RU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endParaRPr lang="ru-RU"/>
        </a:p>
      </dgm:t>
    </dgm:pt>
    <dgm:pt modelId="{04A40292-9119-41B2-B968-7B651F20675D}">
      <dgm:prSet custT="1"/>
      <dgm:spPr/>
      <dgm:t>
        <a:bodyPr lIns="108000" tIns="648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0" i="0" kern="1200" dirty="0"/>
            <a:t>Evaluate the performance of the final model (using test data).</a:t>
          </a:r>
          <a:endParaRPr lang="en-US" sz="1600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/>
        </a:p>
      </dgm:t>
    </dgm:pt>
    <dgm:pt modelId="{C8E903CE-0CFD-4D68-A857-80E14557005E}">
      <dgm:prSet custT="1"/>
      <dgm:spPr/>
      <dgm:t>
        <a:bodyPr lIns="108000" tIns="648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0" i="0" kern="1200" dirty="0"/>
            <a:t>Review model performance in the context of "feature importance" and explainability.</a:t>
          </a:r>
          <a:endParaRPr lang="en-US" sz="1600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endParaRPr lang="en-US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F5592489-4EC4-4CD3-8C9F-861313656D99}" type="pres">
      <dgm:prSet presAssocID="{9B090D9D-470E-46E2-AABB-0368A52481AA}" presName="space" presStyleCnt="0"/>
      <dgm:spPr/>
    </dgm:pt>
    <dgm:pt modelId="{62262EA1-D674-4DE8-B444-FEC3F6748520}" type="pres">
      <dgm:prSet presAssocID="{32CCB050-072A-41BF-BE1B-388CF53E5629}" presName="composite" presStyleCnt="0"/>
      <dgm:spPr/>
    </dgm:pt>
    <dgm:pt modelId="{7BF6E820-C6E3-4E2C-BB23-ADF9AD641C6B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046455-4EBB-40A8-838B-B584850A8B8E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D84544C-5924-422B-9546-A86AE4927E4C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D05E404-1B63-4FC9-A7B8-277860DEBCD0}" type="pres">
      <dgm:prSet presAssocID="{32CCB050-072A-41BF-BE1B-388CF53E5629}" presName="EmptyPlaceHolder" presStyleCnt="0"/>
      <dgm:spPr/>
    </dgm:pt>
    <dgm:pt modelId="{AB144E95-E2AA-430B-870C-A44D04CCB5A8}" type="pres">
      <dgm:prSet presAssocID="{BF05D8EE-4413-4737-8721-DAF10D6CAB04}" presName="space" presStyleCnt="0"/>
      <dgm:spPr/>
    </dgm:pt>
    <dgm:pt modelId="{D0A9E9B9-B6D2-49AA-91D6-7CE223E637D0}" type="pres">
      <dgm:prSet presAssocID="{9E838AE2-4659-4603-ABC8-58DF4222C0D4}" presName="composite" presStyleCnt="0"/>
      <dgm:spPr/>
    </dgm:pt>
    <dgm:pt modelId="{0EE416CF-D8AE-41BD-BF35-9148040E1274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559A9A18-D6AE-4459-8C7F-A17CAB50744A}" type="pres">
      <dgm:prSet presAssocID="{9E838AE2-4659-4603-ABC8-58DF4222C0D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7F54B493-FCA8-4A1F-A2B1-FCB26CA9C396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73F5E39-8993-4D6C-9D92-8E8F41E329B8}" type="pres">
      <dgm:prSet presAssocID="{9E838AE2-4659-4603-ABC8-58DF4222C0D4}" presName="EmptyPlaceHolder" presStyleCnt="0"/>
      <dgm:spPr/>
    </dgm:pt>
  </dgm:ptLst>
  <dgm:cxnLst>
    <dgm:cxn modelId="{20190A0D-EF75-4224-80CC-FC8EBDEF2138}" type="presOf" srcId="{C8E903CE-0CFD-4D68-A857-80E14557005E}" destId="{7F54B493-FCA8-4A1F-A2B1-FCB26CA9C396}" srcOrd="0" destOrd="0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993A834D-F9E7-487D-A46B-FD9A309F5C59}" type="presOf" srcId="{04A40292-9119-41B2-B968-7B651F20675D}" destId="{1D84544C-5924-422B-9546-A86AE4927E4C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DB636DF2-EC68-445F-B7E9-11D2D9235026}" type="presOf" srcId="{9E838AE2-4659-4603-ABC8-58DF4222C0D4}" destId="{559A9A18-D6AE-4459-8C7F-A17CAB50744A}" srcOrd="0" destOrd="0" presId="urn:microsoft.com/office/officeart/2016/7/layout/AccentHomeChevronProcess"/>
    <dgm:cxn modelId="{10122CFA-F2C6-4519-A06A-6ABCC8B80C59}" type="presOf" srcId="{32CCB050-072A-41BF-BE1B-388CF53E5629}" destId="{B8046455-4EBB-40A8-838B-B584850A8B8E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76487C60-81CC-4808-A6F6-74C757E56AA2}" type="presParOf" srcId="{594BF422-752C-42F3-A230-3D0E6AE9A886}" destId="{F5592489-4EC4-4CD3-8C9F-861313656D99}" srcOrd="5" destOrd="0" presId="urn:microsoft.com/office/officeart/2016/7/layout/AccentHomeChevronProcess"/>
    <dgm:cxn modelId="{DF11AE77-7C6F-4023-B9CA-C466C92E9683}" type="presParOf" srcId="{594BF422-752C-42F3-A230-3D0E6AE9A886}" destId="{62262EA1-D674-4DE8-B444-FEC3F6748520}" srcOrd="6" destOrd="0" presId="urn:microsoft.com/office/officeart/2016/7/layout/AccentHomeChevronProcess"/>
    <dgm:cxn modelId="{18CDA0B2-B372-4A35-AE00-5304AC3837D3}" type="presParOf" srcId="{62262EA1-D674-4DE8-B444-FEC3F6748520}" destId="{7BF6E820-C6E3-4E2C-BB23-ADF9AD641C6B}" srcOrd="0" destOrd="0" presId="urn:microsoft.com/office/officeart/2016/7/layout/AccentHomeChevronProcess"/>
    <dgm:cxn modelId="{0DF47D5B-8611-4D8E-928B-AA2D5766C18B}" type="presParOf" srcId="{62262EA1-D674-4DE8-B444-FEC3F6748520}" destId="{B8046455-4EBB-40A8-838B-B584850A8B8E}" srcOrd="1" destOrd="0" presId="urn:microsoft.com/office/officeart/2016/7/layout/AccentHomeChevronProcess"/>
    <dgm:cxn modelId="{7C4A88D9-8926-4433-834A-47C1FDDF722F}" type="presParOf" srcId="{62262EA1-D674-4DE8-B444-FEC3F6748520}" destId="{1D84544C-5924-422B-9546-A86AE4927E4C}" srcOrd="2" destOrd="0" presId="urn:microsoft.com/office/officeart/2016/7/layout/AccentHomeChevronProcess"/>
    <dgm:cxn modelId="{43D30544-AB0A-43E8-A43D-B1F41277B0F8}" type="presParOf" srcId="{62262EA1-D674-4DE8-B444-FEC3F6748520}" destId="{ED05E404-1B63-4FC9-A7B8-277860DEBCD0}" srcOrd="3" destOrd="0" presId="urn:microsoft.com/office/officeart/2016/7/layout/AccentHomeChevronProcess"/>
    <dgm:cxn modelId="{6BC4A82E-C8CE-405D-BE38-CA09533ECB3A}" type="presParOf" srcId="{594BF422-752C-42F3-A230-3D0E6AE9A886}" destId="{AB144E95-E2AA-430B-870C-A44D04CCB5A8}" srcOrd="7" destOrd="0" presId="urn:microsoft.com/office/officeart/2016/7/layout/AccentHomeChevronProcess"/>
    <dgm:cxn modelId="{B07B5F95-29F3-4EBA-881F-2F9C82CD9290}" type="presParOf" srcId="{594BF422-752C-42F3-A230-3D0E6AE9A886}" destId="{D0A9E9B9-B6D2-49AA-91D6-7CE223E637D0}" srcOrd="8" destOrd="0" presId="urn:microsoft.com/office/officeart/2016/7/layout/AccentHomeChevronProcess"/>
    <dgm:cxn modelId="{6DCE379C-942E-4A9E-8128-B2C269A9781F}" type="presParOf" srcId="{D0A9E9B9-B6D2-49AA-91D6-7CE223E637D0}" destId="{0EE416CF-D8AE-41BD-BF35-9148040E1274}" srcOrd="0" destOrd="0" presId="urn:microsoft.com/office/officeart/2016/7/layout/AccentHomeChevronProcess"/>
    <dgm:cxn modelId="{FE2C896A-6834-4EDF-8664-05B479C8F0ED}" type="presParOf" srcId="{D0A9E9B9-B6D2-49AA-91D6-7CE223E637D0}" destId="{559A9A18-D6AE-4459-8C7F-A17CAB50744A}" srcOrd="1" destOrd="0" presId="urn:microsoft.com/office/officeart/2016/7/layout/AccentHomeChevronProcess"/>
    <dgm:cxn modelId="{10CD1AE1-F5D1-4C7E-9DFC-2BC8AB439A36}" type="presParOf" srcId="{D0A9E9B9-B6D2-49AA-91D6-7CE223E637D0}" destId="{7F54B493-FCA8-4A1F-A2B1-FCB26CA9C396}" srcOrd="2" destOrd="0" presId="urn:microsoft.com/office/officeart/2016/7/layout/AccentHomeChevronProcess"/>
    <dgm:cxn modelId="{3BA0BF32-4C4F-4617-8C77-FB7B13572D62}" type="presParOf" srcId="{D0A9E9B9-B6D2-49AA-91D6-7CE223E637D0}" destId="{D73F5E39-8993-4D6C-9D92-8E8F41E329B8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16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  <a:spcAft>
              <a:spcPts val="0"/>
            </a:spcAft>
          </a:pPr>
          <a:r>
            <a:rPr lang="en-IN" sz="1600" b="0" i="0" dirty="0"/>
            <a:t>Review for areas of improvement.</a:t>
          </a:r>
          <a:endParaRPr lang="en-US" sz="1600" dirty="0">
            <a:solidFill>
              <a:schemeClr val="tx2"/>
            </a:solidFill>
          </a:endParaRPr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1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</dgm:ptLst>
  <dgm:cxnLst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1123324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100" y="3510000"/>
          <a:ext cx="2239374" cy="810000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01</a:t>
          </a:r>
        </a:p>
      </dsp:txBody>
      <dsp:txXfrm>
        <a:off x="2100" y="3510000"/>
        <a:ext cx="2138124" cy="810000"/>
      </dsp:txXfrm>
    </dsp:sp>
    <dsp:sp modelId="{810D7AA7-A541-4507-BE7F-36CCF210089F}">
      <dsp:nvSpPr>
        <dsp:cNvPr id="0" name=""/>
        <dsp:cNvSpPr/>
      </dsp:nvSpPr>
      <dsp:spPr>
        <a:xfrm>
          <a:off x="181250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7112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endParaRPr lang="en-IN" sz="1600" b="1" i="0" kern="1200" dirty="0"/>
        </a:p>
        <a:p>
          <a:pPr marL="0" lvl="0" indent="0" algn="l" defTabSz="7112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1" i="0" kern="1200" dirty="0"/>
            <a:t>Import the datasets into data frames.</a:t>
          </a:r>
          <a:endParaRPr lang="en-US" sz="1600" b="1" kern="1200" dirty="0">
            <a:solidFill>
              <a:schemeClr val="tx2"/>
            </a:solidFill>
          </a:endParaRPr>
        </a:p>
      </dsp:txBody>
      <dsp:txXfrm>
        <a:off x="181250" y="1187489"/>
        <a:ext cx="1818372" cy="1806356"/>
      </dsp:txXfrm>
    </dsp:sp>
    <dsp:sp modelId="{E41E7729-FD3F-426D-804C-45BD60BD762D}">
      <dsp:nvSpPr>
        <dsp:cNvPr id="0" name=""/>
        <dsp:cNvSpPr/>
      </dsp:nvSpPr>
      <dsp:spPr>
        <a:xfrm rot="5400000">
          <a:off x="1004081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129506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02</a:t>
          </a:r>
        </a:p>
      </dsp:txBody>
      <dsp:txXfrm>
        <a:off x="2332006" y="3510000"/>
        <a:ext cx="1834374" cy="810000"/>
      </dsp:txXfrm>
    </dsp:sp>
    <dsp:sp modelId="{5E07F9E4-149C-4A89-848F-4ABDD305F0C5}">
      <dsp:nvSpPr>
        <dsp:cNvPr id="0" name=""/>
        <dsp:cNvSpPr/>
      </dsp:nvSpPr>
      <dsp:spPr>
        <a:xfrm>
          <a:off x="2308656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7112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/>
            <a:t>Perform EDA to visualise distributions/outliers/correlations/excess zeroes.</a:t>
          </a:r>
          <a:endParaRPr lang="en-US" sz="1600" b="1" kern="1200" dirty="0">
            <a:solidFill>
              <a:schemeClr val="tx2"/>
            </a:solidFill>
          </a:endParaRPr>
        </a:p>
      </dsp:txBody>
      <dsp:txXfrm>
        <a:off x="2308656" y="1187489"/>
        <a:ext cx="1818372" cy="1806356"/>
      </dsp:txXfrm>
    </dsp:sp>
    <dsp:sp modelId="{473F2067-7126-4D56-A328-5A8CFD3D8D52}">
      <dsp:nvSpPr>
        <dsp:cNvPr id="0" name=""/>
        <dsp:cNvSpPr/>
      </dsp:nvSpPr>
      <dsp:spPr>
        <a:xfrm rot="5400000">
          <a:off x="3131487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256912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03</a:t>
          </a:r>
        </a:p>
      </dsp:txBody>
      <dsp:txXfrm>
        <a:off x="4459412" y="3510000"/>
        <a:ext cx="1834374" cy="810000"/>
      </dsp:txXfrm>
    </dsp:sp>
    <dsp:sp modelId="{FD7B29F2-0D66-4B4B-BC8A-82DA23575305}">
      <dsp:nvSpPr>
        <dsp:cNvPr id="0" name=""/>
        <dsp:cNvSpPr/>
      </dsp:nvSpPr>
      <dsp:spPr>
        <a:xfrm>
          <a:off x="4436062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7112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/>
            <a:t>Perform a train-validation-test split of the dataset.</a:t>
          </a:r>
          <a:endParaRPr lang="en-US" sz="1600" b="1" kern="1200" dirty="0">
            <a:solidFill>
              <a:schemeClr val="tx2"/>
            </a:solidFill>
          </a:endParaRPr>
        </a:p>
      </dsp:txBody>
      <dsp:txXfrm>
        <a:off x="4436062" y="1187489"/>
        <a:ext cx="1818372" cy="1806356"/>
      </dsp:txXfrm>
    </dsp:sp>
    <dsp:sp modelId="{7BF6E820-C6E3-4E2C-BB23-ADF9AD641C6B}">
      <dsp:nvSpPr>
        <dsp:cNvPr id="0" name=""/>
        <dsp:cNvSpPr/>
      </dsp:nvSpPr>
      <dsp:spPr>
        <a:xfrm rot="5400000">
          <a:off x="5258893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46455-4EBB-40A8-838B-B584850A8B8E}">
      <dsp:nvSpPr>
        <dsp:cNvPr id="0" name=""/>
        <dsp:cNvSpPr/>
      </dsp:nvSpPr>
      <dsp:spPr>
        <a:xfrm>
          <a:off x="6384318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04</a:t>
          </a:r>
          <a:endParaRPr lang="ru-RU" sz="20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6586818" y="3510000"/>
        <a:ext cx="1834374" cy="810000"/>
      </dsp:txXfrm>
    </dsp:sp>
    <dsp:sp modelId="{1D84544C-5924-422B-9546-A86AE4927E4C}">
      <dsp:nvSpPr>
        <dsp:cNvPr id="0" name=""/>
        <dsp:cNvSpPr/>
      </dsp:nvSpPr>
      <dsp:spPr>
        <a:xfrm>
          <a:off x="6563468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1" i="0" kern="1200" dirty="0"/>
            <a:t>Review the training dataset's columns and handle them accordingly.</a:t>
          </a:r>
          <a:endParaRPr lang="en-US" sz="1600" b="1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sp:txBody>
      <dsp:txXfrm>
        <a:off x="6563468" y="1187489"/>
        <a:ext cx="1818372" cy="1806356"/>
      </dsp:txXfrm>
    </dsp:sp>
    <dsp:sp modelId="{0EE416CF-D8AE-41BD-BF35-9148040E1274}">
      <dsp:nvSpPr>
        <dsp:cNvPr id="0" name=""/>
        <dsp:cNvSpPr/>
      </dsp:nvSpPr>
      <dsp:spPr>
        <a:xfrm rot="5400000">
          <a:off x="7386299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A9A18-D6AE-4459-8C7F-A17CAB50744A}">
      <dsp:nvSpPr>
        <dsp:cNvPr id="0" name=""/>
        <dsp:cNvSpPr/>
      </dsp:nvSpPr>
      <dsp:spPr>
        <a:xfrm>
          <a:off x="8511724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05</a:t>
          </a:r>
          <a:endParaRPr lang="ru-RU" sz="20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8714224" y="3510000"/>
        <a:ext cx="1834374" cy="810000"/>
      </dsp:txXfrm>
    </dsp:sp>
    <dsp:sp modelId="{7F54B493-FCA8-4A1F-A2B1-FCB26CA9C396}">
      <dsp:nvSpPr>
        <dsp:cNvPr id="0" name=""/>
        <dsp:cNvSpPr/>
      </dsp:nvSpPr>
      <dsp:spPr>
        <a:xfrm>
          <a:off x="8690874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1" i="0" kern="1200" dirty="0"/>
            <a:t> Review and consider any other sources of data leakage.</a:t>
          </a:r>
          <a:endParaRPr lang="en-US" sz="1600" b="1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sp:txBody>
      <dsp:txXfrm>
        <a:off x="8690874" y="1187489"/>
        <a:ext cx="1818372" cy="1806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1123324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100" y="3510000"/>
          <a:ext cx="2239374" cy="810000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06</a:t>
          </a:r>
        </a:p>
      </dsp:txBody>
      <dsp:txXfrm>
        <a:off x="2100" y="3510000"/>
        <a:ext cx="2138124" cy="810000"/>
      </dsp:txXfrm>
    </dsp:sp>
    <dsp:sp modelId="{810D7AA7-A541-4507-BE7F-36CCF210089F}">
      <dsp:nvSpPr>
        <dsp:cNvPr id="0" name=""/>
        <dsp:cNvSpPr/>
      </dsp:nvSpPr>
      <dsp:spPr>
        <a:xfrm>
          <a:off x="181250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7112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0" i="0" kern="1200" dirty="0"/>
            <a:t>Perform feature engineering (using training data).</a:t>
          </a:r>
          <a:endParaRPr lang="en-US" sz="1600" b="0" kern="1200" dirty="0">
            <a:solidFill>
              <a:schemeClr val="tx2"/>
            </a:solidFill>
          </a:endParaRPr>
        </a:p>
      </dsp:txBody>
      <dsp:txXfrm>
        <a:off x="181250" y="1187489"/>
        <a:ext cx="1818372" cy="1806356"/>
      </dsp:txXfrm>
    </dsp:sp>
    <dsp:sp modelId="{E41E7729-FD3F-426D-804C-45BD60BD762D}">
      <dsp:nvSpPr>
        <dsp:cNvPr id="0" name=""/>
        <dsp:cNvSpPr/>
      </dsp:nvSpPr>
      <dsp:spPr>
        <a:xfrm rot="5400000">
          <a:off x="1004081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129506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07</a:t>
          </a:r>
        </a:p>
      </dsp:txBody>
      <dsp:txXfrm>
        <a:off x="2332006" y="3510000"/>
        <a:ext cx="1834374" cy="810000"/>
      </dsp:txXfrm>
    </dsp:sp>
    <dsp:sp modelId="{5E07F9E4-149C-4A89-848F-4ABDD305F0C5}">
      <dsp:nvSpPr>
        <dsp:cNvPr id="0" name=""/>
        <dsp:cNvSpPr/>
      </dsp:nvSpPr>
      <dsp:spPr>
        <a:xfrm>
          <a:off x="2308656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7112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Perform feature selection (using validation data).</a:t>
          </a:r>
          <a:endParaRPr lang="en-US" sz="1600" b="0" kern="1200" dirty="0">
            <a:solidFill>
              <a:schemeClr val="tx2"/>
            </a:solidFill>
          </a:endParaRPr>
        </a:p>
      </dsp:txBody>
      <dsp:txXfrm>
        <a:off x="2308656" y="1187489"/>
        <a:ext cx="1818372" cy="1806356"/>
      </dsp:txXfrm>
    </dsp:sp>
    <dsp:sp modelId="{473F2067-7126-4D56-A328-5A8CFD3D8D52}">
      <dsp:nvSpPr>
        <dsp:cNvPr id="0" name=""/>
        <dsp:cNvSpPr/>
      </dsp:nvSpPr>
      <dsp:spPr>
        <a:xfrm rot="5400000">
          <a:off x="3131487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256912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08</a:t>
          </a:r>
        </a:p>
      </dsp:txBody>
      <dsp:txXfrm>
        <a:off x="4459412" y="3510000"/>
        <a:ext cx="1834374" cy="810000"/>
      </dsp:txXfrm>
    </dsp:sp>
    <dsp:sp modelId="{FD7B29F2-0D66-4B4B-BC8A-82DA23575305}">
      <dsp:nvSpPr>
        <dsp:cNvPr id="0" name=""/>
        <dsp:cNvSpPr/>
      </dsp:nvSpPr>
      <dsp:spPr>
        <a:xfrm>
          <a:off x="4436062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7112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Define the classifiers/models used.</a:t>
          </a:r>
          <a:endParaRPr lang="en-US" sz="1600" kern="1200" dirty="0">
            <a:solidFill>
              <a:schemeClr val="tx2"/>
            </a:solidFill>
          </a:endParaRPr>
        </a:p>
      </dsp:txBody>
      <dsp:txXfrm>
        <a:off x="4436062" y="1187489"/>
        <a:ext cx="1818372" cy="1806356"/>
      </dsp:txXfrm>
    </dsp:sp>
    <dsp:sp modelId="{7BF6E820-C6E3-4E2C-BB23-ADF9AD641C6B}">
      <dsp:nvSpPr>
        <dsp:cNvPr id="0" name=""/>
        <dsp:cNvSpPr/>
      </dsp:nvSpPr>
      <dsp:spPr>
        <a:xfrm rot="5400000">
          <a:off x="5258893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46455-4EBB-40A8-838B-B584850A8B8E}">
      <dsp:nvSpPr>
        <dsp:cNvPr id="0" name=""/>
        <dsp:cNvSpPr/>
      </dsp:nvSpPr>
      <dsp:spPr>
        <a:xfrm>
          <a:off x="6384318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09</a:t>
          </a:r>
          <a:endParaRPr lang="ru-RU" sz="20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6586818" y="3510000"/>
        <a:ext cx="1834374" cy="810000"/>
      </dsp:txXfrm>
    </dsp:sp>
    <dsp:sp modelId="{1D84544C-5924-422B-9546-A86AE4927E4C}">
      <dsp:nvSpPr>
        <dsp:cNvPr id="0" name=""/>
        <dsp:cNvSpPr/>
      </dsp:nvSpPr>
      <dsp:spPr>
        <a:xfrm>
          <a:off x="6563468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0" i="0" kern="1200" dirty="0"/>
            <a:t>Perform hyperparameter optimisation via grid-search methods (using validation data).</a:t>
          </a:r>
          <a:endParaRPr lang="en-US" sz="1600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sp:txBody>
      <dsp:txXfrm>
        <a:off x="6563468" y="1187489"/>
        <a:ext cx="1818372" cy="1806356"/>
      </dsp:txXfrm>
    </dsp:sp>
    <dsp:sp modelId="{0EE416CF-D8AE-41BD-BF35-9148040E1274}">
      <dsp:nvSpPr>
        <dsp:cNvPr id="0" name=""/>
        <dsp:cNvSpPr/>
      </dsp:nvSpPr>
      <dsp:spPr>
        <a:xfrm rot="5400000">
          <a:off x="7386299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A9A18-D6AE-4459-8C7F-A17CAB50744A}">
      <dsp:nvSpPr>
        <dsp:cNvPr id="0" name=""/>
        <dsp:cNvSpPr/>
      </dsp:nvSpPr>
      <dsp:spPr>
        <a:xfrm>
          <a:off x="8511724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10</a:t>
          </a:r>
          <a:endParaRPr lang="ru-RU" sz="20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8714224" y="3510000"/>
        <a:ext cx="1834374" cy="810000"/>
      </dsp:txXfrm>
    </dsp:sp>
    <dsp:sp modelId="{7F54B493-FCA8-4A1F-A2B1-FCB26CA9C396}">
      <dsp:nvSpPr>
        <dsp:cNvPr id="0" name=""/>
        <dsp:cNvSpPr/>
      </dsp:nvSpPr>
      <dsp:spPr>
        <a:xfrm>
          <a:off x="8690874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0" i="0" kern="1200" dirty="0"/>
            <a:t>Train each model (using training data).</a:t>
          </a:r>
          <a:endParaRPr lang="en-US" sz="1600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sp:txBody>
      <dsp:txXfrm>
        <a:off x="8690874" y="1187489"/>
        <a:ext cx="1818372" cy="18063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1123324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100" y="3510000"/>
          <a:ext cx="2239374" cy="810000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11</a:t>
          </a:r>
        </a:p>
      </dsp:txBody>
      <dsp:txXfrm>
        <a:off x="2100" y="3510000"/>
        <a:ext cx="2138124" cy="810000"/>
      </dsp:txXfrm>
    </dsp:sp>
    <dsp:sp modelId="{810D7AA7-A541-4507-BE7F-36CCF210089F}">
      <dsp:nvSpPr>
        <dsp:cNvPr id="0" name=""/>
        <dsp:cNvSpPr/>
      </dsp:nvSpPr>
      <dsp:spPr>
        <a:xfrm>
          <a:off x="181250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7112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0" i="0" kern="1200" dirty="0"/>
            <a:t>Evaluate the performance of each model (using validation data)</a:t>
          </a:r>
          <a:endParaRPr lang="en-US" sz="1600" kern="1200" dirty="0">
            <a:solidFill>
              <a:schemeClr val="tx2"/>
            </a:solidFill>
          </a:endParaRPr>
        </a:p>
      </dsp:txBody>
      <dsp:txXfrm>
        <a:off x="181250" y="1187489"/>
        <a:ext cx="1818372" cy="1806356"/>
      </dsp:txXfrm>
    </dsp:sp>
    <dsp:sp modelId="{E41E7729-FD3F-426D-804C-45BD60BD762D}">
      <dsp:nvSpPr>
        <dsp:cNvPr id="0" name=""/>
        <dsp:cNvSpPr/>
      </dsp:nvSpPr>
      <dsp:spPr>
        <a:xfrm rot="5400000">
          <a:off x="1004081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129506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12</a:t>
          </a:r>
        </a:p>
      </dsp:txBody>
      <dsp:txXfrm>
        <a:off x="2332006" y="3510000"/>
        <a:ext cx="1834374" cy="810000"/>
      </dsp:txXfrm>
    </dsp:sp>
    <dsp:sp modelId="{5E07F9E4-149C-4A89-848F-4ABDD305F0C5}">
      <dsp:nvSpPr>
        <dsp:cNvPr id="0" name=""/>
        <dsp:cNvSpPr/>
      </dsp:nvSpPr>
      <dsp:spPr>
        <a:xfrm>
          <a:off x="2308656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7112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Assess &amp; determine the best performing model, based on the metrics discussed above</a:t>
          </a:r>
          <a:endParaRPr lang="en-US" sz="1600" kern="1200" dirty="0">
            <a:solidFill>
              <a:schemeClr val="tx2"/>
            </a:solidFill>
          </a:endParaRPr>
        </a:p>
      </dsp:txBody>
      <dsp:txXfrm>
        <a:off x="2308656" y="1187489"/>
        <a:ext cx="1818372" cy="1806356"/>
      </dsp:txXfrm>
    </dsp:sp>
    <dsp:sp modelId="{473F2067-7126-4D56-A328-5A8CFD3D8D52}">
      <dsp:nvSpPr>
        <dsp:cNvPr id="0" name=""/>
        <dsp:cNvSpPr/>
      </dsp:nvSpPr>
      <dsp:spPr>
        <a:xfrm rot="5400000">
          <a:off x="3131487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256912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13</a:t>
          </a:r>
        </a:p>
      </dsp:txBody>
      <dsp:txXfrm>
        <a:off x="4459412" y="3510000"/>
        <a:ext cx="1834374" cy="810000"/>
      </dsp:txXfrm>
    </dsp:sp>
    <dsp:sp modelId="{FD7B29F2-0D66-4B4B-BC8A-82DA23575305}">
      <dsp:nvSpPr>
        <dsp:cNvPr id="0" name=""/>
        <dsp:cNvSpPr/>
      </dsp:nvSpPr>
      <dsp:spPr>
        <a:xfrm>
          <a:off x="4436062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7112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Generate predictions/probability estimates using the best model (using test data).</a:t>
          </a:r>
          <a:endParaRPr lang="en-US" sz="1600" kern="1200" dirty="0">
            <a:solidFill>
              <a:schemeClr val="tx2"/>
            </a:solidFill>
          </a:endParaRPr>
        </a:p>
      </dsp:txBody>
      <dsp:txXfrm>
        <a:off x="4436062" y="1187489"/>
        <a:ext cx="1818372" cy="1806356"/>
      </dsp:txXfrm>
    </dsp:sp>
    <dsp:sp modelId="{7BF6E820-C6E3-4E2C-BB23-ADF9AD641C6B}">
      <dsp:nvSpPr>
        <dsp:cNvPr id="0" name=""/>
        <dsp:cNvSpPr/>
      </dsp:nvSpPr>
      <dsp:spPr>
        <a:xfrm rot="5400000">
          <a:off x="5258893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46455-4EBB-40A8-838B-B584850A8B8E}">
      <dsp:nvSpPr>
        <dsp:cNvPr id="0" name=""/>
        <dsp:cNvSpPr/>
      </dsp:nvSpPr>
      <dsp:spPr>
        <a:xfrm>
          <a:off x="6384318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14</a:t>
          </a:r>
          <a:endParaRPr lang="ru-RU" sz="20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6586818" y="3510000"/>
        <a:ext cx="1834374" cy="810000"/>
      </dsp:txXfrm>
    </dsp:sp>
    <dsp:sp modelId="{1D84544C-5924-422B-9546-A86AE4927E4C}">
      <dsp:nvSpPr>
        <dsp:cNvPr id="0" name=""/>
        <dsp:cNvSpPr/>
      </dsp:nvSpPr>
      <dsp:spPr>
        <a:xfrm>
          <a:off x="6563468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0" i="0" kern="1200" dirty="0"/>
            <a:t>Evaluate the performance of the final model (using test data).</a:t>
          </a:r>
          <a:endParaRPr lang="en-US" sz="1600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sp:txBody>
      <dsp:txXfrm>
        <a:off x="6563468" y="1187489"/>
        <a:ext cx="1818372" cy="1806356"/>
      </dsp:txXfrm>
    </dsp:sp>
    <dsp:sp modelId="{0EE416CF-D8AE-41BD-BF35-9148040E1274}">
      <dsp:nvSpPr>
        <dsp:cNvPr id="0" name=""/>
        <dsp:cNvSpPr/>
      </dsp:nvSpPr>
      <dsp:spPr>
        <a:xfrm rot="5400000">
          <a:off x="7386299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A9A18-D6AE-4459-8C7F-A17CAB50744A}">
      <dsp:nvSpPr>
        <dsp:cNvPr id="0" name=""/>
        <dsp:cNvSpPr/>
      </dsp:nvSpPr>
      <dsp:spPr>
        <a:xfrm>
          <a:off x="8511724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15</a:t>
          </a:r>
          <a:endParaRPr lang="ru-RU" sz="20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8714224" y="3510000"/>
        <a:ext cx="1834374" cy="810000"/>
      </dsp:txXfrm>
    </dsp:sp>
    <dsp:sp modelId="{7F54B493-FCA8-4A1F-A2B1-FCB26CA9C396}">
      <dsp:nvSpPr>
        <dsp:cNvPr id="0" name=""/>
        <dsp:cNvSpPr/>
      </dsp:nvSpPr>
      <dsp:spPr>
        <a:xfrm>
          <a:off x="8690874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0" i="0" kern="1200" dirty="0"/>
            <a:t>Review model performance in the context of "feature importance" and explainability.</a:t>
          </a:r>
          <a:endParaRPr lang="en-US" sz="1600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sp:txBody>
      <dsp:txXfrm>
        <a:off x="8690874" y="1187489"/>
        <a:ext cx="1818372" cy="18063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780041" y="1865292"/>
          <a:ext cx="2430000" cy="85941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5250" y="3510000"/>
          <a:ext cx="10742698" cy="810000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16</a:t>
          </a:r>
        </a:p>
      </dsp:txBody>
      <dsp:txXfrm>
        <a:off x="5250" y="3510000"/>
        <a:ext cx="10641448" cy="810000"/>
      </dsp:txXfrm>
    </dsp:sp>
    <dsp:sp modelId="{810D7AA7-A541-4507-BE7F-36CCF210089F}">
      <dsp:nvSpPr>
        <dsp:cNvPr id="0" name=""/>
        <dsp:cNvSpPr/>
      </dsp:nvSpPr>
      <dsp:spPr>
        <a:xfrm>
          <a:off x="864666" y="1595649"/>
          <a:ext cx="8723071" cy="1398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7112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0" i="0" kern="1200" dirty="0"/>
            <a:t>Review for areas of improvement.</a:t>
          </a:r>
          <a:endParaRPr lang="en-US" sz="1600" kern="1200" dirty="0">
            <a:solidFill>
              <a:schemeClr val="tx2"/>
            </a:solidFill>
          </a:endParaRPr>
        </a:p>
      </dsp:txBody>
      <dsp:txXfrm>
        <a:off x="864666" y="1595649"/>
        <a:ext cx="8723071" cy="1398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D0CCEB-DFF8-417B-A87A-90F3D79059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FE758-9C44-40AF-9D52-A7EF39200D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ADB54-F1AF-44F8-8ED0-867524639FE1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24329-C497-4EFE-8EB2-F22CD57F3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C25EC-D008-42CF-845E-C895CC9B32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2E2A0-273F-4DCF-AF0B-3CFADE889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20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E5575-CAFE-4A42-A774-E4652BA723C1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DC9BE-8102-4ADA-9C69-422E23610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4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Project Timeline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4522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787583" y="1181100"/>
            <a:ext cx="288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29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B8498729-8E0E-452C-9DE5-20C4280E68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8339" y="5310000"/>
            <a:ext cx="4536000" cy="1548000"/>
          </a:xfrm>
          <a:solidFill>
            <a:schemeClr val="bg1">
              <a:lumMod val="85000"/>
              <a:alpha val="80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02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F6ED01E-03BA-4CB7-BDDB-4A7F0B0DA4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7583" y="5310000"/>
            <a:ext cx="2778470" cy="1548000"/>
          </a:xfrm>
          <a:solidFill>
            <a:schemeClr val="bg1">
              <a:lumMod val="95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01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330606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C51713D-9A60-48EF-A25A-764AEDE9E6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6626" y="5310000"/>
            <a:ext cx="3103200" cy="1548000"/>
          </a:xfrm>
          <a:solidFill>
            <a:schemeClr val="bg1">
              <a:lumMod val="95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3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787583" y="1181100"/>
            <a:ext cx="288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5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4C4A8-C2EB-4D2A-A43E-BE19EA9A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42BD-2E9C-46B7-AFF7-A440C094D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F001-24C4-4191-A568-B1096B9AB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F280-24DB-415F-8DF8-72D7FF3C4BF0}" type="datetimeFigureOut">
              <a:rPr lang="en-US" noProof="0" smtClean="0"/>
              <a:t>3/26/2023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E5E6E-ED1A-4700-A7E8-68DEBCDD6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6C46-B63C-4A83-8155-0AE7FABAD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01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1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2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9.png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3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9.png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 descr="SmartArt Process diagram">
            <a:extLst>
              <a:ext uri="{FF2B5EF4-FFF2-40B4-BE49-F238E27FC236}">
                <a16:creationId xmlns:a16="http://schemas.microsoft.com/office/drawing/2014/main" id="{703FAB33-C653-48B0-9838-6BDC8704C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274884"/>
              </p:ext>
            </p:extLst>
          </p:nvPr>
        </p:nvGraphicFramePr>
        <p:xfrm>
          <a:off x="789873" y="894186"/>
          <a:ext cx="107532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2D15B7BD-52A2-46CD-9905-3906831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 </a:t>
            </a:r>
            <a:endParaRPr lang="en-US" b="0" dirty="0">
              <a:solidFill>
                <a:schemeClr val="bg2"/>
              </a:solidFill>
            </a:endParaRPr>
          </a:p>
        </p:txBody>
      </p:sp>
      <p:sp>
        <p:nvSpPr>
          <p:cNvPr id="10" name="Rectangle 9" descr="Red square">
            <a:extLst>
              <a:ext uri="{FF2B5EF4-FFF2-40B4-BE49-F238E27FC236}">
                <a16:creationId xmlns:a16="http://schemas.microsoft.com/office/drawing/2014/main" id="{A12CC26A-5315-4976-ADC0-5433567BBAE9}"/>
              </a:ext>
            </a:extLst>
          </p:cNvPr>
          <p:cNvSpPr/>
          <p:nvPr/>
        </p:nvSpPr>
        <p:spPr>
          <a:xfrm>
            <a:off x="790594" y="1892518"/>
            <a:ext cx="688931" cy="6889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Orange square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2917717" y="1892518"/>
            <a:ext cx="688931" cy="6889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Orange square">
            <a:extLst>
              <a:ext uri="{FF2B5EF4-FFF2-40B4-BE49-F238E27FC236}">
                <a16:creationId xmlns:a16="http://schemas.microsoft.com/office/drawing/2014/main" id="{3465B29B-8058-46D1-9660-8E77A907D117}"/>
              </a:ext>
            </a:extLst>
          </p:cNvPr>
          <p:cNvSpPr/>
          <p:nvPr/>
        </p:nvSpPr>
        <p:spPr>
          <a:xfrm>
            <a:off x="5050060" y="1875283"/>
            <a:ext cx="688931" cy="68893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Orange square">
            <a:extLst>
              <a:ext uri="{FF2B5EF4-FFF2-40B4-BE49-F238E27FC236}">
                <a16:creationId xmlns:a16="http://schemas.microsoft.com/office/drawing/2014/main" id="{EEFF73B8-4E1C-489B-A505-D683624E688D}"/>
              </a:ext>
            </a:extLst>
          </p:cNvPr>
          <p:cNvSpPr/>
          <p:nvPr/>
        </p:nvSpPr>
        <p:spPr>
          <a:xfrm>
            <a:off x="7172120" y="1892518"/>
            <a:ext cx="688931" cy="68893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Yellow square">
            <a:extLst>
              <a:ext uri="{FF2B5EF4-FFF2-40B4-BE49-F238E27FC236}">
                <a16:creationId xmlns:a16="http://schemas.microsoft.com/office/drawing/2014/main" id="{5B34B083-2C6A-4916-B16C-EEDE2F7E0A91}"/>
              </a:ext>
            </a:extLst>
          </p:cNvPr>
          <p:cNvSpPr/>
          <p:nvPr/>
        </p:nvSpPr>
        <p:spPr>
          <a:xfrm>
            <a:off x="9310332" y="1892518"/>
            <a:ext cx="688931" cy="68893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Clock">
            <a:extLst>
              <a:ext uri="{FF2B5EF4-FFF2-40B4-BE49-F238E27FC236}">
                <a16:creationId xmlns:a16="http://schemas.microsoft.com/office/drawing/2014/main" id="{429D621D-3AC8-4789-B37A-514D514B81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048" y="2012365"/>
            <a:ext cx="432000" cy="432000"/>
          </a:xfrm>
          <a:prstGeom prst="rect">
            <a:avLst/>
          </a:prstGeom>
        </p:spPr>
      </p:pic>
      <p:pic>
        <p:nvPicPr>
          <p:cNvPr id="19" name="Graphic 18" descr="Target">
            <a:extLst>
              <a:ext uri="{FF2B5EF4-FFF2-40B4-BE49-F238E27FC236}">
                <a16:creationId xmlns:a16="http://schemas.microsoft.com/office/drawing/2014/main" id="{9FBDC2B8-6333-4FE7-85AE-BAA8AC4753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60087" y="2012365"/>
            <a:ext cx="432000" cy="432000"/>
          </a:xfrm>
          <a:prstGeom prst="rect">
            <a:avLst/>
          </a:prstGeom>
        </p:spPr>
      </p:pic>
      <p:pic>
        <p:nvPicPr>
          <p:cNvPr id="24" name="Graphic 23" descr="Research">
            <a:extLst>
              <a:ext uri="{FF2B5EF4-FFF2-40B4-BE49-F238E27FC236}">
                <a16:creationId xmlns:a16="http://schemas.microsoft.com/office/drawing/2014/main" id="{B3B066BF-DC70-46FA-B9ED-2111EF601B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8959" y="2012365"/>
            <a:ext cx="432000" cy="432000"/>
          </a:xfrm>
          <a:prstGeom prst="rect">
            <a:avLst/>
          </a:prstGeom>
        </p:spPr>
      </p:pic>
      <p:pic>
        <p:nvPicPr>
          <p:cNvPr id="25" name="Graphic 24" descr="Flip calendar">
            <a:extLst>
              <a:ext uri="{FF2B5EF4-FFF2-40B4-BE49-F238E27FC236}">
                <a16:creationId xmlns:a16="http://schemas.microsoft.com/office/drawing/2014/main" id="{8E331209-A339-4EA7-9A9C-60B841670A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05283" y="2012365"/>
            <a:ext cx="432000" cy="432000"/>
          </a:xfrm>
          <a:prstGeom prst="rect">
            <a:avLst/>
          </a:prstGeom>
        </p:spPr>
      </p:pic>
      <p:pic>
        <p:nvPicPr>
          <p:cNvPr id="26" name="Graphic 25" descr="Presentation with bar chart">
            <a:extLst>
              <a:ext uri="{FF2B5EF4-FFF2-40B4-BE49-F238E27FC236}">
                <a16:creationId xmlns:a16="http://schemas.microsoft.com/office/drawing/2014/main" id="{E30E2A91-829E-4A17-993C-634E1C3B82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38797" y="2012365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8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 descr="SmartArt Process diagram">
            <a:extLst>
              <a:ext uri="{FF2B5EF4-FFF2-40B4-BE49-F238E27FC236}">
                <a16:creationId xmlns:a16="http://schemas.microsoft.com/office/drawing/2014/main" id="{703FAB33-C653-48B0-9838-6BDC8704C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018903"/>
              </p:ext>
            </p:extLst>
          </p:nvPr>
        </p:nvGraphicFramePr>
        <p:xfrm>
          <a:off x="789873" y="894186"/>
          <a:ext cx="107532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2D15B7BD-52A2-46CD-9905-3906831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 </a:t>
            </a:r>
            <a:endParaRPr lang="en-US" b="0" dirty="0">
              <a:solidFill>
                <a:schemeClr val="bg2"/>
              </a:solidFill>
            </a:endParaRPr>
          </a:p>
        </p:txBody>
      </p:sp>
      <p:sp>
        <p:nvSpPr>
          <p:cNvPr id="10" name="Rectangle 9" descr="Red square">
            <a:extLst>
              <a:ext uri="{FF2B5EF4-FFF2-40B4-BE49-F238E27FC236}">
                <a16:creationId xmlns:a16="http://schemas.microsoft.com/office/drawing/2014/main" id="{A12CC26A-5315-4976-ADC0-5433567BBAE9}"/>
              </a:ext>
            </a:extLst>
          </p:cNvPr>
          <p:cNvSpPr/>
          <p:nvPr/>
        </p:nvSpPr>
        <p:spPr>
          <a:xfrm>
            <a:off x="790594" y="1892518"/>
            <a:ext cx="688931" cy="6889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Orange square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2917717" y="1892518"/>
            <a:ext cx="688931" cy="6889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Orange square">
            <a:extLst>
              <a:ext uri="{FF2B5EF4-FFF2-40B4-BE49-F238E27FC236}">
                <a16:creationId xmlns:a16="http://schemas.microsoft.com/office/drawing/2014/main" id="{3465B29B-8058-46D1-9660-8E77A907D117}"/>
              </a:ext>
            </a:extLst>
          </p:cNvPr>
          <p:cNvSpPr/>
          <p:nvPr/>
        </p:nvSpPr>
        <p:spPr>
          <a:xfrm>
            <a:off x="5050060" y="1875283"/>
            <a:ext cx="688931" cy="68893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Orange square">
            <a:extLst>
              <a:ext uri="{FF2B5EF4-FFF2-40B4-BE49-F238E27FC236}">
                <a16:creationId xmlns:a16="http://schemas.microsoft.com/office/drawing/2014/main" id="{EEFF73B8-4E1C-489B-A505-D683624E688D}"/>
              </a:ext>
            </a:extLst>
          </p:cNvPr>
          <p:cNvSpPr/>
          <p:nvPr/>
        </p:nvSpPr>
        <p:spPr>
          <a:xfrm>
            <a:off x="7172120" y="1892518"/>
            <a:ext cx="688931" cy="68893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Yellow square">
            <a:extLst>
              <a:ext uri="{FF2B5EF4-FFF2-40B4-BE49-F238E27FC236}">
                <a16:creationId xmlns:a16="http://schemas.microsoft.com/office/drawing/2014/main" id="{5B34B083-2C6A-4916-B16C-EEDE2F7E0A91}"/>
              </a:ext>
            </a:extLst>
          </p:cNvPr>
          <p:cNvSpPr/>
          <p:nvPr/>
        </p:nvSpPr>
        <p:spPr>
          <a:xfrm>
            <a:off x="9310332" y="1892518"/>
            <a:ext cx="688931" cy="68893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Clock">
            <a:extLst>
              <a:ext uri="{FF2B5EF4-FFF2-40B4-BE49-F238E27FC236}">
                <a16:creationId xmlns:a16="http://schemas.microsoft.com/office/drawing/2014/main" id="{429D621D-3AC8-4789-B37A-514D514B81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048" y="2012365"/>
            <a:ext cx="432000" cy="432000"/>
          </a:xfrm>
          <a:prstGeom prst="rect">
            <a:avLst/>
          </a:prstGeom>
        </p:spPr>
      </p:pic>
      <p:pic>
        <p:nvPicPr>
          <p:cNvPr id="19" name="Graphic 18" descr="Target">
            <a:extLst>
              <a:ext uri="{FF2B5EF4-FFF2-40B4-BE49-F238E27FC236}">
                <a16:creationId xmlns:a16="http://schemas.microsoft.com/office/drawing/2014/main" id="{9FBDC2B8-6333-4FE7-85AE-BAA8AC4753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60087" y="2012365"/>
            <a:ext cx="432000" cy="432000"/>
          </a:xfrm>
          <a:prstGeom prst="rect">
            <a:avLst/>
          </a:prstGeom>
        </p:spPr>
      </p:pic>
      <p:pic>
        <p:nvPicPr>
          <p:cNvPr id="24" name="Graphic 23" descr="Research">
            <a:extLst>
              <a:ext uri="{FF2B5EF4-FFF2-40B4-BE49-F238E27FC236}">
                <a16:creationId xmlns:a16="http://schemas.microsoft.com/office/drawing/2014/main" id="{B3B066BF-DC70-46FA-B9ED-2111EF601B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8959" y="2012365"/>
            <a:ext cx="432000" cy="432000"/>
          </a:xfrm>
          <a:prstGeom prst="rect">
            <a:avLst/>
          </a:prstGeom>
        </p:spPr>
      </p:pic>
      <p:pic>
        <p:nvPicPr>
          <p:cNvPr id="25" name="Graphic 24" descr="Flip calendar">
            <a:extLst>
              <a:ext uri="{FF2B5EF4-FFF2-40B4-BE49-F238E27FC236}">
                <a16:creationId xmlns:a16="http://schemas.microsoft.com/office/drawing/2014/main" id="{8E331209-A339-4EA7-9A9C-60B841670A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05283" y="2012365"/>
            <a:ext cx="432000" cy="432000"/>
          </a:xfrm>
          <a:prstGeom prst="rect">
            <a:avLst/>
          </a:prstGeom>
        </p:spPr>
      </p:pic>
      <p:pic>
        <p:nvPicPr>
          <p:cNvPr id="26" name="Graphic 25" descr="Presentation with bar chart">
            <a:extLst>
              <a:ext uri="{FF2B5EF4-FFF2-40B4-BE49-F238E27FC236}">
                <a16:creationId xmlns:a16="http://schemas.microsoft.com/office/drawing/2014/main" id="{E30E2A91-829E-4A17-993C-634E1C3B82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38797" y="2012365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9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 descr="SmartArt Process diagram">
            <a:extLst>
              <a:ext uri="{FF2B5EF4-FFF2-40B4-BE49-F238E27FC236}">
                <a16:creationId xmlns:a16="http://schemas.microsoft.com/office/drawing/2014/main" id="{703FAB33-C653-48B0-9838-6BDC8704C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626499"/>
              </p:ext>
            </p:extLst>
          </p:nvPr>
        </p:nvGraphicFramePr>
        <p:xfrm>
          <a:off x="789873" y="894186"/>
          <a:ext cx="107532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2D15B7BD-52A2-46CD-9905-3906831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 </a:t>
            </a:r>
            <a:endParaRPr lang="en-US" b="0" dirty="0">
              <a:solidFill>
                <a:schemeClr val="bg2"/>
              </a:solidFill>
            </a:endParaRPr>
          </a:p>
        </p:txBody>
      </p:sp>
      <p:sp>
        <p:nvSpPr>
          <p:cNvPr id="10" name="Rectangle 9" descr="Red square">
            <a:extLst>
              <a:ext uri="{FF2B5EF4-FFF2-40B4-BE49-F238E27FC236}">
                <a16:creationId xmlns:a16="http://schemas.microsoft.com/office/drawing/2014/main" id="{A12CC26A-5315-4976-ADC0-5433567BBAE9}"/>
              </a:ext>
            </a:extLst>
          </p:cNvPr>
          <p:cNvSpPr/>
          <p:nvPr/>
        </p:nvSpPr>
        <p:spPr>
          <a:xfrm>
            <a:off x="790594" y="1892518"/>
            <a:ext cx="688931" cy="6889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Orange square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2917717" y="1892518"/>
            <a:ext cx="688931" cy="6889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Orange square">
            <a:extLst>
              <a:ext uri="{FF2B5EF4-FFF2-40B4-BE49-F238E27FC236}">
                <a16:creationId xmlns:a16="http://schemas.microsoft.com/office/drawing/2014/main" id="{3465B29B-8058-46D1-9660-8E77A907D117}"/>
              </a:ext>
            </a:extLst>
          </p:cNvPr>
          <p:cNvSpPr/>
          <p:nvPr/>
        </p:nvSpPr>
        <p:spPr>
          <a:xfrm>
            <a:off x="5050060" y="1875283"/>
            <a:ext cx="688931" cy="68893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Orange square">
            <a:extLst>
              <a:ext uri="{FF2B5EF4-FFF2-40B4-BE49-F238E27FC236}">
                <a16:creationId xmlns:a16="http://schemas.microsoft.com/office/drawing/2014/main" id="{EEFF73B8-4E1C-489B-A505-D683624E688D}"/>
              </a:ext>
            </a:extLst>
          </p:cNvPr>
          <p:cNvSpPr/>
          <p:nvPr/>
        </p:nvSpPr>
        <p:spPr>
          <a:xfrm>
            <a:off x="7172120" y="1892518"/>
            <a:ext cx="688931" cy="68893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Yellow square">
            <a:extLst>
              <a:ext uri="{FF2B5EF4-FFF2-40B4-BE49-F238E27FC236}">
                <a16:creationId xmlns:a16="http://schemas.microsoft.com/office/drawing/2014/main" id="{5B34B083-2C6A-4916-B16C-EEDE2F7E0A91}"/>
              </a:ext>
            </a:extLst>
          </p:cNvPr>
          <p:cNvSpPr/>
          <p:nvPr/>
        </p:nvSpPr>
        <p:spPr>
          <a:xfrm>
            <a:off x="9310332" y="1892518"/>
            <a:ext cx="688931" cy="68893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Clock">
            <a:extLst>
              <a:ext uri="{FF2B5EF4-FFF2-40B4-BE49-F238E27FC236}">
                <a16:creationId xmlns:a16="http://schemas.microsoft.com/office/drawing/2014/main" id="{429D621D-3AC8-4789-B37A-514D514B81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048" y="2012365"/>
            <a:ext cx="432000" cy="432000"/>
          </a:xfrm>
          <a:prstGeom prst="rect">
            <a:avLst/>
          </a:prstGeom>
        </p:spPr>
      </p:pic>
      <p:pic>
        <p:nvPicPr>
          <p:cNvPr id="19" name="Graphic 18" descr="Target">
            <a:extLst>
              <a:ext uri="{FF2B5EF4-FFF2-40B4-BE49-F238E27FC236}">
                <a16:creationId xmlns:a16="http://schemas.microsoft.com/office/drawing/2014/main" id="{9FBDC2B8-6333-4FE7-85AE-BAA8AC4753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60087" y="2012365"/>
            <a:ext cx="432000" cy="432000"/>
          </a:xfrm>
          <a:prstGeom prst="rect">
            <a:avLst/>
          </a:prstGeom>
        </p:spPr>
      </p:pic>
      <p:pic>
        <p:nvPicPr>
          <p:cNvPr id="24" name="Graphic 23" descr="Research">
            <a:extLst>
              <a:ext uri="{FF2B5EF4-FFF2-40B4-BE49-F238E27FC236}">
                <a16:creationId xmlns:a16="http://schemas.microsoft.com/office/drawing/2014/main" id="{B3B066BF-DC70-46FA-B9ED-2111EF601B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8959" y="2012365"/>
            <a:ext cx="432000" cy="432000"/>
          </a:xfrm>
          <a:prstGeom prst="rect">
            <a:avLst/>
          </a:prstGeom>
        </p:spPr>
      </p:pic>
      <p:pic>
        <p:nvPicPr>
          <p:cNvPr id="25" name="Graphic 24" descr="Flip calendar">
            <a:extLst>
              <a:ext uri="{FF2B5EF4-FFF2-40B4-BE49-F238E27FC236}">
                <a16:creationId xmlns:a16="http://schemas.microsoft.com/office/drawing/2014/main" id="{8E331209-A339-4EA7-9A9C-60B841670A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05283" y="2012365"/>
            <a:ext cx="432000" cy="432000"/>
          </a:xfrm>
          <a:prstGeom prst="rect">
            <a:avLst/>
          </a:prstGeom>
        </p:spPr>
      </p:pic>
      <p:pic>
        <p:nvPicPr>
          <p:cNvPr id="26" name="Graphic 25" descr="Presentation with bar chart">
            <a:extLst>
              <a:ext uri="{FF2B5EF4-FFF2-40B4-BE49-F238E27FC236}">
                <a16:creationId xmlns:a16="http://schemas.microsoft.com/office/drawing/2014/main" id="{E30E2A91-829E-4A17-993C-634E1C3B82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38797" y="2012365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0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 descr="SmartArt Process diagram">
            <a:extLst>
              <a:ext uri="{FF2B5EF4-FFF2-40B4-BE49-F238E27FC236}">
                <a16:creationId xmlns:a16="http://schemas.microsoft.com/office/drawing/2014/main" id="{703FAB33-C653-48B0-9838-6BDC8704C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596210"/>
              </p:ext>
            </p:extLst>
          </p:nvPr>
        </p:nvGraphicFramePr>
        <p:xfrm>
          <a:off x="789873" y="894186"/>
          <a:ext cx="107532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2D15B7BD-52A2-46CD-9905-3906831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 </a:t>
            </a:r>
            <a:endParaRPr lang="en-US" b="0" dirty="0">
              <a:solidFill>
                <a:schemeClr val="bg2"/>
              </a:solidFill>
            </a:endParaRPr>
          </a:p>
        </p:txBody>
      </p:sp>
      <p:sp>
        <p:nvSpPr>
          <p:cNvPr id="10" name="Rectangle 9" descr="Red square">
            <a:extLst>
              <a:ext uri="{FF2B5EF4-FFF2-40B4-BE49-F238E27FC236}">
                <a16:creationId xmlns:a16="http://schemas.microsoft.com/office/drawing/2014/main" id="{A12CC26A-5315-4976-ADC0-5433567BBAE9}"/>
              </a:ext>
            </a:extLst>
          </p:cNvPr>
          <p:cNvSpPr/>
          <p:nvPr/>
        </p:nvSpPr>
        <p:spPr>
          <a:xfrm>
            <a:off x="790594" y="1892518"/>
            <a:ext cx="688931" cy="6889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Clock">
            <a:extLst>
              <a:ext uri="{FF2B5EF4-FFF2-40B4-BE49-F238E27FC236}">
                <a16:creationId xmlns:a16="http://schemas.microsoft.com/office/drawing/2014/main" id="{429D621D-3AC8-4789-B37A-514D514B81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048" y="2012365"/>
            <a:ext cx="432000" cy="432000"/>
          </a:xfrm>
          <a:prstGeom prst="rect">
            <a:avLst/>
          </a:prstGeom>
        </p:spPr>
      </p:pic>
      <p:pic>
        <p:nvPicPr>
          <p:cNvPr id="19" name="Graphic 18" descr="Target">
            <a:extLst>
              <a:ext uri="{FF2B5EF4-FFF2-40B4-BE49-F238E27FC236}">
                <a16:creationId xmlns:a16="http://schemas.microsoft.com/office/drawing/2014/main" id="{9FBDC2B8-6333-4FE7-85AE-BAA8AC4753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60087" y="2012365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9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3">
      <a:dk1>
        <a:sysClr val="windowText" lastClr="000000"/>
      </a:dk1>
      <a:lt1>
        <a:sysClr val="window" lastClr="FFFFFF"/>
      </a:lt1>
      <a:dk2>
        <a:srgbClr val="666666"/>
      </a:dk2>
      <a:lt2>
        <a:srgbClr val="808080"/>
      </a:lt2>
      <a:accent1>
        <a:srgbClr val="ED1C24"/>
      </a:accent1>
      <a:accent2>
        <a:srgbClr val="F15A24"/>
      </a:accent2>
      <a:accent3>
        <a:srgbClr val="F7931E"/>
      </a:accent3>
      <a:accent4>
        <a:srgbClr val="FBB03B"/>
      </a:accent4>
      <a:accent5>
        <a:srgbClr val="FCCB00"/>
      </a:accent5>
      <a:accent6>
        <a:srgbClr val="70AD47"/>
      </a:accent6>
      <a:hlink>
        <a:srgbClr val="666666"/>
      </a:hlink>
      <a:folHlink>
        <a:srgbClr val="666666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line from SmartArt_01_MO - v4" id="{E57269B8-54F0-49BD-A8EA-8A70876CC409}" vid="{E9570212-5BEE-4588-9CB3-61D60C5AA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6599C0-B0B6-415D-9B63-E273EEA0EBF7}">
  <ds:schemaRefs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5E0056C-22F7-43F0-A6CE-AE8B59378E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B6EBAF-D3F1-4C38-B9E9-9D4DBDA139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stage timeline</Template>
  <TotalTime>135</TotalTime>
  <Words>202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Office Theme</vt:lpstr>
      <vt:lpstr>Project Timeline </vt:lpstr>
      <vt:lpstr>Project Timeline </vt:lpstr>
      <vt:lpstr>Project Timeline </vt:lpstr>
      <vt:lpstr>Project Timeline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Timeline Template</dc:title>
  <dc:creator>Ashish Khobragade</dc:creator>
  <cp:lastModifiedBy>Ashish Khobragade</cp:lastModifiedBy>
  <cp:revision>4</cp:revision>
  <cp:lastPrinted>2023-03-25T19:35:02Z</cp:lastPrinted>
  <dcterms:created xsi:type="dcterms:W3CDTF">2023-03-25T19:03:35Z</dcterms:created>
  <dcterms:modified xsi:type="dcterms:W3CDTF">2023-03-26T07:07:34Z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