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sldIdLst>
    <p:sldId id="259" r:id="rId5"/>
    <p:sldId id="256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4A6F7-2BE9-40C7-B8F7-12F3257134CF}" v="16" dt="2020-12-18T19:51:00.381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ka R" userId="48589b6f3cf6addd" providerId="LiveId" clId="{F4F4A6F7-2BE9-40C7-B8F7-12F3257134CF}"/>
    <pc:docChg chg="undo custSel mod addSld modSld">
      <pc:chgData name="Ashika R" userId="48589b6f3cf6addd" providerId="LiveId" clId="{F4F4A6F7-2BE9-40C7-B8F7-12F3257134CF}" dt="2020-12-18T19:51:04.544" v="144" actId="26606"/>
      <pc:docMkLst>
        <pc:docMk/>
      </pc:docMkLst>
      <pc:sldChg chg="addSp delSp modSp new mod">
        <pc:chgData name="Ashika R" userId="48589b6f3cf6addd" providerId="LiveId" clId="{F4F4A6F7-2BE9-40C7-B8F7-12F3257134CF}" dt="2020-12-18T19:38:47.304" v="44" actId="14100"/>
        <pc:sldMkLst>
          <pc:docMk/>
          <pc:sldMk cId="2999213609" sldId="265"/>
        </pc:sldMkLst>
        <pc:spChg chg="mod">
          <ac:chgData name="Ashika R" userId="48589b6f3cf6addd" providerId="LiveId" clId="{F4F4A6F7-2BE9-40C7-B8F7-12F3257134CF}" dt="2020-12-18T19:38:09.807" v="38" actId="20577"/>
          <ac:spMkLst>
            <pc:docMk/>
            <pc:sldMk cId="2999213609" sldId="265"/>
            <ac:spMk id="2" creationId="{BB622D1D-042D-45CB-AA8F-81A1FE6C9C49}"/>
          </ac:spMkLst>
        </pc:spChg>
        <pc:spChg chg="del">
          <ac:chgData name="Ashika R" userId="48589b6f3cf6addd" providerId="LiveId" clId="{F4F4A6F7-2BE9-40C7-B8F7-12F3257134CF}" dt="2020-12-18T19:37:07.807" v="1"/>
          <ac:spMkLst>
            <pc:docMk/>
            <pc:sldMk cId="2999213609" sldId="265"/>
            <ac:spMk id="3" creationId="{35FDEA91-149B-47F1-AF3E-D3BA80DB8617}"/>
          </ac:spMkLst>
        </pc:spChg>
        <pc:picChg chg="add mod">
          <ac:chgData name="Ashika R" userId="48589b6f3cf6addd" providerId="LiveId" clId="{F4F4A6F7-2BE9-40C7-B8F7-12F3257134CF}" dt="2020-12-18T19:38:47.304" v="44" actId="14100"/>
          <ac:picMkLst>
            <pc:docMk/>
            <pc:sldMk cId="2999213609" sldId="265"/>
            <ac:picMk id="1026" creationId="{301C232A-D518-4E63-9432-DD9DF1312D9C}"/>
          </ac:picMkLst>
        </pc:picChg>
      </pc:sldChg>
      <pc:sldChg chg="addSp delSp modSp new mod setBg">
        <pc:chgData name="Ashika R" userId="48589b6f3cf6addd" providerId="LiveId" clId="{F4F4A6F7-2BE9-40C7-B8F7-12F3257134CF}" dt="2020-12-18T19:41:57.492" v="77" actId="14100"/>
        <pc:sldMkLst>
          <pc:docMk/>
          <pc:sldMk cId="3422959901" sldId="266"/>
        </pc:sldMkLst>
        <pc:spChg chg="mod">
          <ac:chgData name="Ashika R" userId="48589b6f3cf6addd" providerId="LiveId" clId="{F4F4A6F7-2BE9-40C7-B8F7-12F3257134CF}" dt="2020-12-18T19:41:46.619" v="75" actId="26606"/>
          <ac:spMkLst>
            <pc:docMk/>
            <pc:sldMk cId="3422959901" sldId="266"/>
            <ac:spMk id="2" creationId="{E4DB68F6-7CE2-4349-A729-DFEAD3A0AF6D}"/>
          </ac:spMkLst>
        </pc:spChg>
        <pc:spChg chg="del">
          <ac:chgData name="Ashika R" userId="48589b6f3cf6addd" providerId="LiveId" clId="{F4F4A6F7-2BE9-40C7-B8F7-12F3257134CF}" dt="2020-12-18T19:40:28.646" v="46"/>
          <ac:spMkLst>
            <pc:docMk/>
            <pc:sldMk cId="3422959901" sldId="266"/>
            <ac:spMk id="3" creationId="{61B740ED-CAD6-4D19-9870-64D6D2C42327}"/>
          </ac:spMkLst>
        </pc:spChg>
        <pc:spChg chg="add del">
          <ac:chgData name="Ashika R" userId="48589b6f3cf6addd" providerId="LiveId" clId="{F4F4A6F7-2BE9-40C7-B8F7-12F3257134CF}" dt="2020-12-18T19:41:43.435" v="73" actId="26606"/>
          <ac:spMkLst>
            <pc:docMk/>
            <pc:sldMk cId="3422959901" sldId="266"/>
            <ac:spMk id="83" creationId="{AA330523-F25B-4007-B3E5-ABB5637D160A}"/>
          </ac:spMkLst>
        </pc:spChg>
        <pc:grpChg chg="add del">
          <ac:chgData name="Ashika R" userId="48589b6f3cf6addd" providerId="LiveId" clId="{F4F4A6F7-2BE9-40C7-B8F7-12F3257134CF}" dt="2020-12-18T19:41:35.853" v="71" actId="26606"/>
          <ac:grpSpMkLst>
            <pc:docMk/>
            <pc:sldMk cId="3422959901" sldId="266"/>
            <ac:grpSpMk id="71" creationId="{B4DE830A-B531-4A3B-96F6-0ECE88B08555}"/>
          </ac:grpSpMkLst>
        </pc:grpChg>
        <pc:grpChg chg="add del">
          <ac:chgData name="Ashika R" userId="48589b6f3cf6addd" providerId="LiveId" clId="{F4F4A6F7-2BE9-40C7-B8F7-12F3257134CF}" dt="2020-12-18T19:41:43.435" v="73" actId="26606"/>
          <ac:grpSpMkLst>
            <pc:docMk/>
            <pc:sldMk cId="3422959901" sldId="266"/>
            <ac:grpSpMk id="2052" creationId="{B4DE830A-B531-4A3B-96F6-0ECE88B08555}"/>
          </ac:grpSpMkLst>
        </pc:grpChg>
        <pc:grpChg chg="add del">
          <ac:chgData name="Ashika R" userId="48589b6f3cf6addd" providerId="LiveId" clId="{F4F4A6F7-2BE9-40C7-B8F7-12F3257134CF}" dt="2020-12-18T19:41:46.619" v="75" actId="26606"/>
          <ac:grpSpMkLst>
            <pc:docMk/>
            <pc:sldMk cId="3422959901" sldId="266"/>
            <ac:grpSpMk id="2054" creationId="{B4DE830A-B531-4A3B-96F6-0ECE88B08555}"/>
          </ac:grpSpMkLst>
        </pc:grpChg>
        <pc:picChg chg="add mod">
          <ac:chgData name="Ashika R" userId="48589b6f3cf6addd" providerId="LiveId" clId="{F4F4A6F7-2BE9-40C7-B8F7-12F3257134CF}" dt="2020-12-18T19:41:57.492" v="77" actId="14100"/>
          <ac:picMkLst>
            <pc:docMk/>
            <pc:sldMk cId="3422959901" sldId="266"/>
            <ac:picMk id="2050" creationId="{030931EE-9766-4B3A-82C3-BD63F5D24D08}"/>
          </ac:picMkLst>
        </pc:picChg>
      </pc:sldChg>
      <pc:sldChg chg="addSp delSp modSp new mod modClrScheme chgLayout">
        <pc:chgData name="Ashika R" userId="48589b6f3cf6addd" providerId="LiveId" clId="{F4F4A6F7-2BE9-40C7-B8F7-12F3257134CF}" dt="2020-12-18T19:50:29.139" v="127" actId="20577"/>
        <pc:sldMkLst>
          <pc:docMk/>
          <pc:sldMk cId="249467545" sldId="267"/>
        </pc:sldMkLst>
        <pc:spChg chg="mod ord">
          <ac:chgData name="Ashika R" userId="48589b6f3cf6addd" providerId="LiveId" clId="{F4F4A6F7-2BE9-40C7-B8F7-12F3257134CF}" dt="2020-12-18T19:50:29.139" v="127" actId="20577"/>
          <ac:spMkLst>
            <pc:docMk/>
            <pc:sldMk cId="249467545" sldId="267"/>
            <ac:spMk id="2" creationId="{5DE97722-9003-45D1-82BF-5BAFB8BD762C}"/>
          </ac:spMkLst>
        </pc:spChg>
        <pc:spChg chg="mod ord">
          <ac:chgData name="Ashika R" userId="48589b6f3cf6addd" providerId="LiveId" clId="{F4F4A6F7-2BE9-40C7-B8F7-12F3257134CF}" dt="2020-12-18T19:50:03.258" v="102" actId="14100"/>
          <ac:spMkLst>
            <pc:docMk/>
            <pc:sldMk cId="249467545" sldId="267"/>
            <ac:spMk id="3" creationId="{CC914C25-AB6D-4788-93B5-DED4D0D49754}"/>
          </ac:spMkLst>
        </pc:spChg>
        <pc:spChg chg="add del mod ord">
          <ac:chgData name="Ashika R" userId="48589b6f3cf6addd" providerId="LiveId" clId="{F4F4A6F7-2BE9-40C7-B8F7-12F3257134CF}" dt="2020-12-18T19:49:25.891" v="97" actId="700"/>
          <ac:spMkLst>
            <pc:docMk/>
            <pc:sldMk cId="249467545" sldId="267"/>
            <ac:spMk id="4" creationId="{8B1624F2-945C-47D9-8F15-4F140CA850AD}"/>
          </ac:spMkLst>
        </pc:spChg>
        <pc:spChg chg="add del mod ord">
          <ac:chgData name="Ashika R" userId="48589b6f3cf6addd" providerId="LiveId" clId="{F4F4A6F7-2BE9-40C7-B8F7-12F3257134CF}" dt="2020-12-18T19:49:25.891" v="97" actId="700"/>
          <ac:spMkLst>
            <pc:docMk/>
            <pc:sldMk cId="249467545" sldId="267"/>
            <ac:spMk id="5" creationId="{0C2FB4EA-17C7-48BD-81E4-CB2F45945E2E}"/>
          </ac:spMkLst>
        </pc:spChg>
        <pc:spChg chg="add del mod ord">
          <ac:chgData name="Ashika R" userId="48589b6f3cf6addd" providerId="LiveId" clId="{F4F4A6F7-2BE9-40C7-B8F7-12F3257134CF}" dt="2020-12-18T19:49:25.891" v="97" actId="700"/>
          <ac:spMkLst>
            <pc:docMk/>
            <pc:sldMk cId="249467545" sldId="267"/>
            <ac:spMk id="6" creationId="{1A65AD17-6AF9-437B-8EA5-C2AA0903FC30}"/>
          </ac:spMkLst>
        </pc:spChg>
        <pc:spChg chg="add del mod ord">
          <ac:chgData name="Ashika R" userId="48589b6f3cf6addd" providerId="LiveId" clId="{F4F4A6F7-2BE9-40C7-B8F7-12F3257134CF}" dt="2020-12-18T19:49:52.177" v="101"/>
          <ac:spMkLst>
            <pc:docMk/>
            <pc:sldMk cId="249467545" sldId="267"/>
            <ac:spMk id="7" creationId="{F1F8C40D-5133-4320-BB6D-89A0FF2B1CFD}"/>
          </ac:spMkLst>
        </pc:spChg>
        <pc:picChg chg="add mod">
          <ac:chgData name="Ashika R" userId="48589b6f3cf6addd" providerId="LiveId" clId="{F4F4A6F7-2BE9-40C7-B8F7-12F3257134CF}" dt="2020-12-18T19:50:13.239" v="104" actId="14100"/>
          <ac:picMkLst>
            <pc:docMk/>
            <pc:sldMk cId="249467545" sldId="267"/>
            <ac:picMk id="3074" creationId="{F79686FC-2F84-4052-90B3-DE5141A76B99}"/>
          </ac:picMkLst>
        </pc:picChg>
      </pc:sldChg>
      <pc:sldChg chg="addSp delSp modSp new mod setBg modClrScheme chgLayout">
        <pc:chgData name="Ashika R" userId="48589b6f3cf6addd" providerId="LiveId" clId="{F4F4A6F7-2BE9-40C7-B8F7-12F3257134CF}" dt="2020-12-18T19:51:04.544" v="144" actId="26606"/>
        <pc:sldMkLst>
          <pc:docMk/>
          <pc:sldMk cId="890654707" sldId="268"/>
        </pc:sldMkLst>
        <pc:spChg chg="mod ord">
          <ac:chgData name="Ashika R" userId="48589b6f3cf6addd" providerId="LiveId" clId="{F4F4A6F7-2BE9-40C7-B8F7-12F3257134CF}" dt="2020-12-18T19:51:04.544" v="144" actId="26606"/>
          <ac:spMkLst>
            <pc:docMk/>
            <pc:sldMk cId="890654707" sldId="268"/>
            <ac:spMk id="2" creationId="{891FF666-601A-483B-902C-151CD4D1585D}"/>
          </ac:spMkLst>
        </pc:spChg>
        <pc:spChg chg="del mod ord">
          <ac:chgData name="Ashika R" userId="48589b6f3cf6addd" providerId="LiveId" clId="{F4F4A6F7-2BE9-40C7-B8F7-12F3257134CF}" dt="2020-12-18T19:50:57.698" v="142" actId="700"/>
          <ac:spMkLst>
            <pc:docMk/>
            <pc:sldMk cId="890654707" sldId="268"/>
            <ac:spMk id="3" creationId="{00B57F56-FC57-41B8-AA69-380D588BC37D}"/>
          </ac:spMkLst>
        </pc:spChg>
        <pc:spChg chg="del">
          <ac:chgData name="Ashika R" userId="48589b6f3cf6addd" providerId="LiveId" clId="{F4F4A6F7-2BE9-40C7-B8F7-12F3257134CF}" dt="2020-12-18T19:50:57.698" v="142" actId="700"/>
          <ac:spMkLst>
            <pc:docMk/>
            <pc:sldMk cId="890654707" sldId="268"/>
            <ac:spMk id="4" creationId="{A191C86B-6AA7-455E-8183-D4AE94650C5E}"/>
          </ac:spMkLst>
        </pc:spChg>
        <pc:spChg chg="add del mod ord">
          <ac:chgData name="Ashika R" userId="48589b6f3cf6addd" providerId="LiveId" clId="{F4F4A6F7-2BE9-40C7-B8F7-12F3257134CF}" dt="2020-12-18T19:51:00.381" v="143"/>
          <ac:spMkLst>
            <pc:docMk/>
            <pc:sldMk cId="890654707" sldId="268"/>
            <ac:spMk id="5" creationId="{47E9DCD7-8C1F-483A-9978-EC25BF469F24}"/>
          </ac:spMkLst>
        </pc:spChg>
        <pc:grpChg chg="add">
          <ac:chgData name="Ashika R" userId="48589b6f3cf6addd" providerId="LiveId" clId="{F4F4A6F7-2BE9-40C7-B8F7-12F3257134CF}" dt="2020-12-18T19:51:04.544" v="144" actId="26606"/>
          <ac:grpSpMkLst>
            <pc:docMk/>
            <pc:sldMk cId="890654707" sldId="268"/>
            <ac:grpSpMk id="71" creationId="{88C9B83F-64CD-41C1-925F-A08801FFD0BD}"/>
          </ac:grpSpMkLst>
        </pc:grpChg>
        <pc:picChg chg="add mod">
          <ac:chgData name="Ashika R" userId="48589b6f3cf6addd" providerId="LiveId" clId="{F4F4A6F7-2BE9-40C7-B8F7-12F3257134CF}" dt="2020-12-18T19:51:04.544" v="144" actId="26606"/>
          <ac:picMkLst>
            <pc:docMk/>
            <pc:sldMk cId="890654707" sldId="268"/>
            <ac:picMk id="4098" creationId="{107D794F-49C5-4ADA-AE36-2ADEAF5712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93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81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48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454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93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51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199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34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59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1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84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56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92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14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4828-898B-467B-959C-5BBD2BB8D17C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6517A5-3257-4479-B1B7-05AB0A8D3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Users\amuez\SWEETVIZ_REPORT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0646B6E-4BA8-4E9E-9FD2-14605907E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E3E635-D2F6-4F77-BD35-8AC04419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Data Vizualization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632C-D816-4E11-AE89-B38707B0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r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Red Wine Quality Prediction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445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68F6-7CE2-4349-A729-DFEAD3A0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1-D Visualization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0931EE-9766-4B3A-82C3-BD63F5D24D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76" y="1535837"/>
            <a:ext cx="7691332" cy="508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5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7722-9003-45D1-82BF-5BAFB8BD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Sweetviz report &amp; 2-D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4C25-AB6D-4788-93B5-DED4D0D49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104553" cy="3880772"/>
          </a:xfrm>
        </p:spPr>
        <p:txBody>
          <a:bodyPr/>
          <a:lstStyle/>
          <a:p>
            <a:r>
              <a:rPr lang="en-CA" dirty="0">
                <a:hlinkClick r:id="rId2" action="ppaction://hlinkfile"/>
              </a:rPr>
              <a:t>file:///C:/Users/amuez/SWEETVIZ_REPORT.html</a:t>
            </a:r>
            <a:endParaRPr lang="en-CA" dirty="0"/>
          </a:p>
          <a:p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9686FC-2F84-4052-90B3-DE5141A76B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87" y="1793290"/>
            <a:ext cx="5289961" cy="424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1FF666-601A-483B-902C-151CD4D1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Pairwise Plot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7D794F-49C5-4ADA-AE36-2ADEAF5712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4" b="6231"/>
          <a:stretch/>
        </p:blipFill>
        <p:spPr bwMode="auto">
          <a:xfrm>
            <a:off x="985968" y="609600"/>
            <a:ext cx="8288033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5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17CD9-CC4B-4E9E-80C0-0140A0B8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Problem &amp; Approach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6870B6-86F7-4D32-8072-FEE3FF50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Problem:</a:t>
            </a:r>
          </a:p>
          <a:p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uality Assurance Engineer want to  p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redicting Red wine Quality from a data source which has some variables based on which quality can be easily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etermined.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has som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input variables based upon physicochemical test, using that is used to predict wine quality.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7 or more than that is considered to be good quality ones.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 Used: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Searched data from various data source. Verified all input variables suitable for preparing wine. Checked for the dependent variable.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7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8DFD-4978-4634-A625-83A4AA2A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 &amp;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4309-8357-4B3B-97BA-D5022EB4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Data Source:</a:t>
            </a:r>
            <a:endParaRPr lang="en-CA" b="0" i="1" dirty="0">
              <a:effectLst/>
              <a:latin typeface="Inter"/>
            </a:endParaRPr>
          </a:p>
          <a:p>
            <a:r>
              <a:rPr lang="en-CA" b="0" i="1" dirty="0">
                <a:effectLst/>
                <a:latin typeface="Inter"/>
              </a:rPr>
              <a:t> UCI machine learning repository,</a:t>
            </a:r>
            <a:r>
              <a:rPr lang="en-CA" b="0" i="1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 https://archive.ics.uci.edu/ml/datasets/wine+quality</a:t>
            </a:r>
            <a:endParaRPr lang="en-CA" b="0" i="1" u="none" strike="noStrike" dirty="0">
              <a:solidFill>
                <a:srgbClr val="008ABC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CA" dirty="0"/>
              <a:t>Technology Used:</a:t>
            </a:r>
          </a:p>
          <a:p>
            <a:r>
              <a:rPr lang="en-CA" dirty="0"/>
              <a:t>Tableau, Jupyter Notebook, PowerPoint presentation.</a:t>
            </a:r>
          </a:p>
          <a:p>
            <a:endParaRPr lang="en-CA" b="1" dirty="0"/>
          </a:p>
          <a:p>
            <a:endParaRPr lang="en-CA" b="0" i="1" u="none" strike="noStrike" dirty="0">
              <a:solidFill>
                <a:schemeClr val="tx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525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71FC6-A625-4BED-8A2C-2E092A65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Vizualizations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1. </a:t>
            </a:r>
            <a:r>
              <a:rPr lang="en-CA" dirty="0" err="1"/>
              <a:t>Diaplaying</a:t>
            </a:r>
            <a:r>
              <a:rPr lang="en-CA" dirty="0"/>
              <a:t> all attributes of dataset.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02808C-31B5-4061-AA93-48268B4A6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57468"/>
              </p:ext>
            </p:extLst>
          </p:nvPr>
        </p:nvGraphicFramePr>
        <p:xfrm>
          <a:off x="1286933" y="2273533"/>
          <a:ext cx="9618140" cy="3443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74285">
                  <a:extLst>
                    <a:ext uri="{9D8B030D-6E8A-4147-A177-3AD203B41FA5}">
                      <a16:colId xmlns:a16="http://schemas.microsoft.com/office/drawing/2014/main" val="2534778768"/>
                    </a:ext>
                  </a:extLst>
                </a:gridCol>
                <a:gridCol w="714402">
                  <a:extLst>
                    <a:ext uri="{9D8B030D-6E8A-4147-A177-3AD203B41FA5}">
                      <a16:colId xmlns:a16="http://schemas.microsoft.com/office/drawing/2014/main" val="3507467578"/>
                    </a:ext>
                  </a:extLst>
                </a:gridCol>
                <a:gridCol w="575818">
                  <a:extLst>
                    <a:ext uri="{9D8B030D-6E8A-4147-A177-3AD203B41FA5}">
                      <a16:colId xmlns:a16="http://schemas.microsoft.com/office/drawing/2014/main" val="1006392325"/>
                    </a:ext>
                  </a:extLst>
                </a:gridCol>
                <a:gridCol w="770930">
                  <a:extLst>
                    <a:ext uri="{9D8B030D-6E8A-4147-A177-3AD203B41FA5}">
                      <a16:colId xmlns:a16="http://schemas.microsoft.com/office/drawing/2014/main" val="3970021554"/>
                    </a:ext>
                  </a:extLst>
                </a:gridCol>
                <a:gridCol w="860279">
                  <a:extLst>
                    <a:ext uri="{9D8B030D-6E8A-4147-A177-3AD203B41FA5}">
                      <a16:colId xmlns:a16="http://schemas.microsoft.com/office/drawing/2014/main" val="2777177377"/>
                    </a:ext>
                  </a:extLst>
                </a:gridCol>
                <a:gridCol w="925924">
                  <a:extLst>
                    <a:ext uri="{9D8B030D-6E8A-4147-A177-3AD203B41FA5}">
                      <a16:colId xmlns:a16="http://schemas.microsoft.com/office/drawing/2014/main" val="3730630044"/>
                    </a:ext>
                  </a:extLst>
                </a:gridCol>
                <a:gridCol w="967865">
                  <a:extLst>
                    <a:ext uri="{9D8B030D-6E8A-4147-A177-3AD203B41FA5}">
                      <a16:colId xmlns:a16="http://schemas.microsoft.com/office/drawing/2014/main" val="168385808"/>
                    </a:ext>
                  </a:extLst>
                </a:gridCol>
                <a:gridCol w="723520">
                  <a:extLst>
                    <a:ext uri="{9D8B030D-6E8A-4147-A177-3AD203B41FA5}">
                      <a16:colId xmlns:a16="http://schemas.microsoft.com/office/drawing/2014/main" val="1238464279"/>
                    </a:ext>
                  </a:extLst>
                </a:gridCol>
                <a:gridCol w="736283">
                  <a:extLst>
                    <a:ext uri="{9D8B030D-6E8A-4147-A177-3AD203B41FA5}">
                      <a16:colId xmlns:a16="http://schemas.microsoft.com/office/drawing/2014/main" val="3160881077"/>
                    </a:ext>
                  </a:extLst>
                </a:gridCol>
                <a:gridCol w="893101">
                  <a:extLst>
                    <a:ext uri="{9D8B030D-6E8A-4147-A177-3AD203B41FA5}">
                      <a16:colId xmlns:a16="http://schemas.microsoft.com/office/drawing/2014/main" val="3054877020"/>
                    </a:ext>
                  </a:extLst>
                </a:gridCol>
                <a:gridCol w="723519">
                  <a:extLst>
                    <a:ext uri="{9D8B030D-6E8A-4147-A177-3AD203B41FA5}">
                      <a16:colId xmlns:a16="http://schemas.microsoft.com/office/drawing/2014/main" val="4191508237"/>
                    </a:ext>
                  </a:extLst>
                </a:gridCol>
                <a:gridCol w="683403">
                  <a:extLst>
                    <a:ext uri="{9D8B030D-6E8A-4147-A177-3AD203B41FA5}">
                      <a16:colId xmlns:a16="http://schemas.microsoft.com/office/drawing/2014/main" val="1192319937"/>
                    </a:ext>
                  </a:extLst>
                </a:gridCol>
                <a:gridCol w="368811">
                  <a:extLst>
                    <a:ext uri="{9D8B030D-6E8A-4147-A177-3AD203B41FA5}">
                      <a16:colId xmlns:a16="http://schemas.microsoft.com/office/drawing/2014/main" val="305261221"/>
                    </a:ext>
                  </a:extLst>
                </a:gridCol>
              </a:tblGrid>
              <a:tr h="598475">
                <a:tc>
                  <a:txBody>
                    <a:bodyPr/>
                    <a:lstStyle/>
                    <a:p>
                      <a:pPr algn="r" fontAlgn="ctr"/>
                      <a:br>
                        <a:rPr lang="en-CA" sz="1100" b="1">
                          <a:effectLst/>
                        </a:rPr>
                      </a:br>
                      <a:r>
                        <a:rPr lang="en-CA" sz="1100" b="1">
                          <a:effectLst/>
                        </a:rPr>
                        <a:t>fixed acidity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volatile acidity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citric acid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residual sugar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chlorides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free sulfur dioxide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total sulfur dioxide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density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pH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sulphates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alcohol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quality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47939" marR="47939" marT="23970" marB="23970"/>
                </a:tc>
                <a:extLst>
                  <a:ext uri="{0D108BD9-81ED-4DB2-BD59-A6C34878D82A}">
                    <a16:rowId xmlns:a16="http://schemas.microsoft.com/office/drawing/2014/main" val="3688700757"/>
                  </a:ext>
                </a:extLst>
              </a:tr>
              <a:tr h="25863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7.4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0.700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1.9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0.076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11.0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34.0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0.99780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3.51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0.56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9.4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5</a:t>
                      </a:r>
                    </a:p>
                  </a:txBody>
                  <a:tcPr marL="47939" marR="47939" marT="23970" marB="23970" anchor="ctr"/>
                </a:tc>
                <a:extLst>
                  <a:ext uri="{0D108BD9-81ED-4DB2-BD59-A6C34878D82A}">
                    <a16:rowId xmlns:a16="http://schemas.microsoft.com/office/drawing/2014/main" val="721116388"/>
                  </a:ext>
                </a:extLst>
              </a:tr>
              <a:tr h="25863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1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7.8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0.880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2.6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0.098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25.0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67.0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0.99680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3.20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0.68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9.8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5</a:t>
                      </a:r>
                    </a:p>
                  </a:txBody>
                  <a:tcPr marL="47939" marR="47939" marT="23970" marB="23970" anchor="ctr"/>
                </a:tc>
                <a:extLst>
                  <a:ext uri="{0D108BD9-81ED-4DB2-BD59-A6C34878D82A}">
                    <a16:rowId xmlns:a16="http://schemas.microsoft.com/office/drawing/2014/main" val="2338495785"/>
                  </a:ext>
                </a:extLst>
              </a:tr>
              <a:tr h="25863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7.8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0.760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0.04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2.3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0.092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15.0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54.0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0.99700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3.26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0.65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9.8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5</a:t>
                      </a:r>
                    </a:p>
                  </a:txBody>
                  <a:tcPr marL="47939" marR="47939" marT="23970" marB="23970" anchor="ctr"/>
                </a:tc>
                <a:extLst>
                  <a:ext uri="{0D108BD9-81ED-4DB2-BD59-A6C34878D82A}">
                    <a16:rowId xmlns:a16="http://schemas.microsoft.com/office/drawing/2014/main" val="810304173"/>
                  </a:ext>
                </a:extLst>
              </a:tr>
              <a:tr h="25863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3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11.2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0.280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0.56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1.9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0.075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17.0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60.0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0.99800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3.16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0.58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9.8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6</a:t>
                      </a:r>
                    </a:p>
                  </a:txBody>
                  <a:tcPr marL="47939" marR="47939" marT="23970" marB="23970" anchor="ctr"/>
                </a:tc>
                <a:extLst>
                  <a:ext uri="{0D108BD9-81ED-4DB2-BD59-A6C34878D82A}">
                    <a16:rowId xmlns:a16="http://schemas.microsoft.com/office/drawing/2014/main" val="489156881"/>
                  </a:ext>
                </a:extLst>
              </a:tr>
              <a:tr h="25863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4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7.4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0.700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1.9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0.076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11.0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34.0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0.99780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3.51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0.56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9.4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5</a:t>
                      </a:r>
                    </a:p>
                  </a:txBody>
                  <a:tcPr marL="47939" marR="47939" marT="23970" marB="23970" anchor="ctr"/>
                </a:tc>
                <a:extLst>
                  <a:ext uri="{0D108BD9-81ED-4DB2-BD59-A6C34878D82A}">
                    <a16:rowId xmlns:a16="http://schemas.microsoft.com/office/drawing/2014/main" val="2219330417"/>
                  </a:ext>
                </a:extLst>
              </a:tr>
              <a:tr h="25863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...</a:t>
                      </a:r>
                    </a:p>
                  </a:txBody>
                  <a:tcPr marL="47939" marR="47939" marT="23970" marB="23970" anchor="ctr"/>
                </a:tc>
                <a:extLst>
                  <a:ext uri="{0D108BD9-81ED-4DB2-BD59-A6C34878D82A}">
                    <a16:rowId xmlns:a16="http://schemas.microsoft.com/office/drawing/2014/main" val="614167770"/>
                  </a:ext>
                </a:extLst>
              </a:tr>
              <a:tr h="25863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1594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6.2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0.600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0.08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2.0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0.090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32.0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44.0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0.99490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3.45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0.58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10.5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5</a:t>
                      </a:r>
                    </a:p>
                  </a:txBody>
                  <a:tcPr marL="47939" marR="47939" marT="23970" marB="23970" anchor="ctr"/>
                </a:tc>
                <a:extLst>
                  <a:ext uri="{0D108BD9-81ED-4DB2-BD59-A6C34878D82A}">
                    <a16:rowId xmlns:a16="http://schemas.microsoft.com/office/drawing/2014/main" val="335798888"/>
                  </a:ext>
                </a:extLst>
              </a:tr>
              <a:tr h="25863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1595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5.9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0.550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0.10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2.2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0.062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39.0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51.0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0.99512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3.52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0.76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11.2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6</a:t>
                      </a:r>
                    </a:p>
                  </a:txBody>
                  <a:tcPr marL="47939" marR="47939" marT="23970" marB="23970" anchor="ctr"/>
                </a:tc>
                <a:extLst>
                  <a:ext uri="{0D108BD9-81ED-4DB2-BD59-A6C34878D82A}">
                    <a16:rowId xmlns:a16="http://schemas.microsoft.com/office/drawing/2014/main" val="3608405871"/>
                  </a:ext>
                </a:extLst>
              </a:tr>
              <a:tr h="25863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1596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6.3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0.510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0.13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2.3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0.076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29.0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40.0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0.99574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3.42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0.75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11.0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6</a:t>
                      </a:r>
                    </a:p>
                  </a:txBody>
                  <a:tcPr marL="47939" marR="47939" marT="23970" marB="23970" anchor="ctr"/>
                </a:tc>
                <a:extLst>
                  <a:ext uri="{0D108BD9-81ED-4DB2-BD59-A6C34878D82A}">
                    <a16:rowId xmlns:a16="http://schemas.microsoft.com/office/drawing/2014/main" val="2553567769"/>
                  </a:ext>
                </a:extLst>
              </a:tr>
              <a:tr h="25863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1597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5.9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0.645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0.12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2.0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0.075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32.0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44.0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0.99547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3.57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0.71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10.2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5</a:t>
                      </a:r>
                    </a:p>
                  </a:txBody>
                  <a:tcPr marL="47939" marR="47939" marT="23970" marB="23970" anchor="ctr"/>
                </a:tc>
                <a:extLst>
                  <a:ext uri="{0D108BD9-81ED-4DB2-BD59-A6C34878D82A}">
                    <a16:rowId xmlns:a16="http://schemas.microsoft.com/office/drawing/2014/main" val="2178083830"/>
                  </a:ext>
                </a:extLst>
              </a:tr>
              <a:tr h="25863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1">
                          <a:effectLst/>
                        </a:rPr>
                        <a:t>1598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6.0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0.310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0.47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3.6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0.067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18.0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42.0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0.99549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3.39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0.66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11.0</a:t>
                      </a:r>
                    </a:p>
                  </a:txBody>
                  <a:tcPr marL="47939" marR="47939" marT="23970" marB="239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>
                          <a:effectLst/>
                        </a:rPr>
                        <a:t>6</a:t>
                      </a:r>
                    </a:p>
                  </a:txBody>
                  <a:tcPr marL="47939" marR="47939" marT="23970" marB="23970" anchor="ctr"/>
                </a:tc>
                <a:extLst>
                  <a:ext uri="{0D108BD9-81ED-4DB2-BD59-A6C34878D82A}">
                    <a16:rowId xmlns:a16="http://schemas.microsoft.com/office/drawing/2014/main" val="357028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1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DCBC-D692-4C63-AA2D-CD79E03A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2. Describing 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F6F191-DCCD-4DBC-BE41-1F3D11D07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130957"/>
              </p:ext>
            </p:extLst>
          </p:nvPr>
        </p:nvGraphicFramePr>
        <p:xfrm>
          <a:off x="677863" y="2068496"/>
          <a:ext cx="8596322" cy="363096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401606">
                  <a:extLst>
                    <a:ext uri="{9D8B030D-6E8A-4147-A177-3AD203B41FA5}">
                      <a16:colId xmlns:a16="http://schemas.microsoft.com/office/drawing/2014/main" val="4088947528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216937302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1084275040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1458733145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3762092803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2967734062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4289937259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2383078829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3090633749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549157209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4290774317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2652270636"/>
                    </a:ext>
                  </a:extLst>
                </a:gridCol>
                <a:gridCol w="682893">
                  <a:extLst>
                    <a:ext uri="{9D8B030D-6E8A-4147-A177-3AD203B41FA5}">
                      <a16:colId xmlns:a16="http://schemas.microsoft.com/office/drawing/2014/main" val="911007242"/>
                    </a:ext>
                  </a:extLst>
                </a:gridCol>
              </a:tblGrid>
              <a:tr h="758929">
                <a:tc>
                  <a:txBody>
                    <a:bodyPr/>
                    <a:lstStyle/>
                    <a:p>
                      <a:pPr algn="r" fontAlgn="ctr"/>
                      <a:b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fixed acidity</a:t>
                      </a:r>
                    </a:p>
                  </a:txBody>
                  <a:tcPr marL="41304" marR="13222" marT="31773" marB="31773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volatile acidity</a:t>
                      </a: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citric acid</a:t>
                      </a: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residual sugar</a:t>
                      </a: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chlorides</a:t>
                      </a: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free sulfur dioxide</a:t>
                      </a: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total sulfur dioxide</a:t>
                      </a: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density</a:t>
                      </a: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pH</a:t>
                      </a: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sulphates</a:t>
                      </a: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alcohol</a:t>
                      </a: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0" cap="none" spc="0">
                          <a:solidFill>
                            <a:schemeClr val="bg1"/>
                          </a:solidFill>
                          <a:effectLst/>
                        </a:rPr>
                        <a:t>quality</a:t>
                      </a: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41304" marR="13222" marT="31773" marB="317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57843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1" cap="none" spc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</a:p>
                  </a:txBody>
                  <a:tcPr marL="41304" marR="13222" marT="31773" marB="3177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1599.000000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72994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1" cap="none" spc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8.319637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0.527821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0.270976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2.538806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0.087467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15.874922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46.467792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0.996747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3.311113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0.658149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10.422983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5.636023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29815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1" cap="none" spc="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</a:p>
                  </a:txBody>
                  <a:tcPr marL="41304" marR="13222" marT="31773" marB="3177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1.741096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0.179060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0.194801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1.409928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0.047065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10.460157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32.895324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0.001887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0.154386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0.169507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1.065668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0.807569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39425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1" cap="none" spc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4.600000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0.120000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0.900000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0.012000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6.000000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0.990070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2.740000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0.330000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8.400000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3.000000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75714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1" cap="none" spc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</a:p>
                  </a:txBody>
                  <a:tcPr marL="41304" marR="13222" marT="31773" marB="3177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7.100000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0.390000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0.090000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1.900000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0.070000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7.000000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22.000000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0.995600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3.210000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0.550000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9.500000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5.000000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92955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1" cap="none" spc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7.900000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0.520000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0.260000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2.200000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0.079000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14.000000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38.000000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0.996750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3.310000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0.620000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10.200000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6.000000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27729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1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</a:p>
                  </a:txBody>
                  <a:tcPr marL="41304" marR="13222" marT="31773" marB="3177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9.200000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0.640000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0.420000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2.600000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0.090000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21.000000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62.000000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0.997835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3.400000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0.730000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11.100000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6.000000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15935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b="1" cap="none" spc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15.900000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1.580000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15.500000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0.611000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72.000000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289.000000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1.003690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4.010000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2.000000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>
                          <a:solidFill>
                            <a:schemeClr val="tx1"/>
                          </a:solidFill>
                          <a:effectLst/>
                        </a:rPr>
                        <a:t>14.900000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800" cap="none" spc="0" dirty="0">
                          <a:solidFill>
                            <a:schemeClr val="tx1"/>
                          </a:solidFill>
                          <a:effectLst/>
                        </a:rPr>
                        <a:t>8.000000</a:t>
                      </a:r>
                    </a:p>
                  </a:txBody>
                  <a:tcPr marL="41304" marR="13222" marT="31773" marB="31773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2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26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FADF-6B29-49FF-B4EA-4FA1FD3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Quality Count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42E3B47B-4289-4B63-BA96-47D8949EC5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78" y="2437814"/>
            <a:ext cx="4939682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74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5" name="Group 8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6" name="Straight Connector 8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01" name="Title 1">
            <a:extLst>
              <a:ext uri="{FF2B5EF4-FFF2-40B4-BE49-F238E27FC236}">
                <a16:creationId xmlns:a16="http://schemas.microsoft.com/office/drawing/2014/main" id="{92BEB1FA-6FB6-4311-88D6-4FE91461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73" y="95530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4.Bar Graph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ADABFA-76FF-4C98-B097-EE3B8E2156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0416" y="1970256"/>
            <a:ext cx="6501381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6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4701-DE20-41F4-8BD3-0783DD0D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Box Plot with Outliers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2A7D46-FBB4-4AB8-9AD6-EB6470E8EC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12" y="2160588"/>
            <a:ext cx="771469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3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2D1D-042D-45CB-AA8F-81A1FE6C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 Plot after removing outliers: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1C232A-D518-4E63-9432-DD9DF1312D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6" y="1263638"/>
            <a:ext cx="7688062" cy="498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136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9473DFF1BED541ADBC7D8769D0E7C4" ma:contentTypeVersion="4" ma:contentTypeDescription="Create a new document." ma:contentTypeScope="" ma:versionID="a2fcd80df46e06b3db90582f83f772d2">
  <xsd:schema xmlns:xsd="http://www.w3.org/2001/XMLSchema" xmlns:xs="http://www.w3.org/2001/XMLSchema" xmlns:p="http://schemas.microsoft.com/office/2006/metadata/properties" xmlns:ns3="66c3cc02-82b7-4f43-b554-856a9fd2c82f" targetNamespace="http://schemas.microsoft.com/office/2006/metadata/properties" ma:root="true" ma:fieldsID="71a58edd988c0af1a596ed1190944735" ns3:_="">
    <xsd:import namespace="66c3cc02-82b7-4f43-b554-856a9fd2c8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3cc02-82b7-4f43-b554-856a9fd2c8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9342B6-84C8-40DC-814C-5D7027B984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c3cc02-82b7-4f43-b554-856a9fd2c8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D37692-4480-43A8-864B-64EA813EE4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24E31-5C8D-46FC-B651-8E0EDCA4FA3C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66c3cc02-82b7-4f43-b554-856a9fd2c8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Widescreen</PresentationFormat>
  <Paragraphs>301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Trebuchet MS</vt:lpstr>
      <vt:lpstr>Wingdings 3</vt:lpstr>
      <vt:lpstr>Facet</vt:lpstr>
      <vt:lpstr>Data Vizualization</vt:lpstr>
      <vt:lpstr>Business Problem &amp; Approach Used</vt:lpstr>
      <vt:lpstr>Data Sources &amp; Technology Used</vt:lpstr>
      <vt:lpstr>Vizualizations: 1. Diaplaying all attributes of dataset.</vt:lpstr>
      <vt:lpstr>2. Describing  data</vt:lpstr>
      <vt:lpstr>3. Quality Count</vt:lpstr>
      <vt:lpstr>4.Bar Graph</vt:lpstr>
      <vt:lpstr>5. Box Plot with Outliers</vt:lpstr>
      <vt:lpstr>Box Plot after removing outliers:</vt:lpstr>
      <vt:lpstr>1-D Visualization</vt:lpstr>
      <vt:lpstr>Sweetviz report &amp; 2-D Visualization</vt:lpstr>
      <vt:lpstr>Pairwise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Vizualization</dc:title>
  <dc:creator>Ashika radhakrishnan Ezhuva</dc:creator>
  <cp:lastModifiedBy>Ashika radhakrishnan Ezhuva</cp:lastModifiedBy>
  <cp:revision>1</cp:revision>
  <dcterms:created xsi:type="dcterms:W3CDTF">2020-12-18T19:51:04Z</dcterms:created>
  <dcterms:modified xsi:type="dcterms:W3CDTF">2020-12-18T19:51:17Z</dcterms:modified>
</cp:coreProperties>
</file>