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Ubuntu"/>
      <p:regular r:id="rId20"/>
      <p:bold r:id="rId21"/>
      <p:italic r:id="rId22"/>
      <p:boldItalic r:id="rId23"/>
    </p:embeddedFon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22" Type="http://schemas.openxmlformats.org/officeDocument/2006/relationships/font" Target="fonts/Ubuntu-italic.fntdata"/><Relationship Id="rId21" Type="http://schemas.openxmlformats.org/officeDocument/2006/relationships/font" Target="fonts/Ubuntu-bold.fntdata"/><Relationship Id="rId24" Type="http://schemas.openxmlformats.org/officeDocument/2006/relationships/font" Target="fonts/Roboto-regular.fntdata"/><Relationship Id="rId23" Type="http://schemas.openxmlformats.org/officeDocument/2006/relationships/font" Target="fonts/Ubuntu-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eed23104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eed23104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eed23104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9eed23104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eed23104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9eed23104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ef80faff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ef80faff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eed231042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eed23104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eed231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eed231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eed23104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eed23104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eed23104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eed23104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eed23104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eed23104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eed23104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eed23104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ef80faf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ef80faf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eed23104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eed23104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eed23104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eed23104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ftp.gnome.org/mirror/archive/ftp.sunet.se/pub/security/docs/PCA/misc/Entrust/x509v3.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ftp.gnome.org/mirror/archive/ftp.sunet.se/pub/security/docs/PCA/misc/Entrust/x509v3.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556050"/>
            <a:ext cx="8520600" cy="390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2050">
              <a:latin typeface="Verdana"/>
              <a:ea typeface="Verdana"/>
              <a:cs typeface="Verdana"/>
              <a:sym typeface="Verdana"/>
            </a:endParaRPr>
          </a:p>
          <a:p>
            <a:pPr indent="0" lvl="0" marL="0" rtl="0" algn="l">
              <a:spcBef>
                <a:spcPts val="0"/>
              </a:spcBef>
              <a:spcAft>
                <a:spcPts val="0"/>
              </a:spcAft>
              <a:buNone/>
            </a:pPr>
            <a:r>
              <a:t/>
            </a:r>
            <a:endParaRPr b="1" sz="205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 sz="2050">
                <a:latin typeface="Verdana"/>
                <a:ea typeface="Verdana"/>
                <a:cs typeface="Verdana"/>
                <a:sym typeface="Verdana"/>
              </a:rPr>
              <a:t>Network Security Assignment</a:t>
            </a:r>
            <a:endParaRPr sz="2050"/>
          </a:p>
          <a:p>
            <a:pPr indent="0" lvl="0" marL="0" rtl="0" algn="l">
              <a:spcBef>
                <a:spcPts val="0"/>
              </a:spcBef>
              <a:spcAft>
                <a:spcPts val="0"/>
              </a:spcAft>
              <a:buClr>
                <a:schemeClr val="dk1"/>
              </a:buClr>
              <a:buSzPts val="1100"/>
              <a:buFont typeface="Arial"/>
              <a:buNone/>
            </a:pPr>
            <a:r>
              <a:t/>
            </a:r>
            <a:endParaRPr sz="2050"/>
          </a:p>
          <a:p>
            <a:pPr indent="0" lvl="0" marL="0" rtl="0" algn="l">
              <a:spcBef>
                <a:spcPts val="0"/>
              </a:spcBef>
              <a:spcAft>
                <a:spcPts val="0"/>
              </a:spcAft>
              <a:buClr>
                <a:schemeClr val="dk1"/>
              </a:buClr>
              <a:buSzPts val="1100"/>
              <a:buFont typeface="Arial"/>
              <a:buNone/>
            </a:pPr>
            <a:r>
              <a:rPr b="1" lang="en" sz="2050">
                <a:latin typeface="Verdana"/>
                <a:ea typeface="Verdana"/>
                <a:cs typeface="Verdana"/>
                <a:sym typeface="Verdana"/>
              </a:rPr>
              <a:t>Group 32 Members :-</a:t>
            </a:r>
            <a:endParaRPr b="1" sz="205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2050">
                <a:latin typeface="Roboto"/>
                <a:ea typeface="Roboto"/>
                <a:cs typeface="Roboto"/>
                <a:sym typeface="Roboto"/>
              </a:rPr>
              <a:t>IIT2018156 Kartik Nema</a:t>
            </a:r>
            <a:endParaRPr sz="205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2050">
                <a:latin typeface="Roboto"/>
                <a:ea typeface="Roboto"/>
                <a:cs typeface="Roboto"/>
                <a:sym typeface="Roboto"/>
              </a:rPr>
              <a:t>IIT2018163 Bhupendra</a:t>
            </a:r>
            <a:endParaRPr sz="205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2050">
                <a:latin typeface="Roboto"/>
                <a:ea typeface="Roboto"/>
                <a:cs typeface="Roboto"/>
                <a:sym typeface="Roboto"/>
              </a:rPr>
              <a:t>IIT2018172 Prakhar Srivastava</a:t>
            </a:r>
            <a:endParaRPr sz="205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2050">
                <a:latin typeface="Roboto"/>
                <a:ea typeface="Roboto"/>
                <a:cs typeface="Roboto"/>
                <a:sym typeface="Roboto"/>
              </a:rPr>
              <a:t>IIT2018175 Ashish Patel</a:t>
            </a:r>
            <a:endParaRPr sz="205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2050">
                <a:latin typeface="Roboto"/>
                <a:ea typeface="Roboto"/>
                <a:cs typeface="Roboto"/>
                <a:sym typeface="Roboto"/>
              </a:rPr>
              <a:t>IIT2018177 Shubham Soni</a:t>
            </a:r>
            <a:endParaRPr sz="2050">
              <a:latin typeface="Roboto"/>
              <a:ea typeface="Roboto"/>
              <a:cs typeface="Roboto"/>
              <a:sym typeface="Roboto"/>
            </a:endParaRPr>
          </a:p>
          <a:p>
            <a:pPr indent="0" lvl="0" marL="0" rtl="0" algn="l">
              <a:spcBef>
                <a:spcPts val="0"/>
              </a:spcBef>
              <a:spcAft>
                <a:spcPts val="0"/>
              </a:spcAft>
              <a:buNone/>
            </a:pPr>
            <a:r>
              <a:t/>
            </a:r>
            <a:endParaRPr/>
          </a:p>
        </p:txBody>
      </p:sp>
      <p:sp>
        <p:nvSpPr>
          <p:cNvPr id="278" name="Google Shape;278;p1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33" name="Shape 333"/>
        <p:cNvGrpSpPr/>
        <p:nvPr/>
      </p:nvGrpSpPr>
      <p:grpSpPr>
        <a:xfrm>
          <a:off x="0" y="0"/>
          <a:ext cx="0" cy="0"/>
          <a:chOff x="0" y="0"/>
          <a:chExt cx="0" cy="0"/>
        </a:xfrm>
      </p:grpSpPr>
      <p:sp>
        <p:nvSpPr>
          <p:cNvPr id="334" name="Google Shape;334;p22"/>
          <p:cNvSpPr txBox="1"/>
          <p:nvPr>
            <p:ph idx="1" type="body"/>
          </p:nvPr>
        </p:nvSpPr>
        <p:spPr>
          <a:xfrm>
            <a:off x="4406500" y="415350"/>
            <a:ext cx="4656000" cy="4116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50">
                <a:solidFill>
                  <a:srgbClr val="FFFFFF"/>
                </a:solidFill>
                <a:latin typeface="Roboto"/>
                <a:ea typeface="Roboto"/>
                <a:cs typeface="Roboto"/>
                <a:sym typeface="Roboto"/>
              </a:rPr>
              <a:t>Four cases are demonstrated here.Assume You is Alice.</a:t>
            </a:r>
            <a:endParaRPr sz="1450">
              <a:solidFill>
                <a:srgbClr val="FFFFFF"/>
              </a:solidFill>
              <a:latin typeface="Roboto"/>
              <a:ea typeface="Roboto"/>
              <a:cs typeface="Roboto"/>
              <a:sym typeface="Roboto"/>
            </a:endParaRPr>
          </a:p>
          <a:p>
            <a:pPr indent="-320675" lvl="0" marL="457200" rtl="0" algn="just">
              <a:lnSpc>
                <a:spcPct val="115000"/>
              </a:lnSpc>
              <a:spcBef>
                <a:spcPts val="160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Case for Alice and C:Alice and D are good friends.Therefore Alice can sign for D and also trust D.</a:t>
            </a:r>
            <a:endParaRPr sz="1450">
              <a:solidFill>
                <a:srgbClr val="FFFFFF"/>
              </a:solidFill>
              <a:latin typeface="Roboto"/>
              <a:ea typeface="Roboto"/>
              <a:cs typeface="Roboto"/>
              <a:sym typeface="Roboto"/>
            </a:endParaRPr>
          </a:p>
          <a:p>
            <a:pPr indent="-320675" lvl="0" marL="457200" rtl="0" algn="just">
              <a:lnSpc>
                <a:spcPct val="115000"/>
              </a:lnSpc>
              <a:spcBef>
                <a:spcPts val="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Case for Alice and C: In this case, Alice says that the key is of C but Alice doesn’t necessarily believe C.</a:t>
            </a:r>
            <a:endParaRPr sz="1450">
              <a:solidFill>
                <a:srgbClr val="FFFFFF"/>
              </a:solidFill>
              <a:latin typeface="Roboto"/>
              <a:ea typeface="Roboto"/>
              <a:cs typeface="Roboto"/>
              <a:sym typeface="Roboto"/>
            </a:endParaRPr>
          </a:p>
          <a:p>
            <a:pPr indent="-320675" lvl="0" marL="457200" rtl="0" algn="just">
              <a:lnSpc>
                <a:spcPct val="115000"/>
              </a:lnSpc>
              <a:spcBef>
                <a:spcPts val="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Case for Alice and L: Here Alice may not have signed the key for L but trusts L but because of less electronic communication between them they were not able to sign keys.</a:t>
            </a:r>
            <a:endParaRPr sz="1450">
              <a:solidFill>
                <a:srgbClr val="FFFFFF"/>
              </a:solidFill>
              <a:latin typeface="Roboto"/>
              <a:ea typeface="Roboto"/>
              <a:cs typeface="Roboto"/>
              <a:sym typeface="Roboto"/>
            </a:endParaRPr>
          </a:p>
          <a:p>
            <a:pPr indent="-320675" lvl="0" marL="457200" rtl="0" algn="just">
              <a:lnSpc>
                <a:spcPct val="115000"/>
              </a:lnSpc>
              <a:spcBef>
                <a:spcPts val="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Case for Alice and P:Alice may have not signed P’s key and also has no trust in P since they don’t know each other.</a:t>
            </a:r>
            <a:endParaRPr sz="1450">
              <a:solidFill>
                <a:srgbClr val="FFFFFF"/>
              </a:solidFill>
              <a:latin typeface="Roboto"/>
              <a:ea typeface="Roboto"/>
              <a:cs typeface="Roboto"/>
              <a:sym typeface="Roboto"/>
            </a:endParaRPr>
          </a:p>
          <a:p>
            <a:pPr indent="0" lvl="0" marL="0" rtl="0" algn="just">
              <a:spcBef>
                <a:spcPts val="1200"/>
              </a:spcBef>
              <a:spcAft>
                <a:spcPts val="1600"/>
              </a:spcAft>
              <a:buNone/>
            </a:pPr>
            <a:r>
              <a:t/>
            </a:r>
            <a:endParaRPr/>
          </a:p>
        </p:txBody>
      </p:sp>
      <p:pic>
        <p:nvPicPr>
          <p:cNvPr id="335" name="Google Shape;335;p22"/>
          <p:cNvPicPr preferRelativeResize="0"/>
          <p:nvPr/>
        </p:nvPicPr>
        <p:blipFill rotWithShape="1">
          <a:blip r:embed="rId3">
            <a:alphaModFix/>
          </a:blip>
          <a:srcRect b="0" l="0" r="0" t="0"/>
          <a:stretch/>
        </p:blipFill>
        <p:spPr>
          <a:xfrm>
            <a:off x="129125" y="1010638"/>
            <a:ext cx="3927951" cy="3122225"/>
          </a:xfrm>
          <a:prstGeom prst="rect">
            <a:avLst/>
          </a:prstGeom>
          <a:noFill/>
          <a:ln>
            <a:noFill/>
          </a:ln>
        </p:spPr>
      </p:pic>
      <p:sp>
        <p:nvSpPr>
          <p:cNvPr id="336" name="Google Shape;336;p22"/>
          <p:cNvSpPr txBox="1"/>
          <p:nvPr/>
        </p:nvSpPr>
        <p:spPr>
          <a:xfrm>
            <a:off x="238875" y="4299875"/>
            <a:ext cx="3551100" cy="2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rgbClr val="FFFFFF"/>
                </a:solidFill>
                <a:latin typeface="Nunito"/>
                <a:ea typeface="Nunito"/>
                <a:cs typeface="Nunito"/>
                <a:sym typeface="Nunito"/>
              </a:rPr>
              <a:t>(Source:-https://www.cs.bham.ac.uk/~mdr/teaching/modules/security/lectures/PGP.html)</a:t>
            </a:r>
            <a:endParaRPr sz="950">
              <a:solidFill>
                <a:srgbClr val="FFFFFF"/>
              </a:solidFill>
              <a:latin typeface="Nunito"/>
              <a:ea typeface="Nunito"/>
              <a:cs typeface="Nunito"/>
              <a:sym typeface="Nunito"/>
            </a:endParaRPr>
          </a:p>
        </p:txBody>
      </p:sp>
      <p:sp>
        <p:nvSpPr>
          <p:cNvPr id="337" name="Google Shape;337;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41" name="Shape 341"/>
        <p:cNvGrpSpPr/>
        <p:nvPr/>
      </p:nvGrpSpPr>
      <p:grpSpPr>
        <a:xfrm>
          <a:off x="0" y="0"/>
          <a:ext cx="0" cy="0"/>
          <a:chOff x="0" y="0"/>
          <a:chExt cx="0" cy="0"/>
        </a:xfrm>
      </p:grpSpPr>
      <p:sp>
        <p:nvSpPr>
          <p:cNvPr id="342" name="Google Shape;342;p23"/>
          <p:cNvSpPr txBox="1"/>
          <p:nvPr>
            <p:ph idx="1" type="body"/>
          </p:nvPr>
        </p:nvSpPr>
        <p:spPr>
          <a:xfrm>
            <a:off x="311700" y="338850"/>
            <a:ext cx="8520600" cy="4230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50">
                <a:solidFill>
                  <a:srgbClr val="FFFFFF"/>
                </a:solidFill>
                <a:latin typeface="Roboto"/>
                <a:ea typeface="Roboto"/>
                <a:cs typeface="Roboto"/>
                <a:sym typeface="Roboto"/>
              </a:rPr>
              <a:t>Difference between PGP and S/MIME </a:t>
            </a:r>
            <a:r>
              <a:rPr lang="en" sz="1450">
                <a:solidFill>
                  <a:srgbClr val="FFFFFF"/>
                </a:solidFill>
                <a:latin typeface="Roboto"/>
                <a:ea typeface="Roboto"/>
                <a:cs typeface="Roboto"/>
                <a:sym typeface="Roboto"/>
              </a:rPr>
              <a:t>Trust Model </a:t>
            </a:r>
            <a:endParaRPr sz="1450">
              <a:solidFill>
                <a:srgbClr val="FFFFFF"/>
              </a:solidFill>
              <a:latin typeface="Roboto"/>
              <a:ea typeface="Roboto"/>
              <a:cs typeface="Roboto"/>
              <a:sym typeface="Roboto"/>
            </a:endParaRPr>
          </a:p>
          <a:p>
            <a:pPr indent="0" lvl="0" marL="0" rtl="0" algn="ctr">
              <a:lnSpc>
                <a:spcPct val="115000"/>
              </a:lnSpc>
              <a:spcBef>
                <a:spcPts val="1600"/>
              </a:spcBef>
              <a:spcAft>
                <a:spcPts val="0"/>
              </a:spcAft>
              <a:buNone/>
            </a:pPr>
            <a:r>
              <a:t/>
            </a:r>
            <a:endParaRPr sz="1450">
              <a:solidFill>
                <a:srgbClr val="FFFFFF"/>
              </a:solidFill>
              <a:latin typeface="Roboto"/>
              <a:ea typeface="Roboto"/>
              <a:cs typeface="Roboto"/>
              <a:sym typeface="Roboto"/>
            </a:endParaRPr>
          </a:p>
          <a:p>
            <a:pPr indent="-320675" lvl="0" marL="457200" rtl="0" algn="just">
              <a:lnSpc>
                <a:spcPct val="150000"/>
              </a:lnSpc>
              <a:spcBef>
                <a:spcPts val="160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In PGP model one user has the ability to give directly a public key to another user and vice-versa.</a:t>
            </a:r>
            <a:endParaRPr sz="1450">
              <a:solidFill>
                <a:srgbClr val="FFFFFF"/>
              </a:solidFill>
              <a:latin typeface="Roboto"/>
              <a:ea typeface="Roboto"/>
              <a:cs typeface="Roboto"/>
              <a:sym typeface="Roboto"/>
            </a:endParaRPr>
          </a:p>
          <a:p>
            <a:pPr indent="-320675" lvl="0" marL="457200" rtl="0" algn="just">
              <a:lnSpc>
                <a:spcPct val="150000"/>
              </a:lnSpc>
              <a:spcBef>
                <a:spcPts val="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Therefore PGP does not mandate any policy for creating trust hence they are free to choose the length of trust.</a:t>
            </a:r>
            <a:endParaRPr sz="1450">
              <a:solidFill>
                <a:srgbClr val="FFFFFF"/>
              </a:solidFill>
              <a:latin typeface="Roboto"/>
              <a:ea typeface="Roboto"/>
              <a:cs typeface="Roboto"/>
              <a:sym typeface="Roboto"/>
            </a:endParaRPr>
          </a:p>
          <a:p>
            <a:pPr indent="-320675" lvl="0" marL="457200" rtl="0" algn="just">
              <a:lnSpc>
                <a:spcPct val="150000"/>
              </a:lnSpc>
              <a:spcBef>
                <a:spcPts val="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In S/MIME sender and receiver do not rely on shared keys rather they rely on a common certifier on which both can trust.</a:t>
            </a:r>
            <a:endParaRPr sz="1450">
              <a:solidFill>
                <a:srgbClr val="FFFFFF"/>
              </a:solidFill>
              <a:latin typeface="Roboto"/>
              <a:ea typeface="Roboto"/>
              <a:cs typeface="Roboto"/>
              <a:sym typeface="Roboto"/>
            </a:endParaRPr>
          </a:p>
          <a:p>
            <a:pPr indent="-320675" lvl="0" marL="457200" rtl="0" algn="just">
              <a:lnSpc>
                <a:spcPct val="150000"/>
              </a:lnSpc>
              <a:spcBef>
                <a:spcPts val="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In short we say that PGP depends on each user key exchange while S/MIME uses hierarchically validated certifier for key exchange.</a:t>
            </a:r>
            <a:endParaRPr sz="1450">
              <a:solidFill>
                <a:srgbClr val="FFFFFF"/>
              </a:solidFill>
              <a:latin typeface="Roboto"/>
              <a:ea typeface="Roboto"/>
              <a:cs typeface="Roboto"/>
              <a:sym typeface="Roboto"/>
            </a:endParaRPr>
          </a:p>
        </p:txBody>
      </p:sp>
      <p:sp>
        <p:nvSpPr>
          <p:cNvPr id="343" name="Google Shape;343;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47" name="Shape 347"/>
        <p:cNvGrpSpPr/>
        <p:nvPr/>
      </p:nvGrpSpPr>
      <p:grpSpPr>
        <a:xfrm>
          <a:off x="0" y="0"/>
          <a:ext cx="0" cy="0"/>
          <a:chOff x="0" y="0"/>
          <a:chExt cx="0" cy="0"/>
        </a:xfrm>
      </p:grpSpPr>
      <p:sp>
        <p:nvSpPr>
          <p:cNvPr id="348" name="Google Shape;348;p24"/>
          <p:cNvSpPr txBox="1"/>
          <p:nvPr>
            <p:ph idx="1" type="body"/>
          </p:nvPr>
        </p:nvSpPr>
        <p:spPr>
          <a:xfrm>
            <a:off x="311700" y="338850"/>
            <a:ext cx="8520600" cy="42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solidFill>
                <a:schemeClr val="lt1"/>
              </a:solidFill>
              <a:latin typeface="Roboto"/>
              <a:ea typeface="Roboto"/>
              <a:cs typeface="Roboto"/>
              <a:sym typeface="Roboto"/>
            </a:endParaRPr>
          </a:p>
          <a:p>
            <a:pPr indent="0" lvl="0" marL="0" rtl="0" algn="ctr">
              <a:spcBef>
                <a:spcPts val="1600"/>
              </a:spcBef>
              <a:spcAft>
                <a:spcPts val="0"/>
              </a:spcAft>
              <a:buNone/>
            </a:pPr>
            <a:r>
              <a:rPr lang="en" sz="1400">
                <a:solidFill>
                  <a:schemeClr val="lt1"/>
                </a:solidFill>
                <a:latin typeface="Roboto"/>
                <a:ea typeface="Roboto"/>
                <a:cs typeface="Roboto"/>
                <a:sym typeface="Roboto"/>
              </a:rPr>
              <a:t>S/MIME:</a:t>
            </a:r>
            <a:endParaRPr sz="1400">
              <a:solidFill>
                <a:schemeClr val="lt1"/>
              </a:solidFill>
              <a:latin typeface="Roboto"/>
              <a:ea typeface="Roboto"/>
              <a:cs typeface="Roboto"/>
              <a:sym typeface="Roboto"/>
            </a:endParaRPr>
          </a:p>
          <a:p>
            <a:pPr indent="0" lvl="0" marL="0" rtl="0" algn="just">
              <a:lnSpc>
                <a:spcPct val="100000"/>
              </a:lnSpc>
              <a:spcBef>
                <a:spcPts val="1600"/>
              </a:spcBef>
              <a:spcAft>
                <a:spcPts val="0"/>
              </a:spcAft>
              <a:buNone/>
            </a:pPr>
            <a:r>
              <a:rPr lang="en" sz="1550">
                <a:solidFill>
                  <a:schemeClr val="lt1"/>
                </a:solidFill>
                <a:latin typeface="Roboto"/>
                <a:ea typeface="Roboto"/>
                <a:cs typeface="Roboto"/>
                <a:sym typeface="Roboto"/>
              </a:rPr>
              <a:t>S/MIME (Secure/Multipurpose Internet Mail Extensions) is a widely accepted method (or more precisely, a protocol) for sending digitally signed and encrypted messages. S/MIME allows you to encrypt emails and digitally sign them. When you use S/MIME with an email message, it helps the people who receive that message to be certain that what they see in their inbox is the exact message that started with the sender. It will also help people who receive messages to be certain that the message came from the specific sender and not from someone pretending to be the sender. To do this, S/MIME provides for cryptographic security services such as authentication, message integrity, and non-repudiation of origin (using digital signatures). It also helps enhance privacy and data security (using encryption) for electronic messaging.</a:t>
            </a:r>
            <a:endParaRPr sz="1550">
              <a:solidFill>
                <a:schemeClr val="lt1"/>
              </a:solidFill>
              <a:latin typeface="Roboto"/>
              <a:ea typeface="Roboto"/>
              <a:cs typeface="Roboto"/>
              <a:sym typeface="Roboto"/>
            </a:endParaRPr>
          </a:p>
          <a:p>
            <a:pPr indent="0" lvl="0" marL="0" rtl="0" algn="just">
              <a:lnSpc>
                <a:spcPct val="100000"/>
              </a:lnSpc>
              <a:spcBef>
                <a:spcPts val="0"/>
              </a:spcBef>
              <a:spcAft>
                <a:spcPts val="0"/>
              </a:spcAft>
              <a:buNone/>
            </a:pPr>
            <a:r>
              <a:t/>
            </a:r>
            <a:endParaRPr sz="1550">
              <a:solidFill>
                <a:schemeClr val="lt1"/>
              </a:solidFill>
              <a:latin typeface="Roboto"/>
              <a:ea typeface="Roboto"/>
              <a:cs typeface="Roboto"/>
              <a:sym typeface="Roboto"/>
            </a:endParaRPr>
          </a:p>
          <a:p>
            <a:pPr indent="0" lvl="0" marL="0" rtl="0" algn="ctr">
              <a:spcBef>
                <a:spcPts val="0"/>
              </a:spcBef>
              <a:spcAft>
                <a:spcPts val="1600"/>
              </a:spcAft>
              <a:buNone/>
            </a:pPr>
            <a:r>
              <a:t/>
            </a:r>
            <a:endParaRPr sz="1400">
              <a:solidFill>
                <a:schemeClr val="lt1"/>
              </a:solidFill>
              <a:latin typeface="Roboto"/>
              <a:ea typeface="Roboto"/>
              <a:cs typeface="Roboto"/>
              <a:sym typeface="Roboto"/>
            </a:endParaRPr>
          </a:p>
        </p:txBody>
      </p:sp>
      <p:sp>
        <p:nvSpPr>
          <p:cNvPr id="349" name="Google Shape;349;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263625" y="160700"/>
            <a:ext cx="7030500" cy="53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Working</a:t>
            </a:r>
            <a:endParaRPr>
              <a:latin typeface="Roboto"/>
              <a:ea typeface="Roboto"/>
              <a:cs typeface="Roboto"/>
              <a:sym typeface="Roboto"/>
            </a:endParaRPr>
          </a:p>
        </p:txBody>
      </p:sp>
      <p:sp>
        <p:nvSpPr>
          <p:cNvPr id="355" name="Google Shape;355;p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6" name="Google Shape;356;p25"/>
          <p:cNvPicPr preferRelativeResize="0"/>
          <p:nvPr/>
        </p:nvPicPr>
        <p:blipFill>
          <a:blip r:embed="rId3">
            <a:alphaModFix/>
          </a:blip>
          <a:stretch>
            <a:fillRect/>
          </a:stretch>
        </p:blipFill>
        <p:spPr>
          <a:xfrm>
            <a:off x="2392650" y="785375"/>
            <a:ext cx="4659473" cy="413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60" name="Shape 360"/>
        <p:cNvGrpSpPr/>
        <p:nvPr/>
      </p:nvGrpSpPr>
      <p:grpSpPr>
        <a:xfrm>
          <a:off x="0" y="0"/>
          <a:ext cx="0" cy="0"/>
          <a:chOff x="0" y="0"/>
          <a:chExt cx="0" cy="0"/>
        </a:xfrm>
      </p:grpSpPr>
      <p:pic>
        <p:nvPicPr>
          <p:cNvPr id="361" name="Google Shape;361;p26"/>
          <p:cNvPicPr preferRelativeResize="0"/>
          <p:nvPr/>
        </p:nvPicPr>
        <p:blipFill>
          <a:blip r:embed="rId3">
            <a:alphaModFix/>
          </a:blip>
          <a:stretch>
            <a:fillRect/>
          </a:stretch>
        </p:blipFill>
        <p:spPr>
          <a:xfrm>
            <a:off x="2250900" y="1271937"/>
            <a:ext cx="4642175" cy="2599625"/>
          </a:xfrm>
          <a:prstGeom prst="rect">
            <a:avLst/>
          </a:prstGeom>
          <a:noFill/>
          <a:ln>
            <a:noFill/>
          </a:ln>
        </p:spPr>
      </p:pic>
      <p:sp>
        <p:nvSpPr>
          <p:cNvPr id="362" name="Google Shape;362;p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282" name="Shape 282"/>
        <p:cNvGrpSpPr/>
        <p:nvPr/>
      </p:nvGrpSpPr>
      <p:grpSpPr>
        <a:xfrm>
          <a:off x="0" y="0"/>
          <a:ext cx="0" cy="0"/>
          <a:chOff x="0" y="0"/>
          <a:chExt cx="0" cy="0"/>
        </a:xfrm>
      </p:grpSpPr>
      <p:sp>
        <p:nvSpPr>
          <p:cNvPr id="283" name="Google Shape;283;p14"/>
          <p:cNvSpPr txBox="1"/>
          <p:nvPr>
            <p:ph idx="1" type="body"/>
          </p:nvPr>
        </p:nvSpPr>
        <p:spPr>
          <a:xfrm>
            <a:off x="311700" y="338850"/>
            <a:ext cx="8520600" cy="4230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2050">
              <a:solidFill>
                <a:schemeClr val="dk1"/>
              </a:solidFill>
              <a:latin typeface="Georgia"/>
              <a:ea typeface="Georgia"/>
              <a:cs typeface="Georgia"/>
              <a:sym typeface="Georgia"/>
            </a:endParaRPr>
          </a:p>
          <a:p>
            <a:pPr indent="0" lvl="0" marL="0" rtl="0" algn="ctr">
              <a:lnSpc>
                <a:spcPct val="100000"/>
              </a:lnSpc>
              <a:spcBef>
                <a:spcPts val="0"/>
              </a:spcBef>
              <a:spcAft>
                <a:spcPts val="0"/>
              </a:spcAft>
              <a:buNone/>
            </a:pPr>
            <a:r>
              <a:t/>
            </a:r>
            <a:endParaRPr sz="2050">
              <a:solidFill>
                <a:schemeClr val="dk1"/>
              </a:solidFill>
              <a:latin typeface="Georgia"/>
              <a:ea typeface="Georgia"/>
              <a:cs typeface="Georgia"/>
              <a:sym typeface="Georgia"/>
            </a:endParaRPr>
          </a:p>
          <a:p>
            <a:pPr indent="0" lvl="0" marL="0" rtl="0" algn="ctr">
              <a:lnSpc>
                <a:spcPct val="100000"/>
              </a:lnSpc>
              <a:spcBef>
                <a:spcPts val="0"/>
              </a:spcBef>
              <a:spcAft>
                <a:spcPts val="0"/>
              </a:spcAft>
              <a:buNone/>
            </a:pPr>
            <a:r>
              <a:t/>
            </a:r>
            <a:endParaRPr sz="2050">
              <a:solidFill>
                <a:schemeClr val="dk1"/>
              </a:solidFill>
              <a:latin typeface="Georgia"/>
              <a:ea typeface="Georgia"/>
              <a:cs typeface="Georgia"/>
              <a:sym typeface="Georgia"/>
            </a:endParaRPr>
          </a:p>
          <a:p>
            <a:pPr indent="0" lvl="0" marL="0" rtl="0" algn="ctr">
              <a:lnSpc>
                <a:spcPct val="100000"/>
              </a:lnSpc>
              <a:spcBef>
                <a:spcPts val="0"/>
              </a:spcBef>
              <a:spcAft>
                <a:spcPts val="0"/>
              </a:spcAft>
              <a:buNone/>
            </a:pPr>
            <a:r>
              <a:t/>
            </a:r>
            <a:endParaRPr sz="2050">
              <a:solidFill>
                <a:schemeClr val="dk1"/>
              </a:solidFill>
              <a:latin typeface="Georgia"/>
              <a:ea typeface="Georgia"/>
              <a:cs typeface="Georgia"/>
              <a:sym typeface="Georgia"/>
            </a:endParaRPr>
          </a:p>
          <a:p>
            <a:pPr indent="0" lvl="0" marL="0" rtl="0" algn="ctr">
              <a:lnSpc>
                <a:spcPct val="100000"/>
              </a:lnSpc>
              <a:spcBef>
                <a:spcPts val="0"/>
              </a:spcBef>
              <a:spcAft>
                <a:spcPts val="0"/>
              </a:spcAft>
              <a:buClr>
                <a:schemeClr val="dk1"/>
              </a:buClr>
              <a:buSzPts val="1100"/>
              <a:buFont typeface="Arial"/>
              <a:buNone/>
            </a:pPr>
            <a:r>
              <a:rPr lang="en" sz="2050">
                <a:solidFill>
                  <a:schemeClr val="lt1"/>
                </a:solidFill>
                <a:latin typeface="Georgia"/>
                <a:ea typeface="Georgia"/>
                <a:cs typeface="Georgia"/>
                <a:sym typeface="Georgia"/>
              </a:rPr>
              <a:t>Theory :- </a:t>
            </a:r>
            <a:r>
              <a:rPr lang="en" sz="1550">
                <a:solidFill>
                  <a:schemeClr val="lt1"/>
                </a:solidFill>
                <a:latin typeface="Ubuntu"/>
                <a:ea typeface="Ubuntu"/>
                <a:cs typeface="Ubuntu"/>
                <a:sym typeface="Ubuntu"/>
              </a:rPr>
              <a:t>Compare and contrast the nature of certificates in PGP and S/MIME. Explain the web of trust made from certificates in PGP and in S/MIME. (8)</a:t>
            </a:r>
            <a:endParaRPr sz="1550">
              <a:solidFill>
                <a:schemeClr val="lt1"/>
              </a:solidFill>
              <a:latin typeface="Ubuntu"/>
              <a:ea typeface="Ubuntu"/>
              <a:cs typeface="Ubuntu"/>
              <a:sym typeface="Ubuntu"/>
            </a:endParaRPr>
          </a:p>
          <a:p>
            <a:pPr indent="0" lvl="0" marL="0" rtl="0" algn="ctr">
              <a:lnSpc>
                <a:spcPct val="100000"/>
              </a:lnSpc>
              <a:spcBef>
                <a:spcPts val="0"/>
              </a:spcBef>
              <a:spcAft>
                <a:spcPts val="0"/>
              </a:spcAft>
              <a:buClr>
                <a:schemeClr val="dk1"/>
              </a:buClr>
              <a:buSzPts val="1100"/>
              <a:buFont typeface="Arial"/>
              <a:buNone/>
            </a:pPr>
            <a:r>
              <a:t/>
            </a:r>
            <a:endParaRPr sz="1550">
              <a:solidFill>
                <a:schemeClr val="lt1"/>
              </a:solidFill>
              <a:latin typeface="Ubuntu"/>
              <a:ea typeface="Ubuntu"/>
              <a:cs typeface="Ubuntu"/>
              <a:sym typeface="Ubuntu"/>
            </a:endParaRPr>
          </a:p>
          <a:p>
            <a:pPr indent="0" lvl="0" marL="0" rtl="0" algn="ctr">
              <a:lnSpc>
                <a:spcPct val="100000"/>
              </a:lnSpc>
              <a:spcBef>
                <a:spcPts val="0"/>
              </a:spcBef>
              <a:spcAft>
                <a:spcPts val="0"/>
              </a:spcAft>
              <a:buClr>
                <a:schemeClr val="dk1"/>
              </a:buClr>
              <a:buSzPts val="1100"/>
              <a:buFont typeface="Arial"/>
              <a:buNone/>
            </a:pPr>
            <a:r>
              <a:t/>
            </a:r>
            <a:endParaRPr sz="2050">
              <a:solidFill>
                <a:schemeClr val="lt1"/>
              </a:solidFill>
              <a:latin typeface="Georgia"/>
              <a:ea typeface="Georgia"/>
              <a:cs typeface="Georgia"/>
              <a:sym typeface="Georgia"/>
            </a:endParaRPr>
          </a:p>
          <a:p>
            <a:pPr indent="0" lvl="0" marL="0" rtl="0" algn="ctr">
              <a:lnSpc>
                <a:spcPct val="100000"/>
              </a:lnSpc>
              <a:spcBef>
                <a:spcPts val="0"/>
              </a:spcBef>
              <a:spcAft>
                <a:spcPts val="0"/>
              </a:spcAft>
              <a:buClr>
                <a:schemeClr val="dk1"/>
              </a:buClr>
              <a:buSzPts val="1100"/>
              <a:buFont typeface="Arial"/>
              <a:buNone/>
            </a:pPr>
            <a:r>
              <a:rPr lang="en" sz="2050">
                <a:solidFill>
                  <a:schemeClr val="lt1"/>
                </a:solidFill>
                <a:latin typeface="Georgia"/>
                <a:ea typeface="Georgia"/>
                <a:cs typeface="Georgia"/>
                <a:sym typeface="Georgia"/>
              </a:rPr>
              <a:t>Practical:- </a:t>
            </a:r>
            <a:r>
              <a:rPr lang="en" sz="1550">
                <a:solidFill>
                  <a:schemeClr val="lt1"/>
                </a:solidFill>
                <a:latin typeface="Ubuntu"/>
                <a:ea typeface="Ubuntu"/>
                <a:cs typeface="Ubuntu"/>
                <a:sym typeface="Ubuntu"/>
              </a:rPr>
              <a:t>Create a simple mail server using S/MIME. (3)</a:t>
            </a:r>
            <a:endParaRPr sz="1550">
              <a:solidFill>
                <a:schemeClr val="lt1"/>
              </a:solidFill>
              <a:latin typeface="Ubuntu"/>
              <a:ea typeface="Ubuntu"/>
              <a:cs typeface="Ubuntu"/>
              <a:sym typeface="Ubuntu"/>
            </a:endParaRPr>
          </a:p>
          <a:p>
            <a:pPr indent="0" lvl="0" marL="0" rtl="0" algn="ctr">
              <a:spcBef>
                <a:spcPts val="0"/>
              </a:spcBef>
              <a:spcAft>
                <a:spcPts val="1600"/>
              </a:spcAft>
              <a:buNone/>
            </a:pPr>
            <a:r>
              <a:t/>
            </a:r>
            <a:endParaRPr/>
          </a:p>
        </p:txBody>
      </p:sp>
      <p:sp>
        <p:nvSpPr>
          <p:cNvPr id="284" name="Google Shape;284;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288" name="Shape 288"/>
        <p:cNvGrpSpPr/>
        <p:nvPr/>
      </p:nvGrpSpPr>
      <p:grpSpPr>
        <a:xfrm>
          <a:off x="0" y="0"/>
          <a:ext cx="0" cy="0"/>
          <a:chOff x="0" y="0"/>
          <a:chExt cx="0" cy="0"/>
        </a:xfrm>
      </p:grpSpPr>
      <p:sp>
        <p:nvSpPr>
          <p:cNvPr id="289" name="Google Shape;289;p15"/>
          <p:cNvSpPr txBox="1"/>
          <p:nvPr>
            <p:ph idx="1" type="body"/>
          </p:nvPr>
        </p:nvSpPr>
        <p:spPr>
          <a:xfrm>
            <a:off x="311700" y="338850"/>
            <a:ext cx="8520600" cy="423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50">
              <a:solidFill>
                <a:schemeClr val="lt1"/>
              </a:solidFill>
              <a:latin typeface="Ubuntu"/>
              <a:ea typeface="Ubuntu"/>
              <a:cs typeface="Ubuntu"/>
              <a:sym typeface="Ubuntu"/>
            </a:endParaRPr>
          </a:p>
          <a:p>
            <a:pPr indent="0" lvl="0" marL="0" rtl="0" algn="l">
              <a:lnSpc>
                <a:spcPct val="100000"/>
              </a:lnSpc>
              <a:spcBef>
                <a:spcPts val="0"/>
              </a:spcBef>
              <a:spcAft>
                <a:spcPts val="0"/>
              </a:spcAft>
              <a:buNone/>
            </a:pPr>
            <a:r>
              <a:t/>
            </a:r>
            <a:endParaRPr sz="1450">
              <a:solidFill>
                <a:schemeClr val="lt1"/>
              </a:solidFill>
              <a:latin typeface="Ubuntu"/>
              <a:ea typeface="Ubuntu"/>
              <a:cs typeface="Ubuntu"/>
              <a:sym typeface="Ubuntu"/>
            </a:endParaRPr>
          </a:p>
          <a:p>
            <a:pPr indent="0" lvl="0" marL="0" rtl="0" algn="l">
              <a:lnSpc>
                <a:spcPct val="100000"/>
              </a:lnSpc>
              <a:spcBef>
                <a:spcPts val="0"/>
              </a:spcBef>
              <a:spcAft>
                <a:spcPts val="0"/>
              </a:spcAft>
              <a:buNone/>
            </a:pPr>
            <a:r>
              <a:t/>
            </a:r>
            <a:endParaRPr sz="1450">
              <a:solidFill>
                <a:schemeClr val="lt1"/>
              </a:solidFill>
              <a:latin typeface="Ubuntu"/>
              <a:ea typeface="Ubuntu"/>
              <a:cs typeface="Ubuntu"/>
              <a:sym typeface="Ubuntu"/>
            </a:endParaRPr>
          </a:p>
          <a:p>
            <a:pPr indent="0" lvl="0" marL="0" rtl="0" algn="l">
              <a:lnSpc>
                <a:spcPct val="100000"/>
              </a:lnSpc>
              <a:spcBef>
                <a:spcPts val="0"/>
              </a:spcBef>
              <a:spcAft>
                <a:spcPts val="0"/>
              </a:spcAft>
              <a:buNone/>
            </a:pPr>
            <a:r>
              <a:t/>
            </a:r>
            <a:endParaRPr sz="1450">
              <a:solidFill>
                <a:schemeClr val="lt1"/>
              </a:solidFill>
              <a:latin typeface="Ubuntu"/>
              <a:ea typeface="Ubuntu"/>
              <a:cs typeface="Ubuntu"/>
              <a:sym typeface="Ubuntu"/>
            </a:endParaRPr>
          </a:p>
          <a:p>
            <a:pPr indent="0" lvl="0" marL="0" rtl="0" algn="l">
              <a:lnSpc>
                <a:spcPct val="100000"/>
              </a:lnSpc>
              <a:spcBef>
                <a:spcPts val="0"/>
              </a:spcBef>
              <a:spcAft>
                <a:spcPts val="0"/>
              </a:spcAft>
              <a:buNone/>
            </a:pPr>
            <a:r>
              <a:t/>
            </a:r>
            <a:endParaRPr sz="1450">
              <a:solidFill>
                <a:schemeClr val="lt1"/>
              </a:solidFill>
              <a:latin typeface="Ubuntu"/>
              <a:ea typeface="Ubuntu"/>
              <a:cs typeface="Ubuntu"/>
              <a:sym typeface="Ubuntu"/>
            </a:endParaRPr>
          </a:p>
          <a:p>
            <a:pPr indent="0" lvl="0" marL="0" rtl="0" algn="l">
              <a:lnSpc>
                <a:spcPct val="100000"/>
              </a:lnSpc>
              <a:spcBef>
                <a:spcPts val="0"/>
              </a:spcBef>
              <a:spcAft>
                <a:spcPts val="0"/>
              </a:spcAft>
              <a:buNone/>
            </a:pPr>
            <a:r>
              <a:t/>
            </a:r>
            <a:endParaRPr sz="1450">
              <a:solidFill>
                <a:schemeClr val="lt1"/>
              </a:solidFill>
              <a:latin typeface="Ubuntu"/>
              <a:ea typeface="Ubuntu"/>
              <a:cs typeface="Ubuntu"/>
              <a:sym typeface="Ubuntu"/>
            </a:endParaRPr>
          </a:p>
          <a:p>
            <a:pPr indent="0" lvl="0" marL="0" rtl="0" algn="l">
              <a:lnSpc>
                <a:spcPct val="100000"/>
              </a:lnSpc>
              <a:spcBef>
                <a:spcPts val="0"/>
              </a:spcBef>
              <a:spcAft>
                <a:spcPts val="0"/>
              </a:spcAft>
              <a:buNone/>
            </a:pPr>
            <a:r>
              <a:rPr lang="en" sz="1450">
                <a:solidFill>
                  <a:schemeClr val="lt1"/>
                </a:solidFill>
                <a:latin typeface="Ubuntu"/>
                <a:ea typeface="Ubuntu"/>
                <a:cs typeface="Ubuntu"/>
                <a:sym typeface="Ubuntu"/>
              </a:rPr>
              <a:t>A public key certificate is digitally signed from one identity which confirms that the public key of another entity has a certain value. Public key refers to the value associated with an identity, which is known to everyone.</a:t>
            </a:r>
            <a:endParaRPr sz="2050">
              <a:solidFill>
                <a:schemeClr val="lt1"/>
              </a:solidFill>
              <a:latin typeface="Ubuntu"/>
              <a:ea typeface="Ubuntu"/>
              <a:cs typeface="Ubuntu"/>
              <a:sym typeface="Ubuntu"/>
            </a:endParaRPr>
          </a:p>
          <a:p>
            <a:pPr indent="0" lvl="0" marL="0" rtl="0" algn="ctr">
              <a:spcBef>
                <a:spcPts val="0"/>
              </a:spcBef>
              <a:spcAft>
                <a:spcPts val="0"/>
              </a:spcAft>
              <a:buNone/>
            </a:pPr>
            <a:r>
              <a:t/>
            </a:r>
            <a:endParaRPr sz="1500">
              <a:solidFill>
                <a:srgbClr val="FFFFFF"/>
              </a:solidFill>
              <a:latin typeface="Ubuntu"/>
              <a:ea typeface="Ubuntu"/>
              <a:cs typeface="Ubuntu"/>
              <a:sym typeface="Ubuntu"/>
            </a:endParaRPr>
          </a:p>
          <a:p>
            <a:pPr indent="-323850" lvl="0" marL="457200" rtl="0" algn="l">
              <a:spcBef>
                <a:spcPts val="1600"/>
              </a:spcBef>
              <a:spcAft>
                <a:spcPts val="0"/>
              </a:spcAft>
              <a:buClr>
                <a:srgbClr val="FFFFFF"/>
              </a:buClr>
              <a:buSzPts val="1500"/>
              <a:buFont typeface="Ubuntu"/>
              <a:buAutoNum type="arabicPeriod"/>
            </a:pPr>
            <a:r>
              <a:rPr lang="en" sz="1500">
                <a:solidFill>
                  <a:srgbClr val="FFFFFF"/>
                </a:solidFill>
                <a:latin typeface="Ubuntu"/>
                <a:ea typeface="Ubuntu"/>
                <a:cs typeface="Ubuntu"/>
                <a:sym typeface="Ubuntu"/>
              </a:rPr>
              <a:t>Pretty Good Privacy (PGP) uses the X.509 certificates and PGP certificates </a:t>
            </a:r>
            <a:endParaRPr sz="1500">
              <a:solidFill>
                <a:srgbClr val="FFFFFF"/>
              </a:solidFill>
              <a:latin typeface="Ubuntu"/>
              <a:ea typeface="Ubuntu"/>
              <a:cs typeface="Ubuntu"/>
              <a:sym typeface="Ubuntu"/>
            </a:endParaRPr>
          </a:p>
          <a:p>
            <a:pPr indent="-323850" lvl="0" marL="457200" rtl="0" algn="l">
              <a:spcBef>
                <a:spcPts val="0"/>
              </a:spcBef>
              <a:spcAft>
                <a:spcPts val="0"/>
              </a:spcAft>
              <a:buClr>
                <a:srgbClr val="FFFFFF"/>
              </a:buClr>
              <a:buSzPts val="1500"/>
              <a:buFont typeface="Ubuntu"/>
              <a:buAutoNum type="arabicPeriod"/>
            </a:pPr>
            <a:r>
              <a:rPr lang="en" sz="1500">
                <a:solidFill>
                  <a:srgbClr val="FFFFFF"/>
                </a:solidFill>
                <a:latin typeface="Ubuntu"/>
                <a:ea typeface="Ubuntu"/>
                <a:cs typeface="Ubuntu"/>
                <a:sym typeface="Ubuntu"/>
              </a:rPr>
              <a:t>S/MIME uses the X.509V3</a:t>
            </a:r>
            <a:endParaRPr sz="1500">
              <a:solidFill>
                <a:srgbClr val="FFFFFF"/>
              </a:solidFill>
              <a:latin typeface="Ubuntu"/>
              <a:ea typeface="Ubuntu"/>
              <a:cs typeface="Ubuntu"/>
              <a:sym typeface="Ubuntu"/>
            </a:endParaRPr>
          </a:p>
        </p:txBody>
      </p:sp>
      <p:sp>
        <p:nvSpPr>
          <p:cNvPr id="290" name="Google Shape;290;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294" name="Shape 294"/>
        <p:cNvGrpSpPr/>
        <p:nvPr/>
      </p:nvGrpSpPr>
      <p:grpSpPr>
        <a:xfrm>
          <a:off x="0" y="0"/>
          <a:ext cx="0" cy="0"/>
          <a:chOff x="0" y="0"/>
          <a:chExt cx="0" cy="0"/>
        </a:xfrm>
      </p:grpSpPr>
      <p:sp>
        <p:nvSpPr>
          <p:cNvPr id="295" name="Google Shape;295;p16"/>
          <p:cNvSpPr txBox="1"/>
          <p:nvPr>
            <p:ph idx="1" type="body"/>
          </p:nvPr>
        </p:nvSpPr>
        <p:spPr>
          <a:xfrm>
            <a:off x="311700" y="199800"/>
            <a:ext cx="8520600" cy="48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Ubuntu"/>
                <a:ea typeface="Ubuntu"/>
                <a:cs typeface="Ubuntu"/>
                <a:sym typeface="Ubuntu"/>
              </a:rPr>
              <a:t>Protocols that use X.509 certificates depend on the hierarchical structure of trust. Hierarchical structure here implies that there is a single path from fully trusted authority to any certificate. All X.509 certificates have the following data :-</a:t>
            </a:r>
            <a:endParaRPr sz="1500">
              <a:solidFill>
                <a:schemeClr val="lt1"/>
              </a:solidFill>
              <a:latin typeface="Ubuntu"/>
              <a:ea typeface="Ubuntu"/>
              <a:cs typeface="Ubuntu"/>
              <a:sym typeface="Ubuntu"/>
            </a:endParaRPr>
          </a:p>
          <a:p>
            <a:pPr indent="0" lvl="0" marL="0" rtl="0" algn="l">
              <a:lnSpc>
                <a:spcPct val="100000"/>
              </a:lnSpc>
              <a:spcBef>
                <a:spcPts val="1600"/>
              </a:spcBef>
              <a:spcAft>
                <a:spcPts val="0"/>
              </a:spcAft>
              <a:buNone/>
            </a:pPr>
            <a:r>
              <a:rPr lang="en" sz="1500">
                <a:solidFill>
                  <a:schemeClr val="lt1"/>
                </a:solidFill>
                <a:latin typeface="Ubuntu"/>
                <a:ea typeface="Ubuntu"/>
                <a:cs typeface="Ubuntu"/>
                <a:sym typeface="Ubuntu"/>
              </a:rPr>
              <a:t>(i) Version</a:t>
            </a:r>
            <a:endParaRPr sz="1500">
              <a:solidFill>
                <a:schemeClr val="lt1"/>
              </a:solidFill>
              <a:latin typeface="Ubuntu"/>
              <a:ea typeface="Ubuntu"/>
              <a:cs typeface="Ubuntu"/>
              <a:sym typeface="Ubuntu"/>
            </a:endParaRPr>
          </a:p>
          <a:p>
            <a:pPr indent="0" lvl="0" marL="0" rtl="0" algn="l">
              <a:lnSpc>
                <a:spcPct val="100000"/>
              </a:lnSpc>
              <a:spcBef>
                <a:spcPts val="1600"/>
              </a:spcBef>
              <a:spcAft>
                <a:spcPts val="0"/>
              </a:spcAft>
              <a:buNone/>
            </a:pPr>
            <a:r>
              <a:rPr lang="en" sz="1500">
                <a:solidFill>
                  <a:schemeClr val="lt1"/>
                </a:solidFill>
                <a:latin typeface="Ubuntu"/>
                <a:ea typeface="Ubuntu"/>
                <a:cs typeface="Ubuntu"/>
                <a:sym typeface="Ubuntu"/>
              </a:rPr>
              <a:t>(ii) Serial </a:t>
            </a:r>
            <a:r>
              <a:rPr lang="en" sz="1500">
                <a:solidFill>
                  <a:schemeClr val="lt1"/>
                </a:solidFill>
                <a:latin typeface="Ubuntu"/>
                <a:ea typeface="Ubuntu"/>
                <a:cs typeface="Ubuntu"/>
                <a:sym typeface="Ubuntu"/>
              </a:rPr>
              <a:t>n</a:t>
            </a:r>
            <a:r>
              <a:rPr lang="en" sz="1500">
                <a:solidFill>
                  <a:schemeClr val="lt1"/>
                </a:solidFill>
                <a:latin typeface="Ubuntu"/>
                <a:ea typeface="Ubuntu"/>
                <a:cs typeface="Ubuntu"/>
                <a:sym typeface="Ubuntu"/>
              </a:rPr>
              <a:t>umber: </a:t>
            </a:r>
            <a:endParaRPr sz="1500">
              <a:solidFill>
                <a:schemeClr val="lt1"/>
              </a:solidFill>
              <a:latin typeface="Ubuntu"/>
              <a:ea typeface="Ubuntu"/>
              <a:cs typeface="Ubuntu"/>
              <a:sym typeface="Ubuntu"/>
            </a:endParaRPr>
          </a:p>
          <a:p>
            <a:pPr indent="0" lvl="0" marL="0" rtl="0" algn="l">
              <a:lnSpc>
                <a:spcPct val="100000"/>
              </a:lnSpc>
              <a:spcBef>
                <a:spcPts val="1600"/>
              </a:spcBef>
              <a:spcAft>
                <a:spcPts val="0"/>
              </a:spcAft>
              <a:buNone/>
            </a:pPr>
            <a:r>
              <a:rPr lang="en" sz="1500">
                <a:solidFill>
                  <a:schemeClr val="lt1"/>
                </a:solidFill>
                <a:latin typeface="Ubuntu"/>
                <a:ea typeface="Ubuntu"/>
                <a:cs typeface="Ubuntu"/>
                <a:sym typeface="Ubuntu"/>
              </a:rPr>
              <a:t>(ii) Algorithm information (signature algorithm)</a:t>
            </a:r>
            <a:endParaRPr sz="1500">
              <a:solidFill>
                <a:schemeClr val="lt1"/>
              </a:solidFill>
              <a:latin typeface="Ubuntu"/>
              <a:ea typeface="Ubuntu"/>
              <a:cs typeface="Ubuntu"/>
              <a:sym typeface="Ubuntu"/>
            </a:endParaRPr>
          </a:p>
          <a:p>
            <a:pPr indent="0" lvl="0" marL="0" rtl="0" algn="l">
              <a:lnSpc>
                <a:spcPct val="100000"/>
              </a:lnSpc>
              <a:spcBef>
                <a:spcPts val="1600"/>
              </a:spcBef>
              <a:spcAft>
                <a:spcPts val="0"/>
              </a:spcAft>
              <a:buNone/>
            </a:pPr>
            <a:r>
              <a:rPr lang="en" sz="1500">
                <a:solidFill>
                  <a:schemeClr val="lt1"/>
                </a:solidFill>
                <a:latin typeface="Ubuntu"/>
                <a:ea typeface="Ubuntu"/>
                <a:cs typeface="Ubuntu"/>
                <a:sym typeface="Ubuntu"/>
              </a:rPr>
              <a:t>(iv) Issuer’s unique name</a:t>
            </a:r>
            <a:endParaRPr sz="1500">
              <a:solidFill>
                <a:schemeClr val="lt1"/>
              </a:solidFill>
              <a:latin typeface="Ubuntu"/>
              <a:ea typeface="Ubuntu"/>
              <a:cs typeface="Ubuntu"/>
              <a:sym typeface="Ubuntu"/>
            </a:endParaRPr>
          </a:p>
          <a:p>
            <a:pPr indent="0" lvl="0" marL="0" rtl="0" algn="l">
              <a:lnSpc>
                <a:spcPct val="100000"/>
              </a:lnSpc>
              <a:spcBef>
                <a:spcPts val="1600"/>
              </a:spcBef>
              <a:spcAft>
                <a:spcPts val="0"/>
              </a:spcAft>
              <a:buNone/>
            </a:pPr>
            <a:r>
              <a:rPr lang="en" sz="1500">
                <a:solidFill>
                  <a:schemeClr val="lt1"/>
                </a:solidFill>
                <a:latin typeface="Ubuntu"/>
                <a:ea typeface="Ubuntu"/>
                <a:cs typeface="Ubuntu"/>
                <a:sym typeface="Ubuntu"/>
              </a:rPr>
              <a:t>(v) Subject Public Key Information: It has 2 fields  </a:t>
            </a:r>
            <a:endParaRPr sz="1500">
              <a:solidFill>
                <a:schemeClr val="lt1"/>
              </a:solidFill>
              <a:latin typeface="Ubuntu"/>
              <a:ea typeface="Ubuntu"/>
              <a:cs typeface="Ubuntu"/>
              <a:sym typeface="Ubuntu"/>
            </a:endParaRPr>
          </a:p>
          <a:p>
            <a:pPr indent="0" lvl="0" marL="0" rtl="0" algn="l">
              <a:lnSpc>
                <a:spcPct val="100000"/>
              </a:lnSpc>
              <a:spcBef>
                <a:spcPts val="1600"/>
              </a:spcBef>
              <a:spcAft>
                <a:spcPts val="0"/>
              </a:spcAft>
              <a:buNone/>
            </a:pPr>
            <a:r>
              <a:rPr lang="en" sz="1500">
                <a:solidFill>
                  <a:schemeClr val="lt1"/>
                </a:solidFill>
                <a:latin typeface="Ubuntu"/>
                <a:ea typeface="Ubuntu"/>
                <a:cs typeface="Ubuntu"/>
                <a:sym typeface="Ubuntu"/>
              </a:rPr>
              <a:t>The value of the public key owned by the subject.</a:t>
            </a:r>
            <a:endParaRPr sz="1500">
              <a:solidFill>
                <a:schemeClr val="lt1"/>
              </a:solidFill>
              <a:latin typeface="Ubuntu"/>
              <a:ea typeface="Ubuntu"/>
              <a:cs typeface="Ubuntu"/>
              <a:sym typeface="Ubuntu"/>
            </a:endParaRPr>
          </a:p>
          <a:p>
            <a:pPr indent="0" lvl="0" marL="0" rtl="0" algn="l">
              <a:lnSpc>
                <a:spcPct val="100000"/>
              </a:lnSpc>
              <a:spcBef>
                <a:spcPts val="1600"/>
              </a:spcBef>
              <a:spcAft>
                <a:spcPts val="0"/>
              </a:spcAft>
              <a:buNone/>
            </a:pPr>
            <a:r>
              <a:rPr lang="en" sz="1500">
                <a:solidFill>
                  <a:schemeClr val="lt1"/>
                </a:solidFill>
                <a:latin typeface="Ubuntu"/>
                <a:ea typeface="Ubuntu"/>
                <a:cs typeface="Ubuntu"/>
                <a:sym typeface="Ubuntu"/>
              </a:rPr>
              <a:t>Algorithm identifier :- Specifies the algorithm with which public     key is used. It specifies both the public-key algorithm and hashing algorithm.</a:t>
            </a:r>
            <a:endParaRPr sz="1500">
              <a:solidFill>
                <a:schemeClr val="lt1"/>
              </a:solidFill>
              <a:latin typeface="Ubuntu"/>
              <a:ea typeface="Ubuntu"/>
              <a:cs typeface="Ubuntu"/>
              <a:sym typeface="Ubuntu"/>
            </a:endParaRPr>
          </a:p>
          <a:p>
            <a:pPr indent="0" lvl="0" marL="0" rtl="0" algn="l">
              <a:lnSpc>
                <a:spcPct val="100000"/>
              </a:lnSpc>
              <a:spcBef>
                <a:spcPts val="1600"/>
              </a:spcBef>
              <a:spcAft>
                <a:spcPts val="0"/>
              </a:spcAft>
              <a:buNone/>
            </a:pPr>
            <a:r>
              <a:rPr lang="en" sz="1500">
                <a:solidFill>
                  <a:schemeClr val="lt1"/>
                </a:solidFill>
                <a:latin typeface="Ubuntu"/>
                <a:ea typeface="Ubuntu"/>
                <a:cs typeface="Ubuntu"/>
                <a:sym typeface="Ubuntu"/>
              </a:rPr>
              <a:t>(vi)  Validity period of the certificate – start/end date and time</a:t>
            </a:r>
            <a:endParaRPr sz="1500">
              <a:solidFill>
                <a:schemeClr val="lt1"/>
              </a:solidFill>
              <a:latin typeface="Ubuntu"/>
              <a:ea typeface="Ubuntu"/>
              <a:cs typeface="Ubuntu"/>
              <a:sym typeface="Ubuntu"/>
            </a:endParaRPr>
          </a:p>
          <a:p>
            <a:pPr indent="0" lvl="0" marL="0" rtl="0" algn="l">
              <a:spcBef>
                <a:spcPts val="1600"/>
              </a:spcBef>
              <a:spcAft>
                <a:spcPts val="1600"/>
              </a:spcAft>
              <a:buNone/>
            </a:pPr>
            <a:r>
              <a:t/>
            </a:r>
            <a:endParaRPr sz="1500">
              <a:solidFill>
                <a:schemeClr val="lt1"/>
              </a:solidFill>
              <a:latin typeface="Ubuntu"/>
              <a:ea typeface="Ubuntu"/>
              <a:cs typeface="Ubuntu"/>
              <a:sym typeface="Ubuntu"/>
            </a:endParaRPr>
          </a:p>
        </p:txBody>
      </p:sp>
      <p:sp>
        <p:nvSpPr>
          <p:cNvPr id="296" name="Google Shape;296;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00" name="Shape 300"/>
        <p:cNvGrpSpPr/>
        <p:nvPr/>
      </p:nvGrpSpPr>
      <p:grpSpPr>
        <a:xfrm>
          <a:off x="0" y="0"/>
          <a:ext cx="0" cy="0"/>
          <a:chOff x="0" y="0"/>
          <a:chExt cx="0" cy="0"/>
        </a:xfrm>
      </p:grpSpPr>
      <p:pic>
        <p:nvPicPr>
          <p:cNvPr id="301" name="Google Shape;301;p17"/>
          <p:cNvPicPr preferRelativeResize="0"/>
          <p:nvPr/>
        </p:nvPicPr>
        <p:blipFill>
          <a:blip r:embed="rId3">
            <a:alphaModFix/>
          </a:blip>
          <a:stretch>
            <a:fillRect/>
          </a:stretch>
        </p:blipFill>
        <p:spPr>
          <a:xfrm>
            <a:off x="1600200" y="299263"/>
            <a:ext cx="5943600" cy="3571875"/>
          </a:xfrm>
          <a:prstGeom prst="rect">
            <a:avLst/>
          </a:prstGeom>
          <a:noFill/>
          <a:ln>
            <a:noFill/>
          </a:ln>
        </p:spPr>
      </p:pic>
      <p:sp>
        <p:nvSpPr>
          <p:cNvPr id="302" name="Google Shape;302;p17"/>
          <p:cNvSpPr txBox="1"/>
          <p:nvPr/>
        </p:nvSpPr>
        <p:spPr>
          <a:xfrm>
            <a:off x="2069700" y="4040075"/>
            <a:ext cx="5004600" cy="10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Structure of X.509 certificate</a:t>
            </a:r>
            <a:endParaRPr sz="950">
              <a:latin typeface="Roboto"/>
              <a:ea typeface="Roboto"/>
              <a:cs typeface="Roboto"/>
              <a:sym typeface="Roboto"/>
            </a:endParaRPr>
          </a:p>
          <a:p>
            <a:pPr indent="0" lvl="0" marL="0" rtl="0" algn="l">
              <a:spcBef>
                <a:spcPts val="0"/>
              </a:spcBef>
              <a:spcAft>
                <a:spcPts val="0"/>
              </a:spcAft>
              <a:buNone/>
            </a:pPr>
            <a:r>
              <a:t/>
            </a:r>
            <a:endParaRPr sz="950">
              <a:latin typeface="Roboto"/>
              <a:ea typeface="Roboto"/>
              <a:cs typeface="Roboto"/>
              <a:sym typeface="Roboto"/>
            </a:endParaRPr>
          </a:p>
          <a:p>
            <a:pPr indent="0" lvl="0" marL="0" rtl="0" algn="l">
              <a:spcBef>
                <a:spcPts val="0"/>
              </a:spcBef>
              <a:spcAft>
                <a:spcPts val="0"/>
              </a:spcAft>
              <a:buNone/>
            </a:pPr>
            <a:r>
              <a:rPr lang="en" sz="950">
                <a:latin typeface="Roboto"/>
                <a:ea typeface="Roboto"/>
                <a:cs typeface="Roboto"/>
                <a:sym typeface="Roboto"/>
              </a:rPr>
              <a:t>(source : </a:t>
            </a:r>
            <a:r>
              <a:rPr lang="en" sz="950" u="sng">
                <a:solidFill>
                  <a:srgbClr val="073763"/>
                </a:solidFill>
                <a:latin typeface="Roboto"/>
                <a:ea typeface="Roboto"/>
                <a:cs typeface="Roboto"/>
                <a:sym typeface="Roboto"/>
                <a:hlinkClick r:id="rId4">
                  <a:extLst>
                    <a:ext uri="{A12FA001-AC4F-418D-AE19-62706E023703}">
                      <ahyp:hlinkClr val="tx"/>
                    </a:ext>
                  </a:extLst>
                </a:hlinkClick>
              </a:rPr>
              <a:t>http://ftp.gnome.org/mirror/archive/ftp.sunet.se/pub/security/docs/PCA/misc/Entrust/x509v3.pdf</a:t>
            </a:r>
            <a:r>
              <a:rPr lang="en" sz="950">
                <a:solidFill>
                  <a:srgbClr val="073763"/>
                </a:solidFill>
                <a:latin typeface="Roboto"/>
                <a:ea typeface="Roboto"/>
                <a:cs typeface="Roboto"/>
                <a:sym typeface="Roboto"/>
              </a:rPr>
              <a:t>)</a:t>
            </a:r>
            <a:endParaRPr sz="900">
              <a:solidFill>
                <a:srgbClr val="073763"/>
              </a:solidFill>
              <a:latin typeface="Nunito"/>
              <a:ea typeface="Nunito"/>
              <a:cs typeface="Nunito"/>
              <a:sym typeface="Nunito"/>
            </a:endParaRPr>
          </a:p>
        </p:txBody>
      </p:sp>
      <p:sp>
        <p:nvSpPr>
          <p:cNvPr id="303" name="Google Shape;303;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07" name="Shape 307"/>
        <p:cNvGrpSpPr/>
        <p:nvPr/>
      </p:nvGrpSpPr>
      <p:grpSpPr>
        <a:xfrm>
          <a:off x="0" y="0"/>
          <a:ext cx="0" cy="0"/>
          <a:chOff x="0" y="0"/>
          <a:chExt cx="0" cy="0"/>
        </a:xfrm>
      </p:grpSpPr>
      <p:sp>
        <p:nvSpPr>
          <p:cNvPr id="308" name="Google Shape;308;p18"/>
          <p:cNvSpPr txBox="1"/>
          <p:nvPr>
            <p:ph idx="1" type="body"/>
          </p:nvPr>
        </p:nvSpPr>
        <p:spPr>
          <a:xfrm>
            <a:off x="311700" y="338850"/>
            <a:ext cx="8520600" cy="464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50">
                <a:solidFill>
                  <a:schemeClr val="lt1"/>
                </a:solidFill>
                <a:latin typeface="Roboto"/>
                <a:ea typeface="Roboto"/>
                <a:cs typeface="Roboto"/>
                <a:sym typeface="Roboto"/>
              </a:rPr>
              <a:t>PGP certificates</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rPr lang="en" sz="1550">
                <a:solidFill>
                  <a:schemeClr val="lt1"/>
                </a:solidFill>
                <a:latin typeface="Roboto"/>
                <a:ea typeface="Roboto"/>
                <a:cs typeface="Roboto"/>
                <a:sym typeface="Roboto"/>
              </a:rPr>
              <a:t>In PGP there is no need for CAs, i.e. anyone in the ring can sign a certificate for anyone else in the ring. So there can be multiple paths from fully or partially trusted authorities to any subject. The mechanism of PGP is based upon</a:t>
            </a:r>
            <a:endParaRPr sz="1550">
              <a:solidFill>
                <a:schemeClr val="lt1"/>
              </a:solidFill>
              <a:latin typeface="Roboto"/>
              <a:ea typeface="Roboto"/>
              <a:cs typeface="Roboto"/>
              <a:sym typeface="Roboto"/>
            </a:endParaRPr>
          </a:p>
          <a:p>
            <a:pPr indent="-327025" lvl="0" marL="457200" rtl="0" algn="l">
              <a:lnSpc>
                <a:spcPct val="100000"/>
              </a:lnSpc>
              <a:spcBef>
                <a:spcPts val="0"/>
              </a:spcBef>
              <a:spcAft>
                <a:spcPts val="0"/>
              </a:spcAft>
              <a:buClr>
                <a:schemeClr val="lt1"/>
              </a:buClr>
              <a:buSzPts val="1550"/>
              <a:buFont typeface="Roboto"/>
              <a:buAutoNum type="arabicPeriod"/>
            </a:pPr>
            <a:r>
              <a:rPr lang="en" sz="1550">
                <a:solidFill>
                  <a:schemeClr val="lt1"/>
                </a:solidFill>
                <a:latin typeface="Roboto"/>
                <a:ea typeface="Roboto"/>
                <a:cs typeface="Roboto"/>
                <a:sym typeface="Roboto"/>
              </a:rPr>
              <a:t>Introducer Trust</a:t>
            </a:r>
            <a:endParaRPr sz="1550">
              <a:solidFill>
                <a:schemeClr val="lt1"/>
              </a:solidFill>
              <a:latin typeface="Roboto"/>
              <a:ea typeface="Roboto"/>
              <a:cs typeface="Roboto"/>
              <a:sym typeface="Roboto"/>
            </a:endParaRPr>
          </a:p>
          <a:p>
            <a:pPr indent="-327025" lvl="0" marL="457200" rtl="0" algn="l">
              <a:lnSpc>
                <a:spcPct val="100000"/>
              </a:lnSpc>
              <a:spcBef>
                <a:spcPts val="0"/>
              </a:spcBef>
              <a:spcAft>
                <a:spcPts val="0"/>
              </a:spcAft>
              <a:buClr>
                <a:schemeClr val="lt1"/>
              </a:buClr>
              <a:buSzPts val="1550"/>
              <a:buFont typeface="Roboto"/>
              <a:buAutoNum type="arabicPeriod"/>
            </a:pPr>
            <a:r>
              <a:rPr lang="en" sz="1550">
                <a:solidFill>
                  <a:schemeClr val="lt1"/>
                </a:solidFill>
                <a:latin typeface="Roboto"/>
                <a:ea typeface="Roboto"/>
                <a:cs typeface="Roboto"/>
                <a:sym typeface="Roboto"/>
              </a:rPr>
              <a:t>Certificate Trust</a:t>
            </a:r>
            <a:endParaRPr sz="1550">
              <a:solidFill>
                <a:schemeClr val="lt1"/>
              </a:solidFill>
              <a:latin typeface="Roboto"/>
              <a:ea typeface="Roboto"/>
              <a:cs typeface="Roboto"/>
              <a:sym typeface="Roboto"/>
            </a:endParaRPr>
          </a:p>
          <a:p>
            <a:pPr indent="-327025" lvl="0" marL="457200" rtl="0" algn="l">
              <a:lnSpc>
                <a:spcPct val="100000"/>
              </a:lnSpc>
              <a:spcBef>
                <a:spcPts val="0"/>
              </a:spcBef>
              <a:spcAft>
                <a:spcPts val="0"/>
              </a:spcAft>
              <a:buClr>
                <a:schemeClr val="lt1"/>
              </a:buClr>
              <a:buSzPts val="1550"/>
              <a:buFont typeface="Roboto"/>
              <a:buAutoNum type="arabicPeriod"/>
            </a:pPr>
            <a:r>
              <a:rPr lang="en" sz="1550">
                <a:solidFill>
                  <a:schemeClr val="lt1"/>
                </a:solidFill>
                <a:latin typeface="Roboto"/>
                <a:ea typeface="Roboto"/>
                <a:cs typeface="Roboto"/>
                <a:sym typeface="Roboto"/>
              </a:rPr>
              <a:t>Legitimacy of the public keys</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rPr lang="en" sz="1550">
                <a:solidFill>
                  <a:schemeClr val="lt1"/>
                </a:solidFill>
                <a:latin typeface="Roboto"/>
                <a:ea typeface="Roboto"/>
                <a:cs typeface="Roboto"/>
                <a:sym typeface="Roboto"/>
              </a:rPr>
              <a:t>S/MIME</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rPr lang="en" sz="1550">
                <a:solidFill>
                  <a:schemeClr val="lt1"/>
                </a:solidFill>
                <a:latin typeface="Roboto"/>
                <a:ea typeface="Roboto"/>
                <a:cs typeface="Roboto"/>
                <a:sym typeface="Roboto"/>
              </a:rPr>
              <a:t>X.509V3</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rPr lang="en" sz="1550">
                <a:solidFill>
                  <a:schemeClr val="lt1"/>
                </a:solidFill>
                <a:latin typeface="Roboto"/>
                <a:ea typeface="Roboto"/>
                <a:cs typeface="Roboto"/>
                <a:sym typeface="Roboto"/>
              </a:rPr>
              <a:t>X.509V3 introduces a mechanism by which the certificate can be extended to include additional information.</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rPr lang="en" sz="1550">
                <a:solidFill>
                  <a:schemeClr val="lt1"/>
                </a:solidFill>
                <a:latin typeface="Roboto"/>
                <a:ea typeface="Roboto"/>
                <a:cs typeface="Roboto"/>
                <a:sym typeface="Roboto"/>
              </a:rPr>
              <a:t>Each extension consists of three fields: type, criticality, and value.</a:t>
            </a:r>
            <a:endParaRPr sz="1550">
              <a:solidFill>
                <a:schemeClr val="lt1"/>
              </a:solidFill>
              <a:latin typeface="Roboto"/>
              <a:ea typeface="Roboto"/>
              <a:cs typeface="Roboto"/>
              <a:sym typeface="Roboto"/>
            </a:endParaRPr>
          </a:p>
          <a:p>
            <a:pPr indent="0" lvl="0" marL="0" rtl="0" algn="l">
              <a:lnSpc>
                <a:spcPct val="100000"/>
              </a:lnSpc>
              <a:spcBef>
                <a:spcPts val="0"/>
              </a:spcBef>
              <a:spcAft>
                <a:spcPts val="0"/>
              </a:spcAft>
              <a:buNone/>
            </a:pPr>
            <a:r>
              <a:t/>
            </a:r>
            <a:endParaRPr sz="1550">
              <a:solidFill>
                <a:schemeClr val="lt1"/>
              </a:solidFill>
              <a:latin typeface="Roboto"/>
              <a:ea typeface="Roboto"/>
              <a:cs typeface="Roboto"/>
              <a:sym typeface="Roboto"/>
            </a:endParaRPr>
          </a:p>
        </p:txBody>
      </p:sp>
      <p:sp>
        <p:nvSpPr>
          <p:cNvPr id="309" name="Google Shape;309;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13" name="Shape 313"/>
        <p:cNvGrpSpPr/>
        <p:nvPr/>
      </p:nvGrpSpPr>
      <p:grpSpPr>
        <a:xfrm>
          <a:off x="0" y="0"/>
          <a:ext cx="0" cy="0"/>
          <a:chOff x="0" y="0"/>
          <a:chExt cx="0" cy="0"/>
        </a:xfrm>
      </p:grpSpPr>
      <p:sp>
        <p:nvSpPr>
          <p:cNvPr id="314" name="Google Shape;314;p19"/>
          <p:cNvSpPr txBox="1"/>
          <p:nvPr>
            <p:ph idx="1" type="body"/>
          </p:nvPr>
        </p:nvSpPr>
        <p:spPr>
          <a:xfrm>
            <a:off x="4352850" y="1898400"/>
            <a:ext cx="4709100" cy="134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50">
                <a:solidFill>
                  <a:schemeClr val="lt1"/>
                </a:solidFill>
                <a:latin typeface="Roboto"/>
                <a:ea typeface="Roboto"/>
                <a:cs typeface="Roboto"/>
                <a:sym typeface="Roboto"/>
              </a:rPr>
              <a:t>In summary, X.509V3 has the following attributes for all extension fields- </a:t>
            </a:r>
            <a:endParaRPr sz="1550">
              <a:solidFill>
                <a:schemeClr val="lt1"/>
              </a:solidFill>
              <a:latin typeface="Roboto"/>
              <a:ea typeface="Roboto"/>
              <a:cs typeface="Roboto"/>
              <a:sym typeface="Roboto"/>
            </a:endParaRPr>
          </a:p>
          <a:p>
            <a:pPr indent="-327025" lvl="0" marL="457200" rtl="0" algn="l">
              <a:lnSpc>
                <a:spcPct val="100000"/>
              </a:lnSpc>
              <a:spcBef>
                <a:spcPts val="0"/>
              </a:spcBef>
              <a:spcAft>
                <a:spcPts val="0"/>
              </a:spcAft>
              <a:buClr>
                <a:schemeClr val="lt1"/>
              </a:buClr>
              <a:buSzPts val="1550"/>
              <a:buFont typeface="Roboto"/>
              <a:buAutoNum type="arabicParenBoth"/>
            </a:pPr>
            <a:r>
              <a:rPr lang="en" sz="1550">
                <a:solidFill>
                  <a:schemeClr val="lt1"/>
                </a:solidFill>
                <a:latin typeface="Roboto"/>
                <a:ea typeface="Roboto"/>
                <a:cs typeface="Roboto"/>
                <a:sym typeface="Roboto"/>
              </a:rPr>
              <a:t>extnId - Used to uniquely identify the extension</a:t>
            </a:r>
            <a:endParaRPr sz="1550">
              <a:solidFill>
                <a:schemeClr val="lt1"/>
              </a:solidFill>
              <a:latin typeface="Roboto"/>
              <a:ea typeface="Roboto"/>
              <a:cs typeface="Roboto"/>
              <a:sym typeface="Roboto"/>
            </a:endParaRPr>
          </a:p>
          <a:p>
            <a:pPr indent="-327025" lvl="0" marL="457200" rtl="0" algn="l">
              <a:lnSpc>
                <a:spcPct val="100000"/>
              </a:lnSpc>
              <a:spcBef>
                <a:spcPts val="0"/>
              </a:spcBef>
              <a:spcAft>
                <a:spcPts val="0"/>
              </a:spcAft>
              <a:buClr>
                <a:schemeClr val="lt1"/>
              </a:buClr>
              <a:buSzPts val="1550"/>
              <a:buFont typeface="Roboto"/>
              <a:buAutoNum type="arabicParenBoth"/>
            </a:pPr>
            <a:r>
              <a:rPr lang="en" sz="1550">
                <a:solidFill>
                  <a:schemeClr val="lt1"/>
                </a:solidFill>
                <a:latin typeface="Roboto"/>
                <a:ea typeface="Roboto"/>
                <a:cs typeface="Roboto"/>
                <a:sym typeface="Roboto"/>
              </a:rPr>
              <a:t>critical - If set indicates extension is vital</a:t>
            </a:r>
            <a:endParaRPr sz="1550">
              <a:solidFill>
                <a:schemeClr val="lt1"/>
              </a:solidFill>
              <a:latin typeface="Roboto"/>
              <a:ea typeface="Roboto"/>
              <a:cs typeface="Roboto"/>
              <a:sym typeface="Roboto"/>
            </a:endParaRPr>
          </a:p>
          <a:p>
            <a:pPr indent="-327025" lvl="0" marL="457200" rtl="0" algn="l">
              <a:lnSpc>
                <a:spcPct val="100000"/>
              </a:lnSpc>
              <a:spcBef>
                <a:spcPts val="0"/>
              </a:spcBef>
              <a:spcAft>
                <a:spcPts val="0"/>
              </a:spcAft>
              <a:buClr>
                <a:schemeClr val="lt1"/>
              </a:buClr>
              <a:buSzPts val="1550"/>
              <a:buFont typeface="Roboto"/>
              <a:buAutoNum type="arabicParenBoth"/>
            </a:pPr>
            <a:r>
              <a:rPr lang="en" sz="1550">
                <a:solidFill>
                  <a:schemeClr val="lt1"/>
                </a:solidFill>
                <a:latin typeface="Roboto"/>
                <a:ea typeface="Roboto"/>
                <a:cs typeface="Roboto"/>
                <a:sym typeface="Roboto"/>
              </a:rPr>
              <a:t>extnValue - the actual extension value </a:t>
            </a:r>
            <a:endParaRPr sz="1650">
              <a:solidFill>
                <a:schemeClr val="lt1"/>
              </a:solidFill>
              <a:latin typeface="Roboto"/>
              <a:ea typeface="Roboto"/>
              <a:cs typeface="Roboto"/>
              <a:sym typeface="Roboto"/>
            </a:endParaRPr>
          </a:p>
        </p:txBody>
      </p:sp>
      <p:pic>
        <p:nvPicPr>
          <p:cNvPr id="315" name="Google Shape;315;p19"/>
          <p:cNvPicPr preferRelativeResize="0"/>
          <p:nvPr/>
        </p:nvPicPr>
        <p:blipFill>
          <a:blip r:embed="rId3">
            <a:alphaModFix/>
          </a:blip>
          <a:stretch>
            <a:fillRect/>
          </a:stretch>
        </p:blipFill>
        <p:spPr>
          <a:xfrm>
            <a:off x="395675" y="621575"/>
            <a:ext cx="3639700" cy="3340325"/>
          </a:xfrm>
          <a:prstGeom prst="rect">
            <a:avLst/>
          </a:prstGeom>
          <a:noFill/>
          <a:ln>
            <a:noFill/>
          </a:ln>
        </p:spPr>
      </p:pic>
      <p:sp>
        <p:nvSpPr>
          <p:cNvPr id="316" name="Google Shape;316;p19"/>
          <p:cNvSpPr txBox="1"/>
          <p:nvPr/>
        </p:nvSpPr>
        <p:spPr>
          <a:xfrm>
            <a:off x="60800" y="4074825"/>
            <a:ext cx="5004600" cy="8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Structure of X.509V3 certificate</a:t>
            </a:r>
            <a:endParaRPr sz="950">
              <a:latin typeface="Roboto"/>
              <a:ea typeface="Roboto"/>
              <a:cs typeface="Roboto"/>
              <a:sym typeface="Roboto"/>
            </a:endParaRPr>
          </a:p>
          <a:p>
            <a:pPr indent="0" lvl="0" marL="0" rtl="0" algn="l">
              <a:spcBef>
                <a:spcPts val="0"/>
              </a:spcBef>
              <a:spcAft>
                <a:spcPts val="0"/>
              </a:spcAft>
              <a:buNone/>
            </a:pPr>
            <a:r>
              <a:t/>
            </a:r>
            <a:endParaRPr sz="950">
              <a:latin typeface="Roboto"/>
              <a:ea typeface="Roboto"/>
              <a:cs typeface="Roboto"/>
              <a:sym typeface="Roboto"/>
            </a:endParaRPr>
          </a:p>
          <a:p>
            <a:pPr indent="0" lvl="0" marL="0" rtl="0" algn="l">
              <a:spcBef>
                <a:spcPts val="0"/>
              </a:spcBef>
              <a:spcAft>
                <a:spcPts val="0"/>
              </a:spcAft>
              <a:buNone/>
            </a:pPr>
            <a:r>
              <a:rPr lang="en" sz="950">
                <a:latin typeface="Roboto"/>
                <a:ea typeface="Roboto"/>
                <a:cs typeface="Roboto"/>
                <a:sym typeface="Roboto"/>
              </a:rPr>
              <a:t>(source : </a:t>
            </a:r>
            <a:r>
              <a:rPr lang="en" sz="950" u="sng">
                <a:solidFill>
                  <a:srgbClr val="1155CC"/>
                </a:solidFill>
                <a:latin typeface="Roboto"/>
                <a:ea typeface="Roboto"/>
                <a:cs typeface="Roboto"/>
                <a:sym typeface="Roboto"/>
                <a:hlinkClick r:id="rId4">
                  <a:extLst>
                    <a:ext uri="{A12FA001-AC4F-418D-AE19-62706E023703}">
                      <ahyp:hlinkClr val="tx"/>
                    </a:ext>
                  </a:extLst>
                </a:hlinkClick>
              </a:rPr>
              <a:t>http://ftp.gnome.org/mirror/archive/ftp.sunet.se/pub/security/docs/PCA/misc/Entrust/x509v3.pdf</a:t>
            </a:r>
            <a:r>
              <a:rPr lang="en" sz="950">
                <a:latin typeface="Roboto"/>
                <a:ea typeface="Roboto"/>
                <a:cs typeface="Roboto"/>
                <a:sym typeface="Roboto"/>
              </a:rPr>
              <a:t>)</a:t>
            </a:r>
            <a:endParaRPr sz="900">
              <a:latin typeface="Nunito"/>
              <a:ea typeface="Nunito"/>
              <a:cs typeface="Nunito"/>
              <a:sym typeface="Nunito"/>
            </a:endParaRPr>
          </a:p>
        </p:txBody>
      </p:sp>
      <p:sp>
        <p:nvSpPr>
          <p:cNvPr id="317" name="Google Shape;317;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21" name="Shape 321"/>
        <p:cNvGrpSpPr/>
        <p:nvPr/>
      </p:nvGrpSpPr>
      <p:grpSpPr>
        <a:xfrm>
          <a:off x="0" y="0"/>
          <a:ext cx="0" cy="0"/>
          <a:chOff x="0" y="0"/>
          <a:chExt cx="0" cy="0"/>
        </a:xfrm>
      </p:grpSpPr>
      <p:sp>
        <p:nvSpPr>
          <p:cNvPr id="322" name="Google Shape;322;p20"/>
          <p:cNvSpPr txBox="1"/>
          <p:nvPr>
            <p:ph idx="1" type="body"/>
          </p:nvPr>
        </p:nvSpPr>
        <p:spPr>
          <a:xfrm>
            <a:off x="311700" y="338850"/>
            <a:ext cx="8520600" cy="4230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FF"/>
                </a:solidFill>
                <a:latin typeface="Roboto"/>
                <a:ea typeface="Roboto"/>
                <a:cs typeface="Roboto"/>
                <a:sym typeface="Roboto"/>
              </a:rPr>
              <a:t>Web of Trusts Certificates in PGP and S/MIME</a:t>
            </a:r>
            <a:endParaRPr sz="1800">
              <a:solidFill>
                <a:srgbClr val="FFFFFF"/>
              </a:solidFill>
              <a:latin typeface="Roboto"/>
              <a:ea typeface="Roboto"/>
              <a:cs typeface="Roboto"/>
              <a:sym typeface="Roboto"/>
            </a:endParaRPr>
          </a:p>
          <a:p>
            <a:pPr indent="0" lvl="0" marL="0" rtl="0" algn="just">
              <a:lnSpc>
                <a:spcPct val="115000"/>
              </a:lnSpc>
              <a:spcBef>
                <a:spcPts val="1600"/>
              </a:spcBef>
              <a:spcAft>
                <a:spcPts val="0"/>
              </a:spcAft>
              <a:buNone/>
            </a:pPr>
            <a:r>
              <a:rPr lang="en" sz="1600">
                <a:solidFill>
                  <a:srgbClr val="FFFFFF"/>
                </a:solidFill>
                <a:latin typeface="Roboto"/>
                <a:ea typeface="Roboto"/>
                <a:cs typeface="Roboto"/>
                <a:sym typeface="Roboto"/>
              </a:rPr>
              <a:t>Introduction</a:t>
            </a:r>
            <a:endParaRPr sz="1600">
              <a:solidFill>
                <a:srgbClr val="FFFFFF"/>
              </a:solidFill>
              <a:latin typeface="Roboto"/>
              <a:ea typeface="Roboto"/>
              <a:cs typeface="Roboto"/>
              <a:sym typeface="Roboto"/>
            </a:endParaRPr>
          </a:p>
          <a:p>
            <a:pPr indent="-320675" lvl="0" marL="457200" rtl="0" algn="just">
              <a:lnSpc>
                <a:spcPct val="115000"/>
              </a:lnSpc>
              <a:spcBef>
                <a:spcPts val="160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In cryptography Web of Trust model is used to authenticate the binding between the public key and its owner.</a:t>
            </a:r>
            <a:endParaRPr sz="1450">
              <a:solidFill>
                <a:srgbClr val="FFFFFF"/>
              </a:solidFill>
              <a:latin typeface="Roboto"/>
              <a:ea typeface="Roboto"/>
              <a:cs typeface="Roboto"/>
              <a:sym typeface="Roboto"/>
            </a:endParaRPr>
          </a:p>
          <a:p>
            <a:pPr indent="0" lvl="0" marL="457200" rtl="0" algn="just">
              <a:lnSpc>
                <a:spcPct val="115000"/>
              </a:lnSpc>
              <a:spcBef>
                <a:spcPts val="0"/>
              </a:spcBef>
              <a:spcAft>
                <a:spcPts val="0"/>
              </a:spcAft>
              <a:buNone/>
            </a:pPr>
            <a:r>
              <a:t/>
            </a:r>
            <a:endParaRPr sz="145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Operation</a:t>
            </a:r>
            <a:endParaRPr sz="1600">
              <a:solidFill>
                <a:srgbClr val="FFFFFF"/>
              </a:solidFill>
              <a:latin typeface="Roboto"/>
              <a:ea typeface="Roboto"/>
              <a:cs typeface="Roboto"/>
              <a:sym typeface="Roboto"/>
            </a:endParaRPr>
          </a:p>
          <a:p>
            <a:pPr indent="-320675" lvl="0" marL="457200" rtl="0" algn="just">
              <a:lnSpc>
                <a:spcPct val="150000"/>
              </a:lnSpc>
              <a:spcBef>
                <a:spcPts val="160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Let's say Alice trusts Bob.</a:t>
            </a:r>
            <a:endParaRPr sz="1450">
              <a:solidFill>
                <a:srgbClr val="FFFFFF"/>
              </a:solidFill>
              <a:latin typeface="Roboto"/>
              <a:ea typeface="Roboto"/>
              <a:cs typeface="Roboto"/>
              <a:sym typeface="Roboto"/>
            </a:endParaRPr>
          </a:p>
          <a:p>
            <a:pPr indent="-320675" lvl="0" marL="457200" rtl="0" algn="just">
              <a:lnSpc>
                <a:spcPct val="150000"/>
              </a:lnSpc>
              <a:spcBef>
                <a:spcPts val="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Assume Bob gives a key and says that this is Stacy’s key.</a:t>
            </a:r>
            <a:endParaRPr sz="1450">
              <a:solidFill>
                <a:srgbClr val="FFFFFF"/>
              </a:solidFill>
              <a:latin typeface="Roboto"/>
              <a:ea typeface="Roboto"/>
              <a:cs typeface="Roboto"/>
              <a:sym typeface="Roboto"/>
            </a:endParaRPr>
          </a:p>
          <a:p>
            <a:pPr indent="-320675" lvl="0" marL="457200" rtl="0" algn="just">
              <a:lnSpc>
                <a:spcPct val="150000"/>
              </a:lnSpc>
              <a:spcBef>
                <a:spcPts val="0"/>
              </a:spcBef>
              <a:spcAft>
                <a:spcPts val="0"/>
              </a:spcAft>
              <a:buClr>
                <a:srgbClr val="FFFFFF"/>
              </a:buClr>
              <a:buSzPts val="1450"/>
              <a:buFont typeface="Roboto"/>
              <a:buAutoNum type="arabicPeriod"/>
            </a:pPr>
            <a:r>
              <a:rPr lang="en" sz="1450">
                <a:solidFill>
                  <a:srgbClr val="FFFFFF"/>
                </a:solidFill>
                <a:latin typeface="Roboto"/>
                <a:ea typeface="Roboto"/>
                <a:cs typeface="Roboto"/>
                <a:sym typeface="Roboto"/>
              </a:rPr>
              <a:t>Since Alice trusts Bob therefore she will sign the key for Stacy proving that the key is of Stacy.</a:t>
            </a:r>
            <a:endParaRPr sz="1450">
              <a:solidFill>
                <a:srgbClr val="FFFFFF"/>
              </a:solidFill>
              <a:latin typeface="Roboto"/>
              <a:ea typeface="Roboto"/>
              <a:cs typeface="Roboto"/>
              <a:sym typeface="Roboto"/>
            </a:endParaRPr>
          </a:p>
        </p:txBody>
      </p:sp>
      <p:sp>
        <p:nvSpPr>
          <p:cNvPr id="323" name="Google Shape;323;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solidFill>
      </p:bgPr>
    </p:bg>
    <p:spTree>
      <p:nvGrpSpPr>
        <p:cNvPr id="327" name="Shape 327"/>
        <p:cNvGrpSpPr/>
        <p:nvPr/>
      </p:nvGrpSpPr>
      <p:grpSpPr>
        <a:xfrm>
          <a:off x="0" y="0"/>
          <a:ext cx="0" cy="0"/>
          <a:chOff x="0" y="0"/>
          <a:chExt cx="0" cy="0"/>
        </a:xfrm>
      </p:grpSpPr>
      <p:sp>
        <p:nvSpPr>
          <p:cNvPr id="328" name="Google Shape;328;p21"/>
          <p:cNvSpPr txBox="1"/>
          <p:nvPr>
            <p:ph idx="1" type="body"/>
          </p:nvPr>
        </p:nvSpPr>
        <p:spPr>
          <a:xfrm>
            <a:off x="311700" y="338850"/>
            <a:ext cx="8520600" cy="4230000"/>
          </a:xfrm>
          <a:prstGeom prst="rect">
            <a:avLst/>
          </a:prstGeom>
        </p:spPr>
        <p:txBody>
          <a:bodyPr anchorCtr="0" anchor="t" bIns="91425" lIns="91425" spcFirstLastPara="1" rIns="91425" wrap="square" tIns="91425">
            <a:noAutofit/>
          </a:bodyPr>
          <a:lstStyle/>
          <a:p>
            <a:pPr indent="457200" lvl="0" marL="1828800" rtl="0" algn="l">
              <a:lnSpc>
                <a:spcPct val="115000"/>
              </a:lnSpc>
              <a:spcBef>
                <a:spcPts val="0"/>
              </a:spcBef>
              <a:spcAft>
                <a:spcPts val="0"/>
              </a:spcAft>
              <a:buNone/>
            </a:pPr>
            <a:r>
              <a:rPr lang="en" sz="1850">
                <a:solidFill>
                  <a:srgbClr val="FFFFFF"/>
                </a:solidFill>
                <a:latin typeface="Roboto"/>
                <a:ea typeface="Roboto"/>
                <a:cs typeface="Roboto"/>
                <a:sym typeface="Roboto"/>
              </a:rPr>
              <a:t>Different values of a trust in a key</a:t>
            </a:r>
            <a:endParaRPr sz="1850">
              <a:solidFill>
                <a:srgbClr val="FFFFFF"/>
              </a:solidFill>
              <a:latin typeface="Roboto"/>
              <a:ea typeface="Roboto"/>
              <a:cs typeface="Roboto"/>
              <a:sym typeface="Roboto"/>
            </a:endParaRPr>
          </a:p>
          <a:p>
            <a:pPr indent="457200" lvl="0" marL="1828800" rtl="0" algn="l">
              <a:lnSpc>
                <a:spcPct val="115000"/>
              </a:lnSpc>
              <a:spcBef>
                <a:spcPts val="1600"/>
              </a:spcBef>
              <a:spcAft>
                <a:spcPts val="0"/>
              </a:spcAft>
              <a:buNone/>
            </a:pPr>
            <a:r>
              <a:t/>
            </a:r>
            <a:endParaRPr sz="1850">
              <a:solidFill>
                <a:srgbClr val="FFFFFF"/>
              </a:solidFill>
              <a:latin typeface="Roboto"/>
              <a:ea typeface="Roboto"/>
              <a:cs typeface="Roboto"/>
              <a:sym typeface="Roboto"/>
            </a:endParaRPr>
          </a:p>
          <a:p>
            <a:pPr indent="-333375" lvl="0" marL="457200" rtl="0" algn="l">
              <a:lnSpc>
                <a:spcPct val="115000"/>
              </a:lnSpc>
              <a:spcBef>
                <a:spcPts val="1600"/>
              </a:spcBef>
              <a:spcAft>
                <a:spcPts val="0"/>
              </a:spcAft>
              <a:buClr>
                <a:srgbClr val="F3F3F3"/>
              </a:buClr>
              <a:buSzPts val="1650"/>
              <a:buFont typeface="Roboto"/>
              <a:buAutoNum type="arabicPeriod"/>
            </a:pPr>
            <a:r>
              <a:rPr lang="en" sz="1650">
                <a:solidFill>
                  <a:srgbClr val="F3F3F3"/>
                </a:solidFill>
                <a:latin typeface="Roboto"/>
                <a:ea typeface="Roboto"/>
                <a:cs typeface="Roboto"/>
                <a:sym typeface="Roboto"/>
              </a:rPr>
              <a:t>Ultimate Trust: Owner is the user.</a:t>
            </a:r>
            <a:endParaRPr sz="1650">
              <a:solidFill>
                <a:srgbClr val="F3F3F3"/>
              </a:solidFill>
              <a:latin typeface="Roboto"/>
              <a:ea typeface="Roboto"/>
              <a:cs typeface="Roboto"/>
              <a:sym typeface="Roboto"/>
            </a:endParaRPr>
          </a:p>
          <a:p>
            <a:pPr indent="0" lvl="0" marL="457200" rtl="0" algn="l">
              <a:lnSpc>
                <a:spcPct val="115000"/>
              </a:lnSpc>
              <a:spcBef>
                <a:spcPts val="0"/>
              </a:spcBef>
              <a:spcAft>
                <a:spcPts val="0"/>
              </a:spcAft>
              <a:buNone/>
            </a:pPr>
            <a:r>
              <a:t/>
            </a:r>
            <a:endParaRPr sz="1650">
              <a:solidFill>
                <a:srgbClr val="F3F3F3"/>
              </a:solidFill>
              <a:latin typeface="Roboto"/>
              <a:ea typeface="Roboto"/>
              <a:cs typeface="Roboto"/>
              <a:sym typeface="Roboto"/>
            </a:endParaRPr>
          </a:p>
          <a:p>
            <a:pPr indent="-333375" lvl="0" marL="457200" rtl="0" algn="l">
              <a:lnSpc>
                <a:spcPct val="115000"/>
              </a:lnSpc>
              <a:spcBef>
                <a:spcPts val="0"/>
              </a:spcBef>
              <a:spcAft>
                <a:spcPts val="0"/>
              </a:spcAft>
              <a:buClr>
                <a:srgbClr val="F3F3F3"/>
              </a:buClr>
              <a:buSzPts val="1650"/>
              <a:buFont typeface="Roboto"/>
              <a:buAutoNum type="arabicPeriod"/>
            </a:pPr>
            <a:r>
              <a:rPr lang="en" sz="1650">
                <a:solidFill>
                  <a:srgbClr val="F3F3F3"/>
                </a:solidFill>
                <a:latin typeface="Roboto"/>
                <a:ea typeface="Roboto"/>
                <a:cs typeface="Roboto"/>
                <a:sym typeface="Roboto"/>
              </a:rPr>
              <a:t>Complete Trust: The owner is always trusted.</a:t>
            </a:r>
            <a:endParaRPr sz="1650">
              <a:solidFill>
                <a:srgbClr val="F3F3F3"/>
              </a:solidFill>
              <a:latin typeface="Roboto"/>
              <a:ea typeface="Roboto"/>
              <a:cs typeface="Roboto"/>
              <a:sym typeface="Roboto"/>
            </a:endParaRPr>
          </a:p>
          <a:p>
            <a:pPr indent="0" lvl="0" marL="457200" rtl="0" algn="l">
              <a:lnSpc>
                <a:spcPct val="115000"/>
              </a:lnSpc>
              <a:spcBef>
                <a:spcPts val="0"/>
              </a:spcBef>
              <a:spcAft>
                <a:spcPts val="0"/>
              </a:spcAft>
              <a:buNone/>
            </a:pPr>
            <a:r>
              <a:t/>
            </a:r>
            <a:endParaRPr sz="1650">
              <a:solidFill>
                <a:srgbClr val="F3F3F3"/>
              </a:solidFill>
              <a:latin typeface="Roboto"/>
              <a:ea typeface="Roboto"/>
              <a:cs typeface="Roboto"/>
              <a:sym typeface="Roboto"/>
            </a:endParaRPr>
          </a:p>
          <a:p>
            <a:pPr indent="-333375" lvl="0" marL="457200" rtl="0" algn="l">
              <a:lnSpc>
                <a:spcPct val="115000"/>
              </a:lnSpc>
              <a:spcBef>
                <a:spcPts val="0"/>
              </a:spcBef>
              <a:spcAft>
                <a:spcPts val="0"/>
              </a:spcAft>
              <a:buClr>
                <a:srgbClr val="F3F3F3"/>
              </a:buClr>
              <a:buSzPts val="1650"/>
              <a:buFont typeface="Roboto"/>
              <a:buAutoNum type="arabicPeriod"/>
            </a:pPr>
            <a:r>
              <a:rPr lang="en" sz="1650">
                <a:solidFill>
                  <a:srgbClr val="F3F3F3"/>
                </a:solidFill>
                <a:latin typeface="Roboto"/>
                <a:ea typeface="Roboto"/>
                <a:cs typeface="Roboto"/>
                <a:sym typeface="Roboto"/>
              </a:rPr>
              <a:t>Marginal Trust: the owner is usually trusted.</a:t>
            </a:r>
            <a:endParaRPr sz="1650">
              <a:solidFill>
                <a:srgbClr val="F3F3F3"/>
              </a:solidFill>
              <a:latin typeface="Roboto"/>
              <a:ea typeface="Roboto"/>
              <a:cs typeface="Roboto"/>
              <a:sym typeface="Roboto"/>
            </a:endParaRPr>
          </a:p>
          <a:p>
            <a:pPr indent="0" lvl="0" marL="457200" rtl="0" algn="l">
              <a:lnSpc>
                <a:spcPct val="115000"/>
              </a:lnSpc>
              <a:spcBef>
                <a:spcPts val="0"/>
              </a:spcBef>
              <a:spcAft>
                <a:spcPts val="0"/>
              </a:spcAft>
              <a:buNone/>
            </a:pPr>
            <a:r>
              <a:t/>
            </a:r>
            <a:endParaRPr sz="1650">
              <a:solidFill>
                <a:srgbClr val="F3F3F3"/>
              </a:solidFill>
              <a:latin typeface="Roboto"/>
              <a:ea typeface="Roboto"/>
              <a:cs typeface="Roboto"/>
              <a:sym typeface="Roboto"/>
            </a:endParaRPr>
          </a:p>
          <a:p>
            <a:pPr indent="-320675" lvl="0" marL="457200" rtl="0" algn="l">
              <a:lnSpc>
                <a:spcPct val="115000"/>
              </a:lnSpc>
              <a:spcBef>
                <a:spcPts val="0"/>
              </a:spcBef>
              <a:spcAft>
                <a:spcPts val="0"/>
              </a:spcAft>
              <a:buClr>
                <a:srgbClr val="F3F3F3"/>
              </a:buClr>
              <a:buSzPts val="1450"/>
              <a:buFont typeface="Roboto"/>
              <a:buAutoNum type="arabicPeriod"/>
            </a:pPr>
            <a:r>
              <a:rPr lang="en" sz="1650">
                <a:solidFill>
                  <a:srgbClr val="F3F3F3"/>
                </a:solidFill>
                <a:latin typeface="Roboto"/>
                <a:ea typeface="Roboto"/>
                <a:cs typeface="Roboto"/>
                <a:sym typeface="Roboto"/>
              </a:rPr>
              <a:t>Untrusted: the owner is not trusted</a:t>
            </a:r>
            <a:r>
              <a:rPr lang="en" sz="1450">
                <a:solidFill>
                  <a:srgbClr val="F3F3F3"/>
                </a:solidFill>
                <a:latin typeface="Roboto"/>
                <a:ea typeface="Roboto"/>
                <a:cs typeface="Roboto"/>
                <a:sym typeface="Roboto"/>
              </a:rPr>
              <a:t>.</a:t>
            </a:r>
            <a:endParaRPr sz="1450">
              <a:solidFill>
                <a:srgbClr val="F3F3F3"/>
              </a:solidFill>
              <a:latin typeface="Roboto"/>
              <a:ea typeface="Roboto"/>
              <a:cs typeface="Roboto"/>
              <a:sym typeface="Roboto"/>
            </a:endParaRPr>
          </a:p>
        </p:txBody>
      </p:sp>
      <p:sp>
        <p:nvSpPr>
          <p:cNvPr id="329" name="Google Shape;329;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