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id Davoudi" initials="OD" lastIdx="1" clrIdx="0">
    <p:extLst>
      <p:ext uri="{19B8F6BF-5375-455C-9EA6-DF929625EA0E}">
        <p15:presenceInfo xmlns:p15="http://schemas.microsoft.com/office/powerpoint/2012/main" userId="Omid Davou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30T10:33:02.636"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693CC-F424-4FE5-B81D-52F3E1F496CC}" type="datetimeFigureOut">
              <a:rPr lang="en-CA" smtClean="0"/>
              <a:t>2019-12-01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9813-A99F-4D66-910E-88AD573C87B5}" type="slidenum">
              <a:rPr lang="en-CA" smtClean="0"/>
              <a:t>‹#›</a:t>
            </a:fld>
            <a:endParaRPr lang="en-CA"/>
          </a:p>
        </p:txBody>
      </p:sp>
    </p:spTree>
    <p:extLst>
      <p:ext uri="{BB962C8B-B14F-4D97-AF65-F5344CB8AC3E}">
        <p14:creationId xmlns:p14="http://schemas.microsoft.com/office/powerpoint/2010/main" val="371228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if it converges, It might converge to a suboptimal point where there are noticeable defects in the outputs of the generator but the discriminator is not able to overcome them.</a:t>
            </a:r>
          </a:p>
          <a:p>
            <a:r>
              <a:rPr lang="en-CA" dirty="0"/>
              <a:t>Even if it converges, It might converge to a suboptimal point where there are noticeable defects in the outputs of the generator but the discriminator is not able to overcome them.</a:t>
            </a:r>
          </a:p>
        </p:txBody>
      </p:sp>
      <p:sp>
        <p:nvSpPr>
          <p:cNvPr id="4" name="Slide Number Placeholder 3"/>
          <p:cNvSpPr>
            <a:spLocks noGrp="1"/>
          </p:cNvSpPr>
          <p:nvPr>
            <p:ph type="sldNum" sz="quarter" idx="5"/>
          </p:nvPr>
        </p:nvSpPr>
        <p:spPr/>
        <p:txBody>
          <a:bodyPr/>
          <a:lstStyle/>
          <a:p>
            <a:fld id="{B6AC9813-A99F-4D66-910E-88AD573C87B5}" type="slidenum">
              <a:rPr lang="en-CA" smtClean="0"/>
              <a:t>9</a:t>
            </a:fld>
            <a:endParaRPr lang="en-CA"/>
          </a:p>
        </p:txBody>
      </p:sp>
    </p:spTree>
    <p:extLst>
      <p:ext uri="{BB962C8B-B14F-4D97-AF65-F5344CB8AC3E}">
        <p14:creationId xmlns:p14="http://schemas.microsoft.com/office/powerpoint/2010/main" val="50263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DBD8AE-724C-4977-B70A-D79847C55C3E}" type="datetime1">
              <a:rPr lang="en-CA" smtClean="0"/>
              <a:t>2019-12-01</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17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1F531-8957-4DA0-AD0A-9982690FA66B}" type="datetime1">
              <a:rPr lang="en-CA" smtClean="0"/>
              <a:t>2019-12-01</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2045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D5D25-7049-40D1-9F6E-C22A4176A92F}" type="datetime1">
              <a:rPr lang="en-CA" smtClean="0"/>
              <a:t>2019-12-01</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7347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23667-459A-4806-A3A2-BA45336E5297}" type="datetime1">
              <a:rPr lang="en-CA" smtClean="0"/>
              <a:t>2019-12-01</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87981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61107-0B44-412C-8F4D-DD90709FBF87}" type="datetime1">
              <a:rPr lang="en-CA" smtClean="0"/>
              <a:t>2019-12-01</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22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13668-FBB1-4DAA-800A-8897E97EFC7F}" type="datetime1">
              <a:rPr lang="en-CA" smtClean="0"/>
              <a:t>2019-12-01</a:t>
            </a:fld>
            <a:endParaRPr lang="en-CA"/>
          </a:p>
        </p:txBody>
      </p:sp>
      <p:sp>
        <p:nvSpPr>
          <p:cNvPr id="6" name="Footer Placeholder 5"/>
          <p:cNvSpPr>
            <a:spLocks noGrp="1"/>
          </p:cNvSpPr>
          <p:nvPr>
            <p:ph type="ftr" sz="quarter" idx="11"/>
          </p:nvPr>
        </p:nvSpPr>
        <p:spPr/>
        <p:txBody>
          <a:bodyPr/>
          <a:lstStyle/>
          <a:p>
            <a:r>
              <a:rPr lang="en-CA"/>
              <a:t>COMP 5704 Project Presentation</a:t>
            </a:r>
          </a:p>
        </p:txBody>
      </p:sp>
      <p:sp>
        <p:nvSpPr>
          <p:cNvPr id="7" name="Slide Number Placeholder 6"/>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37951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4F154-3D55-4D6E-8E7C-087022199552}" type="datetime1">
              <a:rPr lang="en-CA" smtClean="0"/>
              <a:t>2019-12-01</a:t>
            </a:fld>
            <a:endParaRPr lang="en-CA"/>
          </a:p>
        </p:txBody>
      </p:sp>
      <p:sp>
        <p:nvSpPr>
          <p:cNvPr id="8" name="Footer Placeholder 7"/>
          <p:cNvSpPr>
            <a:spLocks noGrp="1"/>
          </p:cNvSpPr>
          <p:nvPr>
            <p:ph type="ftr" sz="quarter" idx="11"/>
          </p:nvPr>
        </p:nvSpPr>
        <p:spPr/>
        <p:txBody>
          <a:bodyPr/>
          <a:lstStyle/>
          <a:p>
            <a:r>
              <a:rPr lang="en-CA"/>
              <a:t>COMP 5704 Project Presentation</a:t>
            </a:r>
          </a:p>
        </p:txBody>
      </p:sp>
      <p:sp>
        <p:nvSpPr>
          <p:cNvPr id="9" name="Slide Number Placeholder 8"/>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365927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804881-8628-4BCE-8B12-8DC3F373746F}" type="datetime1">
              <a:rPr lang="en-CA" smtClean="0"/>
              <a:t>2019-12-01</a:t>
            </a:fld>
            <a:endParaRPr lang="en-CA"/>
          </a:p>
        </p:txBody>
      </p:sp>
      <p:sp>
        <p:nvSpPr>
          <p:cNvPr id="4" name="Footer Placeholder 3"/>
          <p:cNvSpPr>
            <a:spLocks noGrp="1"/>
          </p:cNvSpPr>
          <p:nvPr>
            <p:ph type="ftr" sz="quarter" idx="11"/>
          </p:nvPr>
        </p:nvSpPr>
        <p:spPr/>
        <p:txBody>
          <a:bodyPr/>
          <a:lstStyle/>
          <a:p>
            <a:r>
              <a:rPr lang="en-CA"/>
              <a:t>COMP 5704 Project Presentation</a:t>
            </a:r>
          </a:p>
        </p:txBody>
      </p:sp>
      <p:sp>
        <p:nvSpPr>
          <p:cNvPr id="5" name="Slide Number Placeholder 4"/>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50284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2490A7-6BD5-4591-8F7F-A3D0F5D9FFD9}" type="datetime1">
              <a:rPr lang="en-CA" smtClean="0"/>
              <a:t>2019-12-01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CA"/>
              <a:t>COMP 5704 Project Presentation</a:t>
            </a:r>
          </a:p>
        </p:txBody>
      </p:sp>
      <p:sp>
        <p:nvSpPr>
          <p:cNvPr id="9" name="Slide Number Placeholder 8"/>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92925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72C854-B467-4BB6-99C6-0A08B9DD69BA}" type="datetime1">
              <a:rPr lang="en-CA" smtClean="0"/>
              <a:t>2019-12-01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a:t>COMP 5704 Project Presentation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162AC-0F45-44DF-BA2F-F2B3529BBD7E}" type="slidenum">
              <a:rPr lang="en-CA" smtClean="0"/>
              <a:t>‹#›</a:t>
            </a:fld>
            <a:endParaRPr lang="en-CA"/>
          </a:p>
        </p:txBody>
      </p:sp>
    </p:spTree>
    <p:extLst>
      <p:ext uri="{BB962C8B-B14F-4D97-AF65-F5344CB8AC3E}">
        <p14:creationId xmlns:p14="http://schemas.microsoft.com/office/powerpoint/2010/main" val="98382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0123AF-B05B-48D3-9038-F282EB3F3BC4}" type="datetime1">
              <a:rPr lang="en-CA" smtClean="0"/>
              <a:t>2019-12-01</a:t>
            </a:fld>
            <a:endParaRPr lang="en-CA"/>
          </a:p>
        </p:txBody>
      </p:sp>
      <p:sp>
        <p:nvSpPr>
          <p:cNvPr id="6" name="Footer Placeholder 5"/>
          <p:cNvSpPr>
            <a:spLocks noGrp="1"/>
          </p:cNvSpPr>
          <p:nvPr>
            <p:ph type="ftr" sz="quarter" idx="11"/>
          </p:nvPr>
        </p:nvSpPr>
        <p:spPr/>
        <p:txBody>
          <a:bodyPr/>
          <a:lstStyle/>
          <a:p>
            <a:r>
              <a:rPr lang="en-CA"/>
              <a:t>COMP 5704 Project Presentation</a:t>
            </a:r>
          </a:p>
        </p:txBody>
      </p:sp>
      <p:sp>
        <p:nvSpPr>
          <p:cNvPr id="7" name="Slide Number Placeholder 6"/>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272077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2B4F22-14FB-4C08-A005-42C0518085EF}" type="datetime1">
              <a:rPr lang="en-CA" smtClean="0"/>
              <a:t>2019-12-01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CA"/>
              <a:t>COMP 5704 Project Presentation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0162AC-0F45-44DF-BA2F-F2B3529BBD7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5966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A00C-F72F-44DD-BB2D-50565818F1E7}"/>
              </a:ext>
            </a:extLst>
          </p:cNvPr>
          <p:cNvSpPr>
            <a:spLocks noGrp="1"/>
          </p:cNvSpPr>
          <p:nvPr>
            <p:ph type="ctrTitle"/>
          </p:nvPr>
        </p:nvSpPr>
        <p:spPr>
          <a:xfrm>
            <a:off x="622169" y="758952"/>
            <a:ext cx="10840825" cy="3566160"/>
          </a:xfrm>
        </p:spPr>
        <p:txBody>
          <a:bodyPr>
            <a:noAutofit/>
          </a:bodyPr>
          <a:lstStyle/>
          <a:p>
            <a:pPr algn="ctr"/>
            <a:br>
              <a:rPr lang="en-CA" sz="4800" dirty="0"/>
            </a:br>
            <a:r>
              <a:rPr lang="en-CA" sz="4800" dirty="0"/>
              <a:t>Evaluating the MD-GAN architecture for distributed training of Generative Adversarial Networks</a:t>
            </a:r>
            <a:br>
              <a:rPr lang="en-CA" sz="4800" dirty="0"/>
            </a:br>
            <a:br>
              <a:rPr lang="en-CA" sz="4800" dirty="0"/>
            </a:br>
            <a:r>
              <a:rPr lang="en-CA" sz="3200" dirty="0"/>
              <a:t>Omid Davoudi (omiddavoudi@cmail.Carleton.ca)</a:t>
            </a:r>
            <a:br>
              <a:rPr lang="en-CA" sz="4800" dirty="0"/>
            </a:br>
            <a:r>
              <a:rPr lang="en-CA" sz="3200" dirty="0"/>
              <a:t>COMP 5704 – Frank </a:t>
            </a:r>
            <a:r>
              <a:rPr lang="en-CA" sz="3200" dirty="0" err="1"/>
              <a:t>Dehne</a:t>
            </a:r>
            <a:r>
              <a:rPr lang="en-CA" sz="3200" dirty="0"/>
              <a:t> – Dec. 2019</a:t>
            </a:r>
            <a:br>
              <a:rPr lang="en-CA" sz="3200" dirty="0"/>
            </a:br>
            <a:r>
              <a:rPr lang="en-CA" sz="3200" dirty="0"/>
              <a:t>School of Computer Science, Carleton University, Ottawa, Canada</a:t>
            </a:r>
            <a:endParaRPr lang="en-CA" sz="4800" dirty="0"/>
          </a:p>
        </p:txBody>
      </p:sp>
      <p:sp>
        <p:nvSpPr>
          <p:cNvPr id="3" name="Subtitle 2">
            <a:extLst>
              <a:ext uri="{FF2B5EF4-FFF2-40B4-BE49-F238E27FC236}">
                <a16:creationId xmlns:a16="http://schemas.microsoft.com/office/drawing/2014/main" id="{79B0A219-BBDE-49FC-87AE-70DAF4D830A4}"/>
              </a:ext>
            </a:extLst>
          </p:cNvPr>
          <p:cNvSpPr>
            <a:spLocks noGrp="1"/>
          </p:cNvSpPr>
          <p:nvPr>
            <p:ph type="subTitle" idx="1"/>
          </p:nvPr>
        </p:nvSpPr>
        <p:spPr/>
        <p:txBody>
          <a:bodyPr>
            <a:normAutofit/>
          </a:bodyPr>
          <a:lstStyle/>
          <a:p>
            <a:r>
              <a:rPr lang="en-CA" dirty="0"/>
              <a:t>Determining the susceptibility </a:t>
            </a:r>
            <a:r>
              <a:rPr lang="en-US" dirty="0"/>
              <a:t>of MD-GAN networks to nodes containing datasets with </a:t>
            </a:r>
            <a:r>
              <a:rPr lang="en-CA" dirty="0"/>
              <a:t>different class distributions</a:t>
            </a:r>
          </a:p>
        </p:txBody>
      </p:sp>
      <p:sp>
        <p:nvSpPr>
          <p:cNvPr id="4" name="Date Placeholder 3">
            <a:extLst>
              <a:ext uri="{FF2B5EF4-FFF2-40B4-BE49-F238E27FC236}">
                <a16:creationId xmlns:a16="http://schemas.microsoft.com/office/drawing/2014/main" id="{211D6739-B9FD-40D1-BF5B-E56E307A70F0}"/>
              </a:ext>
            </a:extLst>
          </p:cNvPr>
          <p:cNvSpPr>
            <a:spLocks noGrp="1"/>
          </p:cNvSpPr>
          <p:nvPr>
            <p:ph type="dt" sz="half" idx="10"/>
          </p:nvPr>
        </p:nvSpPr>
        <p:spPr/>
        <p:txBody>
          <a:bodyPr/>
          <a:lstStyle/>
          <a:p>
            <a:fld id="{3AA46AA3-C92E-4470-9591-17B7F1728394}" type="datetime1">
              <a:rPr lang="en-CA" smtClean="0"/>
              <a:t>2019-12-01</a:t>
            </a:fld>
            <a:endParaRPr lang="en-CA"/>
          </a:p>
        </p:txBody>
      </p:sp>
      <p:sp>
        <p:nvSpPr>
          <p:cNvPr id="5" name="Footer Placeholder 4">
            <a:extLst>
              <a:ext uri="{FF2B5EF4-FFF2-40B4-BE49-F238E27FC236}">
                <a16:creationId xmlns:a16="http://schemas.microsoft.com/office/drawing/2014/main" id="{6AB28687-E518-4635-B1D9-81DA8408EEBC}"/>
              </a:ext>
            </a:extLst>
          </p:cNvPr>
          <p:cNvSpPr>
            <a:spLocks noGrp="1"/>
          </p:cNvSpPr>
          <p:nvPr>
            <p:ph type="ftr" sz="quarter" idx="11"/>
          </p:nvPr>
        </p:nvSpPr>
        <p:spPr/>
        <p:txBody>
          <a:bodyPr/>
          <a:lstStyle/>
          <a:p>
            <a:r>
              <a:rPr lang="en-CA" dirty="0"/>
              <a:t>COMP 5704 Project Presentation</a:t>
            </a:r>
          </a:p>
        </p:txBody>
      </p:sp>
      <p:sp>
        <p:nvSpPr>
          <p:cNvPr id="6" name="Slide Number Placeholder 5">
            <a:extLst>
              <a:ext uri="{FF2B5EF4-FFF2-40B4-BE49-F238E27FC236}">
                <a16:creationId xmlns:a16="http://schemas.microsoft.com/office/drawing/2014/main" id="{09E75E4F-CCCD-4313-88DB-217ADD2DE474}"/>
              </a:ext>
            </a:extLst>
          </p:cNvPr>
          <p:cNvSpPr>
            <a:spLocks noGrp="1"/>
          </p:cNvSpPr>
          <p:nvPr>
            <p:ph type="sldNum" sz="quarter" idx="12"/>
          </p:nvPr>
        </p:nvSpPr>
        <p:spPr/>
        <p:txBody>
          <a:bodyPr/>
          <a:lstStyle/>
          <a:p>
            <a:fld id="{E50162AC-0F45-44DF-BA2F-F2B3529BBD7E}" type="slidenum">
              <a:rPr lang="en-CA" smtClean="0"/>
              <a:t>1</a:t>
            </a:fld>
            <a:endParaRPr lang="en-CA"/>
          </a:p>
        </p:txBody>
      </p:sp>
    </p:spTree>
    <p:extLst>
      <p:ext uri="{BB962C8B-B14F-4D97-AF65-F5344CB8AC3E}">
        <p14:creationId xmlns:p14="http://schemas.microsoft.com/office/powerpoint/2010/main" val="317689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7927-C6AF-4808-B6D7-83ADE350CC12}"/>
              </a:ext>
            </a:extLst>
          </p:cNvPr>
          <p:cNvSpPr>
            <a:spLocks noGrp="1"/>
          </p:cNvSpPr>
          <p:nvPr>
            <p:ph type="title"/>
          </p:nvPr>
        </p:nvSpPr>
        <p:spPr/>
        <p:txBody>
          <a:bodyPr/>
          <a:lstStyle/>
          <a:p>
            <a:r>
              <a:rPr lang="en-CA" dirty="0"/>
              <a:t>Distributed Machine Learning</a:t>
            </a:r>
          </a:p>
        </p:txBody>
      </p:sp>
      <p:sp>
        <p:nvSpPr>
          <p:cNvPr id="3" name="Content Placeholder 2">
            <a:extLst>
              <a:ext uri="{FF2B5EF4-FFF2-40B4-BE49-F238E27FC236}">
                <a16:creationId xmlns:a16="http://schemas.microsoft.com/office/drawing/2014/main" id="{823D84F6-F4FE-4F44-903B-FE065A844745}"/>
              </a:ext>
            </a:extLst>
          </p:cNvPr>
          <p:cNvSpPr>
            <a:spLocks noGrp="1"/>
          </p:cNvSpPr>
          <p:nvPr>
            <p:ph idx="1"/>
          </p:nvPr>
        </p:nvSpPr>
        <p:spPr/>
        <p:txBody>
          <a:bodyPr>
            <a:normAutofit/>
          </a:bodyPr>
          <a:lstStyle/>
          <a:p>
            <a:r>
              <a:rPr lang="en-CA" sz="2800" dirty="0"/>
              <a:t>Two categories:</a:t>
            </a:r>
          </a:p>
          <a:p>
            <a:pPr marL="457200" indent="-457200">
              <a:buFont typeface="+mj-lt"/>
              <a:buAutoNum type="arabicPeriod"/>
            </a:pPr>
            <a:r>
              <a:rPr lang="en-CA" sz="2800" dirty="0"/>
              <a:t>General Distributed Machine Learning – No dependence on algorithm itself. Not very capable either.</a:t>
            </a:r>
          </a:p>
          <a:p>
            <a:pPr marL="457200" indent="-457200">
              <a:buFont typeface="+mj-lt"/>
              <a:buAutoNum type="arabicPeriod"/>
            </a:pPr>
            <a:r>
              <a:rPr lang="en-CA" sz="2800" dirty="0"/>
              <a:t>Case Specific Distributed Machine Learning – Better results than the previous one, but only works for specific algorithms.</a:t>
            </a:r>
          </a:p>
          <a:p>
            <a:r>
              <a:rPr lang="en-CA" sz="2800" dirty="0"/>
              <a:t>In our case, there are methods for distributed training of Neural Networks, and an even more specific method for the distributed training of GANs themselves.</a:t>
            </a:r>
          </a:p>
        </p:txBody>
      </p:sp>
      <p:sp>
        <p:nvSpPr>
          <p:cNvPr id="4" name="Date Placeholder 3">
            <a:extLst>
              <a:ext uri="{FF2B5EF4-FFF2-40B4-BE49-F238E27FC236}">
                <a16:creationId xmlns:a16="http://schemas.microsoft.com/office/drawing/2014/main" id="{DE61587C-BC6F-4341-857D-344DDE254864}"/>
              </a:ext>
            </a:extLst>
          </p:cNvPr>
          <p:cNvSpPr>
            <a:spLocks noGrp="1"/>
          </p:cNvSpPr>
          <p:nvPr>
            <p:ph type="dt" sz="half" idx="10"/>
          </p:nvPr>
        </p:nvSpPr>
        <p:spPr/>
        <p:txBody>
          <a:bodyPr/>
          <a:lstStyle/>
          <a:p>
            <a:fld id="{06BBC222-C175-4FBD-A2DC-2E8FE601EC5B}" type="datetime1">
              <a:rPr lang="en-CA" smtClean="0"/>
              <a:t>2019-12-01</a:t>
            </a:fld>
            <a:endParaRPr lang="en-CA"/>
          </a:p>
        </p:txBody>
      </p:sp>
      <p:sp>
        <p:nvSpPr>
          <p:cNvPr id="5" name="Footer Placeholder 4">
            <a:extLst>
              <a:ext uri="{FF2B5EF4-FFF2-40B4-BE49-F238E27FC236}">
                <a16:creationId xmlns:a16="http://schemas.microsoft.com/office/drawing/2014/main" id="{71FDC7F4-ACCF-4B61-BCA7-7256AC195D50}"/>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C267F3D2-16B9-46BF-8C50-EDC31B0FD7C1}"/>
              </a:ext>
            </a:extLst>
          </p:cNvPr>
          <p:cNvSpPr>
            <a:spLocks noGrp="1"/>
          </p:cNvSpPr>
          <p:nvPr>
            <p:ph type="sldNum" sz="quarter" idx="12"/>
          </p:nvPr>
        </p:nvSpPr>
        <p:spPr/>
        <p:txBody>
          <a:bodyPr/>
          <a:lstStyle/>
          <a:p>
            <a:fld id="{E50162AC-0F45-44DF-BA2F-F2B3529BBD7E}" type="slidenum">
              <a:rPr lang="en-CA" smtClean="0"/>
              <a:t>10</a:t>
            </a:fld>
            <a:endParaRPr lang="en-CA"/>
          </a:p>
        </p:txBody>
      </p:sp>
    </p:spTree>
    <p:extLst>
      <p:ext uri="{BB962C8B-B14F-4D97-AF65-F5344CB8AC3E}">
        <p14:creationId xmlns:p14="http://schemas.microsoft.com/office/powerpoint/2010/main" val="50736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FA00-86C1-4172-BA81-B36F0E3EAAA2}"/>
              </a:ext>
            </a:extLst>
          </p:cNvPr>
          <p:cNvSpPr>
            <a:spLocks noGrp="1"/>
          </p:cNvSpPr>
          <p:nvPr>
            <p:ph type="title"/>
          </p:nvPr>
        </p:nvSpPr>
        <p:spPr/>
        <p:txBody>
          <a:bodyPr/>
          <a:lstStyle/>
          <a:p>
            <a:r>
              <a:rPr lang="en-CA" dirty="0"/>
              <a:t>MD-GAN</a:t>
            </a:r>
          </a:p>
        </p:txBody>
      </p:sp>
      <p:sp>
        <p:nvSpPr>
          <p:cNvPr id="3" name="Content Placeholder 2">
            <a:extLst>
              <a:ext uri="{FF2B5EF4-FFF2-40B4-BE49-F238E27FC236}">
                <a16:creationId xmlns:a16="http://schemas.microsoft.com/office/drawing/2014/main" id="{78B348F0-66AF-4A0E-9B0B-3AED86108343}"/>
              </a:ext>
            </a:extLst>
          </p:cNvPr>
          <p:cNvSpPr>
            <a:spLocks noGrp="1"/>
          </p:cNvSpPr>
          <p:nvPr>
            <p:ph idx="1"/>
          </p:nvPr>
        </p:nvSpPr>
        <p:spPr/>
        <p:txBody>
          <a:bodyPr>
            <a:normAutofit/>
          </a:bodyPr>
          <a:lstStyle/>
          <a:p>
            <a:r>
              <a:rPr lang="en-CA" sz="2800" dirty="0"/>
              <a:t>Instead of using one Discriminator, use many of them. One for each node in the cluster.</a:t>
            </a:r>
          </a:p>
          <a:p>
            <a:r>
              <a:rPr lang="en-CA" sz="2800" dirty="0"/>
              <a:t>The generator resides in the main server. Each node calculates the gradient update for the generator and sends them to the server for final training.</a:t>
            </a:r>
          </a:p>
          <a:p>
            <a:r>
              <a:rPr lang="en-CA" sz="2800" dirty="0"/>
              <a:t>Each discriminator is trained on the local dataset.</a:t>
            </a:r>
          </a:p>
          <a:p>
            <a:r>
              <a:rPr lang="en-CA" sz="2800" dirty="0"/>
              <a:t>After a number of episodes, the discriminators are shuffled so that they do not overfit on the local data</a:t>
            </a:r>
          </a:p>
        </p:txBody>
      </p:sp>
      <p:sp>
        <p:nvSpPr>
          <p:cNvPr id="4" name="Date Placeholder 3">
            <a:extLst>
              <a:ext uri="{FF2B5EF4-FFF2-40B4-BE49-F238E27FC236}">
                <a16:creationId xmlns:a16="http://schemas.microsoft.com/office/drawing/2014/main" id="{B79F6010-5153-419C-9C30-552D430AE403}"/>
              </a:ext>
            </a:extLst>
          </p:cNvPr>
          <p:cNvSpPr>
            <a:spLocks noGrp="1"/>
          </p:cNvSpPr>
          <p:nvPr>
            <p:ph type="dt" sz="half" idx="10"/>
          </p:nvPr>
        </p:nvSpPr>
        <p:spPr/>
        <p:txBody>
          <a:bodyPr/>
          <a:lstStyle/>
          <a:p>
            <a:fld id="{5DB0B83F-7F09-4617-B0EC-25A407433F2D}" type="datetime1">
              <a:rPr lang="en-CA" smtClean="0"/>
              <a:t>2019-12-01</a:t>
            </a:fld>
            <a:endParaRPr lang="en-CA"/>
          </a:p>
        </p:txBody>
      </p:sp>
      <p:sp>
        <p:nvSpPr>
          <p:cNvPr id="5" name="Footer Placeholder 4">
            <a:extLst>
              <a:ext uri="{FF2B5EF4-FFF2-40B4-BE49-F238E27FC236}">
                <a16:creationId xmlns:a16="http://schemas.microsoft.com/office/drawing/2014/main" id="{DCE22D58-B39E-4A7A-B23A-E09B54F4FD11}"/>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03F15B72-B017-4EF1-B48A-8D2CDF0AA29B}"/>
              </a:ext>
            </a:extLst>
          </p:cNvPr>
          <p:cNvSpPr>
            <a:spLocks noGrp="1"/>
          </p:cNvSpPr>
          <p:nvPr>
            <p:ph type="sldNum" sz="quarter" idx="12"/>
          </p:nvPr>
        </p:nvSpPr>
        <p:spPr/>
        <p:txBody>
          <a:bodyPr/>
          <a:lstStyle/>
          <a:p>
            <a:fld id="{E50162AC-0F45-44DF-BA2F-F2B3529BBD7E}" type="slidenum">
              <a:rPr lang="en-CA" smtClean="0"/>
              <a:t>11</a:t>
            </a:fld>
            <a:endParaRPr lang="en-CA"/>
          </a:p>
        </p:txBody>
      </p:sp>
    </p:spTree>
    <p:extLst>
      <p:ext uri="{BB962C8B-B14F-4D97-AF65-F5344CB8AC3E}">
        <p14:creationId xmlns:p14="http://schemas.microsoft.com/office/powerpoint/2010/main" val="130429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F21E-4CB0-4763-B03B-F51A61B8CB2C}"/>
              </a:ext>
            </a:extLst>
          </p:cNvPr>
          <p:cNvSpPr>
            <a:spLocks noGrp="1"/>
          </p:cNvSpPr>
          <p:nvPr>
            <p:ph type="title"/>
          </p:nvPr>
        </p:nvSpPr>
        <p:spPr/>
        <p:txBody>
          <a:bodyPr/>
          <a:lstStyle/>
          <a:p>
            <a:r>
              <a:rPr lang="en-CA" dirty="0"/>
              <a:t>Potential vulnerability of MD-GAN</a:t>
            </a:r>
          </a:p>
        </p:txBody>
      </p:sp>
      <p:sp>
        <p:nvSpPr>
          <p:cNvPr id="3" name="Content Placeholder 2">
            <a:extLst>
              <a:ext uri="{FF2B5EF4-FFF2-40B4-BE49-F238E27FC236}">
                <a16:creationId xmlns:a16="http://schemas.microsoft.com/office/drawing/2014/main" id="{FBFE425F-2EC4-460F-9266-3464ED9AFA32}"/>
              </a:ext>
            </a:extLst>
          </p:cNvPr>
          <p:cNvSpPr>
            <a:spLocks noGrp="1"/>
          </p:cNvSpPr>
          <p:nvPr>
            <p:ph idx="1"/>
          </p:nvPr>
        </p:nvSpPr>
        <p:spPr/>
        <p:txBody>
          <a:bodyPr>
            <a:normAutofit/>
          </a:bodyPr>
          <a:lstStyle/>
          <a:p>
            <a:r>
              <a:rPr lang="en-CA" sz="2800" dirty="0"/>
              <a:t>What happens when the class distributions in the datasets are different?</a:t>
            </a:r>
          </a:p>
          <a:p>
            <a:r>
              <a:rPr lang="en-CA" sz="2800" dirty="0"/>
              <a:t>GANs easily fall apart during training. Could this result in a non-convergence?</a:t>
            </a:r>
          </a:p>
          <a:p>
            <a:r>
              <a:rPr lang="en-CA" sz="2800" dirty="0"/>
              <a:t>Specifically, the discriminators might detect underrepresented classes in their own local dataset as fake. This might in turn, prevent the generator from learning anything</a:t>
            </a:r>
          </a:p>
          <a:p>
            <a:endParaRPr lang="en-CA" sz="2800" dirty="0"/>
          </a:p>
        </p:txBody>
      </p:sp>
      <p:sp>
        <p:nvSpPr>
          <p:cNvPr id="4" name="Date Placeholder 3">
            <a:extLst>
              <a:ext uri="{FF2B5EF4-FFF2-40B4-BE49-F238E27FC236}">
                <a16:creationId xmlns:a16="http://schemas.microsoft.com/office/drawing/2014/main" id="{C2B4873B-70D2-42EA-BBC2-715F252F54DA}"/>
              </a:ext>
            </a:extLst>
          </p:cNvPr>
          <p:cNvSpPr>
            <a:spLocks noGrp="1"/>
          </p:cNvSpPr>
          <p:nvPr>
            <p:ph type="dt" sz="half" idx="10"/>
          </p:nvPr>
        </p:nvSpPr>
        <p:spPr/>
        <p:txBody>
          <a:bodyPr/>
          <a:lstStyle/>
          <a:p>
            <a:fld id="{4DA31BDE-DDA7-40C0-AA1C-9A263C69D030}" type="datetime1">
              <a:rPr lang="en-CA" smtClean="0"/>
              <a:t>2019-12-01</a:t>
            </a:fld>
            <a:endParaRPr lang="en-CA"/>
          </a:p>
        </p:txBody>
      </p:sp>
      <p:sp>
        <p:nvSpPr>
          <p:cNvPr id="5" name="Footer Placeholder 4">
            <a:extLst>
              <a:ext uri="{FF2B5EF4-FFF2-40B4-BE49-F238E27FC236}">
                <a16:creationId xmlns:a16="http://schemas.microsoft.com/office/drawing/2014/main" id="{A723F26E-34DE-4557-AE98-2E514EB903FA}"/>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CF601595-C5E3-4041-BE37-9A565207F02C}"/>
              </a:ext>
            </a:extLst>
          </p:cNvPr>
          <p:cNvSpPr>
            <a:spLocks noGrp="1"/>
          </p:cNvSpPr>
          <p:nvPr>
            <p:ph type="sldNum" sz="quarter" idx="12"/>
          </p:nvPr>
        </p:nvSpPr>
        <p:spPr/>
        <p:txBody>
          <a:bodyPr/>
          <a:lstStyle/>
          <a:p>
            <a:fld id="{E50162AC-0F45-44DF-BA2F-F2B3529BBD7E}" type="slidenum">
              <a:rPr lang="en-CA" smtClean="0"/>
              <a:t>12</a:t>
            </a:fld>
            <a:endParaRPr lang="en-CA"/>
          </a:p>
        </p:txBody>
      </p:sp>
    </p:spTree>
    <p:extLst>
      <p:ext uri="{BB962C8B-B14F-4D97-AF65-F5344CB8AC3E}">
        <p14:creationId xmlns:p14="http://schemas.microsoft.com/office/powerpoint/2010/main" val="300134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2C31-F152-41BA-9FA2-1E38F0CD35A3}"/>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37FAC4D5-C370-425F-B8CE-5D7C809BB51D}"/>
              </a:ext>
            </a:extLst>
          </p:cNvPr>
          <p:cNvSpPr>
            <a:spLocks noGrp="1"/>
          </p:cNvSpPr>
          <p:nvPr>
            <p:ph idx="1"/>
          </p:nvPr>
        </p:nvSpPr>
        <p:spPr/>
        <p:txBody>
          <a:bodyPr>
            <a:normAutofit/>
          </a:bodyPr>
          <a:lstStyle/>
          <a:p>
            <a:r>
              <a:rPr lang="en-CA" sz="2800" dirty="0"/>
              <a:t>Test setup: 4 nodes. One of them is the main node containing the generator, the other 3 are workers containing their own respective discriminator. Base GAN model was a simple DCGAN.</a:t>
            </a:r>
          </a:p>
          <a:p>
            <a:r>
              <a:rPr lang="en-CA" sz="2800" dirty="0"/>
              <a:t>Each node has 4 CPUs. Training done using </a:t>
            </a:r>
            <a:r>
              <a:rPr lang="en-CA" sz="2800" dirty="0" err="1"/>
              <a:t>pytorch</a:t>
            </a:r>
            <a:r>
              <a:rPr lang="en-CA" sz="2800" dirty="0"/>
              <a:t>.</a:t>
            </a:r>
          </a:p>
          <a:p>
            <a:r>
              <a:rPr lang="en-CA" sz="2800" dirty="0"/>
              <a:t>5 different cases of class distribution skew. 0%, 20%, 40%, 60%, 80% and 100%.</a:t>
            </a:r>
          </a:p>
          <a:p>
            <a:r>
              <a:rPr lang="en-CA" sz="2800" dirty="0"/>
              <a:t>Dataset is MNIST handwritten digits. Itself is about 5% skewed.</a:t>
            </a:r>
          </a:p>
          <a:p>
            <a:r>
              <a:rPr lang="en-CA" sz="2800" dirty="0"/>
              <a:t>Dataset is broken into chunks and given to each node.</a:t>
            </a:r>
          </a:p>
        </p:txBody>
      </p:sp>
      <p:sp>
        <p:nvSpPr>
          <p:cNvPr id="4" name="Date Placeholder 3">
            <a:extLst>
              <a:ext uri="{FF2B5EF4-FFF2-40B4-BE49-F238E27FC236}">
                <a16:creationId xmlns:a16="http://schemas.microsoft.com/office/drawing/2014/main" id="{5339E66E-8E34-4D92-9FCD-06D8504964D2}"/>
              </a:ext>
            </a:extLst>
          </p:cNvPr>
          <p:cNvSpPr>
            <a:spLocks noGrp="1"/>
          </p:cNvSpPr>
          <p:nvPr>
            <p:ph type="dt" sz="half" idx="10"/>
          </p:nvPr>
        </p:nvSpPr>
        <p:spPr/>
        <p:txBody>
          <a:bodyPr/>
          <a:lstStyle/>
          <a:p>
            <a:fld id="{5F02D7DF-052E-4D3E-94C3-A10FCF570505}" type="datetime1">
              <a:rPr lang="en-CA" smtClean="0"/>
              <a:t>2019-12-01</a:t>
            </a:fld>
            <a:endParaRPr lang="en-CA"/>
          </a:p>
        </p:txBody>
      </p:sp>
      <p:sp>
        <p:nvSpPr>
          <p:cNvPr id="5" name="Footer Placeholder 4">
            <a:extLst>
              <a:ext uri="{FF2B5EF4-FFF2-40B4-BE49-F238E27FC236}">
                <a16:creationId xmlns:a16="http://schemas.microsoft.com/office/drawing/2014/main" id="{68C6D38B-53B0-4519-8393-031F0BB4BB0B}"/>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BD67DEA2-F5FF-4E28-8F2F-644A1840E8A6}"/>
              </a:ext>
            </a:extLst>
          </p:cNvPr>
          <p:cNvSpPr>
            <a:spLocks noGrp="1"/>
          </p:cNvSpPr>
          <p:nvPr>
            <p:ph type="sldNum" sz="quarter" idx="12"/>
          </p:nvPr>
        </p:nvSpPr>
        <p:spPr/>
        <p:txBody>
          <a:bodyPr/>
          <a:lstStyle/>
          <a:p>
            <a:fld id="{E50162AC-0F45-44DF-BA2F-F2B3529BBD7E}" type="slidenum">
              <a:rPr lang="en-CA" smtClean="0"/>
              <a:t>13</a:t>
            </a:fld>
            <a:endParaRPr lang="en-CA"/>
          </a:p>
        </p:txBody>
      </p:sp>
    </p:spTree>
    <p:extLst>
      <p:ext uri="{BB962C8B-B14F-4D97-AF65-F5344CB8AC3E}">
        <p14:creationId xmlns:p14="http://schemas.microsoft.com/office/powerpoint/2010/main" val="119085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7A8F-034A-41B0-A72A-895A06AD3E77}"/>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37E1D88F-0CAC-48DE-A56A-6E0B288B0E95}"/>
              </a:ext>
            </a:extLst>
          </p:cNvPr>
          <p:cNvSpPr>
            <a:spLocks noGrp="1"/>
          </p:cNvSpPr>
          <p:nvPr>
            <p:ph idx="1"/>
          </p:nvPr>
        </p:nvSpPr>
        <p:spPr/>
        <p:txBody>
          <a:bodyPr>
            <a:normAutofit/>
          </a:bodyPr>
          <a:lstStyle/>
          <a:p>
            <a:r>
              <a:rPr lang="en-CA" sz="2800" dirty="0"/>
              <a:t>Base GAN implementation not very robust. Only able to reach very limited results before deteriorating.</a:t>
            </a:r>
          </a:p>
        </p:txBody>
      </p:sp>
      <p:pic>
        <p:nvPicPr>
          <p:cNvPr id="5" name="Picture 4" descr="A picture containing photo, keyboard, woman, white&#10;&#10;Description automatically generated">
            <a:extLst>
              <a:ext uri="{FF2B5EF4-FFF2-40B4-BE49-F238E27FC236}">
                <a16:creationId xmlns:a16="http://schemas.microsoft.com/office/drawing/2014/main" id="{000388D7-ED5F-48C5-9A3F-BCB93DC9D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297" y="2790825"/>
            <a:ext cx="3269406" cy="3269406"/>
          </a:xfrm>
          <a:prstGeom prst="rect">
            <a:avLst/>
          </a:prstGeom>
        </p:spPr>
      </p:pic>
      <p:pic>
        <p:nvPicPr>
          <p:cNvPr id="7" name="Picture 6" descr="A close up of a white background&#10;&#10;Description automatically generated">
            <a:extLst>
              <a:ext uri="{FF2B5EF4-FFF2-40B4-BE49-F238E27FC236}">
                <a16:creationId xmlns:a16="http://schemas.microsoft.com/office/drawing/2014/main" id="{E47C3236-B3FB-4265-9E87-4A47881B3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790825"/>
            <a:ext cx="3269406" cy="3269406"/>
          </a:xfrm>
          <a:prstGeom prst="rect">
            <a:avLst/>
          </a:prstGeom>
        </p:spPr>
      </p:pic>
      <p:pic>
        <p:nvPicPr>
          <p:cNvPr id="8" name="Picture 7">
            <a:extLst>
              <a:ext uri="{FF2B5EF4-FFF2-40B4-BE49-F238E27FC236}">
                <a16:creationId xmlns:a16="http://schemas.microsoft.com/office/drawing/2014/main" id="{61DF74E9-6989-4E8A-9EC7-2C81726939DB}"/>
              </a:ext>
            </a:extLst>
          </p:cNvPr>
          <p:cNvPicPr>
            <a:picLocks noChangeAspect="1"/>
          </p:cNvPicPr>
          <p:nvPr/>
        </p:nvPicPr>
        <p:blipFill>
          <a:blip r:embed="rId4"/>
          <a:stretch>
            <a:fillRect/>
          </a:stretch>
        </p:blipFill>
        <p:spPr>
          <a:xfrm>
            <a:off x="7825314" y="2790823"/>
            <a:ext cx="3269407" cy="3269407"/>
          </a:xfrm>
          <a:prstGeom prst="rect">
            <a:avLst/>
          </a:prstGeom>
        </p:spPr>
      </p:pic>
      <p:sp>
        <p:nvSpPr>
          <p:cNvPr id="9" name="Date Placeholder 8">
            <a:extLst>
              <a:ext uri="{FF2B5EF4-FFF2-40B4-BE49-F238E27FC236}">
                <a16:creationId xmlns:a16="http://schemas.microsoft.com/office/drawing/2014/main" id="{BD5AF4F6-7073-4FA2-BFEE-AD534902D621}"/>
              </a:ext>
            </a:extLst>
          </p:cNvPr>
          <p:cNvSpPr>
            <a:spLocks noGrp="1"/>
          </p:cNvSpPr>
          <p:nvPr>
            <p:ph type="dt" sz="half" idx="10"/>
          </p:nvPr>
        </p:nvSpPr>
        <p:spPr/>
        <p:txBody>
          <a:bodyPr/>
          <a:lstStyle/>
          <a:p>
            <a:fld id="{59B68C86-9A25-4890-80E2-3980FABE63AD}" type="datetime1">
              <a:rPr lang="en-CA" smtClean="0"/>
              <a:t>2019-12-01</a:t>
            </a:fld>
            <a:endParaRPr lang="en-CA"/>
          </a:p>
        </p:txBody>
      </p:sp>
      <p:sp>
        <p:nvSpPr>
          <p:cNvPr id="10" name="Footer Placeholder 9">
            <a:extLst>
              <a:ext uri="{FF2B5EF4-FFF2-40B4-BE49-F238E27FC236}">
                <a16:creationId xmlns:a16="http://schemas.microsoft.com/office/drawing/2014/main" id="{881FD743-5F49-4802-9A94-46263624DAFA}"/>
              </a:ext>
            </a:extLst>
          </p:cNvPr>
          <p:cNvSpPr>
            <a:spLocks noGrp="1"/>
          </p:cNvSpPr>
          <p:nvPr>
            <p:ph type="ftr" sz="quarter" idx="11"/>
          </p:nvPr>
        </p:nvSpPr>
        <p:spPr/>
        <p:txBody>
          <a:bodyPr/>
          <a:lstStyle/>
          <a:p>
            <a:r>
              <a:rPr lang="en-CA"/>
              <a:t>COMP 5704 Project Presentation</a:t>
            </a:r>
          </a:p>
        </p:txBody>
      </p:sp>
      <p:sp>
        <p:nvSpPr>
          <p:cNvPr id="11" name="Slide Number Placeholder 10">
            <a:extLst>
              <a:ext uri="{FF2B5EF4-FFF2-40B4-BE49-F238E27FC236}">
                <a16:creationId xmlns:a16="http://schemas.microsoft.com/office/drawing/2014/main" id="{2D995B19-16EA-4914-96C5-16DBD284B103}"/>
              </a:ext>
            </a:extLst>
          </p:cNvPr>
          <p:cNvSpPr>
            <a:spLocks noGrp="1"/>
          </p:cNvSpPr>
          <p:nvPr>
            <p:ph type="sldNum" sz="quarter" idx="12"/>
          </p:nvPr>
        </p:nvSpPr>
        <p:spPr/>
        <p:txBody>
          <a:bodyPr/>
          <a:lstStyle/>
          <a:p>
            <a:fld id="{E50162AC-0F45-44DF-BA2F-F2B3529BBD7E}" type="slidenum">
              <a:rPr lang="en-CA" smtClean="0"/>
              <a:t>14</a:t>
            </a:fld>
            <a:endParaRPr lang="en-CA"/>
          </a:p>
        </p:txBody>
      </p:sp>
    </p:spTree>
    <p:extLst>
      <p:ext uri="{BB962C8B-B14F-4D97-AF65-F5344CB8AC3E}">
        <p14:creationId xmlns:p14="http://schemas.microsoft.com/office/powerpoint/2010/main" val="269615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A3D4-EBD8-45E6-AF24-48B8DE4DC66F}"/>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90E8B5AB-D572-43A6-B2BE-2C21B7D51416}"/>
              </a:ext>
            </a:extLst>
          </p:cNvPr>
          <p:cNvSpPr>
            <a:spLocks noGrp="1"/>
          </p:cNvSpPr>
          <p:nvPr>
            <p:ph idx="1"/>
          </p:nvPr>
        </p:nvSpPr>
        <p:spPr/>
        <p:txBody>
          <a:bodyPr>
            <a:normAutofit/>
          </a:bodyPr>
          <a:lstStyle/>
          <a:p>
            <a:r>
              <a:rPr lang="en-CA" sz="2800" dirty="0"/>
              <a:t>No significant difference seen in 0%, 20% and 40% skew.</a:t>
            </a:r>
          </a:p>
        </p:txBody>
      </p:sp>
      <p:pic>
        <p:nvPicPr>
          <p:cNvPr id="4" name="Picture 3">
            <a:extLst>
              <a:ext uri="{FF2B5EF4-FFF2-40B4-BE49-F238E27FC236}">
                <a16:creationId xmlns:a16="http://schemas.microsoft.com/office/drawing/2014/main" id="{7CFC6D7E-320C-4AE8-920F-6249B46F12EC}"/>
              </a:ext>
            </a:extLst>
          </p:cNvPr>
          <p:cNvPicPr>
            <a:picLocks noChangeAspect="1"/>
          </p:cNvPicPr>
          <p:nvPr/>
        </p:nvPicPr>
        <p:blipFill>
          <a:blip r:embed="rId2"/>
          <a:stretch>
            <a:fillRect/>
          </a:stretch>
        </p:blipFill>
        <p:spPr>
          <a:xfrm>
            <a:off x="5076825" y="2538768"/>
            <a:ext cx="3400600" cy="3400600"/>
          </a:xfrm>
          <a:prstGeom prst="rect">
            <a:avLst/>
          </a:prstGeom>
        </p:spPr>
      </p:pic>
      <p:pic>
        <p:nvPicPr>
          <p:cNvPr id="5" name="Picture 4">
            <a:extLst>
              <a:ext uri="{FF2B5EF4-FFF2-40B4-BE49-F238E27FC236}">
                <a16:creationId xmlns:a16="http://schemas.microsoft.com/office/drawing/2014/main" id="{EABFC449-36E9-4B5C-979C-C2EF60B72B6D}"/>
              </a:ext>
            </a:extLst>
          </p:cNvPr>
          <p:cNvPicPr>
            <a:picLocks noChangeAspect="1"/>
          </p:cNvPicPr>
          <p:nvPr/>
        </p:nvPicPr>
        <p:blipFill>
          <a:blip r:embed="rId3"/>
          <a:stretch>
            <a:fillRect/>
          </a:stretch>
        </p:blipFill>
        <p:spPr>
          <a:xfrm>
            <a:off x="8586527" y="2538768"/>
            <a:ext cx="3400600" cy="3400600"/>
          </a:xfrm>
          <a:prstGeom prst="rect">
            <a:avLst/>
          </a:prstGeom>
        </p:spPr>
      </p:pic>
      <p:pic>
        <p:nvPicPr>
          <p:cNvPr id="6" name="Picture 5">
            <a:extLst>
              <a:ext uri="{FF2B5EF4-FFF2-40B4-BE49-F238E27FC236}">
                <a16:creationId xmlns:a16="http://schemas.microsoft.com/office/drawing/2014/main" id="{5B3C77F1-376D-499E-8890-8FB9588C7F8A}"/>
              </a:ext>
            </a:extLst>
          </p:cNvPr>
          <p:cNvPicPr>
            <a:picLocks noChangeAspect="1"/>
          </p:cNvPicPr>
          <p:nvPr/>
        </p:nvPicPr>
        <p:blipFill>
          <a:blip r:embed="rId4"/>
          <a:stretch>
            <a:fillRect/>
          </a:stretch>
        </p:blipFill>
        <p:spPr>
          <a:xfrm>
            <a:off x="1567123" y="2538768"/>
            <a:ext cx="3400600" cy="3400600"/>
          </a:xfrm>
          <a:prstGeom prst="rect">
            <a:avLst/>
          </a:prstGeom>
        </p:spPr>
      </p:pic>
      <p:sp>
        <p:nvSpPr>
          <p:cNvPr id="7" name="Date Placeholder 6">
            <a:extLst>
              <a:ext uri="{FF2B5EF4-FFF2-40B4-BE49-F238E27FC236}">
                <a16:creationId xmlns:a16="http://schemas.microsoft.com/office/drawing/2014/main" id="{12D37816-984C-49E4-806D-3D19251A1D93}"/>
              </a:ext>
            </a:extLst>
          </p:cNvPr>
          <p:cNvSpPr>
            <a:spLocks noGrp="1"/>
          </p:cNvSpPr>
          <p:nvPr>
            <p:ph type="dt" sz="half" idx="10"/>
          </p:nvPr>
        </p:nvSpPr>
        <p:spPr/>
        <p:txBody>
          <a:bodyPr/>
          <a:lstStyle/>
          <a:p>
            <a:fld id="{547EA771-3A66-4322-9500-8C1886AE1508}" type="datetime1">
              <a:rPr lang="en-CA" smtClean="0"/>
              <a:t>2019-12-01</a:t>
            </a:fld>
            <a:endParaRPr lang="en-CA"/>
          </a:p>
        </p:txBody>
      </p:sp>
      <p:sp>
        <p:nvSpPr>
          <p:cNvPr id="8" name="Footer Placeholder 7">
            <a:extLst>
              <a:ext uri="{FF2B5EF4-FFF2-40B4-BE49-F238E27FC236}">
                <a16:creationId xmlns:a16="http://schemas.microsoft.com/office/drawing/2014/main" id="{7A768956-51A7-4FF9-85DA-DA0604D57C28}"/>
              </a:ext>
            </a:extLst>
          </p:cNvPr>
          <p:cNvSpPr>
            <a:spLocks noGrp="1"/>
          </p:cNvSpPr>
          <p:nvPr>
            <p:ph type="ftr" sz="quarter" idx="11"/>
          </p:nvPr>
        </p:nvSpPr>
        <p:spPr/>
        <p:txBody>
          <a:bodyPr/>
          <a:lstStyle/>
          <a:p>
            <a:r>
              <a:rPr lang="en-CA"/>
              <a:t>COMP 5704 Project Presentation</a:t>
            </a:r>
          </a:p>
        </p:txBody>
      </p:sp>
      <p:sp>
        <p:nvSpPr>
          <p:cNvPr id="9" name="Slide Number Placeholder 8">
            <a:extLst>
              <a:ext uri="{FF2B5EF4-FFF2-40B4-BE49-F238E27FC236}">
                <a16:creationId xmlns:a16="http://schemas.microsoft.com/office/drawing/2014/main" id="{CBF00A55-CA68-4FF7-8089-510787B21B7B}"/>
              </a:ext>
            </a:extLst>
          </p:cNvPr>
          <p:cNvSpPr>
            <a:spLocks noGrp="1"/>
          </p:cNvSpPr>
          <p:nvPr>
            <p:ph type="sldNum" sz="quarter" idx="12"/>
          </p:nvPr>
        </p:nvSpPr>
        <p:spPr/>
        <p:txBody>
          <a:bodyPr/>
          <a:lstStyle/>
          <a:p>
            <a:fld id="{E50162AC-0F45-44DF-BA2F-F2B3529BBD7E}" type="slidenum">
              <a:rPr lang="en-CA" smtClean="0"/>
              <a:t>15</a:t>
            </a:fld>
            <a:endParaRPr lang="en-CA"/>
          </a:p>
        </p:txBody>
      </p:sp>
    </p:spTree>
    <p:extLst>
      <p:ext uri="{BB962C8B-B14F-4D97-AF65-F5344CB8AC3E}">
        <p14:creationId xmlns:p14="http://schemas.microsoft.com/office/powerpoint/2010/main" val="110777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DCD-CA35-4E6E-BFC2-FBC9F92C7A2A}"/>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B5AD670F-A7CD-43C8-8BF2-2758934AD591}"/>
              </a:ext>
            </a:extLst>
          </p:cNvPr>
          <p:cNvSpPr>
            <a:spLocks noGrp="1"/>
          </p:cNvSpPr>
          <p:nvPr>
            <p:ph idx="1"/>
          </p:nvPr>
        </p:nvSpPr>
        <p:spPr/>
        <p:txBody>
          <a:bodyPr>
            <a:normAutofit/>
          </a:bodyPr>
          <a:lstStyle/>
          <a:p>
            <a:r>
              <a:rPr lang="en-CA" sz="2800" dirty="0"/>
              <a:t>At 60% and more, even the best results became harder to recognize. </a:t>
            </a:r>
          </a:p>
        </p:txBody>
      </p:sp>
      <p:pic>
        <p:nvPicPr>
          <p:cNvPr id="4" name="Picture 3">
            <a:extLst>
              <a:ext uri="{FF2B5EF4-FFF2-40B4-BE49-F238E27FC236}">
                <a16:creationId xmlns:a16="http://schemas.microsoft.com/office/drawing/2014/main" id="{CAF3B953-5510-4E31-AC5B-777E9DEA19A6}"/>
              </a:ext>
            </a:extLst>
          </p:cNvPr>
          <p:cNvPicPr>
            <a:picLocks noChangeAspect="1"/>
          </p:cNvPicPr>
          <p:nvPr/>
        </p:nvPicPr>
        <p:blipFill>
          <a:blip r:embed="rId2"/>
          <a:stretch>
            <a:fillRect/>
          </a:stretch>
        </p:blipFill>
        <p:spPr>
          <a:xfrm>
            <a:off x="1097280" y="2505074"/>
            <a:ext cx="3162475" cy="3162475"/>
          </a:xfrm>
          <a:prstGeom prst="rect">
            <a:avLst/>
          </a:prstGeom>
        </p:spPr>
      </p:pic>
      <p:pic>
        <p:nvPicPr>
          <p:cNvPr id="5" name="Picture 4">
            <a:extLst>
              <a:ext uri="{FF2B5EF4-FFF2-40B4-BE49-F238E27FC236}">
                <a16:creationId xmlns:a16="http://schemas.microsoft.com/office/drawing/2014/main" id="{4ACB8DF4-78FE-4BCA-868C-87FDBE379B9F}"/>
              </a:ext>
            </a:extLst>
          </p:cNvPr>
          <p:cNvPicPr>
            <a:picLocks noChangeAspect="1"/>
          </p:cNvPicPr>
          <p:nvPr/>
        </p:nvPicPr>
        <p:blipFill>
          <a:blip r:embed="rId3"/>
          <a:stretch>
            <a:fillRect/>
          </a:stretch>
        </p:blipFill>
        <p:spPr>
          <a:xfrm>
            <a:off x="4457525" y="2505074"/>
            <a:ext cx="3162475" cy="3162475"/>
          </a:xfrm>
          <a:prstGeom prst="rect">
            <a:avLst/>
          </a:prstGeom>
        </p:spPr>
      </p:pic>
      <p:pic>
        <p:nvPicPr>
          <p:cNvPr id="6" name="Picture 5">
            <a:extLst>
              <a:ext uri="{FF2B5EF4-FFF2-40B4-BE49-F238E27FC236}">
                <a16:creationId xmlns:a16="http://schemas.microsoft.com/office/drawing/2014/main" id="{661B5813-3E2B-4AC6-B93B-7972CDC46D30}"/>
              </a:ext>
            </a:extLst>
          </p:cNvPr>
          <p:cNvPicPr>
            <a:picLocks noChangeAspect="1"/>
          </p:cNvPicPr>
          <p:nvPr/>
        </p:nvPicPr>
        <p:blipFill>
          <a:blip r:embed="rId4"/>
          <a:stretch>
            <a:fillRect/>
          </a:stretch>
        </p:blipFill>
        <p:spPr>
          <a:xfrm>
            <a:off x="7817770" y="2505074"/>
            <a:ext cx="3162475" cy="3162475"/>
          </a:xfrm>
          <a:prstGeom prst="rect">
            <a:avLst/>
          </a:prstGeom>
        </p:spPr>
      </p:pic>
      <p:sp>
        <p:nvSpPr>
          <p:cNvPr id="7" name="Date Placeholder 6">
            <a:extLst>
              <a:ext uri="{FF2B5EF4-FFF2-40B4-BE49-F238E27FC236}">
                <a16:creationId xmlns:a16="http://schemas.microsoft.com/office/drawing/2014/main" id="{0B7C7A14-A3AB-4D52-A969-918288308943}"/>
              </a:ext>
            </a:extLst>
          </p:cNvPr>
          <p:cNvSpPr>
            <a:spLocks noGrp="1"/>
          </p:cNvSpPr>
          <p:nvPr>
            <p:ph type="dt" sz="half" idx="10"/>
          </p:nvPr>
        </p:nvSpPr>
        <p:spPr/>
        <p:txBody>
          <a:bodyPr/>
          <a:lstStyle/>
          <a:p>
            <a:fld id="{B5A504B1-68F6-4A03-B41B-D00E967051CF}" type="datetime1">
              <a:rPr lang="en-CA" smtClean="0"/>
              <a:t>2019-12-01</a:t>
            </a:fld>
            <a:endParaRPr lang="en-CA"/>
          </a:p>
        </p:txBody>
      </p:sp>
      <p:sp>
        <p:nvSpPr>
          <p:cNvPr id="8" name="Footer Placeholder 7">
            <a:extLst>
              <a:ext uri="{FF2B5EF4-FFF2-40B4-BE49-F238E27FC236}">
                <a16:creationId xmlns:a16="http://schemas.microsoft.com/office/drawing/2014/main" id="{B7637B0A-3158-47A3-9F3E-15431B757693}"/>
              </a:ext>
            </a:extLst>
          </p:cNvPr>
          <p:cNvSpPr>
            <a:spLocks noGrp="1"/>
          </p:cNvSpPr>
          <p:nvPr>
            <p:ph type="ftr" sz="quarter" idx="11"/>
          </p:nvPr>
        </p:nvSpPr>
        <p:spPr/>
        <p:txBody>
          <a:bodyPr/>
          <a:lstStyle/>
          <a:p>
            <a:r>
              <a:rPr lang="en-CA"/>
              <a:t>COMP 5704 Project Presentation</a:t>
            </a:r>
          </a:p>
        </p:txBody>
      </p:sp>
      <p:sp>
        <p:nvSpPr>
          <p:cNvPr id="9" name="Slide Number Placeholder 8">
            <a:extLst>
              <a:ext uri="{FF2B5EF4-FFF2-40B4-BE49-F238E27FC236}">
                <a16:creationId xmlns:a16="http://schemas.microsoft.com/office/drawing/2014/main" id="{BEF32C78-2B3E-48C3-AB49-D2FDABACFFD1}"/>
              </a:ext>
            </a:extLst>
          </p:cNvPr>
          <p:cNvSpPr>
            <a:spLocks noGrp="1"/>
          </p:cNvSpPr>
          <p:nvPr>
            <p:ph type="sldNum" sz="quarter" idx="12"/>
          </p:nvPr>
        </p:nvSpPr>
        <p:spPr/>
        <p:txBody>
          <a:bodyPr/>
          <a:lstStyle/>
          <a:p>
            <a:fld id="{E50162AC-0F45-44DF-BA2F-F2B3529BBD7E}" type="slidenum">
              <a:rPr lang="en-CA" smtClean="0"/>
              <a:t>16</a:t>
            </a:fld>
            <a:endParaRPr lang="en-CA"/>
          </a:p>
        </p:txBody>
      </p:sp>
    </p:spTree>
    <p:extLst>
      <p:ext uri="{BB962C8B-B14F-4D97-AF65-F5344CB8AC3E}">
        <p14:creationId xmlns:p14="http://schemas.microsoft.com/office/powerpoint/2010/main" val="273991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407F-D22D-4DCC-AC89-5AFE858F9E81}"/>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E1E31221-29C5-4F68-A024-2290EF7E5CC6}"/>
              </a:ext>
            </a:extLst>
          </p:cNvPr>
          <p:cNvSpPr>
            <a:spLocks noGrp="1"/>
          </p:cNvSpPr>
          <p:nvPr>
            <p:ph idx="1"/>
          </p:nvPr>
        </p:nvSpPr>
        <p:spPr/>
        <p:txBody>
          <a:bodyPr>
            <a:normAutofit/>
          </a:bodyPr>
          <a:lstStyle/>
          <a:p>
            <a:r>
              <a:rPr lang="en-CA" sz="2800" dirty="0"/>
              <a:t>Also at those percentages sometimes the generator tried generating samples that are found within all of the datasets. Basically generating in the intersection of the distributions.</a:t>
            </a:r>
          </a:p>
          <a:p>
            <a:endParaRPr lang="en-CA" sz="2800" dirty="0"/>
          </a:p>
        </p:txBody>
      </p:sp>
      <p:pic>
        <p:nvPicPr>
          <p:cNvPr id="5" name="Picture 4" descr="A picture containing fabric, computer&#10;&#10;Description automatically generated">
            <a:extLst>
              <a:ext uri="{FF2B5EF4-FFF2-40B4-BE49-F238E27FC236}">
                <a16:creationId xmlns:a16="http://schemas.microsoft.com/office/drawing/2014/main" id="{DD0B2208-1027-4B1F-B421-A18DA69E9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5" y="3152775"/>
            <a:ext cx="2895600" cy="2895600"/>
          </a:xfrm>
          <a:prstGeom prst="rect">
            <a:avLst/>
          </a:prstGeom>
        </p:spPr>
      </p:pic>
      <p:sp>
        <p:nvSpPr>
          <p:cNvPr id="6" name="Date Placeholder 5">
            <a:extLst>
              <a:ext uri="{FF2B5EF4-FFF2-40B4-BE49-F238E27FC236}">
                <a16:creationId xmlns:a16="http://schemas.microsoft.com/office/drawing/2014/main" id="{DE30299D-4935-4A32-BEAF-8A2E00C2A83B}"/>
              </a:ext>
            </a:extLst>
          </p:cNvPr>
          <p:cNvSpPr>
            <a:spLocks noGrp="1"/>
          </p:cNvSpPr>
          <p:nvPr>
            <p:ph type="dt" sz="half" idx="10"/>
          </p:nvPr>
        </p:nvSpPr>
        <p:spPr/>
        <p:txBody>
          <a:bodyPr/>
          <a:lstStyle/>
          <a:p>
            <a:fld id="{226C368B-E428-479B-85D7-87AEEAA5E556}" type="datetime1">
              <a:rPr lang="en-CA" smtClean="0"/>
              <a:t>2019-12-01</a:t>
            </a:fld>
            <a:endParaRPr lang="en-CA"/>
          </a:p>
        </p:txBody>
      </p:sp>
      <p:sp>
        <p:nvSpPr>
          <p:cNvPr id="7" name="Footer Placeholder 6">
            <a:extLst>
              <a:ext uri="{FF2B5EF4-FFF2-40B4-BE49-F238E27FC236}">
                <a16:creationId xmlns:a16="http://schemas.microsoft.com/office/drawing/2014/main" id="{F7FFFCF3-6004-408E-89AE-171A99312E21}"/>
              </a:ext>
            </a:extLst>
          </p:cNvPr>
          <p:cNvSpPr>
            <a:spLocks noGrp="1"/>
          </p:cNvSpPr>
          <p:nvPr>
            <p:ph type="ftr" sz="quarter" idx="11"/>
          </p:nvPr>
        </p:nvSpPr>
        <p:spPr/>
        <p:txBody>
          <a:bodyPr/>
          <a:lstStyle/>
          <a:p>
            <a:r>
              <a:rPr lang="en-CA"/>
              <a:t>COMP 5704 Project Presentation</a:t>
            </a:r>
          </a:p>
        </p:txBody>
      </p:sp>
      <p:sp>
        <p:nvSpPr>
          <p:cNvPr id="8" name="Slide Number Placeholder 7">
            <a:extLst>
              <a:ext uri="{FF2B5EF4-FFF2-40B4-BE49-F238E27FC236}">
                <a16:creationId xmlns:a16="http://schemas.microsoft.com/office/drawing/2014/main" id="{4165FEE1-8D48-4ACE-BD06-6C508AAEA669}"/>
              </a:ext>
            </a:extLst>
          </p:cNvPr>
          <p:cNvSpPr>
            <a:spLocks noGrp="1"/>
          </p:cNvSpPr>
          <p:nvPr>
            <p:ph type="sldNum" sz="quarter" idx="12"/>
          </p:nvPr>
        </p:nvSpPr>
        <p:spPr/>
        <p:txBody>
          <a:bodyPr/>
          <a:lstStyle/>
          <a:p>
            <a:fld id="{E50162AC-0F45-44DF-BA2F-F2B3529BBD7E}" type="slidenum">
              <a:rPr lang="en-CA" smtClean="0"/>
              <a:t>17</a:t>
            </a:fld>
            <a:endParaRPr lang="en-CA"/>
          </a:p>
        </p:txBody>
      </p:sp>
    </p:spTree>
    <p:extLst>
      <p:ext uri="{BB962C8B-B14F-4D97-AF65-F5344CB8AC3E}">
        <p14:creationId xmlns:p14="http://schemas.microsoft.com/office/powerpoint/2010/main" val="23467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974B-B867-4625-8143-7A4C2FB2AE2B}"/>
              </a:ext>
            </a:extLst>
          </p:cNvPr>
          <p:cNvSpPr>
            <a:spLocks noGrp="1"/>
          </p:cNvSpPr>
          <p:nvPr>
            <p:ph type="title"/>
          </p:nvPr>
        </p:nvSpPr>
        <p:spPr/>
        <p:txBody>
          <a:bodyPr/>
          <a:lstStyle/>
          <a:p>
            <a:r>
              <a:rPr lang="en-CA" dirty="0"/>
              <a:t>Conclusion and Future Work</a:t>
            </a:r>
          </a:p>
        </p:txBody>
      </p:sp>
      <p:sp>
        <p:nvSpPr>
          <p:cNvPr id="3" name="Content Placeholder 2">
            <a:extLst>
              <a:ext uri="{FF2B5EF4-FFF2-40B4-BE49-F238E27FC236}">
                <a16:creationId xmlns:a16="http://schemas.microsoft.com/office/drawing/2014/main" id="{8D476F2C-9BF4-4BDA-83A1-0846B4068AAA}"/>
              </a:ext>
            </a:extLst>
          </p:cNvPr>
          <p:cNvSpPr>
            <a:spLocks noGrp="1"/>
          </p:cNvSpPr>
          <p:nvPr>
            <p:ph idx="1"/>
          </p:nvPr>
        </p:nvSpPr>
        <p:spPr/>
        <p:txBody>
          <a:bodyPr>
            <a:normAutofit/>
          </a:bodyPr>
          <a:lstStyle/>
          <a:p>
            <a:r>
              <a:rPr lang="en-CA" sz="2800" dirty="0"/>
              <a:t>MD-GAN is definitely susceptible to different distributions of data in nodes. It becomes evident around 60% skew. </a:t>
            </a:r>
          </a:p>
          <a:p>
            <a:r>
              <a:rPr lang="en-CA" sz="2800" dirty="0"/>
              <a:t>Problems include worse results and sometimes mode collapse.</a:t>
            </a:r>
          </a:p>
          <a:p>
            <a:r>
              <a:rPr lang="en-CA" sz="2800" dirty="0"/>
              <a:t>I think that using GAN methods that combat mode collapse will not help. In fact, it might prevent convergence because it wants to force the generative distribution to be like the dataset distribution. This is a good avenue for further testing.</a:t>
            </a:r>
          </a:p>
        </p:txBody>
      </p:sp>
      <p:sp>
        <p:nvSpPr>
          <p:cNvPr id="4" name="Date Placeholder 3">
            <a:extLst>
              <a:ext uri="{FF2B5EF4-FFF2-40B4-BE49-F238E27FC236}">
                <a16:creationId xmlns:a16="http://schemas.microsoft.com/office/drawing/2014/main" id="{AF477535-21F5-4E31-8CCC-259E251657B5}"/>
              </a:ext>
            </a:extLst>
          </p:cNvPr>
          <p:cNvSpPr>
            <a:spLocks noGrp="1"/>
          </p:cNvSpPr>
          <p:nvPr>
            <p:ph type="dt" sz="half" idx="10"/>
          </p:nvPr>
        </p:nvSpPr>
        <p:spPr/>
        <p:txBody>
          <a:bodyPr/>
          <a:lstStyle/>
          <a:p>
            <a:fld id="{A43D0986-EDED-4952-AA93-F730D173207A}" type="datetime1">
              <a:rPr lang="en-CA" smtClean="0"/>
              <a:t>2019-12-01</a:t>
            </a:fld>
            <a:endParaRPr lang="en-CA"/>
          </a:p>
        </p:txBody>
      </p:sp>
      <p:sp>
        <p:nvSpPr>
          <p:cNvPr id="5" name="Footer Placeholder 4">
            <a:extLst>
              <a:ext uri="{FF2B5EF4-FFF2-40B4-BE49-F238E27FC236}">
                <a16:creationId xmlns:a16="http://schemas.microsoft.com/office/drawing/2014/main" id="{95B37A14-B25C-45CF-B422-D0A438B7238B}"/>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A831DF10-97F1-47B1-85DE-98D87849DA91}"/>
              </a:ext>
            </a:extLst>
          </p:cNvPr>
          <p:cNvSpPr>
            <a:spLocks noGrp="1"/>
          </p:cNvSpPr>
          <p:nvPr>
            <p:ph type="sldNum" sz="quarter" idx="12"/>
          </p:nvPr>
        </p:nvSpPr>
        <p:spPr/>
        <p:txBody>
          <a:bodyPr/>
          <a:lstStyle/>
          <a:p>
            <a:fld id="{E50162AC-0F45-44DF-BA2F-F2B3529BBD7E}" type="slidenum">
              <a:rPr lang="en-CA" smtClean="0"/>
              <a:t>18</a:t>
            </a:fld>
            <a:endParaRPr lang="en-CA"/>
          </a:p>
        </p:txBody>
      </p:sp>
    </p:spTree>
    <p:extLst>
      <p:ext uri="{BB962C8B-B14F-4D97-AF65-F5344CB8AC3E}">
        <p14:creationId xmlns:p14="http://schemas.microsoft.com/office/powerpoint/2010/main" val="1692717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4143-3401-4952-B36D-F830B09FFC15}"/>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5CCDD9DD-8F6B-42A8-A4CC-DFC743EF214D}"/>
              </a:ext>
            </a:extLst>
          </p:cNvPr>
          <p:cNvSpPr>
            <a:spLocks noGrp="1"/>
          </p:cNvSpPr>
          <p:nvPr>
            <p:ph idx="1"/>
          </p:nvPr>
        </p:nvSpPr>
        <p:spPr/>
        <p:txBody>
          <a:bodyPr/>
          <a:lstStyle/>
          <a:p>
            <a:r>
              <a:rPr lang="en-US" dirty="0"/>
              <a:t>Goodfellow, Ian, et al. "Generative adversarial nets." </a:t>
            </a:r>
            <a:r>
              <a:rPr lang="en-US" i="1" dirty="0"/>
              <a:t>Advances in neural information processing systems</a:t>
            </a:r>
            <a:r>
              <a:rPr lang="en-US" dirty="0"/>
              <a:t>. 2014.</a:t>
            </a:r>
          </a:p>
          <a:p>
            <a:r>
              <a:rPr lang="en-US" dirty="0"/>
              <a:t>Li, Mu, et al. "Scaling distributed machine learning with the parameter server." </a:t>
            </a:r>
            <a:r>
              <a:rPr lang="en-US" i="1" dirty="0"/>
              <a:t>11th {USENIX} Symposium on Operating Systems Design and Implementation ({OSDI} 14)</a:t>
            </a:r>
            <a:r>
              <a:rPr lang="en-US" dirty="0"/>
              <a:t>. 2014.</a:t>
            </a:r>
          </a:p>
          <a:p>
            <a:r>
              <a:rPr lang="en-US" dirty="0"/>
              <a:t>Dean, Jeffrey, et al. "Large scale distributed deep networks." </a:t>
            </a:r>
            <a:r>
              <a:rPr lang="en-US" i="1" dirty="0"/>
              <a:t>Advances in neural information processing systems</a:t>
            </a:r>
            <a:r>
              <a:rPr lang="en-US" dirty="0"/>
              <a:t>. 2012.</a:t>
            </a:r>
          </a:p>
          <a:p>
            <a:r>
              <a:rPr lang="en-CA" dirty="0"/>
              <a:t>Hardy, </a:t>
            </a:r>
            <a:r>
              <a:rPr lang="en-CA" dirty="0" err="1"/>
              <a:t>Corentin</a:t>
            </a:r>
            <a:r>
              <a:rPr lang="en-CA" dirty="0"/>
              <a:t>, </a:t>
            </a:r>
            <a:r>
              <a:rPr lang="en-CA" dirty="0" err="1"/>
              <a:t>Erwan</a:t>
            </a:r>
            <a:r>
              <a:rPr lang="en-CA" dirty="0"/>
              <a:t> Le </a:t>
            </a:r>
            <a:r>
              <a:rPr lang="en-CA" dirty="0" err="1"/>
              <a:t>Merrer</a:t>
            </a:r>
            <a:r>
              <a:rPr lang="en-CA" dirty="0"/>
              <a:t>, and Bruno </a:t>
            </a:r>
            <a:r>
              <a:rPr lang="en-CA" dirty="0" err="1"/>
              <a:t>Sericola</a:t>
            </a:r>
            <a:r>
              <a:rPr lang="en-CA" dirty="0"/>
              <a:t>. "MD-GAN: Multi-discriminator generative adversarial networks for distributed datasets." </a:t>
            </a:r>
            <a:r>
              <a:rPr lang="en-CA" i="1" dirty="0"/>
              <a:t>2019 IEEE International Parallel and Distributed Processing Symposium (IPDPS)</a:t>
            </a:r>
            <a:r>
              <a:rPr lang="en-CA" dirty="0"/>
              <a:t>. IEEE, 2019.</a:t>
            </a:r>
          </a:p>
        </p:txBody>
      </p:sp>
      <p:sp>
        <p:nvSpPr>
          <p:cNvPr id="4" name="Date Placeholder 3">
            <a:extLst>
              <a:ext uri="{FF2B5EF4-FFF2-40B4-BE49-F238E27FC236}">
                <a16:creationId xmlns:a16="http://schemas.microsoft.com/office/drawing/2014/main" id="{4FA38CEB-04A7-4D9F-B4CE-90459C48A02F}"/>
              </a:ext>
            </a:extLst>
          </p:cNvPr>
          <p:cNvSpPr>
            <a:spLocks noGrp="1"/>
          </p:cNvSpPr>
          <p:nvPr>
            <p:ph type="dt" sz="half" idx="10"/>
          </p:nvPr>
        </p:nvSpPr>
        <p:spPr/>
        <p:txBody>
          <a:bodyPr/>
          <a:lstStyle/>
          <a:p>
            <a:fld id="{CD2BB203-E4BC-466C-BB1C-001E126DA9B7}" type="datetime1">
              <a:rPr lang="en-CA" smtClean="0"/>
              <a:t>2019-12-01</a:t>
            </a:fld>
            <a:endParaRPr lang="en-CA"/>
          </a:p>
        </p:txBody>
      </p:sp>
      <p:sp>
        <p:nvSpPr>
          <p:cNvPr id="5" name="Footer Placeholder 4">
            <a:extLst>
              <a:ext uri="{FF2B5EF4-FFF2-40B4-BE49-F238E27FC236}">
                <a16:creationId xmlns:a16="http://schemas.microsoft.com/office/drawing/2014/main" id="{38810E06-7A9E-43C8-8803-E1881706968C}"/>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57898FF7-D203-4A08-B4D2-AF6A6BF0518F}"/>
              </a:ext>
            </a:extLst>
          </p:cNvPr>
          <p:cNvSpPr>
            <a:spLocks noGrp="1"/>
          </p:cNvSpPr>
          <p:nvPr>
            <p:ph type="sldNum" sz="quarter" idx="12"/>
          </p:nvPr>
        </p:nvSpPr>
        <p:spPr/>
        <p:txBody>
          <a:bodyPr/>
          <a:lstStyle/>
          <a:p>
            <a:fld id="{E50162AC-0F45-44DF-BA2F-F2B3529BBD7E}" type="slidenum">
              <a:rPr lang="en-CA" smtClean="0"/>
              <a:t>19</a:t>
            </a:fld>
            <a:endParaRPr lang="en-CA"/>
          </a:p>
        </p:txBody>
      </p:sp>
    </p:spTree>
    <p:extLst>
      <p:ext uri="{BB962C8B-B14F-4D97-AF65-F5344CB8AC3E}">
        <p14:creationId xmlns:p14="http://schemas.microsoft.com/office/powerpoint/2010/main" val="28449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00E0-EB34-4F8B-8CB0-6292ED48BEA5}"/>
              </a:ext>
            </a:extLst>
          </p:cNvPr>
          <p:cNvSpPr>
            <a:spLocks noGrp="1"/>
          </p:cNvSpPr>
          <p:nvPr>
            <p:ph type="title"/>
          </p:nvPr>
        </p:nvSpPr>
        <p:spPr/>
        <p:txBody>
          <a:bodyPr/>
          <a:lstStyle/>
          <a:p>
            <a:r>
              <a:rPr lang="en-CA" dirty="0"/>
              <a:t>Table of Content</a:t>
            </a:r>
          </a:p>
        </p:txBody>
      </p:sp>
      <p:sp>
        <p:nvSpPr>
          <p:cNvPr id="3" name="Content Placeholder 2">
            <a:extLst>
              <a:ext uri="{FF2B5EF4-FFF2-40B4-BE49-F238E27FC236}">
                <a16:creationId xmlns:a16="http://schemas.microsoft.com/office/drawing/2014/main" id="{8248DD10-379C-4D24-91A8-CD3696AA31C2}"/>
              </a:ext>
            </a:extLst>
          </p:cNvPr>
          <p:cNvSpPr>
            <a:spLocks noGrp="1"/>
          </p:cNvSpPr>
          <p:nvPr>
            <p:ph idx="1"/>
          </p:nvPr>
        </p:nvSpPr>
        <p:spPr/>
        <p:txBody>
          <a:bodyPr>
            <a:normAutofit/>
          </a:bodyPr>
          <a:lstStyle/>
          <a:p>
            <a:r>
              <a:rPr lang="en-CA" dirty="0"/>
              <a:t>Introduction</a:t>
            </a:r>
          </a:p>
          <a:p>
            <a:r>
              <a:rPr lang="en-CA" dirty="0"/>
              <a:t>What are Generative Adversarial Networks</a:t>
            </a:r>
          </a:p>
          <a:p>
            <a:r>
              <a:rPr lang="en-CA" dirty="0"/>
              <a:t>GANs – An Analogy</a:t>
            </a:r>
          </a:p>
          <a:p>
            <a:r>
              <a:rPr lang="en-CA" dirty="0"/>
              <a:t>Distributed Machine Learning</a:t>
            </a:r>
          </a:p>
          <a:p>
            <a:r>
              <a:rPr lang="en-CA" dirty="0"/>
              <a:t>MD-GAN</a:t>
            </a:r>
          </a:p>
          <a:p>
            <a:r>
              <a:rPr lang="en-CA" dirty="0"/>
              <a:t>Potential vulnerability of MD-GAN</a:t>
            </a:r>
          </a:p>
          <a:p>
            <a:r>
              <a:rPr lang="en-CA" dirty="0"/>
              <a:t>Testing and Results</a:t>
            </a:r>
          </a:p>
          <a:p>
            <a:r>
              <a:rPr lang="en-CA" dirty="0"/>
              <a:t>Conclusion and Future work</a:t>
            </a:r>
          </a:p>
        </p:txBody>
      </p:sp>
      <p:sp>
        <p:nvSpPr>
          <p:cNvPr id="4" name="Date Placeholder 3">
            <a:extLst>
              <a:ext uri="{FF2B5EF4-FFF2-40B4-BE49-F238E27FC236}">
                <a16:creationId xmlns:a16="http://schemas.microsoft.com/office/drawing/2014/main" id="{8E82DD9D-F0C3-476B-AF15-476C5D49E85E}"/>
              </a:ext>
            </a:extLst>
          </p:cNvPr>
          <p:cNvSpPr>
            <a:spLocks noGrp="1"/>
          </p:cNvSpPr>
          <p:nvPr>
            <p:ph type="dt" sz="half" idx="10"/>
          </p:nvPr>
        </p:nvSpPr>
        <p:spPr/>
        <p:txBody>
          <a:bodyPr/>
          <a:lstStyle/>
          <a:p>
            <a:fld id="{5BDAA48C-470F-4E9C-8F27-7CBB97E05F63}" type="datetime1">
              <a:rPr lang="en-CA" smtClean="0"/>
              <a:t>2019-12-01</a:t>
            </a:fld>
            <a:endParaRPr lang="en-CA"/>
          </a:p>
        </p:txBody>
      </p:sp>
      <p:sp>
        <p:nvSpPr>
          <p:cNvPr id="5" name="Footer Placeholder 4">
            <a:extLst>
              <a:ext uri="{FF2B5EF4-FFF2-40B4-BE49-F238E27FC236}">
                <a16:creationId xmlns:a16="http://schemas.microsoft.com/office/drawing/2014/main" id="{3BB76C5F-CCC3-4A85-A07C-F1856ABC5E0D}"/>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6C0623AB-3AA0-4496-AA2F-4E672645A4CB}"/>
              </a:ext>
            </a:extLst>
          </p:cNvPr>
          <p:cNvSpPr>
            <a:spLocks noGrp="1"/>
          </p:cNvSpPr>
          <p:nvPr>
            <p:ph type="sldNum" sz="quarter" idx="12"/>
          </p:nvPr>
        </p:nvSpPr>
        <p:spPr/>
        <p:txBody>
          <a:bodyPr/>
          <a:lstStyle/>
          <a:p>
            <a:fld id="{E50162AC-0F45-44DF-BA2F-F2B3529BBD7E}" type="slidenum">
              <a:rPr lang="en-CA" smtClean="0"/>
              <a:t>2</a:t>
            </a:fld>
            <a:endParaRPr lang="en-CA"/>
          </a:p>
        </p:txBody>
      </p:sp>
    </p:spTree>
    <p:extLst>
      <p:ext uri="{BB962C8B-B14F-4D97-AF65-F5344CB8AC3E}">
        <p14:creationId xmlns:p14="http://schemas.microsoft.com/office/powerpoint/2010/main" val="13360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8559-409D-439E-BD94-5CA3E7BB0A8C}"/>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64C256CB-640B-4085-8786-C34CA4B0F724}"/>
              </a:ext>
            </a:extLst>
          </p:cNvPr>
          <p:cNvSpPr>
            <a:spLocks noGrp="1"/>
          </p:cNvSpPr>
          <p:nvPr>
            <p:ph idx="1"/>
          </p:nvPr>
        </p:nvSpPr>
        <p:spPr/>
        <p:txBody>
          <a:bodyPr>
            <a:normAutofit/>
          </a:bodyPr>
          <a:lstStyle/>
          <a:p>
            <a:r>
              <a:rPr lang="en-CA" sz="2800" dirty="0"/>
              <a:t>Name two potential reasons for pursuing distributed machine learning.</a:t>
            </a:r>
          </a:p>
          <a:p>
            <a:r>
              <a:rPr lang="en-CA" sz="2800" dirty="0"/>
              <a:t>What is the role of each part of a GAN network?</a:t>
            </a:r>
          </a:p>
          <a:p>
            <a:r>
              <a:rPr lang="en-CA" sz="2800" dirty="0"/>
              <a:t>At what skew the results began to noticeably deteriorate? In what ways?</a:t>
            </a:r>
          </a:p>
        </p:txBody>
      </p:sp>
      <p:sp>
        <p:nvSpPr>
          <p:cNvPr id="4" name="Date Placeholder 3">
            <a:extLst>
              <a:ext uri="{FF2B5EF4-FFF2-40B4-BE49-F238E27FC236}">
                <a16:creationId xmlns:a16="http://schemas.microsoft.com/office/drawing/2014/main" id="{1BE17380-8420-4FD5-90C5-EFA2C2E8DFDE}"/>
              </a:ext>
            </a:extLst>
          </p:cNvPr>
          <p:cNvSpPr>
            <a:spLocks noGrp="1"/>
          </p:cNvSpPr>
          <p:nvPr>
            <p:ph type="dt" sz="half" idx="10"/>
          </p:nvPr>
        </p:nvSpPr>
        <p:spPr/>
        <p:txBody>
          <a:bodyPr/>
          <a:lstStyle/>
          <a:p>
            <a:fld id="{FD4DA02C-0665-4768-A97F-516D3FC4E424}" type="datetime1">
              <a:rPr lang="en-CA" smtClean="0"/>
              <a:t>2019-12-01</a:t>
            </a:fld>
            <a:endParaRPr lang="en-CA"/>
          </a:p>
        </p:txBody>
      </p:sp>
      <p:sp>
        <p:nvSpPr>
          <p:cNvPr id="5" name="Footer Placeholder 4">
            <a:extLst>
              <a:ext uri="{FF2B5EF4-FFF2-40B4-BE49-F238E27FC236}">
                <a16:creationId xmlns:a16="http://schemas.microsoft.com/office/drawing/2014/main" id="{73A221E3-39C4-495B-AD91-665D350D2ACB}"/>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36EE3069-3577-4156-860B-638E2BD9967C}"/>
              </a:ext>
            </a:extLst>
          </p:cNvPr>
          <p:cNvSpPr>
            <a:spLocks noGrp="1"/>
          </p:cNvSpPr>
          <p:nvPr>
            <p:ph type="sldNum" sz="quarter" idx="12"/>
          </p:nvPr>
        </p:nvSpPr>
        <p:spPr/>
        <p:txBody>
          <a:bodyPr/>
          <a:lstStyle/>
          <a:p>
            <a:fld id="{E50162AC-0F45-44DF-BA2F-F2B3529BBD7E}" type="slidenum">
              <a:rPr lang="en-CA" smtClean="0"/>
              <a:t>20</a:t>
            </a:fld>
            <a:endParaRPr lang="en-CA"/>
          </a:p>
        </p:txBody>
      </p:sp>
    </p:spTree>
    <p:extLst>
      <p:ext uri="{BB962C8B-B14F-4D97-AF65-F5344CB8AC3E}">
        <p14:creationId xmlns:p14="http://schemas.microsoft.com/office/powerpoint/2010/main" val="208870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DC2F-1FDB-4E11-AE66-38AA61C4EC0C}"/>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EFAB2018-E6D4-4B03-A289-4F49EEF829A1}"/>
              </a:ext>
            </a:extLst>
          </p:cNvPr>
          <p:cNvSpPr>
            <a:spLocks noGrp="1"/>
          </p:cNvSpPr>
          <p:nvPr>
            <p:ph idx="1"/>
          </p:nvPr>
        </p:nvSpPr>
        <p:spPr/>
        <p:txBody>
          <a:bodyPr>
            <a:normAutofit/>
          </a:bodyPr>
          <a:lstStyle/>
          <a:p>
            <a:r>
              <a:rPr lang="en-CA" sz="2800" dirty="0"/>
              <a:t>Machine Learning has seen a boom in recent years</a:t>
            </a:r>
          </a:p>
          <a:p>
            <a:r>
              <a:rPr lang="en-CA" sz="2800" dirty="0"/>
              <a:t>Big Data increases the need for distributed Machine Learning</a:t>
            </a:r>
          </a:p>
          <a:p>
            <a:r>
              <a:rPr lang="en-CA" sz="2800" dirty="0"/>
              <a:t>Regulations might prevent movement of data between countries</a:t>
            </a:r>
          </a:p>
          <a:p>
            <a:r>
              <a:rPr lang="en-CA" sz="2800" dirty="0"/>
              <a:t>Some algorithms are harder to distribute</a:t>
            </a:r>
          </a:p>
        </p:txBody>
      </p:sp>
      <p:sp>
        <p:nvSpPr>
          <p:cNvPr id="4" name="Date Placeholder 3">
            <a:extLst>
              <a:ext uri="{FF2B5EF4-FFF2-40B4-BE49-F238E27FC236}">
                <a16:creationId xmlns:a16="http://schemas.microsoft.com/office/drawing/2014/main" id="{ADD1B0FD-2A86-4DDF-B5B0-99B25EB10D77}"/>
              </a:ext>
            </a:extLst>
          </p:cNvPr>
          <p:cNvSpPr>
            <a:spLocks noGrp="1"/>
          </p:cNvSpPr>
          <p:nvPr>
            <p:ph type="dt" sz="half" idx="10"/>
          </p:nvPr>
        </p:nvSpPr>
        <p:spPr/>
        <p:txBody>
          <a:bodyPr/>
          <a:lstStyle/>
          <a:p>
            <a:fld id="{E612850D-BF06-4378-997D-D22B50C9513E}" type="datetime1">
              <a:rPr lang="en-CA" smtClean="0"/>
              <a:t>2019-12-01</a:t>
            </a:fld>
            <a:endParaRPr lang="en-CA"/>
          </a:p>
        </p:txBody>
      </p:sp>
      <p:sp>
        <p:nvSpPr>
          <p:cNvPr id="5" name="Footer Placeholder 4">
            <a:extLst>
              <a:ext uri="{FF2B5EF4-FFF2-40B4-BE49-F238E27FC236}">
                <a16:creationId xmlns:a16="http://schemas.microsoft.com/office/drawing/2014/main" id="{46FE7CB1-DE60-4DA5-B00F-2D7DC603DA3D}"/>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243AB903-DF09-4144-8603-870277F5BFEA}"/>
              </a:ext>
            </a:extLst>
          </p:cNvPr>
          <p:cNvSpPr>
            <a:spLocks noGrp="1"/>
          </p:cNvSpPr>
          <p:nvPr>
            <p:ph type="sldNum" sz="quarter" idx="12"/>
          </p:nvPr>
        </p:nvSpPr>
        <p:spPr/>
        <p:txBody>
          <a:bodyPr/>
          <a:lstStyle/>
          <a:p>
            <a:fld id="{E50162AC-0F45-44DF-BA2F-F2B3529BBD7E}" type="slidenum">
              <a:rPr lang="en-CA" smtClean="0"/>
              <a:t>3</a:t>
            </a:fld>
            <a:endParaRPr lang="en-CA"/>
          </a:p>
        </p:txBody>
      </p:sp>
    </p:spTree>
    <p:extLst>
      <p:ext uri="{BB962C8B-B14F-4D97-AF65-F5344CB8AC3E}">
        <p14:creationId xmlns:p14="http://schemas.microsoft.com/office/powerpoint/2010/main" val="15178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4F08-56E1-4DB6-81B3-EB72854DD2F1}"/>
              </a:ext>
            </a:extLst>
          </p:cNvPr>
          <p:cNvSpPr>
            <a:spLocks noGrp="1"/>
          </p:cNvSpPr>
          <p:nvPr>
            <p:ph type="title"/>
          </p:nvPr>
        </p:nvSpPr>
        <p:spPr/>
        <p:txBody>
          <a:bodyPr>
            <a:normAutofit/>
          </a:bodyPr>
          <a:lstStyle/>
          <a:p>
            <a:r>
              <a:rPr lang="en-CA" sz="4400" dirty="0"/>
              <a:t>What are Generative Adversarial Networks</a:t>
            </a:r>
          </a:p>
        </p:txBody>
      </p:sp>
      <p:sp>
        <p:nvSpPr>
          <p:cNvPr id="3" name="Content Placeholder 2">
            <a:extLst>
              <a:ext uri="{FF2B5EF4-FFF2-40B4-BE49-F238E27FC236}">
                <a16:creationId xmlns:a16="http://schemas.microsoft.com/office/drawing/2014/main" id="{572B632A-EC69-4E99-825A-93678861A4E3}"/>
              </a:ext>
            </a:extLst>
          </p:cNvPr>
          <p:cNvSpPr>
            <a:spLocks noGrp="1"/>
          </p:cNvSpPr>
          <p:nvPr>
            <p:ph idx="1"/>
          </p:nvPr>
        </p:nvSpPr>
        <p:spPr/>
        <p:txBody>
          <a:bodyPr/>
          <a:lstStyle/>
          <a:p>
            <a:r>
              <a:rPr lang="en-CA" dirty="0"/>
              <a:t>A neural network architecture designed for generating new data</a:t>
            </a:r>
          </a:p>
          <a:p>
            <a:r>
              <a:rPr lang="en-CA" dirty="0"/>
              <a:t>New data follows the same rules as the input dataset</a:t>
            </a:r>
          </a:p>
          <a:p>
            <a:endParaRPr lang="en-CA" dirty="0"/>
          </a:p>
        </p:txBody>
      </p:sp>
      <p:pic>
        <p:nvPicPr>
          <p:cNvPr id="5" name="Picture 4" descr="A group of people posing for the camera&#10;&#10;Description automatically generated">
            <a:extLst>
              <a:ext uri="{FF2B5EF4-FFF2-40B4-BE49-F238E27FC236}">
                <a16:creationId xmlns:a16="http://schemas.microsoft.com/office/drawing/2014/main" id="{E8424372-E823-44AA-9D33-99EFC228C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108" y="2596093"/>
            <a:ext cx="7620000" cy="3381375"/>
          </a:xfrm>
          <a:prstGeom prst="rect">
            <a:avLst/>
          </a:prstGeom>
        </p:spPr>
      </p:pic>
      <p:sp>
        <p:nvSpPr>
          <p:cNvPr id="6" name="TextBox 5">
            <a:extLst>
              <a:ext uri="{FF2B5EF4-FFF2-40B4-BE49-F238E27FC236}">
                <a16:creationId xmlns:a16="http://schemas.microsoft.com/office/drawing/2014/main" id="{94B76515-497E-4DEE-A0C9-AAD22C3B9363}"/>
              </a:ext>
            </a:extLst>
          </p:cNvPr>
          <p:cNvSpPr txBox="1"/>
          <p:nvPr/>
        </p:nvSpPr>
        <p:spPr>
          <a:xfrm>
            <a:off x="2445067" y="5926363"/>
            <a:ext cx="7362825" cy="369332"/>
          </a:xfrm>
          <a:prstGeom prst="rect">
            <a:avLst/>
          </a:prstGeom>
          <a:noFill/>
        </p:spPr>
        <p:txBody>
          <a:bodyPr wrap="square" rtlCol="0">
            <a:spAutoFit/>
          </a:bodyPr>
          <a:lstStyle/>
          <a:p>
            <a:r>
              <a:rPr lang="en-CA" dirty="0"/>
              <a:t>A number of faces generated by a GAN. Image from www.freecodecamp.org</a:t>
            </a:r>
          </a:p>
        </p:txBody>
      </p:sp>
      <p:sp>
        <p:nvSpPr>
          <p:cNvPr id="4" name="Date Placeholder 3">
            <a:extLst>
              <a:ext uri="{FF2B5EF4-FFF2-40B4-BE49-F238E27FC236}">
                <a16:creationId xmlns:a16="http://schemas.microsoft.com/office/drawing/2014/main" id="{70975E96-D731-41F0-9C62-26C77706E21B}"/>
              </a:ext>
            </a:extLst>
          </p:cNvPr>
          <p:cNvSpPr>
            <a:spLocks noGrp="1"/>
          </p:cNvSpPr>
          <p:nvPr>
            <p:ph type="dt" sz="half" idx="10"/>
          </p:nvPr>
        </p:nvSpPr>
        <p:spPr/>
        <p:txBody>
          <a:bodyPr/>
          <a:lstStyle/>
          <a:p>
            <a:fld id="{27347EF9-0027-47A4-8575-872C004F9677}" type="datetime1">
              <a:rPr lang="en-CA" smtClean="0"/>
              <a:t>2019-12-01</a:t>
            </a:fld>
            <a:endParaRPr lang="en-CA"/>
          </a:p>
        </p:txBody>
      </p:sp>
      <p:sp>
        <p:nvSpPr>
          <p:cNvPr id="7" name="Footer Placeholder 6">
            <a:extLst>
              <a:ext uri="{FF2B5EF4-FFF2-40B4-BE49-F238E27FC236}">
                <a16:creationId xmlns:a16="http://schemas.microsoft.com/office/drawing/2014/main" id="{B2A8BEC7-75E4-43B5-B454-E485BCC8A4A1}"/>
              </a:ext>
            </a:extLst>
          </p:cNvPr>
          <p:cNvSpPr>
            <a:spLocks noGrp="1"/>
          </p:cNvSpPr>
          <p:nvPr>
            <p:ph type="ftr" sz="quarter" idx="11"/>
          </p:nvPr>
        </p:nvSpPr>
        <p:spPr/>
        <p:txBody>
          <a:bodyPr/>
          <a:lstStyle/>
          <a:p>
            <a:r>
              <a:rPr lang="en-CA"/>
              <a:t>COMP 5704 Project Presentation</a:t>
            </a:r>
          </a:p>
        </p:txBody>
      </p:sp>
      <p:sp>
        <p:nvSpPr>
          <p:cNvPr id="8" name="Slide Number Placeholder 7">
            <a:extLst>
              <a:ext uri="{FF2B5EF4-FFF2-40B4-BE49-F238E27FC236}">
                <a16:creationId xmlns:a16="http://schemas.microsoft.com/office/drawing/2014/main" id="{1D34FE1C-CBBB-4720-A1D7-960DE481BCA0}"/>
              </a:ext>
            </a:extLst>
          </p:cNvPr>
          <p:cNvSpPr>
            <a:spLocks noGrp="1"/>
          </p:cNvSpPr>
          <p:nvPr>
            <p:ph type="sldNum" sz="quarter" idx="12"/>
          </p:nvPr>
        </p:nvSpPr>
        <p:spPr/>
        <p:txBody>
          <a:bodyPr/>
          <a:lstStyle/>
          <a:p>
            <a:fld id="{E50162AC-0F45-44DF-BA2F-F2B3529BBD7E}" type="slidenum">
              <a:rPr lang="en-CA" smtClean="0"/>
              <a:t>4</a:t>
            </a:fld>
            <a:endParaRPr lang="en-CA"/>
          </a:p>
        </p:txBody>
      </p:sp>
    </p:spTree>
    <p:extLst>
      <p:ext uri="{BB962C8B-B14F-4D97-AF65-F5344CB8AC3E}">
        <p14:creationId xmlns:p14="http://schemas.microsoft.com/office/powerpoint/2010/main" val="19907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4683-16ED-4808-BF35-DDF8CAFF82CA}"/>
              </a:ext>
            </a:extLst>
          </p:cNvPr>
          <p:cNvSpPr>
            <a:spLocks noGrp="1"/>
          </p:cNvSpPr>
          <p:nvPr>
            <p:ph type="title"/>
          </p:nvPr>
        </p:nvSpPr>
        <p:spPr/>
        <p:txBody>
          <a:bodyPr>
            <a:normAutofit/>
          </a:bodyPr>
          <a:lstStyle/>
          <a:p>
            <a:r>
              <a:rPr lang="en-CA" sz="4400" dirty="0"/>
              <a:t>What are Generative Adversarial Networks</a:t>
            </a:r>
          </a:p>
        </p:txBody>
      </p:sp>
      <p:sp>
        <p:nvSpPr>
          <p:cNvPr id="3" name="Content Placeholder 2">
            <a:extLst>
              <a:ext uri="{FF2B5EF4-FFF2-40B4-BE49-F238E27FC236}">
                <a16:creationId xmlns:a16="http://schemas.microsoft.com/office/drawing/2014/main" id="{3091B94C-0B5F-4E00-841F-B3B2C404A5C6}"/>
              </a:ext>
            </a:extLst>
          </p:cNvPr>
          <p:cNvSpPr>
            <a:spLocks noGrp="1"/>
          </p:cNvSpPr>
          <p:nvPr>
            <p:ph idx="1"/>
          </p:nvPr>
        </p:nvSpPr>
        <p:spPr/>
        <p:txBody>
          <a:bodyPr/>
          <a:lstStyle/>
          <a:p>
            <a:r>
              <a:rPr lang="en-CA" dirty="0"/>
              <a:t>GANs consist of two separate networks. The Generator and the Discriminator.</a:t>
            </a:r>
          </a:p>
          <a:p>
            <a:r>
              <a:rPr lang="en-CA" dirty="0"/>
              <a:t>Generator gets a randomly generated latent vector and outputs the new data.</a:t>
            </a:r>
          </a:p>
          <a:p>
            <a:r>
              <a:rPr lang="en-CA" dirty="0"/>
              <a:t>Discriminator gets a data point and determines whether it is real (from the dataset) or fake (created by the generator).</a:t>
            </a:r>
          </a:p>
          <a:p>
            <a:r>
              <a:rPr lang="en-CA" dirty="0"/>
              <a:t>These two networks are trained together so that they can learn from each other.</a:t>
            </a:r>
          </a:p>
        </p:txBody>
      </p:sp>
      <p:pic>
        <p:nvPicPr>
          <p:cNvPr id="5" name="Picture 4" descr="A close up of text on a white background&#10;&#10;Description automatically generated">
            <a:extLst>
              <a:ext uri="{FF2B5EF4-FFF2-40B4-BE49-F238E27FC236}">
                <a16:creationId xmlns:a16="http://schemas.microsoft.com/office/drawing/2014/main" id="{B65C2D51-B628-4538-8223-D67057A63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101" y="3990122"/>
            <a:ext cx="5023174" cy="2173035"/>
          </a:xfrm>
          <a:prstGeom prst="rect">
            <a:avLst/>
          </a:prstGeom>
        </p:spPr>
      </p:pic>
      <p:sp>
        <p:nvSpPr>
          <p:cNvPr id="6" name="TextBox 5">
            <a:extLst>
              <a:ext uri="{FF2B5EF4-FFF2-40B4-BE49-F238E27FC236}">
                <a16:creationId xmlns:a16="http://schemas.microsoft.com/office/drawing/2014/main" id="{8985413B-A03F-4FEE-A97D-9B8AD164BD6F}"/>
              </a:ext>
            </a:extLst>
          </p:cNvPr>
          <p:cNvSpPr txBox="1"/>
          <p:nvPr/>
        </p:nvSpPr>
        <p:spPr>
          <a:xfrm>
            <a:off x="5244353" y="6042212"/>
            <a:ext cx="4575922" cy="307777"/>
          </a:xfrm>
          <a:prstGeom prst="rect">
            <a:avLst/>
          </a:prstGeom>
          <a:noFill/>
        </p:spPr>
        <p:txBody>
          <a:bodyPr wrap="square" rtlCol="0">
            <a:spAutoFit/>
          </a:bodyPr>
          <a:lstStyle/>
          <a:p>
            <a:r>
              <a:rPr lang="en-CA" sz="1400" dirty="0"/>
              <a:t>Image from lanpartis.github.io</a:t>
            </a:r>
          </a:p>
        </p:txBody>
      </p:sp>
      <p:sp>
        <p:nvSpPr>
          <p:cNvPr id="4" name="Date Placeholder 3">
            <a:extLst>
              <a:ext uri="{FF2B5EF4-FFF2-40B4-BE49-F238E27FC236}">
                <a16:creationId xmlns:a16="http://schemas.microsoft.com/office/drawing/2014/main" id="{651E6EE0-2147-4368-8AC4-2CBE866A1048}"/>
              </a:ext>
            </a:extLst>
          </p:cNvPr>
          <p:cNvSpPr>
            <a:spLocks noGrp="1"/>
          </p:cNvSpPr>
          <p:nvPr>
            <p:ph type="dt" sz="half" idx="10"/>
          </p:nvPr>
        </p:nvSpPr>
        <p:spPr/>
        <p:txBody>
          <a:bodyPr/>
          <a:lstStyle/>
          <a:p>
            <a:fld id="{6599B0AB-9D59-4B25-963B-AD0EC3A621D6}" type="datetime1">
              <a:rPr lang="en-CA" smtClean="0"/>
              <a:t>2019-12-01</a:t>
            </a:fld>
            <a:endParaRPr lang="en-CA"/>
          </a:p>
        </p:txBody>
      </p:sp>
      <p:sp>
        <p:nvSpPr>
          <p:cNvPr id="7" name="Footer Placeholder 6">
            <a:extLst>
              <a:ext uri="{FF2B5EF4-FFF2-40B4-BE49-F238E27FC236}">
                <a16:creationId xmlns:a16="http://schemas.microsoft.com/office/drawing/2014/main" id="{0C1FAF97-012E-44E7-A67D-2685510ECBE9}"/>
              </a:ext>
            </a:extLst>
          </p:cNvPr>
          <p:cNvSpPr>
            <a:spLocks noGrp="1"/>
          </p:cNvSpPr>
          <p:nvPr>
            <p:ph type="ftr" sz="quarter" idx="11"/>
          </p:nvPr>
        </p:nvSpPr>
        <p:spPr/>
        <p:txBody>
          <a:bodyPr/>
          <a:lstStyle/>
          <a:p>
            <a:r>
              <a:rPr lang="en-CA"/>
              <a:t>COMP 5704 Project Presentation</a:t>
            </a:r>
          </a:p>
        </p:txBody>
      </p:sp>
      <p:sp>
        <p:nvSpPr>
          <p:cNvPr id="8" name="Slide Number Placeholder 7">
            <a:extLst>
              <a:ext uri="{FF2B5EF4-FFF2-40B4-BE49-F238E27FC236}">
                <a16:creationId xmlns:a16="http://schemas.microsoft.com/office/drawing/2014/main" id="{C70A8E1F-4011-4707-95D5-8BCC650E4B9C}"/>
              </a:ext>
            </a:extLst>
          </p:cNvPr>
          <p:cNvSpPr>
            <a:spLocks noGrp="1"/>
          </p:cNvSpPr>
          <p:nvPr>
            <p:ph type="sldNum" sz="quarter" idx="12"/>
          </p:nvPr>
        </p:nvSpPr>
        <p:spPr/>
        <p:txBody>
          <a:bodyPr/>
          <a:lstStyle/>
          <a:p>
            <a:fld id="{E50162AC-0F45-44DF-BA2F-F2B3529BBD7E}" type="slidenum">
              <a:rPr lang="en-CA" smtClean="0"/>
              <a:t>5</a:t>
            </a:fld>
            <a:endParaRPr lang="en-CA"/>
          </a:p>
        </p:txBody>
      </p:sp>
    </p:spTree>
    <p:extLst>
      <p:ext uri="{BB962C8B-B14F-4D97-AF65-F5344CB8AC3E}">
        <p14:creationId xmlns:p14="http://schemas.microsoft.com/office/powerpoint/2010/main" val="424370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8F70-2AC0-467E-9112-E702E3A87BE5}"/>
              </a:ext>
            </a:extLst>
          </p:cNvPr>
          <p:cNvSpPr>
            <a:spLocks noGrp="1"/>
          </p:cNvSpPr>
          <p:nvPr>
            <p:ph type="title"/>
          </p:nvPr>
        </p:nvSpPr>
        <p:spPr/>
        <p:txBody>
          <a:bodyPr>
            <a:normAutofit/>
          </a:bodyPr>
          <a:lstStyle/>
          <a:p>
            <a:r>
              <a:rPr lang="en-CA" sz="4400" dirty="0"/>
              <a:t>GANs – An Analogy</a:t>
            </a:r>
          </a:p>
        </p:txBody>
      </p:sp>
      <p:sp>
        <p:nvSpPr>
          <p:cNvPr id="3" name="Content Placeholder 2">
            <a:extLst>
              <a:ext uri="{FF2B5EF4-FFF2-40B4-BE49-F238E27FC236}">
                <a16:creationId xmlns:a16="http://schemas.microsoft.com/office/drawing/2014/main" id="{4AE6D4BC-EC4E-4B8A-A9FD-FC6120EA01B3}"/>
              </a:ext>
            </a:extLst>
          </p:cNvPr>
          <p:cNvSpPr>
            <a:spLocks noGrp="1"/>
          </p:cNvSpPr>
          <p:nvPr>
            <p:ph idx="1"/>
          </p:nvPr>
        </p:nvSpPr>
        <p:spPr/>
        <p:txBody>
          <a:bodyPr/>
          <a:lstStyle/>
          <a:p>
            <a:r>
              <a:rPr lang="en-CA" dirty="0"/>
              <a:t>Suppose we have a novice police, a novice money counterfeiter and a corrupt police in league with the money launderers.</a:t>
            </a:r>
          </a:p>
          <a:p>
            <a:r>
              <a:rPr lang="en-CA" dirty="0"/>
              <a:t>At first the money counterfeiter tries his hand in creating fake money</a:t>
            </a:r>
          </a:p>
        </p:txBody>
      </p:sp>
      <p:pic>
        <p:nvPicPr>
          <p:cNvPr id="5" name="Picture 4">
            <a:extLst>
              <a:ext uri="{FF2B5EF4-FFF2-40B4-BE49-F238E27FC236}">
                <a16:creationId xmlns:a16="http://schemas.microsoft.com/office/drawing/2014/main" id="{D8A64F47-943D-49D0-A367-61588330391D}"/>
              </a:ext>
            </a:extLst>
          </p:cNvPr>
          <p:cNvPicPr>
            <a:picLocks noChangeAspect="1"/>
          </p:cNvPicPr>
          <p:nvPr/>
        </p:nvPicPr>
        <p:blipFill>
          <a:blip r:embed="rId2"/>
          <a:stretch>
            <a:fillRect/>
          </a:stretch>
        </p:blipFill>
        <p:spPr>
          <a:xfrm>
            <a:off x="3506320" y="3115809"/>
            <a:ext cx="5867400" cy="2609850"/>
          </a:xfrm>
          <a:prstGeom prst="rect">
            <a:avLst/>
          </a:prstGeom>
        </p:spPr>
      </p:pic>
      <p:sp>
        <p:nvSpPr>
          <p:cNvPr id="4" name="Date Placeholder 3">
            <a:extLst>
              <a:ext uri="{FF2B5EF4-FFF2-40B4-BE49-F238E27FC236}">
                <a16:creationId xmlns:a16="http://schemas.microsoft.com/office/drawing/2014/main" id="{4240038C-AD76-4F3E-8C5D-89540053430B}"/>
              </a:ext>
            </a:extLst>
          </p:cNvPr>
          <p:cNvSpPr>
            <a:spLocks noGrp="1"/>
          </p:cNvSpPr>
          <p:nvPr>
            <p:ph type="dt" sz="half" idx="10"/>
          </p:nvPr>
        </p:nvSpPr>
        <p:spPr/>
        <p:txBody>
          <a:bodyPr/>
          <a:lstStyle/>
          <a:p>
            <a:fld id="{867B1A92-F9EE-4089-BEEB-DF098813A798}" type="datetime1">
              <a:rPr lang="en-CA" smtClean="0"/>
              <a:t>2019-12-01</a:t>
            </a:fld>
            <a:endParaRPr lang="en-CA"/>
          </a:p>
        </p:txBody>
      </p:sp>
      <p:sp>
        <p:nvSpPr>
          <p:cNvPr id="6" name="Footer Placeholder 5">
            <a:extLst>
              <a:ext uri="{FF2B5EF4-FFF2-40B4-BE49-F238E27FC236}">
                <a16:creationId xmlns:a16="http://schemas.microsoft.com/office/drawing/2014/main" id="{939329D0-F77D-4F92-BA3B-5B530FD0E4D5}"/>
              </a:ext>
            </a:extLst>
          </p:cNvPr>
          <p:cNvSpPr>
            <a:spLocks noGrp="1"/>
          </p:cNvSpPr>
          <p:nvPr>
            <p:ph type="ftr" sz="quarter" idx="11"/>
          </p:nvPr>
        </p:nvSpPr>
        <p:spPr/>
        <p:txBody>
          <a:bodyPr/>
          <a:lstStyle/>
          <a:p>
            <a:r>
              <a:rPr lang="en-CA"/>
              <a:t>COMP 5704 Project Presentation</a:t>
            </a:r>
          </a:p>
        </p:txBody>
      </p:sp>
      <p:sp>
        <p:nvSpPr>
          <p:cNvPr id="7" name="Slide Number Placeholder 6">
            <a:extLst>
              <a:ext uri="{FF2B5EF4-FFF2-40B4-BE49-F238E27FC236}">
                <a16:creationId xmlns:a16="http://schemas.microsoft.com/office/drawing/2014/main" id="{10F741CF-4986-4BDD-AF4A-494BA70D8676}"/>
              </a:ext>
            </a:extLst>
          </p:cNvPr>
          <p:cNvSpPr>
            <a:spLocks noGrp="1"/>
          </p:cNvSpPr>
          <p:nvPr>
            <p:ph type="sldNum" sz="quarter" idx="12"/>
          </p:nvPr>
        </p:nvSpPr>
        <p:spPr/>
        <p:txBody>
          <a:bodyPr/>
          <a:lstStyle/>
          <a:p>
            <a:fld id="{E50162AC-0F45-44DF-BA2F-F2B3529BBD7E}" type="slidenum">
              <a:rPr lang="en-CA" smtClean="0"/>
              <a:t>6</a:t>
            </a:fld>
            <a:endParaRPr lang="en-CA"/>
          </a:p>
        </p:txBody>
      </p:sp>
    </p:spTree>
    <p:extLst>
      <p:ext uri="{BB962C8B-B14F-4D97-AF65-F5344CB8AC3E}">
        <p14:creationId xmlns:p14="http://schemas.microsoft.com/office/powerpoint/2010/main" val="141278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1201-29AA-4A3A-9169-0CF689E666EE}"/>
              </a:ext>
            </a:extLst>
          </p:cNvPr>
          <p:cNvSpPr>
            <a:spLocks noGrp="1"/>
          </p:cNvSpPr>
          <p:nvPr>
            <p:ph type="title"/>
          </p:nvPr>
        </p:nvSpPr>
        <p:spPr/>
        <p:txBody>
          <a:bodyPr/>
          <a:lstStyle/>
          <a:p>
            <a:r>
              <a:rPr lang="en-CA" dirty="0"/>
              <a:t>GANs – An Analogy</a:t>
            </a:r>
          </a:p>
        </p:txBody>
      </p:sp>
      <p:sp>
        <p:nvSpPr>
          <p:cNvPr id="3" name="Content Placeholder 2">
            <a:extLst>
              <a:ext uri="{FF2B5EF4-FFF2-40B4-BE49-F238E27FC236}">
                <a16:creationId xmlns:a16="http://schemas.microsoft.com/office/drawing/2014/main" id="{98A3F36C-B1AD-4DD2-9FCD-37C00496F0EE}"/>
              </a:ext>
            </a:extLst>
          </p:cNvPr>
          <p:cNvSpPr>
            <a:spLocks noGrp="1"/>
          </p:cNvSpPr>
          <p:nvPr>
            <p:ph idx="1"/>
          </p:nvPr>
        </p:nvSpPr>
        <p:spPr/>
        <p:txBody>
          <a:bodyPr/>
          <a:lstStyle/>
          <a:p>
            <a:r>
              <a:rPr lang="en-CA" dirty="0"/>
              <a:t>Now this fake bills finds its way into the hand of the police. The novice police officer sees this and says: “Oh. It says legit. So it is legit then”.</a:t>
            </a:r>
          </a:p>
          <a:p>
            <a:r>
              <a:rPr lang="en-CA" dirty="0"/>
              <a:t>His colleagues see this and say, wow, look at some real banknotes. This is totally fake.</a:t>
            </a:r>
          </a:p>
          <a:p>
            <a:r>
              <a:rPr lang="en-CA" dirty="0"/>
              <a:t>He sees a real banknote and see that “Oh! Real banknotes have a portrait on them!” and starts to detect the fake money.</a:t>
            </a:r>
          </a:p>
        </p:txBody>
      </p:sp>
      <p:pic>
        <p:nvPicPr>
          <p:cNvPr id="5" name="Picture 4" descr="A picture containing rug&#10;&#10;Description automatically generated">
            <a:extLst>
              <a:ext uri="{FF2B5EF4-FFF2-40B4-BE49-F238E27FC236}">
                <a16:creationId xmlns:a16="http://schemas.microsoft.com/office/drawing/2014/main" id="{A091E202-2904-4418-B3CB-68B98619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0" y="3857414"/>
            <a:ext cx="4800600" cy="2301288"/>
          </a:xfrm>
          <a:prstGeom prst="rect">
            <a:avLst/>
          </a:prstGeom>
        </p:spPr>
      </p:pic>
      <p:sp>
        <p:nvSpPr>
          <p:cNvPr id="4" name="Date Placeholder 3">
            <a:extLst>
              <a:ext uri="{FF2B5EF4-FFF2-40B4-BE49-F238E27FC236}">
                <a16:creationId xmlns:a16="http://schemas.microsoft.com/office/drawing/2014/main" id="{3295729D-BF07-413C-AE1D-DF70F3003235}"/>
              </a:ext>
            </a:extLst>
          </p:cNvPr>
          <p:cNvSpPr>
            <a:spLocks noGrp="1"/>
          </p:cNvSpPr>
          <p:nvPr>
            <p:ph type="dt" sz="half" idx="10"/>
          </p:nvPr>
        </p:nvSpPr>
        <p:spPr/>
        <p:txBody>
          <a:bodyPr/>
          <a:lstStyle/>
          <a:p>
            <a:fld id="{160709C8-CA4C-46FF-B5C3-9A3D4880D496}" type="datetime1">
              <a:rPr lang="en-CA" smtClean="0"/>
              <a:t>2019-12-01</a:t>
            </a:fld>
            <a:endParaRPr lang="en-CA"/>
          </a:p>
        </p:txBody>
      </p:sp>
      <p:sp>
        <p:nvSpPr>
          <p:cNvPr id="6" name="Footer Placeholder 5">
            <a:extLst>
              <a:ext uri="{FF2B5EF4-FFF2-40B4-BE49-F238E27FC236}">
                <a16:creationId xmlns:a16="http://schemas.microsoft.com/office/drawing/2014/main" id="{D17F24D3-F08E-4715-9207-6C596AA0881B}"/>
              </a:ext>
            </a:extLst>
          </p:cNvPr>
          <p:cNvSpPr>
            <a:spLocks noGrp="1"/>
          </p:cNvSpPr>
          <p:nvPr>
            <p:ph type="ftr" sz="quarter" idx="11"/>
          </p:nvPr>
        </p:nvSpPr>
        <p:spPr/>
        <p:txBody>
          <a:bodyPr/>
          <a:lstStyle/>
          <a:p>
            <a:r>
              <a:rPr lang="en-CA"/>
              <a:t>COMP 5704 Project Presentation</a:t>
            </a:r>
          </a:p>
        </p:txBody>
      </p:sp>
      <p:sp>
        <p:nvSpPr>
          <p:cNvPr id="7" name="Slide Number Placeholder 6">
            <a:extLst>
              <a:ext uri="{FF2B5EF4-FFF2-40B4-BE49-F238E27FC236}">
                <a16:creationId xmlns:a16="http://schemas.microsoft.com/office/drawing/2014/main" id="{07A1CA9C-F02B-41F4-A04A-5B29D46C2E71}"/>
              </a:ext>
            </a:extLst>
          </p:cNvPr>
          <p:cNvSpPr>
            <a:spLocks noGrp="1"/>
          </p:cNvSpPr>
          <p:nvPr>
            <p:ph type="sldNum" sz="quarter" idx="12"/>
          </p:nvPr>
        </p:nvSpPr>
        <p:spPr/>
        <p:txBody>
          <a:bodyPr/>
          <a:lstStyle/>
          <a:p>
            <a:fld id="{E50162AC-0F45-44DF-BA2F-F2B3529BBD7E}" type="slidenum">
              <a:rPr lang="en-CA" smtClean="0"/>
              <a:t>7</a:t>
            </a:fld>
            <a:endParaRPr lang="en-CA"/>
          </a:p>
        </p:txBody>
      </p:sp>
    </p:spTree>
    <p:extLst>
      <p:ext uri="{BB962C8B-B14F-4D97-AF65-F5344CB8AC3E}">
        <p14:creationId xmlns:p14="http://schemas.microsoft.com/office/powerpoint/2010/main" val="130440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0DF4-8C1A-4A02-9ED2-C8948211E2A3}"/>
              </a:ext>
            </a:extLst>
          </p:cNvPr>
          <p:cNvSpPr>
            <a:spLocks noGrp="1"/>
          </p:cNvSpPr>
          <p:nvPr>
            <p:ph type="title"/>
          </p:nvPr>
        </p:nvSpPr>
        <p:spPr/>
        <p:txBody>
          <a:bodyPr/>
          <a:lstStyle/>
          <a:p>
            <a:r>
              <a:rPr lang="en-CA" dirty="0"/>
              <a:t>GANs – An Analogy</a:t>
            </a:r>
          </a:p>
        </p:txBody>
      </p:sp>
      <p:sp>
        <p:nvSpPr>
          <p:cNvPr id="3" name="Content Placeholder 2">
            <a:extLst>
              <a:ext uri="{FF2B5EF4-FFF2-40B4-BE49-F238E27FC236}">
                <a16:creationId xmlns:a16="http://schemas.microsoft.com/office/drawing/2014/main" id="{E1EA023F-A466-49A3-B730-D934B69205FC}"/>
              </a:ext>
            </a:extLst>
          </p:cNvPr>
          <p:cNvSpPr>
            <a:spLocks noGrp="1"/>
          </p:cNvSpPr>
          <p:nvPr>
            <p:ph idx="1"/>
          </p:nvPr>
        </p:nvSpPr>
        <p:spPr/>
        <p:txBody>
          <a:bodyPr/>
          <a:lstStyle/>
          <a:p>
            <a:r>
              <a:rPr lang="en-CA" dirty="0"/>
              <a:t>The money counterfeiter notices that his fake money is being detected. So he calls the corrupt officer and finds out that the police is detecting his bills because they don’t have a portrait.</a:t>
            </a:r>
          </a:p>
          <a:p>
            <a:r>
              <a:rPr lang="en-CA" dirty="0"/>
              <a:t>So, he decides to add a portrait. And this fools the police for a while.</a:t>
            </a:r>
          </a:p>
        </p:txBody>
      </p:sp>
      <p:pic>
        <p:nvPicPr>
          <p:cNvPr id="4" name="Picture 3">
            <a:extLst>
              <a:ext uri="{FF2B5EF4-FFF2-40B4-BE49-F238E27FC236}">
                <a16:creationId xmlns:a16="http://schemas.microsoft.com/office/drawing/2014/main" id="{44C3B162-EBAF-4876-AD4F-4DC37EEE697F}"/>
              </a:ext>
            </a:extLst>
          </p:cNvPr>
          <p:cNvPicPr>
            <a:picLocks noChangeAspect="1"/>
          </p:cNvPicPr>
          <p:nvPr/>
        </p:nvPicPr>
        <p:blipFill>
          <a:blip r:embed="rId2"/>
          <a:stretch>
            <a:fillRect/>
          </a:stretch>
        </p:blipFill>
        <p:spPr>
          <a:xfrm>
            <a:off x="3254692" y="3067329"/>
            <a:ext cx="5743575" cy="2390775"/>
          </a:xfrm>
          <a:prstGeom prst="rect">
            <a:avLst/>
          </a:prstGeom>
        </p:spPr>
      </p:pic>
      <p:sp>
        <p:nvSpPr>
          <p:cNvPr id="5" name="Date Placeholder 4">
            <a:extLst>
              <a:ext uri="{FF2B5EF4-FFF2-40B4-BE49-F238E27FC236}">
                <a16:creationId xmlns:a16="http://schemas.microsoft.com/office/drawing/2014/main" id="{9F798E7B-DADE-4859-ABEA-10B78F9149D6}"/>
              </a:ext>
            </a:extLst>
          </p:cNvPr>
          <p:cNvSpPr>
            <a:spLocks noGrp="1"/>
          </p:cNvSpPr>
          <p:nvPr>
            <p:ph type="dt" sz="half" idx="10"/>
          </p:nvPr>
        </p:nvSpPr>
        <p:spPr/>
        <p:txBody>
          <a:bodyPr/>
          <a:lstStyle/>
          <a:p>
            <a:fld id="{351455E5-04C2-48BF-A2E1-9801DDBFD5E1}" type="datetime1">
              <a:rPr lang="en-CA" smtClean="0"/>
              <a:t>2019-12-01</a:t>
            </a:fld>
            <a:endParaRPr lang="en-CA"/>
          </a:p>
        </p:txBody>
      </p:sp>
      <p:sp>
        <p:nvSpPr>
          <p:cNvPr id="6" name="Footer Placeholder 5">
            <a:extLst>
              <a:ext uri="{FF2B5EF4-FFF2-40B4-BE49-F238E27FC236}">
                <a16:creationId xmlns:a16="http://schemas.microsoft.com/office/drawing/2014/main" id="{EC6DE888-2432-4AE8-A145-D4B48E0E10E7}"/>
              </a:ext>
            </a:extLst>
          </p:cNvPr>
          <p:cNvSpPr>
            <a:spLocks noGrp="1"/>
          </p:cNvSpPr>
          <p:nvPr>
            <p:ph type="ftr" sz="quarter" idx="11"/>
          </p:nvPr>
        </p:nvSpPr>
        <p:spPr/>
        <p:txBody>
          <a:bodyPr/>
          <a:lstStyle/>
          <a:p>
            <a:r>
              <a:rPr lang="en-CA"/>
              <a:t>COMP 5704 Project Presentation</a:t>
            </a:r>
          </a:p>
        </p:txBody>
      </p:sp>
      <p:sp>
        <p:nvSpPr>
          <p:cNvPr id="7" name="Slide Number Placeholder 6">
            <a:extLst>
              <a:ext uri="{FF2B5EF4-FFF2-40B4-BE49-F238E27FC236}">
                <a16:creationId xmlns:a16="http://schemas.microsoft.com/office/drawing/2014/main" id="{C7F7DA72-6888-4795-B7F6-A7D4F0A37678}"/>
              </a:ext>
            </a:extLst>
          </p:cNvPr>
          <p:cNvSpPr>
            <a:spLocks noGrp="1"/>
          </p:cNvSpPr>
          <p:nvPr>
            <p:ph type="sldNum" sz="quarter" idx="12"/>
          </p:nvPr>
        </p:nvSpPr>
        <p:spPr/>
        <p:txBody>
          <a:bodyPr/>
          <a:lstStyle/>
          <a:p>
            <a:fld id="{E50162AC-0F45-44DF-BA2F-F2B3529BBD7E}" type="slidenum">
              <a:rPr lang="en-CA" smtClean="0"/>
              <a:t>8</a:t>
            </a:fld>
            <a:endParaRPr lang="en-CA"/>
          </a:p>
        </p:txBody>
      </p:sp>
    </p:spTree>
    <p:extLst>
      <p:ext uri="{BB962C8B-B14F-4D97-AF65-F5344CB8AC3E}">
        <p14:creationId xmlns:p14="http://schemas.microsoft.com/office/powerpoint/2010/main" val="33988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7F5F-ED31-4448-B524-D9A19C1CE944}"/>
              </a:ext>
            </a:extLst>
          </p:cNvPr>
          <p:cNvSpPr>
            <a:spLocks noGrp="1"/>
          </p:cNvSpPr>
          <p:nvPr>
            <p:ph type="title"/>
          </p:nvPr>
        </p:nvSpPr>
        <p:spPr/>
        <p:txBody>
          <a:bodyPr/>
          <a:lstStyle/>
          <a:p>
            <a:r>
              <a:rPr lang="en-CA" dirty="0"/>
              <a:t>GANs- An Analogy</a:t>
            </a:r>
          </a:p>
        </p:txBody>
      </p:sp>
      <p:sp>
        <p:nvSpPr>
          <p:cNvPr id="3" name="Content Placeholder 2">
            <a:extLst>
              <a:ext uri="{FF2B5EF4-FFF2-40B4-BE49-F238E27FC236}">
                <a16:creationId xmlns:a16="http://schemas.microsoft.com/office/drawing/2014/main" id="{A6C4FF68-93A0-41A4-9298-C7454AA7E69D}"/>
              </a:ext>
            </a:extLst>
          </p:cNvPr>
          <p:cNvSpPr>
            <a:spLocks noGrp="1"/>
          </p:cNvSpPr>
          <p:nvPr>
            <p:ph idx="1"/>
          </p:nvPr>
        </p:nvSpPr>
        <p:spPr/>
        <p:txBody>
          <a:bodyPr>
            <a:normAutofit/>
          </a:bodyPr>
          <a:lstStyle/>
          <a:p>
            <a:r>
              <a:rPr lang="en-CA" sz="2400" dirty="0"/>
              <a:t>This process goes on until the counterfeiter is able to create fake money that is much closer to the real money than his first attempts. The police officer will in turn become an expert in detecting them. </a:t>
            </a:r>
          </a:p>
          <a:p>
            <a:r>
              <a:rPr lang="en-CA" sz="2400" dirty="0"/>
              <a:t>In this situation, the generator is the counterfeiter, the police officer is the discriminator and the corrupt policeman is the gradients that are propagated from the discriminator to the generator.</a:t>
            </a:r>
          </a:p>
          <a:p>
            <a:r>
              <a:rPr lang="en-CA" sz="2400" dirty="0"/>
              <a:t>Note that there is no guarantee that this process converges. Training is notoriously difficult.</a:t>
            </a:r>
          </a:p>
        </p:txBody>
      </p:sp>
      <p:sp>
        <p:nvSpPr>
          <p:cNvPr id="4" name="Date Placeholder 3">
            <a:extLst>
              <a:ext uri="{FF2B5EF4-FFF2-40B4-BE49-F238E27FC236}">
                <a16:creationId xmlns:a16="http://schemas.microsoft.com/office/drawing/2014/main" id="{C7787120-6E0D-4304-BFD7-2F505500312F}"/>
              </a:ext>
            </a:extLst>
          </p:cNvPr>
          <p:cNvSpPr>
            <a:spLocks noGrp="1"/>
          </p:cNvSpPr>
          <p:nvPr>
            <p:ph type="dt" sz="half" idx="10"/>
          </p:nvPr>
        </p:nvSpPr>
        <p:spPr/>
        <p:txBody>
          <a:bodyPr/>
          <a:lstStyle/>
          <a:p>
            <a:fld id="{68019615-9B7E-4ED0-B896-281BA709169C}" type="datetime1">
              <a:rPr lang="en-CA" smtClean="0"/>
              <a:t>2019-12-01</a:t>
            </a:fld>
            <a:endParaRPr lang="en-CA"/>
          </a:p>
        </p:txBody>
      </p:sp>
      <p:sp>
        <p:nvSpPr>
          <p:cNvPr id="5" name="Footer Placeholder 4">
            <a:extLst>
              <a:ext uri="{FF2B5EF4-FFF2-40B4-BE49-F238E27FC236}">
                <a16:creationId xmlns:a16="http://schemas.microsoft.com/office/drawing/2014/main" id="{7DD004C8-FDB8-4E83-9D17-5B16BA53E27C}"/>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3813469E-FEF2-4DA3-8564-A8C60A6186E5}"/>
              </a:ext>
            </a:extLst>
          </p:cNvPr>
          <p:cNvSpPr>
            <a:spLocks noGrp="1"/>
          </p:cNvSpPr>
          <p:nvPr>
            <p:ph type="sldNum" sz="quarter" idx="12"/>
          </p:nvPr>
        </p:nvSpPr>
        <p:spPr/>
        <p:txBody>
          <a:bodyPr/>
          <a:lstStyle/>
          <a:p>
            <a:fld id="{E50162AC-0F45-44DF-BA2F-F2B3529BBD7E}" type="slidenum">
              <a:rPr lang="en-CA" smtClean="0"/>
              <a:t>9</a:t>
            </a:fld>
            <a:endParaRPr lang="en-CA"/>
          </a:p>
        </p:txBody>
      </p:sp>
    </p:spTree>
    <p:extLst>
      <p:ext uri="{BB962C8B-B14F-4D97-AF65-F5344CB8AC3E}">
        <p14:creationId xmlns:p14="http://schemas.microsoft.com/office/powerpoint/2010/main" val="1805194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TotalTime>
  <Words>1316</Words>
  <Application>Microsoft Office PowerPoint</Application>
  <PresentationFormat>Widescreen</PresentationFormat>
  <Paragraphs>144</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 Evaluating the MD-GAN architecture for distributed training of Generative Adversarial Networks  Omid Davoudi (omiddavoudi@cmail.Carleton.ca) COMP 5704 – Frank Dehne – Dec. 2019 School of Computer Science, Carleton University, Ottawa, Canada</vt:lpstr>
      <vt:lpstr>Table of Content</vt:lpstr>
      <vt:lpstr>Introduction</vt:lpstr>
      <vt:lpstr>What are Generative Adversarial Networks</vt:lpstr>
      <vt:lpstr>What are Generative Adversarial Networks</vt:lpstr>
      <vt:lpstr>GANs – An Analogy</vt:lpstr>
      <vt:lpstr>GANs – An Analogy</vt:lpstr>
      <vt:lpstr>GANs – An Analogy</vt:lpstr>
      <vt:lpstr>GANs- An Analogy</vt:lpstr>
      <vt:lpstr>Distributed Machine Learning</vt:lpstr>
      <vt:lpstr>MD-GAN</vt:lpstr>
      <vt:lpstr>Potential vulnerability of MD-GAN</vt:lpstr>
      <vt:lpstr>Testing and Results</vt:lpstr>
      <vt:lpstr>Testing and Results</vt:lpstr>
      <vt:lpstr>Testing and Results</vt:lpstr>
      <vt:lpstr>Testing and Results</vt:lpstr>
      <vt:lpstr>Testing and Results</vt:lpstr>
      <vt:lpstr>Conclusion and Future Work</vt:lpstr>
      <vt:lpstr>References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MD-GAN architecture for distributed training of Generative Adversarial Networks</dc:title>
  <dc:creator>Omid Davoudi</dc:creator>
  <cp:lastModifiedBy>Omid Davoudi</cp:lastModifiedBy>
  <cp:revision>67</cp:revision>
  <dcterms:created xsi:type="dcterms:W3CDTF">2019-11-30T15:00:35Z</dcterms:created>
  <dcterms:modified xsi:type="dcterms:W3CDTF">2019-12-01T15:51:34Z</dcterms:modified>
</cp:coreProperties>
</file>