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2"/>
    <p:sldId id="263" r:id="rId3"/>
    <p:sldId id="258" r:id="rId4"/>
    <p:sldId id="269" r:id="rId5"/>
    <p:sldId id="270" r:id="rId6"/>
    <p:sldId id="271" r:id="rId7"/>
    <p:sldId id="274" r:id="rId8"/>
    <p:sldId id="261" r:id="rId9"/>
    <p:sldId id="262" r:id="rId10"/>
  </p:sldIdLst>
  <p:sldSz cx="9144000" cy="5143500" type="screen16x9"/>
  <p:notesSz cx="9144000" cy="5143500"/>
  <p:embeddedFontLst>
    <p:embeddedFont>
      <p:font typeface="Calibri" pitchFamily="34" charset="0"/>
      <p:regular r:id="rId12"/>
      <p:bold r:id="rId13"/>
      <p:italic r:id="rId14"/>
      <p:boldItalic r:id="rId15"/>
    </p:embeddedFont>
    <p:embeddedFont>
      <p:font typeface="Candara" pitchFamily="34" charset="0"/>
      <p:regular r:id="rId16"/>
      <p:bold r:id="rId17"/>
      <p:italic r:id="rId18"/>
      <p:boldItalic r:id="rId19"/>
    </p:embeddedFont>
    <p:embeddedFont>
      <p:font typeface="CSBFGQ+EBGaramond-Bold"/>
      <p:regular r:id="rId20"/>
    </p:embeddedFont>
    <p:embeddedFont>
      <p:font typeface="SJNKRS+ArialMT"/>
      <p:regular r:id="rId21"/>
    </p:embeddedFont>
    <p:embeddedFont>
      <p:font typeface="IDNLAK+EBGaramond-Medium"/>
      <p:regular r:id="rId22"/>
    </p:embeddedFont>
    <p:embeddedFont>
      <p:font typeface="SLFRMA+PublicSans-BoldItalic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294" autoAdjust="0"/>
    <p:restoredTop sz="94660"/>
  </p:normalViewPr>
  <p:slideViewPr>
    <p:cSldViewPr>
      <p:cViewPr varScale="1">
        <p:scale>
          <a:sx n="115" d="100"/>
          <a:sy n="115" d="100"/>
        </p:scale>
        <p:origin x="-702" y="-102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9F96BE-CCE8-42ED-BF78-1772131D6D46}" type="datetimeFigureOut">
              <a:rPr lang="en-US" smtClean="0"/>
              <a:pPr/>
              <a:t>11/3/2023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4738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4738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F3D0B2-B5B8-4769-8D8E-0FB3FFB5599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F3D0B2-B5B8-4769-8D8E-0FB3FFB5599E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11/3/2023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52680" y="2692811"/>
            <a:ext cx="3182416" cy="10900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819"/>
              </a:lnSpc>
            </a:pPr>
            <a:r>
              <a:rPr sz="2400" b="1" smtClean="0">
                <a:solidFill>
                  <a:srgbClr val="223669"/>
                </a:solidFill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2400" b="1" dirty="0" smtClean="0">
                <a:solidFill>
                  <a:srgbClr val="223669"/>
                </a:solidFill>
                <a:latin typeface="Times New Roman" pitchFamily="18" charset="0"/>
                <a:cs typeface="Times New Roman" pitchFamily="18" charset="0"/>
              </a:rPr>
              <a:t>TO - DO LIST</a:t>
            </a:r>
            <a:r>
              <a:rPr sz="2400" b="1" smtClean="0">
                <a:solidFill>
                  <a:srgbClr val="223669"/>
                </a:solidFill>
                <a:latin typeface="Times New Roman" pitchFamily="18" charset="0"/>
                <a:cs typeface="Times New Roman" pitchFamily="18" charset="0"/>
              </a:rPr>
              <a:t>”</a:t>
            </a:r>
            <a:endParaRPr sz="2400" b="1" dirty="0">
              <a:solidFill>
                <a:srgbClr val="223669"/>
              </a:solidFill>
              <a:latin typeface="Times New Roman" pitchFamily="18" charset="0"/>
              <a:cs typeface="Times New Roman" pitchFamily="18" charset="0"/>
            </a:endParaRPr>
          </a:p>
          <a:p>
            <a:pPr marL="12" marR="0">
              <a:lnSpc>
                <a:spcPts val="2819"/>
              </a:lnSpc>
              <a:spcBef>
                <a:spcPts val="2852"/>
              </a:spcBef>
              <a:spcAft>
                <a:spcPts val="0"/>
              </a:spcAft>
            </a:pPr>
            <a:r>
              <a:rPr sz="2400" b="1" dirty="0">
                <a:solidFill>
                  <a:srgbClr val="223669"/>
                </a:solidFill>
                <a:latin typeface="Times New Roman" pitchFamily="18" charset="0"/>
                <a:cs typeface="Times New Roman" pitchFamily="18" charset="0"/>
              </a:rPr>
              <a:t>Task </a:t>
            </a:r>
            <a:r>
              <a:rPr sz="2400" b="1">
                <a:solidFill>
                  <a:srgbClr val="223669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400" b="1" dirty="0" smtClean="0">
                <a:solidFill>
                  <a:srgbClr val="223669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sz="2400" b="1" dirty="0">
              <a:solidFill>
                <a:srgbClr val="223669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236135" y="1345039"/>
            <a:ext cx="215428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PVLNNE+ArialMT"/>
                <a:cs typeface="PVLNNE+ArialMT"/>
              </a:rPr>
              <a:t>▪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28600" y="1330152"/>
            <a:ext cx="4487415" cy="675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1400" dirty="0" smtClean="0">
                <a:solidFill>
                  <a:srgbClr val="FFFFFF"/>
                </a:solidFill>
                <a:latin typeface="CFRUAJ+EBGaramond-Medium"/>
                <a:cs typeface="CFRUAJ+EBGaramond-Medium"/>
              </a:rPr>
              <a:t>A to-do list, often referred to as a task list or checklist, is a tool that helps individuals organize and manage their tasks, responsibilities, and activities.</a:t>
            </a:r>
            <a:endParaRPr sz="1400" dirty="0">
              <a:solidFill>
                <a:srgbClr val="FFFFFF"/>
              </a:solidFill>
              <a:latin typeface="CFRUAJ+EBGaramond-Medium"/>
              <a:cs typeface="CFRUAJ+EBGaramond-Medi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8600" y="2419350"/>
            <a:ext cx="1574483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400" b="1" dirty="0" err="1" smtClean="0">
                <a:solidFill>
                  <a:srgbClr val="C88C32"/>
                </a:solidFill>
                <a:latin typeface="Times New Roman" pitchFamily="18" charset="0"/>
                <a:cs typeface="Times New Roman" pitchFamily="18" charset="0"/>
              </a:rPr>
              <a:t>Naan</a:t>
            </a:r>
            <a:r>
              <a:rPr lang="en-IN" sz="1400" b="1" dirty="0">
                <a:solidFill>
                  <a:srgbClr val="C88C3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400" b="1" dirty="0" err="1" smtClean="0">
                <a:solidFill>
                  <a:srgbClr val="C88C32"/>
                </a:solidFill>
                <a:latin typeface="Times New Roman" pitchFamily="18" charset="0"/>
                <a:cs typeface="Times New Roman" pitchFamily="18" charset="0"/>
              </a:rPr>
              <a:t>Mudhalvan</a:t>
            </a:r>
            <a:r>
              <a:rPr lang="en-IN" sz="1400" b="1" dirty="0" smtClean="0">
                <a:solidFill>
                  <a:srgbClr val="C88C32"/>
                </a:solidFill>
                <a:latin typeface="Times New Roman" pitchFamily="18" charset="0"/>
                <a:cs typeface="Times New Roman" pitchFamily="18" charset="0"/>
              </a:rPr>
              <a:t> id</a:t>
            </a:r>
            <a:endParaRPr sz="1400" b="1" dirty="0">
              <a:solidFill>
                <a:srgbClr val="C88C3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38400" y="2419350"/>
            <a:ext cx="636661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Times New Roman" pitchFamily="18" charset="0"/>
                <a:cs typeface="Times New Roman" pitchFamily="18" charset="0"/>
              </a:rPr>
              <a:t>Name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733800" y="2419350"/>
            <a:ext cx="64638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Times New Roman" pitchFamily="18" charset="0"/>
                <a:cs typeface="Times New Roman" pitchFamily="18" charset="0"/>
              </a:rPr>
              <a:t>Batch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05000" y="2800350"/>
            <a:ext cx="1791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Afreena</a:t>
            </a:r>
            <a:r>
              <a:rPr lang="en-IN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A</a:t>
            </a:r>
            <a:endParaRPr lang="en-IN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05000" y="3181350"/>
            <a:ext cx="1813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Ashiba</a:t>
            </a:r>
            <a:r>
              <a:rPr lang="en-GB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begam</a:t>
            </a:r>
            <a:r>
              <a:rPr lang="en-GB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M</a:t>
            </a:r>
            <a:endParaRPr lang="en-IN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05000" y="3562350"/>
            <a:ext cx="1813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Durgalakshmi</a:t>
            </a:r>
            <a:r>
              <a:rPr lang="en-GB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V</a:t>
            </a:r>
            <a:endParaRPr lang="en-IN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28800" y="3943350"/>
            <a:ext cx="1981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Sarulatha</a:t>
            </a:r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S</a:t>
            </a:r>
            <a:endParaRPr lang="en-IN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81400" y="2800350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SKCET-4</a:t>
            </a:r>
            <a:endParaRPr lang="en-IN" sz="1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81400" y="3181350"/>
            <a:ext cx="99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SKCET-4</a:t>
            </a:r>
            <a:endParaRPr lang="en-IN" sz="1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63888" y="3562350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SKCET-4</a:t>
            </a:r>
            <a:endParaRPr lang="en-IN" sz="1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74864" y="3943350"/>
            <a:ext cx="997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SKCET-4</a:t>
            </a:r>
            <a:endParaRPr lang="en-IN" sz="1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52400" y="2800350"/>
            <a:ext cx="1791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au421320104002</a:t>
            </a:r>
            <a:endParaRPr lang="en-IN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400" y="3181350"/>
            <a:ext cx="1867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au421320104004</a:t>
            </a:r>
            <a:endParaRPr lang="en-IN" sz="16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52400" y="3562350"/>
            <a:ext cx="1791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au421320104009</a:t>
            </a:r>
            <a:endParaRPr lang="en-IN" sz="16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52400" y="3943350"/>
            <a:ext cx="1867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au421320104037</a:t>
            </a:r>
            <a:endParaRPr lang="en-IN" sz="16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sz="16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52400" y="4400550"/>
            <a:ext cx="1791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au421320104041</a:t>
            </a:r>
            <a:endParaRPr lang="en-IN" sz="16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sz="16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28800" y="4324350"/>
            <a:ext cx="2133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Sharmila</a:t>
            </a:r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B </a:t>
            </a:r>
            <a:endParaRPr lang="en-IN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581400" y="4324350"/>
            <a:ext cx="9989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SKCET-4</a:t>
            </a:r>
            <a:endParaRPr lang="en-IN" sz="1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28600" y="81915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TO-DO LIST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15843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62000" y="438150"/>
            <a:ext cx="1215396" cy="589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45"/>
              </a:lnSpc>
            </a:pPr>
            <a:r>
              <a:rPr lang="en-US" sz="2200" b="1" dirty="0" smtClean="0">
                <a:solidFill>
                  <a:schemeClr val="accent1">
                    <a:lumMod val="50000"/>
                  </a:schemeClr>
                </a:solidFill>
                <a:latin typeface="Candara" panose="020E0502030303020204" pitchFamily="34" charset="0"/>
              </a:rPr>
              <a:t>PURPOSE</a:t>
            </a:r>
            <a:endParaRPr lang="en-IN" sz="2200" b="1" dirty="0" smtClean="0">
              <a:solidFill>
                <a:schemeClr val="accent1">
                  <a:lumMod val="50000"/>
                </a:schemeClr>
              </a:solidFill>
              <a:latin typeface="Candara" panose="020E0502030303020204" pitchFamily="34" charset="0"/>
            </a:endParaRPr>
          </a:p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endParaRPr sz="1800" b="1" spc="-23" dirty="0">
              <a:solidFill>
                <a:srgbClr val="223669"/>
              </a:solidFill>
              <a:latin typeface="CSBFGQ+EBGaramond-Bold"/>
              <a:cs typeface="CSBFGQ+EBGaramond-Bold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3300" y="1523276"/>
            <a:ext cx="3581972" cy="1470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72"/>
              </a:lnSpc>
              <a:spcBef>
                <a:spcPts val="0"/>
              </a:spcBef>
              <a:spcAft>
                <a:spcPts val="0"/>
              </a:spcAft>
            </a:pPr>
            <a:endParaRPr sz="900" b="1" dirty="0">
              <a:solidFill>
                <a:srgbClr val="0B5394"/>
              </a:solidFill>
              <a:latin typeface="CSBFGQ+EBGaramond-Bold"/>
              <a:cs typeface="CSBFGQ+EBGaramond-Bold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4750" y="1830710"/>
            <a:ext cx="221437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05"/>
              </a:lnSpc>
              <a:spcBef>
                <a:spcPts val="160"/>
              </a:spcBef>
              <a:spcAft>
                <a:spcPts val="0"/>
              </a:spcAft>
            </a:pPr>
            <a:endParaRPr sz="900" dirty="0">
              <a:solidFill>
                <a:srgbClr val="000000"/>
              </a:solidFill>
              <a:latin typeface="SJNKRS+ArialMT"/>
              <a:cs typeface="SJNKRS+Arial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2000" y="971550"/>
            <a:ext cx="7808700" cy="36933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Task Management</a:t>
            </a:r>
            <a:r>
              <a:rPr lang="en-US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: To-do lists allow you to list and prioritize tasks, helping you manage your time and efforts effectively.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Organization:</a:t>
            </a:r>
            <a:r>
              <a:rPr lang="en-US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They help you stay organized by categorizing tasks, setting deadlines, and providing a clear overview of what needs to be accomplished.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Prioritization: </a:t>
            </a:r>
            <a:r>
              <a:rPr lang="en-US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You can assign priorities to tasks, such as "high," "medium," or "low," to ensure that important tasks are addressed first.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Time Management</a:t>
            </a:r>
            <a:r>
              <a:rPr lang="en-US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: To-do lists can include estimated time frames for completing each task, helping you allocate your time efficiently.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Tracking Progress</a:t>
            </a:r>
            <a:r>
              <a:rPr lang="en-US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: They enable you to track your progress by marking completed tasks and visualizing your accomplishments.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37187" y="2682362"/>
            <a:ext cx="1748942" cy="258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84"/>
              </a:lnSpc>
              <a:spcBef>
                <a:spcPts val="0"/>
              </a:spcBef>
              <a:spcAft>
                <a:spcPts val="0"/>
              </a:spcAft>
            </a:pPr>
            <a:endParaRPr sz="1600" b="1" dirty="0">
              <a:solidFill>
                <a:srgbClr val="0B5394"/>
              </a:solidFill>
              <a:latin typeface="CSBFGQ+EBGaramond-Bold"/>
              <a:cs typeface="CSBFGQ+EBGaramond-Bold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76899" y="2975374"/>
            <a:ext cx="3020618" cy="2208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endParaRPr sz="1400" dirty="0">
              <a:solidFill>
                <a:srgbClr val="000000"/>
              </a:solidFill>
              <a:latin typeface="IDNLAK+EBGaramond-Medium"/>
              <a:cs typeface="IDNLAK+EBGaramond-Medium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38100" y="3986841"/>
            <a:ext cx="3270351" cy="1869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43"/>
              </a:lnSpc>
              <a:spcBef>
                <a:spcPts val="0"/>
              </a:spcBef>
              <a:spcAft>
                <a:spcPts val="0"/>
              </a:spcAft>
            </a:pPr>
            <a:endParaRPr sz="1200" dirty="0">
              <a:solidFill>
                <a:srgbClr val="000000"/>
              </a:solidFill>
              <a:latin typeface="IDNLAK+EBGaramond-Medium"/>
              <a:cs typeface="IDNLAK+EBGaramond-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62000" y="438150"/>
            <a:ext cx="6248400" cy="8848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45"/>
              </a:lnSpc>
            </a:pP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Candara" panose="020E0502030303020204" pitchFamily="34" charset="0"/>
              </a:rPr>
              <a:t>SOFTWARE REQUIREMENTS FOR ECOME</a:t>
            </a:r>
            <a:endParaRPr lang="en-IN" sz="2400" b="1" dirty="0" smtClean="0">
              <a:solidFill>
                <a:schemeClr val="accent1">
                  <a:lumMod val="50000"/>
                </a:schemeClr>
              </a:solidFill>
              <a:latin typeface="Candara" panose="020E0502030303020204" pitchFamily="34" charset="0"/>
            </a:endParaRPr>
          </a:p>
          <a:p>
            <a:pPr>
              <a:lnSpc>
                <a:spcPts val="2345"/>
              </a:lnSpc>
            </a:pPr>
            <a:endParaRPr lang="en-IN" sz="2200" b="1" dirty="0" smtClean="0">
              <a:solidFill>
                <a:schemeClr val="accent1">
                  <a:lumMod val="50000"/>
                </a:schemeClr>
              </a:solidFill>
              <a:latin typeface="Candara" panose="020E0502030303020204" pitchFamily="34" charset="0"/>
            </a:endParaRPr>
          </a:p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endParaRPr sz="1800" b="1" spc="-23" dirty="0">
              <a:solidFill>
                <a:srgbClr val="223669"/>
              </a:solidFill>
              <a:latin typeface="CSBFGQ+EBGaramond-Bold"/>
              <a:cs typeface="CSBFGQ+EBGaramond-Bold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3300" y="1523276"/>
            <a:ext cx="3581972" cy="1470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72"/>
              </a:lnSpc>
              <a:spcBef>
                <a:spcPts val="0"/>
              </a:spcBef>
              <a:spcAft>
                <a:spcPts val="0"/>
              </a:spcAft>
            </a:pPr>
            <a:endParaRPr sz="900" b="1" dirty="0">
              <a:solidFill>
                <a:srgbClr val="0B5394"/>
              </a:solidFill>
              <a:latin typeface="CSBFGQ+EBGaramond-Bold"/>
              <a:cs typeface="CSBFGQ+EBGaramond-Bold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4750" y="1830710"/>
            <a:ext cx="221437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05"/>
              </a:lnSpc>
              <a:spcBef>
                <a:spcPts val="160"/>
              </a:spcBef>
              <a:spcAft>
                <a:spcPts val="0"/>
              </a:spcAft>
            </a:pPr>
            <a:endParaRPr sz="900" dirty="0">
              <a:solidFill>
                <a:srgbClr val="000000"/>
              </a:solidFill>
              <a:latin typeface="SJNKRS+ArialMT"/>
              <a:cs typeface="SJNKRS+Arial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2000" y="971550"/>
            <a:ext cx="7808700" cy="33239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Node.js and </a:t>
            </a:r>
            <a:r>
              <a:rPr lang="en-US" sz="16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npm</a:t>
            </a:r>
            <a:r>
              <a:rPr lang="en-US" sz="16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(Node Package Manager): </a:t>
            </a:r>
            <a:r>
              <a:rPr lang="en-US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You'll need Node.js and </a:t>
            </a:r>
            <a:r>
              <a:rPr lang="en-US" sz="16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npm</a:t>
            </a:r>
            <a:r>
              <a:rPr lang="en-US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to set up and manage your React project. You can download them from the official website: Node.js.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Code Editor</a:t>
            </a:r>
            <a:r>
              <a:rPr lang="en-US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: You'll need a code editor to write and edit your React code. Popular choices include Visual Studio Code, Sublime Text, or Atom.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React Developer Tools (Browser Extension): </a:t>
            </a:r>
            <a:r>
              <a:rPr lang="en-US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This is a browser extension for debugging and inspecting React components. It's available for Chrome and Firefox and can be installed from the respective browser extension stores.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Command Line Interface (CLI): </a:t>
            </a:r>
            <a:r>
              <a:rPr lang="en-US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You can use your system's command-line interface to create and manage your React project. You'll need a terminal or command prompt.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37187" y="2682362"/>
            <a:ext cx="1748942" cy="258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84"/>
              </a:lnSpc>
              <a:spcBef>
                <a:spcPts val="0"/>
              </a:spcBef>
              <a:spcAft>
                <a:spcPts val="0"/>
              </a:spcAft>
            </a:pPr>
            <a:endParaRPr sz="1600" b="1" dirty="0">
              <a:solidFill>
                <a:srgbClr val="0B5394"/>
              </a:solidFill>
              <a:latin typeface="CSBFGQ+EBGaramond-Bold"/>
              <a:cs typeface="CSBFGQ+EBGaramond-Bold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76899" y="2975374"/>
            <a:ext cx="3020618" cy="2208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endParaRPr sz="1400" dirty="0">
              <a:solidFill>
                <a:srgbClr val="000000"/>
              </a:solidFill>
              <a:latin typeface="IDNLAK+EBGaramond-Medium"/>
              <a:cs typeface="IDNLAK+EBGaramond-Medium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38100" y="3986841"/>
            <a:ext cx="3270351" cy="1869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43"/>
              </a:lnSpc>
              <a:spcBef>
                <a:spcPts val="0"/>
              </a:spcBef>
              <a:spcAft>
                <a:spcPts val="0"/>
              </a:spcAft>
            </a:pPr>
            <a:endParaRPr sz="1200" dirty="0">
              <a:solidFill>
                <a:srgbClr val="000000"/>
              </a:solidFill>
              <a:latin typeface="IDNLAK+EBGaramond-Medium"/>
              <a:cs typeface="IDNLAK+EBGaramond-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62000" y="514350"/>
            <a:ext cx="6019800" cy="8848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45"/>
              </a:lnSpc>
            </a:pP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Candara" panose="020E0502030303020204" pitchFamily="34" charset="0"/>
              </a:rPr>
              <a:t>HARDWARE REQUIREMENTS</a:t>
            </a:r>
            <a:endParaRPr lang="en-IN" sz="2400" b="1" dirty="0" smtClean="0">
              <a:solidFill>
                <a:schemeClr val="accent1">
                  <a:lumMod val="50000"/>
                </a:schemeClr>
              </a:solidFill>
              <a:latin typeface="Candara" panose="020E0502030303020204" pitchFamily="34" charset="0"/>
            </a:endParaRPr>
          </a:p>
          <a:p>
            <a:pPr>
              <a:lnSpc>
                <a:spcPts val="2345"/>
              </a:lnSpc>
            </a:pPr>
            <a:endParaRPr lang="en-IN" sz="2200" b="1" dirty="0" smtClean="0">
              <a:solidFill>
                <a:schemeClr val="accent1">
                  <a:lumMod val="50000"/>
                </a:schemeClr>
              </a:solidFill>
              <a:latin typeface="Candara" panose="020E0502030303020204" pitchFamily="34" charset="0"/>
            </a:endParaRPr>
          </a:p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endParaRPr sz="1800" b="1" spc="-23" dirty="0">
              <a:solidFill>
                <a:srgbClr val="223669"/>
              </a:solidFill>
              <a:latin typeface="CSBFGQ+EBGaramond-Bold"/>
              <a:cs typeface="CSBFGQ+EBGaramond-Bold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3300" y="1523276"/>
            <a:ext cx="3581972" cy="1470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72"/>
              </a:lnSpc>
              <a:spcBef>
                <a:spcPts val="0"/>
              </a:spcBef>
              <a:spcAft>
                <a:spcPts val="0"/>
              </a:spcAft>
            </a:pPr>
            <a:endParaRPr sz="900" b="1" dirty="0">
              <a:solidFill>
                <a:srgbClr val="0B5394"/>
              </a:solidFill>
              <a:latin typeface="CSBFGQ+EBGaramond-Bold"/>
              <a:cs typeface="CSBFGQ+EBGaramond-Bold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4750" y="1830710"/>
            <a:ext cx="221437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05"/>
              </a:lnSpc>
              <a:spcBef>
                <a:spcPts val="160"/>
              </a:spcBef>
              <a:spcAft>
                <a:spcPts val="0"/>
              </a:spcAft>
            </a:pPr>
            <a:endParaRPr sz="900" dirty="0">
              <a:solidFill>
                <a:srgbClr val="000000"/>
              </a:solidFill>
              <a:latin typeface="SJNKRS+ArialMT"/>
              <a:cs typeface="SJNKRS+Arial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7187" y="2682362"/>
            <a:ext cx="1748942" cy="258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84"/>
              </a:lnSpc>
              <a:spcBef>
                <a:spcPts val="0"/>
              </a:spcBef>
              <a:spcAft>
                <a:spcPts val="0"/>
              </a:spcAft>
            </a:pPr>
            <a:endParaRPr sz="1600" b="1" dirty="0">
              <a:solidFill>
                <a:srgbClr val="0B5394"/>
              </a:solidFill>
              <a:latin typeface="CSBFGQ+EBGaramond-Bold"/>
              <a:cs typeface="CSBFGQ+EBGaramond-Bold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76899" y="2975374"/>
            <a:ext cx="3020618" cy="2208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endParaRPr sz="1400" dirty="0">
              <a:solidFill>
                <a:srgbClr val="000000"/>
              </a:solidFill>
              <a:latin typeface="IDNLAK+EBGaramond-Medium"/>
              <a:cs typeface="IDNLAK+EBGaramond-Medium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38100" y="3986841"/>
            <a:ext cx="3270351" cy="1869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43"/>
              </a:lnSpc>
              <a:spcBef>
                <a:spcPts val="0"/>
              </a:spcBef>
              <a:spcAft>
                <a:spcPts val="0"/>
              </a:spcAft>
            </a:pPr>
            <a:endParaRPr sz="1200" dirty="0">
              <a:solidFill>
                <a:srgbClr val="000000"/>
              </a:solidFill>
              <a:latin typeface="IDNLAK+EBGaramond-Medium"/>
              <a:cs typeface="IDNLAK+EBGaramond-Medium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09600" y="988516"/>
            <a:ext cx="78486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Server(s):</a:t>
            </a:r>
            <a:r>
              <a:rPr lang="en-US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Determine the number of servers needed based on the expected traffic and load.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Processor (CPU):</a:t>
            </a:r>
            <a:r>
              <a:rPr lang="en-US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Multi-core processors are often recommended for better performance.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Random Access Memory (RAM):</a:t>
            </a:r>
            <a:r>
              <a:rPr lang="en-US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Ensure that the server has enough RAM to handle the website's operations efficiently.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Storage:</a:t>
            </a:r>
            <a:r>
              <a:rPr lang="en-US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Select high-speed and reliable storage solutions, such as solid-state drives (SSDs) or redundant array of independent disks (RAID), to ensure fast data access.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Networking Equipment:</a:t>
            </a:r>
            <a:r>
              <a:rPr lang="en-US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Utilize high-speed networking equipment, such as routers, switches, and firewalls, to manage network traffic and ensure the security of the website and user data.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16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62000" y="438150"/>
            <a:ext cx="7924800" cy="42088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45"/>
              </a:lnSpc>
            </a:pP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Candara" panose="020E0502030303020204" pitchFamily="34" charset="0"/>
              </a:rPr>
              <a:t>FUNCTIONAL REQUIREMENTS</a:t>
            </a:r>
          </a:p>
          <a:p>
            <a:pPr>
              <a:lnSpc>
                <a:spcPts val="2345"/>
              </a:lnSpc>
            </a:pPr>
            <a:endParaRPr lang="en-US" sz="2400" b="1" dirty="0" smtClean="0">
              <a:solidFill>
                <a:schemeClr val="accent1">
                  <a:lumMod val="50000"/>
                </a:schemeClr>
              </a:solidFill>
              <a:latin typeface="Candara" panose="020E0502030303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User Registration and Authentication: </a:t>
            </a:r>
            <a:r>
              <a:rPr lang="en-US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Users should be able to create accounts and log </a:t>
            </a:r>
            <a:r>
              <a:rPr lang="en-US" sz="16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in.Only</a:t>
            </a:r>
            <a:r>
              <a:rPr lang="en-US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authenticated users can create and manage their to-do lists.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Create Tasks: </a:t>
            </a:r>
            <a:r>
              <a:rPr lang="en-US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Users can add new tasks to their to-do list. Each task should have a title, description, due date, and optional priority.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List Tasks : </a:t>
            </a:r>
            <a:r>
              <a:rPr lang="en-US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Users should be able to view their list of tasks. Tasks should be organized by categories or projects.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Edit and Update Tasks : </a:t>
            </a:r>
            <a:r>
              <a:rPr lang="en-US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Users can edit task details, such as title, description, due date, and priority. The ability to mark tasks as completed or uncompleted.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Delete Tasks </a:t>
            </a:r>
            <a:r>
              <a:rPr lang="en-US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: Users can delete tasks from their to-do list.</a:t>
            </a:r>
          </a:p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endParaRPr sz="1800" b="1" spc="-23" dirty="0">
              <a:solidFill>
                <a:srgbClr val="223669"/>
              </a:solidFill>
              <a:latin typeface="CSBFGQ+EBGaramond-Bold"/>
              <a:cs typeface="CSBFGQ+EBGaramond-Bold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3300" y="1523276"/>
            <a:ext cx="3581972" cy="1470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72"/>
              </a:lnSpc>
              <a:spcBef>
                <a:spcPts val="0"/>
              </a:spcBef>
              <a:spcAft>
                <a:spcPts val="0"/>
              </a:spcAft>
            </a:pPr>
            <a:endParaRPr sz="900" b="1" dirty="0">
              <a:solidFill>
                <a:srgbClr val="0B5394"/>
              </a:solidFill>
              <a:latin typeface="CSBFGQ+EBGaramond-Bold"/>
              <a:cs typeface="CSBFGQ+EBGaramond-Bold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4750" y="1830710"/>
            <a:ext cx="221437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05"/>
              </a:lnSpc>
              <a:spcBef>
                <a:spcPts val="160"/>
              </a:spcBef>
              <a:spcAft>
                <a:spcPts val="0"/>
              </a:spcAft>
            </a:pPr>
            <a:endParaRPr sz="900" dirty="0">
              <a:solidFill>
                <a:srgbClr val="000000"/>
              </a:solidFill>
              <a:latin typeface="SJNKRS+ArialMT"/>
              <a:cs typeface="SJNKRS+Arial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2400" y="2647950"/>
            <a:ext cx="1748942" cy="258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84"/>
              </a:lnSpc>
              <a:spcBef>
                <a:spcPts val="0"/>
              </a:spcBef>
              <a:spcAft>
                <a:spcPts val="0"/>
              </a:spcAft>
            </a:pPr>
            <a:endParaRPr sz="1600" b="1" dirty="0">
              <a:solidFill>
                <a:srgbClr val="0B5394"/>
              </a:solidFill>
              <a:latin typeface="CSBFGQ+EBGaramond-Bold"/>
              <a:cs typeface="CSBFGQ+EBGaramond-Bold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76899" y="2975374"/>
            <a:ext cx="3020618" cy="2208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endParaRPr sz="1400" dirty="0">
              <a:solidFill>
                <a:srgbClr val="000000"/>
              </a:solidFill>
              <a:latin typeface="IDNLAK+EBGaramond-Medium"/>
              <a:cs typeface="IDNLAK+EBGaramond-Medium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90600" y="4019550"/>
            <a:ext cx="3270351" cy="1869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43"/>
              </a:lnSpc>
              <a:spcBef>
                <a:spcPts val="0"/>
              </a:spcBef>
              <a:spcAft>
                <a:spcPts val="0"/>
              </a:spcAft>
            </a:pPr>
            <a:endParaRPr sz="1200" dirty="0">
              <a:solidFill>
                <a:srgbClr val="000000"/>
              </a:solidFill>
              <a:latin typeface="IDNLAK+EBGaramond-Medium"/>
              <a:cs typeface="IDNLAK+EBGaramond-Medium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09600" y="988516"/>
            <a:ext cx="7848600" cy="786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</a:pPr>
            <a:endParaRPr lang="en-US" sz="16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16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-15240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38200" y="133350"/>
            <a:ext cx="3810000" cy="1179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45"/>
              </a:lnSpc>
            </a:pPr>
            <a:endParaRPr lang="en-IN" sz="2400" b="1" dirty="0" smtClean="0">
              <a:solidFill>
                <a:schemeClr val="accent1">
                  <a:lumMod val="50000"/>
                </a:schemeClr>
              </a:solidFill>
              <a:latin typeface="Candara" panose="020E0502030303020204" pitchFamily="34" charset="0"/>
            </a:endParaRPr>
          </a:p>
          <a:p>
            <a:pPr>
              <a:lnSpc>
                <a:spcPts val="2345"/>
              </a:lnSpc>
            </a:pPr>
            <a:endParaRPr lang="en-IN" sz="2400" b="1" dirty="0" smtClean="0">
              <a:solidFill>
                <a:schemeClr val="accent1">
                  <a:lumMod val="50000"/>
                </a:schemeClr>
              </a:solidFill>
              <a:latin typeface="Candara" panose="020E0502030303020204" pitchFamily="34" charset="0"/>
            </a:endParaRPr>
          </a:p>
          <a:p>
            <a:pPr>
              <a:lnSpc>
                <a:spcPts val="2345"/>
              </a:lnSpc>
            </a:pPr>
            <a:endParaRPr lang="en-IN" sz="2200" b="1" dirty="0" smtClean="0">
              <a:solidFill>
                <a:schemeClr val="accent1">
                  <a:lumMod val="50000"/>
                </a:schemeClr>
              </a:solidFill>
              <a:latin typeface="Candara" panose="020E0502030303020204" pitchFamily="34" charset="0"/>
            </a:endParaRPr>
          </a:p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endParaRPr sz="1800" b="1" spc="-23" dirty="0">
              <a:solidFill>
                <a:srgbClr val="223669"/>
              </a:solidFill>
              <a:latin typeface="CSBFGQ+EBGaramond-Bold"/>
              <a:cs typeface="CSBFGQ+EBGaramond-Bold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3300" y="1523276"/>
            <a:ext cx="3581972" cy="1470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72"/>
              </a:lnSpc>
              <a:spcBef>
                <a:spcPts val="0"/>
              </a:spcBef>
              <a:spcAft>
                <a:spcPts val="0"/>
              </a:spcAft>
            </a:pPr>
            <a:endParaRPr sz="900" b="1" dirty="0">
              <a:solidFill>
                <a:srgbClr val="0B5394"/>
              </a:solidFill>
              <a:latin typeface="CSBFGQ+EBGaramond-Bold"/>
              <a:cs typeface="CSBFGQ+EBGaramond-Bold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4750" y="1830710"/>
            <a:ext cx="221437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05"/>
              </a:lnSpc>
              <a:spcBef>
                <a:spcPts val="160"/>
              </a:spcBef>
              <a:spcAft>
                <a:spcPts val="0"/>
              </a:spcAft>
            </a:pPr>
            <a:endParaRPr sz="900" dirty="0">
              <a:solidFill>
                <a:srgbClr val="000000"/>
              </a:solidFill>
              <a:latin typeface="SJNKRS+ArialMT"/>
              <a:cs typeface="SJNKRS+Arial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7187" y="2682362"/>
            <a:ext cx="1748942" cy="258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84"/>
              </a:lnSpc>
              <a:spcBef>
                <a:spcPts val="0"/>
              </a:spcBef>
              <a:spcAft>
                <a:spcPts val="0"/>
              </a:spcAft>
            </a:pPr>
            <a:endParaRPr sz="1600" b="1" dirty="0">
              <a:solidFill>
                <a:srgbClr val="0B5394"/>
              </a:solidFill>
              <a:latin typeface="CSBFGQ+EBGaramond-Bold"/>
              <a:cs typeface="CSBFGQ+EBGaramond-Bold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76899" y="2975374"/>
            <a:ext cx="3020618" cy="2208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endParaRPr sz="1400" dirty="0">
              <a:solidFill>
                <a:srgbClr val="000000"/>
              </a:solidFill>
              <a:latin typeface="IDNLAK+EBGaramond-Medium"/>
              <a:cs typeface="IDNLAK+EBGaramond-Medium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38100" y="3986841"/>
            <a:ext cx="3270351" cy="1869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43"/>
              </a:lnSpc>
              <a:spcBef>
                <a:spcPts val="0"/>
              </a:spcBef>
              <a:spcAft>
                <a:spcPts val="0"/>
              </a:spcAft>
            </a:pPr>
            <a:endParaRPr sz="1200" dirty="0">
              <a:solidFill>
                <a:srgbClr val="000000"/>
              </a:solidFill>
              <a:latin typeface="IDNLAK+EBGaramond-Medium"/>
              <a:cs typeface="IDNLAK+EBGaramond-Medium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09600" y="209550"/>
            <a:ext cx="2209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</a:pPr>
            <a:endParaRPr lang="en-US" sz="16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lnSpc>
                <a:spcPct val="150000"/>
              </a:lnSpc>
            </a:pPr>
            <a:r>
              <a:rPr lang="en-GB" sz="16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Output</a:t>
            </a:r>
            <a:endParaRPr lang="en-US" sz="1600" b="1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3" name="Picture 12" descr="Screenshot (27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123950"/>
            <a:ext cx="6553200" cy="364086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629445" y="894406"/>
            <a:ext cx="2183510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1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SLFRMA+PublicSans-BoldItalic"/>
                <a:cs typeface="SLFRMA+PublicSans-BoldItalic"/>
              </a:rPr>
              <a:t>Submission</a:t>
            </a:r>
            <a:r>
              <a:rPr sz="1800" b="1" spc="-45" dirty="0">
                <a:solidFill>
                  <a:srgbClr val="FFFFFF"/>
                </a:solidFill>
                <a:latin typeface="SLFRMA+PublicSans-BoldItalic"/>
                <a:cs typeface="SLFRMA+PublicSans-BoldItalic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LFRMA+PublicSans-BoldItalic"/>
                <a:cs typeface="SLFRMA+PublicSans-BoldItalic"/>
              </a:rPr>
              <a:t>Github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86200" y="1733551"/>
            <a:ext cx="3124200" cy="20518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45"/>
              </a:lnSpc>
            </a:pPr>
            <a:r>
              <a:rPr lang="en-GB" sz="1400" b="1" dirty="0" err="1" smtClean="0">
                <a:latin typeface="Times New Roman" pitchFamily="18" charset="0"/>
                <a:cs typeface="Times New Roman" pitchFamily="18" charset="0"/>
              </a:rPr>
              <a:t>Github</a:t>
            </a:r>
            <a:r>
              <a:rPr lang="en-GB" sz="1400" b="1" dirty="0" smtClean="0">
                <a:latin typeface="Times New Roman" pitchFamily="18" charset="0"/>
                <a:cs typeface="Times New Roman" pitchFamily="18" charset="0"/>
              </a:rPr>
              <a:t> Link:</a:t>
            </a:r>
          </a:p>
          <a:p>
            <a:pPr>
              <a:lnSpc>
                <a:spcPts val="1645"/>
              </a:lnSpc>
            </a:pPr>
            <a:endParaRPr lang="en-US" sz="1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645"/>
              </a:lnSpc>
            </a:pP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https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://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github.com/Durgalakshmi2002/Naan-Mudhalvan.git</a:t>
            </a:r>
          </a:p>
          <a:p>
            <a:pPr>
              <a:lnSpc>
                <a:spcPts val="1645"/>
              </a:lnSpc>
            </a:pPr>
            <a:endParaRPr lang="en-GB" sz="1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645"/>
              </a:lnSpc>
            </a:pPr>
            <a:endParaRPr lang="en-GB" sz="1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645"/>
              </a:lnSpc>
            </a:pPr>
            <a:endParaRPr lang="en-US" sz="1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645"/>
              </a:lnSpc>
            </a:pPr>
            <a:endParaRPr lang="en-US" sz="1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645"/>
              </a:lnSpc>
            </a:pPr>
            <a:endParaRPr lang="en-US" sz="1400" b="1" dirty="0" smtClean="0">
              <a:solidFill>
                <a:srgbClr val="BD8738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645"/>
              </a:lnSpc>
            </a:pPr>
            <a:endParaRPr lang="en-IN" sz="1400" b="1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253</TotalTime>
  <Words>570</Words>
  <Application>Microsoft Office PowerPoint</Application>
  <PresentationFormat>On-screen Show (16:9)</PresentationFormat>
  <Paragraphs>60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1" baseType="lpstr">
      <vt:lpstr>Arial</vt:lpstr>
      <vt:lpstr>Calibri</vt:lpstr>
      <vt:lpstr>Times New Roman</vt:lpstr>
      <vt:lpstr>PVLNNE+ArialMT</vt:lpstr>
      <vt:lpstr>CFRUAJ+EBGaramond-Medium</vt:lpstr>
      <vt:lpstr>Candara</vt:lpstr>
      <vt:lpstr>CSBFGQ+EBGaramond-Bold</vt:lpstr>
      <vt:lpstr>SJNKRS+ArialMT</vt:lpstr>
      <vt:lpstr>Wingdings</vt:lpstr>
      <vt:lpstr>IDNLAK+EBGaramond-Medium</vt:lpstr>
      <vt:lpstr>SLFRMA+PublicSans-BoldItalic</vt:lpstr>
      <vt:lpstr>Theme Office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SINDHUJA</dc:creator>
  <cp:lastModifiedBy>IP LAB</cp:lastModifiedBy>
  <cp:revision>40</cp:revision>
  <dcterms:modified xsi:type="dcterms:W3CDTF">2023-11-03T10:02:39Z</dcterms:modified>
</cp:coreProperties>
</file>