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notesMasterIdLst>
    <p:notesMasterId r:id="rId27"/>
  </p:notesMasterIdLst>
  <p:sldIdLst>
    <p:sldId id="256" r:id="rId2"/>
    <p:sldId id="267" r:id="rId3"/>
    <p:sldId id="268" r:id="rId4"/>
    <p:sldId id="257" r:id="rId5"/>
    <p:sldId id="269" r:id="rId6"/>
    <p:sldId id="270" r:id="rId7"/>
    <p:sldId id="271" r:id="rId8"/>
    <p:sldId id="272" r:id="rId9"/>
    <p:sldId id="266" r:id="rId10"/>
    <p:sldId id="274" r:id="rId11"/>
    <p:sldId id="259" r:id="rId12"/>
    <p:sldId id="260" r:id="rId13"/>
    <p:sldId id="280" r:id="rId14"/>
    <p:sldId id="281" r:id="rId15"/>
    <p:sldId id="282" r:id="rId16"/>
    <p:sldId id="261" r:id="rId17"/>
    <p:sldId id="275" r:id="rId18"/>
    <p:sldId id="276" r:id="rId19"/>
    <p:sldId id="278" r:id="rId20"/>
    <p:sldId id="277" r:id="rId21"/>
    <p:sldId id="262" r:id="rId22"/>
    <p:sldId id="263" r:id="rId23"/>
    <p:sldId id="264" r:id="rId24"/>
    <p:sldId id="279" r:id="rId25"/>
    <p:sldId id="26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41" autoAdjust="0"/>
  </p:normalViewPr>
  <p:slideViewPr>
    <p:cSldViewPr snapToGrid="0" snapToObjects="1">
      <p:cViewPr varScale="1">
        <p:scale>
          <a:sx n="103" d="100"/>
          <a:sy n="103" d="100"/>
        </p:scale>
        <p:origin x="185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5764E-F6AC-4F88-A812-0A881403FEAE}" type="datetimeFigureOut">
              <a:rPr lang="en-GB" smtClean="0"/>
              <a:t>13/06/2025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25F54-3C43-4059-A397-95A5690924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682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925F54-3C43-4059-A397-95A56909246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922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7471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26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12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73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9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97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73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03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9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16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27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19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53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42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3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0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46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7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Starva</a:t>
            </a:r>
            <a:r>
              <a:rPr dirty="0"/>
              <a:t> Fitness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Exploratory Data Analysis using SQL, Python &amp; Power BI</a:t>
            </a:r>
          </a:p>
          <a:p>
            <a:r>
              <a:rPr dirty="0"/>
              <a:t>Prepared by </a:t>
            </a:r>
            <a:r>
              <a:rPr b="1" dirty="0"/>
              <a:t>Ashifa</a:t>
            </a:r>
            <a:r>
              <a:rPr lang="en-GB" dirty="0"/>
              <a:t> </a:t>
            </a:r>
            <a:r>
              <a:rPr lang="en-GB" b="1" dirty="0"/>
              <a:t>M</a:t>
            </a:r>
            <a:endParaRPr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3D946-98BC-B035-4977-AA11713A7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667511"/>
          </a:xfrm>
        </p:spPr>
        <p:txBody>
          <a:bodyPr>
            <a:normAutofit fontScale="90000"/>
          </a:bodyPr>
          <a:lstStyle/>
          <a:p>
            <a:r>
              <a:rPr lang="en-GB" dirty="0"/>
              <a:t>Summary of logged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1883F7-0A2C-BA42-E726-570FB6B4D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494" y="1585655"/>
            <a:ext cx="7421011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395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25" y="219459"/>
            <a:ext cx="6205051" cy="237743"/>
          </a:xfrm>
        </p:spPr>
        <p:txBody>
          <a:bodyPr>
            <a:normAutofit fontScale="90000"/>
          </a:bodyPr>
          <a:lstStyle/>
          <a:p>
            <a:r>
              <a:rPr dirty="0"/>
              <a:t> Data Cleaning</a:t>
            </a:r>
            <a:r>
              <a:rPr lang="en-GB" dirty="0"/>
              <a:t> and Processing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6725" y="905256"/>
            <a:ext cx="7997275" cy="162763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/>
              <a:t>-Removed null values and duplicates.</a:t>
            </a:r>
          </a:p>
          <a:p>
            <a:pPr marL="0" indent="0">
              <a:buNone/>
            </a:pPr>
            <a:r>
              <a:rPr lang="en-GB" dirty="0"/>
              <a:t>-Merged and joined related datasets (e.g., calories + steps + intensities).</a:t>
            </a:r>
          </a:p>
          <a:p>
            <a:pPr marL="0" indent="0">
              <a:buNone/>
            </a:pPr>
            <a:r>
              <a:rPr lang="en-GB" dirty="0"/>
              <a:t>-Formatted date/time fields.</a:t>
            </a:r>
          </a:p>
          <a:p>
            <a:pPr marL="0" indent="0">
              <a:buNone/>
            </a:pPr>
            <a:r>
              <a:rPr lang="en-GB" dirty="0"/>
              <a:t>-Renamed columns for readability</a:t>
            </a:r>
          </a:p>
          <a:p>
            <a:pPr marL="0" indent="0">
              <a:buNone/>
            </a:pPr>
            <a:r>
              <a:rPr lang="en-GB" dirty="0"/>
              <a:t>-Ensured consistent unit formats (e.g., "Calories Burned" in kcals).</a:t>
            </a:r>
          </a:p>
          <a:p>
            <a:pPr marL="0" indent="0">
              <a:buNone/>
            </a:pPr>
            <a:r>
              <a:rPr lang="en-GB" dirty="0"/>
              <a:t>-Check for negative values in all relevant numeric columns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CFD845-C0B2-BB0A-F482-A5314077F715}"/>
              </a:ext>
            </a:extLst>
          </p:cNvPr>
          <p:cNvSpPr txBox="1"/>
          <p:nvPr/>
        </p:nvSpPr>
        <p:spPr>
          <a:xfrm>
            <a:off x="557784" y="2673911"/>
            <a:ext cx="75163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Check for negative values in all relevant numeric columns</a:t>
            </a: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D8F4BE18-E233-A260-984E-656D977212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783411-C1A1-BD59-A725-BB2847F86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272" y="3276013"/>
            <a:ext cx="2633472" cy="8665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E93A6C-239D-F068-C657-245011DDD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577" y="4749597"/>
            <a:ext cx="2056861" cy="208498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6022171" cy="466343"/>
          </a:xfrm>
        </p:spPr>
        <p:txBody>
          <a:bodyPr>
            <a:normAutofit fontScale="90000"/>
          </a:bodyPr>
          <a:lstStyle/>
          <a:p>
            <a:r>
              <a:rPr dirty="0"/>
              <a:t>SQL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5285" y="1124712"/>
            <a:ext cx="6534235" cy="1536192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Merged cleaned datasets using LEFT JOIN on ID and DATE.</a:t>
            </a:r>
          </a:p>
          <a:p>
            <a:r>
              <a:rPr lang="en-GB" dirty="0"/>
              <a:t>Extracted user-wise activity, calories and sleep information.</a:t>
            </a:r>
          </a:p>
          <a:p>
            <a:r>
              <a:rPr lang="en-GB" dirty="0"/>
              <a:t>Used SQL to count, summarize and filter relevant features.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78306B-5543-3DFA-9967-BDC02F71C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314" y="3429000"/>
            <a:ext cx="5493407" cy="31619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76DA93-D3D2-7AEC-0AAB-3F28FC7271E5}"/>
              </a:ext>
            </a:extLst>
          </p:cNvPr>
          <p:cNvSpPr txBox="1"/>
          <p:nvPr/>
        </p:nvSpPr>
        <p:spPr>
          <a:xfrm>
            <a:off x="1548859" y="2763365"/>
            <a:ext cx="62603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Execution of Join Query in DB browser SQLite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2A3BBC-9B09-848F-8C50-9A68F5305445}"/>
              </a:ext>
            </a:extLst>
          </p:cNvPr>
          <p:cNvSpPr txBox="1"/>
          <p:nvPr/>
        </p:nvSpPr>
        <p:spPr>
          <a:xfrm>
            <a:off x="1370667" y="150584"/>
            <a:ext cx="8183880" cy="6304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                     SQL Analysis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 Total Daily Steps by User</a:t>
            </a:r>
            <a:endParaRPr lang="en-GB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Query retrieved daily steps taken by each user. Helped identify consistent and active users.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 Id, </a:t>
            </a:r>
            <a:r>
              <a:rPr lang="en-GB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ActivityDay</a:t>
            </a: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TotalSteps</a:t>
            </a:r>
            <a:endParaRPr lang="en-GB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GB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cleaned_dailyActivity</a:t>
            </a:r>
            <a:endParaRPr lang="en-GB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ORDER BY </a:t>
            </a:r>
            <a:r>
              <a:rPr lang="en-GB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ActivityDay</a:t>
            </a: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 Average Calories Burned</a:t>
            </a:r>
            <a:endParaRPr lang="en-GB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Found the average daily calories burned per user. This gives a baseline of energy expenditure.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 Id, AVG(Calories) AS </a:t>
            </a:r>
            <a:r>
              <a:rPr lang="en-GB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AvgCalories</a:t>
            </a: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FROM </a:t>
            </a:r>
            <a:r>
              <a:rPr lang="en-GB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cleaned_dailyActivity</a:t>
            </a:r>
            <a:endParaRPr lang="en-GB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GROUP BY Id;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 Total Active Minutes</a:t>
            </a:r>
            <a:endParaRPr lang="en-GB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Combined very active, fairly active, and lightly active minutes. Provided an estimate of how much time </a:t>
            </a:r>
            <a:r>
              <a:rPr lang="en-GB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usersare</a:t>
            </a: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physically active daily.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 </a:t>
            </a:r>
            <a:r>
              <a:rPr lang="en-GB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ActivityDay</a:t>
            </a: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SUM(</a:t>
            </a:r>
            <a:r>
              <a:rPr lang="en-GB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VeryActiveMinutes</a:t>
            </a: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+ </a:t>
            </a:r>
            <a:r>
              <a:rPr lang="en-GB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FairlyActiveMinutes</a:t>
            </a: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+ </a:t>
            </a:r>
            <a:r>
              <a:rPr lang="en-GB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LightlyActiveMinutes</a:t>
            </a: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AS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TotalActiveMinutes</a:t>
            </a:r>
            <a:endParaRPr lang="en-GB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GB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cleaned_dailyActivity</a:t>
            </a:r>
            <a:endParaRPr lang="en-GB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GROUP BY </a:t>
            </a:r>
            <a:r>
              <a:rPr lang="en-GB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ActivityDay</a:t>
            </a: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02527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0C450F-997B-3A29-9241-330EC10C4D4F}"/>
              </a:ext>
            </a:extLst>
          </p:cNvPr>
          <p:cNvSpPr txBox="1"/>
          <p:nvPr/>
        </p:nvSpPr>
        <p:spPr>
          <a:xfrm>
            <a:off x="1086083" y="857701"/>
            <a:ext cx="8430768" cy="3874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4. Sleep Duration Analysis</a:t>
            </a:r>
            <a:endParaRPr lang="en-GB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Calculated average sleep duration per user. Helped identify if users are meeting the recommended 7-8hours.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 Id, AVG(</a:t>
            </a:r>
            <a:r>
              <a:rPr lang="en-GB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TotalMinutesAsleep</a:t>
            </a: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AS </a:t>
            </a:r>
            <a:r>
              <a:rPr lang="en-GB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AvgSleepMinutes</a:t>
            </a:r>
            <a:endParaRPr lang="en-GB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GB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sleepDay</a:t>
            </a:r>
            <a:endParaRPr lang="en-GB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GROUP BY Id;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5. Sleep vs. Calories Burned</a:t>
            </a:r>
            <a:endParaRPr lang="en-GB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Joined sleep and activity tables on date and user ID. Helped check if better sleep leads to better activity performance.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 </a:t>
            </a:r>
            <a:r>
              <a:rPr lang="en-GB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s.Id</a:t>
            </a: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s.ActivityDay</a:t>
            </a: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s.TotalMinutesAsleep</a:t>
            </a: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d.Calories</a:t>
            </a:r>
            <a:endParaRPr lang="en-GB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GB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sleepDay</a:t>
            </a: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JOIN </a:t>
            </a:r>
            <a:r>
              <a:rPr lang="en-GB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cleaned_dailyActivity</a:t>
            </a: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   ON </a:t>
            </a:r>
            <a:r>
              <a:rPr lang="en-GB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s.Id</a:t>
            </a: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GB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d.Id</a:t>
            </a: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</a:t>
            </a:r>
            <a:r>
              <a:rPr lang="en-GB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s.ActivityDay</a:t>
            </a: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GB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d.ActivityDay</a:t>
            </a: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26295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637638-46C0-7CCF-6950-F30F8A732061}"/>
              </a:ext>
            </a:extLst>
          </p:cNvPr>
          <p:cNvSpPr txBox="1"/>
          <p:nvPr/>
        </p:nvSpPr>
        <p:spPr>
          <a:xfrm>
            <a:off x="970384" y="506597"/>
            <a:ext cx="7781730" cy="5309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6. Activity Intensity Distribution</a:t>
            </a:r>
            <a:endParaRPr lang="en-GB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Categorized intensity into low, medium, high. Found that most activity minutes are low to medium in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CASE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WHEN Intensity &lt; 3 THEN 'Low'     WHEN Intensity BETWEEN 3 AND 6 THEN 'Medium'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ELSE 'High'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END AS </a:t>
            </a:r>
            <a:r>
              <a:rPr lang="en-GB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Intensity_Level</a:t>
            </a: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COUNT(*) AS Frequency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</a:t>
            </a:r>
            <a:r>
              <a:rPr lang="en-GB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cleaned_minuteIntensities</a:t>
            </a:r>
            <a:endParaRPr lang="en-GB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GROUP BY </a:t>
            </a:r>
            <a:r>
              <a:rPr lang="en-GB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Intensity_Level</a:t>
            </a: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tensity.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7. Average Daily Steps</a:t>
            </a:r>
            <a:endParaRPr lang="en-GB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Showed long-term step consistency per user. Used to recommend walking goals for different user groups.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SELECT Id, AVG(</a:t>
            </a:r>
            <a:r>
              <a:rPr lang="en-GB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TotalSteps</a:t>
            </a: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AS </a:t>
            </a:r>
            <a:r>
              <a:rPr lang="en-GB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AvgDailySteps</a:t>
            </a: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FROM </a:t>
            </a:r>
            <a:r>
              <a:rPr lang="en-GB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cleaned_dailyActivity</a:t>
            </a:r>
            <a:endParaRPr lang="en-GB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GROUP BY Id;</a:t>
            </a:r>
          </a:p>
        </p:txBody>
      </p:sp>
    </p:spTree>
    <p:extLst>
      <p:ext uri="{BB962C8B-B14F-4D97-AF65-F5344CB8AC3E}">
        <p14:creationId xmlns:p14="http://schemas.microsoft.com/office/powerpoint/2010/main" val="1697982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 Python 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6826843" cy="26913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dirty="0"/>
              <a:t>• Line chart – Daily Calories Burned</a:t>
            </a:r>
          </a:p>
          <a:p>
            <a:pPr marL="0" indent="0">
              <a:buNone/>
            </a:pPr>
            <a:r>
              <a:rPr dirty="0"/>
              <a:t>• Histogram – Sleep Duration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lang="en-GB" dirty="0"/>
              <a:t>Stacked </a:t>
            </a:r>
            <a:r>
              <a:rPr dirty="0"/>
              <a:t>Bar Chart – Intensity Level Distribution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• Line chart -   Daily Steps</a:t>
            </a:r>
            <a:endParaRPr dirty="0"/>
          </a:p>
          <a:p>
            <a:pPr marL="0" indent="0">
              <a:buNone/>
            </a:pPr>
            <a:r>
              <a:rPr lang="en-GB" dirty="0"/>
              <a:t>  </a:t>
            </a:r>
            <a:r>
              <a:rPr b="1" dirty="0"/>
              <a:t>Libraries used</a:t>
            </a:r>
            <a:endParaRPr lang="en-GB" b="1" dirty="0"/>
          </a:p>
          <a:p>
            <a:pPr marL="0" indent="0">
              <a:buNone/>
            </a:pPr>
            <a:r>
              <a:rPr lang="en-GB" dirty="0"/>
              <a:t>       -</a:t>
            </a:r>
            <a:r>
              <a:rPr dirty="0"/>
              <a:t> Pandas, Seaborn, Matplotlib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D7E54-BC3A-F6AE-6F68-D0DECF60E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762" y="4791455"/>
            <a:ext cx="9015984" cy="731520"/>
          </a:xfrm>
        </p:spPr>
        <p:txBody>
          <a:bodyPr>
            <a:normAutofit fontScale="90000"/>
          </a:bodyPr>
          <a:lstStyle/>
          <a:p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Higher calories were found on more active days, indicating good fitness engagement.</a:t>
            </a:r>
            <a:b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sz="1800" b="1" dirty="0"/>
              <a:t>Use for </a:t>
            </a:r>
            <a:r>
              <a:rPr lang="en-GB" sz="1800" b="1" dirty="0" err="1"/>
              <a:t>Bellabeat</a:t>
            </a:r>
            <a:br>
              <a:rPr lang="en-GB" sz="1800" dirty="0"/>
            </a:br>
            <a:r>
              <a:rPr lang="en-GB" sz="1800" dirty="0"/>
              <a:t>-Helps identify low-activity users who could benefit from motivational app notifications.</a:t>
            </a:r>
            <a:br>
              <a:rPr lang="en-GB" sz="1800" dirty="0"/>
            </a:br>
            <a:r>
              <a:rPr lang="en-GB" sz="1800" dirty="0"/>
              <a:t>           -Data can power personalized goal setting and suggest content like workouts or walking reminders</a:t>
            </a:r>
            <a:r>
              <a:rPr lang="en-GB" sz="1050" dirty="0"/>
              <a:t>.</a:t>
            </a:r>
            <a:r>
              <a:rPr lang="en-GB" sz="1050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"</a:t>
            </a:r>
            <a:endParaRPr lang="en-GB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6B8240-5BC7-943F-6B1D-AE7485C80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315" y="2688248"/>
            <a:ext cx="3417126" cy="179753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1CFA83-5707-1818-72AD-16F7BB0C2C14}"/>
              </a:ext>
            </a:extLst>
          </p:cNvPr>
          <p:cNvSpPr txBox="1"/>
          <p:nvPr/>
        </p:nvSpPr>
        <p:spPr>
          <a:xfrm>
            <a:off x="981138" y="374980"/>
            <a:ext cx="757123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Daily Calories burned over time:</a:t>
            </a:r>
          </a:p>
          <a:p>
            <a:r>
              <a:rPr lang="en-GB" dirty="0"/>
              <a:t>Average daily calories burned ranged from 1,600 to 3,000.A few users showed unusually low activity days (&lt;1,200 calories)—potential signs of sedentary </a:t>
            </a:r>
            <a:r>
              <a:rPr lang="en-GB" dirty="0" err="1"/>
              <a:t>behavior</a:t>
            </a:r>
            <a:r>
              <a:rPr lang="en-GB" dirty="0"/>
              <a:t> or missing data. Peak calorie burn typically aligned with higher step counts and active minutes. Some users consistently burned more than 2,800 calories, possibly indicating a high level of daily activity or exercise routine.</a:t>
            </a:r>
          </a:p>
          <a:p>
            <a:endParaRPr lang="en-GB" dirty="0"/>
          </a:p>
          <a:p>
            <a:r>
              <a:rPr lang="en-GB" b="1" dirty="0"/>
              <a:t>                  Line chart: To observe average calorie trends over time.</a:t>
            </a:r>
          </a:p>
        </p:txBody>
      </p:sp>
    </p:spTree>
    <p:extLst>
      <p:ext uri="{BB962C8B-B14F-4D97-AF65-F5344CB8AC3E}">
        <p14:creationId xmlns:p14="http://schemas.microsoft.com/office/powerpoint/2010/main" val="2333166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06145-2F04-00AB-1310-124DA7188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943262"/>
          </a:xfrm>
        </p:spPr>
        <p:txBody>
          <a:bodyPr>
            <a:normAutofit/>
          </a:bodyPr>
          <a:lstStyle/>
          <a:p>
            <a:r>
              <a:rPr lang="en-GB" sz="1600" b="1" dirty="0"/>
              <a:t>Sleep duration</a:t>
            </a:r>
            <a:r>
              <a:rPr lang="en-GB" sz="1600" dirty="0"/>
              <a:t>:</a:t>
            </a:r>
            <a:br>
              <a:rPr lang="en-GB" sz="1600" dirty="0"/>
            </a:br>
            <a:r>
              <a:rPr lang="en-GB" sz="1600" dirty="0"/>
              <a:t>Histogram showing that most users sleep between 6–8 hours per day . </a:t>
            </a:r>
            <a:br>
              <a:rPr lang="en-GB" sz="1600" dirty="0"/>
            </a:br>
            <a:endParaRPr lang="en-GB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5094DF-95A1-66F2-6B05-609E26B28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773" y="2041046"/>
            <a:ext cx="3690098" cy="23740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C05E7E-A377-9CBE-8DAA-E4DBB94255D2}"/>
              </a:ext>
            </a:extLst>
          </p:cNvPr>
          <p:cNvSpPr txBox="1"/>
          <p:nvPr/>
        </p:nvSpPr>
        <p:spPr>
          <a:xfrm>
            <a:off x="2286000" y="166900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400" b="1" i="0" u="none" strike="noStrike" kern="1200" cap="none" spc="0" normalizeH="0" baseline="0" noProof="0" dirty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Histogram</a:t>
            </a:r>
            <a:r>
              <a:rPr kumimoji="0" lang="en-GB" sz="1400" b="0" i="0" u="none" strike="noStrike" kern="1200" cap="none" spc="0" normalizeH="0" baseline="0" noProof="0" dirty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_ To show the distribution of total sleep hours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F64079-41BA-B58C-6C2E-72CC6451EF0A}"/>
              </a:ext>
            </a:extLst>
          </p:cNvPr>
          <p:cNvSpPr txBox="1"/>
          <p:nvPr/>
        </p:nvSpPr>
        <p:spPr>
          <a:xfrm>
            <a:off x="982133" y="4148514"/>
            <a:ext cx="805400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Insights:</a:t>
            </a:r>
          </a:p>
          <a:p>
            <a:r>
              <a:rPr lang="en-GB" sz="1600" dirty="0"/>
              <a:t>60% of users sleep between 6 and 8 hours, which is within the recommended range. Around 15% of entries show &lt;5 hours, suggesting sleep deficiency or logging issues. Strong positive correlation observed between sleep duration and calories burned—those with better sleep also tend to be more active.</a:t>
            </a:r>
          </a:p>
          <a:p>
            <a:r>
              <a:rPr lang="en-GB" sz="1600" b="1" dirty="0"/>
              <a:t>                                                          Use for </a:t>
            </a:r>
            <a:r>
              <a:rPr lang="en-GB" sz="1600" b="1" dirty="0" err="1"/>
              <a:t>Bellabea</a:t>
            </a:r>
            <a:r>
              <a:rPr lang="en-GB" sz="1600" dirty="0" err="1"/>
              <a:t>t</a:t>
            </a:r>
            <a:r>
              <a:rPr lang="en-GB" sz="1600" dirty="0"/>
              <a:t>:</a:t>
            </a:r>
          </a:p>
          <a:p>
            <a:r>
              <a:rPr lang="en-GB" sz="1600" dirty="0"/>
              <a:t>-Recommend sleep coaching tips via the app for users with less than 6 hours of sleep.</a:t>
            </a:r>
          </a:p>
          <a:p>
            <a:r>
              <a:rPr lang="en-GB" sz="1600" dirty="0"/>
              <a:t>-Suggest nighttime relaxation features (e.g., meditation, breathing).</a:t>
            </a:r>
          </a:p>
          <a:p>
            <a:r>
              <a:rPr lang="en-GB" sz="1600" dirty="0"/>
              <a:t>-Enable sleep goal setting based on personal </a:t>
            </a:r>
            <a:r>
              <a:rPr lang="en-GB" sz="1600" dirty="0" err="1"/>
              <a:t>history.Use</a:t>
            </a:r>
            <a:r>
              <a:rPr lang="en-GB" sz="1600" dirty="0"/>
              <a:t> sleep + activity data to build a personal wellness score.</a:t>
            </a:r>
          </a:p>
        </p:txBody>
      </p:sp>
    </p:spTree>
    <p:extLst>
      <p:ext uri="{BB962C8B-B14F-4D97-AF65-F5344CB8AC3E}">
        <p14:creationId xmlns:p14="http://schemas.microsoft.com/office/powerpoint/2010/main" val="4229044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858DD-5BCE-A7C1-9858-633BB47DE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656" y="447869"/>
            <a:ext cx="8075458" cy="1231106"/>
          </a:xfrm>
        </p:spPr>
        <p:txBody>
          <a:bodyPr>
            <a:normAutofit fontScale="90000"/>
          </a:bodyPr>
          <a:lstStyle/>
          <a:p>
            <a:r>
              <a:rPr lang="en-GB" sz="1800" b="1" dirty="0"/>
              <a:t>Daily Activity Intensity</a:t>
            </a:r>
            <a:br>
              <a:rPr lang="en-GB" sz="1800" b="1" dirty="0"/>
            </a:br>
            <a:r>
              <a:rPr lang="en-GB" sz="1800" b="1" dirty="0"/>
              <a:t>Key Visualizations:</a:t>
            </a:r>
            <a:br>
              <a:rPr lang="en-GB" sz="1800" b="1" dirty="0"/>
            </a:br>
            <a:br>
              <a:rPr lang="en-GB" sz="1800" b="1" dirty="0"/>
            </a:br>
            <a:r>
              <a:rPr lang="en-GB" sz="1800" b="1" dirty="0"/>
              <a:t>  -</a:t>
            </a:r>
            <a:r>
              <a:rPr lang="en-GB" sz="1400" dirty="0"/>
              <a:t>Stacked bar chart shows most users spend a majority of their day in sedentary activity.</a:t>
            </a:r>
            <a:br>
              <a:rPr lang="en-GB" sz="1400" dirty="0"/>
            </a:br>
            <a:br>
              <a:rPr lang="en-GB" sz="1400" dirty="0"/>
            </a:br>
            <a:r>
              <a:rPr lang="en-GB" sz="1400" dirty="0"/>
              <a:t>         -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3BC83D-3F3C-1237-35B5-9C95598478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006" y="2004755"/>
            <a:ext cx="4721987" cy="175256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7C7215-B8C6-F94D-37D9-C53B32654C8C}"/>
              </a:ext>
            </a:extLst>
          </p:cNvPr>
          <p:cNvSpPr txBox="1"/>
          <p:nvPr/>
        </p:nvSpPr>
        <p:spPr>
          <a:xfrm>
            <a:off x="813816" y="3976962"/>
            <a:ext cx="674370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Insights:</a:t>
            </a:r>
          </a:p>
          <a:p>
            <a:r>
              <a:rPr lang="en-GB" sz="1400" dirty="0"/>
              <a:t>Most users are sedentary for 900–1,200 minutes/day (15–20 hours).Very active minutes are low across all users – often under 30 mins/day. There’s a correlation between fairly/very active minutes and calorie burn. Some users maintain consistent moderate intensity, which correlates with better sleep.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E71F28-EDB0-D104-8420-AB14AB211110}"/>
              </a:ext>
            </a:extLst>
          </p:cNvPr>
          <p:cNvSpPr txBox="1"/>
          <p:nvPr/>
        </p:nvSpPr>
        <p:spPr>
          <a:xfrm>
            <a:off x="1586484" y="5107736"/>
            <a:ext cx="733234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/>
              <a:t>                                                  Use for </a:t>
            </a:r>
            <a:r>
              <a:rPr lang="en-GB" sz="1400" b="1" dirty="0" err="1"/>
              <a:t>Bellabeat</a:t>
            </a:r>
            <a:endParaRPr lang="en-GB" sz="1400" b="1" dirty="0"/>
          </a:p>
          <a:p>
            <a:r>
              <a:rPr lang="en-GB" sz="1400" dirty="0"/>
              <a:t> -Encourage users to reduce sedentary time via step reminders or posture alerts</a:t>
            </a:r>
          </a:p>
          <a:p>
            <a:r>
              <a:rPr lang="en-GB" sz="1400" dirty="0"/>
              <a:t>-Gamify fairly active minutes – daily challenge streaks or active hour goals.</a:t>
            </a:r>
          </a:p>
          <a:p>
            <a:r>
              <a:rPr lang="en-GB" sz="1400" dirty="0"/>
              <a:t>.Educate users on WHO-recommended activity guidelines (150+ mins moderate activity per week).</a:t>
            </a:r>
          </a:p>
          <a:p>
            <a:r>
              <a:rPr lang="en-GB" sz="1400" dirty="0"/>
              <a:t>-Promote features like smart alarms or movement nudges to increase activity</a:t>
            </a:r>
          </a:p>
        </p:txBody>
      </p:sp>
    </p:spTree>
    <p:extLst>
      <p:ext uri="{BB962C8B-B14F-4D97-AF65-F5344CB8AC3E}">
        <p14:creationId xmlns:p14="http://schemas.microsoft.com/office/powerpoint/2010/main" val="3670176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8FEC75-FC97-CA04-60EF-556AA928B682}"/>
              </a:ext>
            </a:extLst>
          </p:cNvPr>
          <p:cNvSpPr txBox="1"/>
          <p:nvPr/>
        </p:nvSpPr>
        <p:spPr>
          <a:xfrm>
            <a:off x="1042416" y="1170433"/>
            <a:ext cx="6693408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GB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GB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For submission</a:t>
            </a:r>
            <a:endParaRPr lang="en-GB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SQL Analysis - SQL file and PDF file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b="0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Powerbi</a:t>
            </a:r>
            <a:r>
              <a:rPr lang="en-GB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Analysis - </a:t>
            </a:r>
            <a:r>
              <a:rPr lang="en-GB" sz="18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powerbi</a:t>
            </a:r>
            <a:r>
              <a:rPr lang="en-GB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and PDF File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800" b="0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Pandas Analysis - </a:t>
            </a:r>
            <a:r>
              <a:rPr lang="en-GB" sz="18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ipynb</a:t>
            </a:r>
            <a:r>
              <a:rPr lang="en-GB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and PDF File</a:t>
            </a:r>
          </a:p>
        </p:txBody>
      </p:sp>
    </p:spTree>
    <p:extLst>
      <p:ext uri="{BB962C8B-B14F-4D97-AF65-F5344CB8AC3E}">
        <p14:creationId xmlns:p14="http://schemas.microsoft.com/office/powerpoint/2010/main" val="2507690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AA80F-664F-72EC-A333-9CB9ADEDF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b="1" dirty="0"/>
              <a:t>Steps over time</a:t>
            </a:r>
            <a:br>
              <a:rPr lang="en-GB" sz="1800" dirty="0"/>
            </a:br>
            <a:r>
              <a:rPr lang="en-GB" sz="1800" dirty="0"/>
              <a:t>Line chart- To compare daily total steps over time per user</a:t>
            </a:r>
            <a:br>
              <a:rPr lang="en-GB" sz="1800" dirty="0"/>
            </a:br>
            <a:br>
              <a:rPr lang="en-GB" sz="1800" dirty="0"/>
            </a:br>
            <a:r>
              <a:rPr lang="en-GB" sz="1800" b="1" dirty="0"/>
              <a:t>key visualizations</a:t>
            </a:r>
            <a:r>
              <a:rPr lang="en-GB" sz="1800" dirty="0"/>
              <a:t>:</a:t>
            </a:r>
            <a:br>
              <a:rPr lang="en-GB" sz="1800" dirty="0"/>
            </a:br>
            <a:r>
              <a:rPr lang="en-GB" sz="1800" dirty="0"/>
              <a:t>Line chart: Daily steps over 30–60 days show activity patterns, rest days, and progress.</a:t>
            </a:r>
            <a:endParaRPr lang="en-GB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B220DD-D024-6B2C-A01B-054D3F802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482" y="2556588"/>
            <a:ext cx="3963035" cy="206625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E65FEA-A7DE-1312-4FE9-8244FC282F5B}"/>
              </a:ext>
            </a:extLst>
          </p:cNvPr>
          <p:cNvSpPr txBox="1"/>
          <p:nvPr/>
        </p:nvSpPr>
        <p:spPr>
          <a:xfrm>
            <a:off x="868680" y="4437211"/>
            <a:ext cx="808329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/>
              <a:t>Insights:</a:t>
            </a:r>
          </a:p>
          <a:p>
            <a:r>
              <a:rPr lang="en-GB" sz="1400" dirty="0"/>
              <a:t>Users are typically more active in the evenings .Weekends show a slight drop in step count for some users—opposite for others .High step days align with higher calories burned and better sleep. Some users had multiple zero-step days, indicating either inactivity or device non-usage</a:t>
            </a:r>
            <a:r>
              <a:rPr lang="en-GB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991DE2-E1BC-2D08-329F-FFDDFF7EA288}"/>
              </a:ext>
            </a:extLst>
          </p:cNvPr>
          <p:cNvSpPr txBox="1"/>
          <p:nvPr/>
        </p:nvSpPr>
        <p:spPr>
          <a:xfrm>
            <a:off x="868680" y="5452874"/>
            <a:ext cx="808329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                                                  Use for </a:t>
            </a:r>
            <a:r>
              <a:rPr lang="en-GB" dirty="0" err="1"/>
              <a:t>Bellabeat</a:t>
            </a:r>
            <a:r>
              <a:rPr lang="en-GB" dirty="0"/>
              <a:t> </a:t>
            </a:r>
          </a:p>
          <a:p>
            <a:r>
              <a:rPr lang="en-GB" sz="1400" dirty="0"/>
              <a:t>Push reminders during inactive hours (e.g., after 2 hours of no steps).Promote evening walk challenges or “10k step club” programs .Add calendar view of steps to track consistency. Offer weekly progress summaries and motivational badges.</a:t>
            </a:r>
          </a:p>
        </p:txBody>
      </p:sp>
    </p:spTree>
    <p:extLst>
      <p:ext uri="{BB962C8B-B14F-4D97-AF65-F5344CB8AC3E}">
        <p14:creationId xmlns:p14="http://schemas.microsoft.com/office/powerpoint/2010/main" val="2278960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6314779" cy="45719"/>
          </a:xfrm>
        </p:spPr>
        <p:txBody>
          <a:bodyPr>
            <a:normAutofit fontScale="90000"/>
          </a:bodyPr>
          <a:lstStyle/>
          <a:p>
            <a:r>
              <a:rPr dirty="0"/>
              <a:t>Power BI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097279"/>
            <a:ext cx="7722955" cy="131673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dirty="0"/>
              <a:t>• KPI Cards – Total Steps, Calories, Sleep Hours</a:t>
            </a:r>
          </a:p>
          <a:p>
            <a:pPr marL="0" indent="0">
              <a:buNone/>
            </a:pPr>
            <a:r>
              <a:rPr dirty="0"/>
              <a:t>• Line and Bar charts for trends and comparisons</a:t>
            </a:r>
          </a:p>
          <a:p>
            <a:pPr marL="0" indent="0">
              <a:buNone/>
            </a:pPr>
            <a:r>
              <a:rPr dirty="0"/>
              <a:t>• Interactive slicers for date and user ID</a:t>
            </a:r>
          </a:p>
          <a:p>
            <a:pPr marL="0" indent="0">
              <a:buNone/>
            </a:pPr>
            <a:r>
              <a:rPr lang="en-GB" dirty="0"/>
              <a:t>• </a:t>
            </a:r>
            <a:r>
              <a:rPr dirty="0"/>
              <a:t>Final dashboard highlights user engagement and wellness trends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4DF6A5-9D3D-A411-4049-A80817CA9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718" y="2735185"/>
            <a:ext cx="5291586" cy="341759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429" y="2562684"/>
            <a:ext cx="7704667" cy="3332816"/>
          </a:xfrm>
        </p:spPr>
        <p:txBody>
          <a:bodyPr/>
          <a:lstStyle/>
          <a:p>
            <a:pPr marL="0" indent="0">
              <a:buNone/>
            </a:pPr>
            <a:r>
              <a:rPr lang="en-GB" sz="1400" dirty="0"/>
              <a:t>• </a:t>
            </a:r>
            <a:r>
              <a:rPr sz="1400" dirty="0"/>
              <a:t>Users who are more active tend to sleep better</a:t>
            </a:r>
          </a:p>
          <a:p>
            <a:pPr marL="0" indent="0">
              <a:buNone/>
            </a:pPr>
            <a:r>
              <a:rPr sz="1400" dirty="0"/>
              <a:t>• Higher step count correlates with higher calorie burn</a:t>
            </a:r>
          </a:p>
          <a:p>
            <a:pPr marL="0" indent="0">
              <a:buNone/>
            </a:pPr>
            <a:r>
              <a:rPr sz="1400" dirty="0"/>
              <a:t>• Very few users are engaged in high-intensity workouts</a:t>
            </a:r>
          </a:p>
          <a:p>
            <a:pPr marL="0" indent="0">
              <a:buNone/>
            </a:pPr>
            <a:r>
              <a:rPr sz="1400" dirty="0"/>
              <a:t>• Opportunities exist for </a:t>
            </a:r>
            <a:r>
              <a:rPr sz="1400" dirty="0" err="1"/>
              <a:t>Bellabeat</a:t>
            </a:r>
            <a:r>
              <a:rPr sz="1400" dirty="0"/>
              <a:t> to improve user activity levels</a:t>
            </a:r>
            <a:endParaRPr lang="en-GB" sz="1400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400" dirty="0"/>
              <a:t>• </a:t>
            </a: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Most users are moderately active.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400" dirty="0"/>
              <a:t>• </a:t>
            </a: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Sleep patterns are irregular, and sleep data is incomplete for some users.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400" dirty="0"/>
              <a:t>• </a:t>
            </a: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Higher sleep duration doesn't always correlate with higher activity.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400" dirty="0"/>
              <a:t>• </a:t>
            </a:r>
            <a:r>
              <a:rPr lang="en-GB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Many users are below the recommended 10,000 steps/day.</a:t>
            </a:r>
          </a:p>
          <a:p>
            <a:endParaRPr sz="1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280" y="699797"/>
            <a:ext cx="7704667" cy="1981200"/>
          </a:xfrm>
        </p:spPr>
        <p:txBody>
          <a:bodyPr/>
          <a:lstStyle/>
          <a:p>
            <a:r>
              <a:rPr dirty="0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149" y="3199879"/>
            <a:ext cx="8609923" cy="17761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/>
              <a:t>• </a:t>
            </a:r>
            <a:r>
              <a:rPr sz="1600" dirty="0"/>
              <a:t>Add reminders for light-to-moderate activities during sedentary hours</a:t>
            </a:r>
          </a:p>
          <a:p>
            <a:pPr marL="0" indent="0">
              <a:buNone/>
            </a:pPr>
            <a:r>
              <a:rPr lang="en-GB" sz="1600" dirty="0"/>
              <a:t>• O</a:t>
            </a:r>
            <a:r>
              <a:rPr sz="1600" dirty="0" err="1"/>
              <a:t>ffer</a:t>
            </a:r>
            <a:r>
              <a:rPr sz="1600" dirty="0"/>
              <a:t> guided sleep programs via mobile app</a:t>
            </a:r>
          </a:p>
          <a:p>
            <a:pPr marL="0" indent="0">
              <a:buNone/>
            </a:pPr>
            <a:r>
              <a:rPr lang="en-GB" sz="1600" dirty="0"/>
              <a:t>• </a:t>
            </a:r>
            <a:r>
              <a:rPr sz="1600" dirty="0"/>
              <a:t>Incentivize high-intensity workouts with gamified features</a:t>
            </a:r>
          </a:p>
          <a:p>
            <a:pPr marL="0" indent="0">
              <a:buNone/>
            </a:pPr>
            <a:r>
              <a:rPr lang="en-GB" sz="1600" dirty="0"/>
              <a:t>• </a:t>
            </a:r>
            <a:r>
              <a:rPr sz="1600" dirty="0"/>
              <a:t>Use data trends to personalize health coaching messages</a:t>
            </a:r>
            <a:endParaRPr lang="en-GB" sz="1600" dirty="0"/>
          </a:p>
          <a:p>
            <a:pPr marL="0" indent="0">
              <a:buNone/>
            </a:pPr>
            <a:r>
              <a:rPr lang="en-GB" sz="1600" dirty="0"/>
              <a:t>• Launch sleep improvement challenges to improve usage of night tracking features.</a:t>
            </a:r>
          </a:p>
          <a:p>
            <a:pPr marL="0" indent="0">
              <a:buNone/>
            </a:pPr>
            <a:r>
              <a:rPr lang="en-GB" sz="1600" dirty="0"/>
              <a:t>• Target working women with short, trackable morning/evening workouts.</a:t>
            </a:r>
          </a:p>
          <a:p>
            <a:pPr marL="0" indent="0">
              <a:buNone/>
            </a:pPr>
            <a:r>
              <a:rPr lang="en-GB" sz="1600" dirty="0"/>
              <a:t>• Improve product marketing by showcasing data-driven transformation stories from users.</a:t>
            </a:r>
            <a:endParaRPr sz="16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59F433-F8DA-A594-9E45-A6ED126C1AC8}"/>
              </a:ext>
            </a:extLst>
          </p:cNvPr>
          <p:cNvSpPr txBox="1"/>
          <p:nvPr/>
        </p:nvSpPr>
        <p:spPr>
          <a:xfrm>
            <a:off x="1005840" y="179523"/>
            <a:ext cx="714146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    Summary</a:t>
            </a:r>
          </a:p>
          <a:p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analysis provides a comprehensive look at how users interact with their fitness trackers.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It highlights key behavioural trends like: Peak activity periods Sleep patterns Calorie vs. step correlations Low engagement during weekends for some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Visuals created using Power BI and Python helped uncover data stories useful for targeted marketing.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D752B1-705B-399B-AF59-F817A8F92AEA}"/>
              </a:ext>
            </a:extLst>
          </p:cNvPr>
          <p:cNvSpPr txBox="1"/>
          <p:nvPr/>
        </p:nvSpPr>
        <p:spPr>
          <a:xfrm>
            <a:off x="1005840" y="3399550"/>
            <a:ext cx="67757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Conclusion</a:t>
            </a:r>
            <a:r>
              <a:rPr lang="en-GB" dirty="0"/>
              <a:t> 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Many users have consistent morning or evening workout routines.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Sleep data reveals irregular patterns, suggesting potential for wellness-focused campaigns.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Users burn more calories with consistent step goals, yet intensity data suggests under-utilized effort zones.</a:t>
            </a:r>
          </a:p>
        </p:txBody>
      </p:sp>
    </p:spTree>
    <p:extLst>
      <p:ext uri="{BB962C8B-B14F-4D97-AF65-F5344CB8AC3E}">
        <p14:creationId xmlns:p14="http://schemas.microsoft.com/office/powerpoint/2010/main" val="3117808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041849"/>
            <a:ext cx="3991083" cy="198120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-</a:t>
            </a:r>
            <a:r>
              <a:rPr dirty="0"/>
              <a:t>Prepared by Ashifa</a:t>
            </a:r>
            <a:r>
              <a:rPr lang="en-GB" dirty="0"/>
              <a:t> M</a:t>
            </a:r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3E97A0-C882-A8EB-2C07-364307DEC1A4}"/>
              </a:ext>
            </a:extLst>
          </p:cNvPr>
          <p:cNvSpPr txBox="1"/>
          <p:nvPr/>
        </p:nvSpPr>
        <p:spPr>
          <a:xfrm>
            <a:off x="1344168" y="1643896"/>
            <a:ext cx="7543800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Clean the data - SQL,(insights)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>
              <a:solidFill>
                <a:srgbClr val="595959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sz="1800" b="0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POWERBI - dashboard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dirty="0">
              <a:solidFill>
                <a:srgbClr val="595959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sz="1800" b="0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Python (Matplotlib, seaborn)- to visualize</a:t>
            </a:r>
          </a:p>
        </p:txBody>
      </p:sp>
    </p:spTree>
    <p:extLst>
      <p:ext uri="{BB962C8B-B14F-4D97-AF65-F5344CB8AC3E}">
        <p14:creationId xmlns:p14="http://schemas.microsoft.com/office/powerpoint/2010/main" val="4218053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560576"/>
            <a:ext cx="7704667" cy="3332816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-</a:t>
            </a:r>
            <a:r>
              <a:rPr dirty="0"/>
              <a:t>The </a:t>
            </a:r>
            <a:r>
              <a:rPr dirty="0" err="1"/>
              <a:t>Bellabeat</a:t>
            </a:r>
            <a:r>
              <a:rPr dirty="0"/>
              <a:t> project aims to understand user fitness behaviors using Fitbit data.</a:t>
            </a:r>
          </a:p>
          <a:p>
            <a:pPr marL="0" indent="0">
              <a:buNone/>
            </a:pPr>
            <a:r>
              <a:rPr lang="en-GB" dirty="0"/>
              <a:t>-</a:t>
            </a:r>
            <a:r>
              <a:rPr dirty="0"/>
              <a:t>We performed data cleaning and exploration using SQL, followed by visualizations in Python and Power BI.</a:t>
            </a:r>
          </a:p>
          <a:p>
            <a:pPr marL="0" indent="0">
              <a:buNone/>
            </a:pPr>
            <a:r>
              <a:rPr lang="en-GB" dirty="0"/>
              <a:t>-</a:t>
            </a:r>
            <a:r>
              <a:rPr dirty="0"/>
              <a:t>Insights will help </a:t>
            </a:r>
            <a:r>
              <a:rPr dirty="0" err="1"/>
              <a:t>Bellabeat</a:t>
            </a:r>
            <a:r>
              <a:rPr dirty="0"/>
              <a:t> tailor its products and marketing strategies.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8C4BF2-2131-7CAD-B86B-1A1A3B7DC3E1}"/>
              </a:ext>
            </a:extLst>
          </p:cNvPr>
          <p:cNvSpPr txBox="1"/>
          <p:nvPr/>
        </p:nvSpPr>
        <p:spPr>
          <a:xfrm>
            <a:off x="960120" y="1029915"/>
            <a:ext cx="807415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Business Task</a:t>
            </a:r>
          </a:p>
          <a:p>
            <a:endParaRPr lang="en-GB" dirty="0"/>
          </a:p>
          <a:p>
            <a:r>
              <a:rPr lang="en-GB" dirty="0"/>
              <a:t>           To </a:t>
            </a:r>
            <a:r>
              <a:rPr lang="en-GB" dirty="0" err="1"/>
              <a:t>analyze</a:t>
            </a:r>
            <a:r>
              <a:rPr lang="en-GB" dirty="0"/>
              <a:t> fitness tracker data from Strava (Fitbit dataset) to uncover activity trends and generate data-driven recommendations for </a:t>
            </a:r>
            <a:r>
              <a:rPr lang="en-GB" dirty="0" err="1"/>
              <a:t>Bellabeat</a:t>
            </a:r>
            <a:r>
              <a:rPr lang="en-GB" dirty="0"/>
              <a:t>, a wellness-focused company that manufactures health-monitoring devices for women. </a:t>
            </a:r>
          </a:p>
          <a:p>
            <a:r>
              <a:rPr lang="en-GB" b="1" dirty="0"/>
              <a:t>The aim is to support their marketing strategy and identify opportunities to expand user engagement and product adoption.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D926DD-EF27-151E-291B-D3CBF94978A6}"/>
              </a:ext>
            </a:extLst>
          </p:cNvPr>
          <p:cNvSpPr txBox="1"/>
          <p:nvPr/>
        </p:nvSpPr>
        <p:spPr>
          <a:xfrm>
            <a:off x="822960" y="3860786"/>
            <a:ext cx="784555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Deliverables</a:t>
            </a:r>
          </a:p>
          <a:p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Cleaned and transformed dataset using SQL and Python.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Data visualizations using Power BI and Matplotlib/Seaborn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detailed report highlighting trends and insights.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Strategic marketing recommendations for </a:t>
            </a:r>
            <a:r>
              <a:rPr lang="en-GB" dirty="0" err="1"/>
              <a:t>Bellabeat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Summary of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Data visualization and key findings.</a:t>
            </a:r>
          </a:p>
        </p:txBody>
      </p:sp>
    </p:spTree>
    <p:extLst>
      <p:ext uri="{BB962C8B-B14F-4D97-AF65-F5344CB8AC3E}">
        <p14:creationId xmlns:p14="http://schemas.microsoft.com/office/powerpoint/2010/main" val="3653442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FE91E9-976F-BEFD-770B-9621A333CB08}"/>
              </a:ext>
            </a:extLst>
          </p:cNvPr>
          <p:cNvSpPr txBox="1"/>
          <p:nvPr/>
        </p:nvSpPr>
        <p:spPr>
          <a:xfrm>
            <a:off x="950976" y="1506742"/>
            <a:ext cx="827532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Stakeholders</a:t>
            </a:r>
          </a:p>
          <a:p>
            <a:endParaRPr lang="en-GB" b="1" dirty="0"/>
          </a:p>
          <a:p>
            <a:r>
              <a:rPr lang="en-GB" dirty="0"/>
              <a:t>- </a:t>
            </a:r>
            <a:r>
              <a:rPr lang="en-GB" b="1" dirty="0"/>
              <a:t>Primary Stakeholders </a:t>
            </a:r>
          </a:p>
          <a:p>
            <a:r>
              <a:rPr lang="en-GB" b="1" dirty="0"/>
              <a:t>             -</a:t>
            </a:r>
            <a:r>
              <a:rPr lang="en-GB" dirty="0" err="1"/>
              <a:t>Bellabeat</a:t>
            </a:r>
            <a:r>
              <a:rPr lang="en-GB" dirty="0"/>
              <a:t> Marketing Team </a:t>
            </a:r>
            <a:r>
              <a:rPr lang="en-GB" dirty="0" err="1"/>
              <a:t>Bellabeat</a:t>
            </a:r>
            <a:r>
              <a:rPr lang="en-GB" dirty="0"/>
              <a:t> Product Development Team CEO and      Business Strategy Team.</a:t>
            </a:r>
          </a:p>
          <a:p>
            <a:endParaRPr lang="en-GB" dirty="0"/>
          </a:p>
          <a:p>
            <a:r>
              <a:rPr lang="en-GB" dirty="0"/>
              <a:t>- </a:t>
            </a:r>
            <a:r>
              <a:rPr lang="en-GB" b="1" dirty="0"/>
              <a:t>Secondary Stakeholders </a:t>
            </a:r>
          </a:p>
          <a:p>
            <a:r>
              <a:rPr lang="en-GB" b="1" dirty="0"/>
              <a:t>            -</a:t>
            </a:r>
            <a:r>
              <a:rPr lang="en-GB" dirty="0"/>
              <a:t>Fitness enthusiasts and users of </a:t>
            </a:r>
            <a:r>
              <a:rPr lang="en-GB" dirty="0" err="1"/>
              <a:t>Bellabeat</a:t>
            </a:r>
            <a:r>
              <a:rPr lang="en-GB" dirty="0"/>
              <a:t> products Data analysts or business intelligence teams Investors and health tech partners.</a:t>
            </a:r>
          </a:p>
        </p:txBody>
      </p:sp>
    </p:spTree>
    <p:extLst>
      <p:ext uri="{BB962C8B-B14F-4D97-AF65-F5344CB8AC3E}">
        <p14:creationId xmlns:p14="http://schemas.microsoft.com/office/powerpoint/2010/main" val="228618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818FCB-24E3-9D4A-6410-FD2ED5EFE8B8}"/>
              </a:ext>
            </a:extLst>
          </p:cNvPr>
          <p:cNvSpPr txBox="1"/>
          <p:nvPr/>
        </p:nvSpPr>
        <p:spPr>
          <a:xfrm>
            <a:off x="914400" y="428857"/>
            <a:ext cx="82296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Data and Source Integrity</a:t>
            </a:r>
          </a:p>
          <a:p>
            <a:r>
              <a:rPr lang="en-GB" b="1" dirty="0"/>
              <a:t>Reliability</a:t>
            </a:r>
            <a:r>
              <a:rPr lang="en-GB" dirty="0"/>
              <a:t>  : </a:t>
            </a:r>
          </a:p>
          <a:p>
            <a:r>
              <a:rPr lang="en-GB" dirty="0"/>
              <a:t>         The dataset is publicly available on Kaggle, provided by Möbius, a certified contributor, and is widely used for analytics projects.  </a:t>
            </a:r>
          </a:p>
          <a:p>
            <a:endParaRPr lang="en-GB" dirty="0"/>
          </a:p>
          <a:p>
            <a:r>
              <a:rPr lang="en-GB" b="1" dirty="0"/>
              <a:t>Originality </a:t>
            </a:r>
            <a:r>
              <a:rPr lang="en-GB" dirty="0"/>
              <a:t>:</a:t>
            </a:r>
          </a:p>
          <a:p>
            <a:r>
              <a:rPr lang="en-GB" dirty="0"/>
              <a:t>        Data is original from Fitbit devices, tracking real user </a:t>
            </a:r>
            <a:r>
              <a:rPr lang="en-GB" dirty="0" err="1"/>
              <a:t>behavior</a:t>
            </a:r>
            <a:r>
              <a:rPr lang="en-GB" dirty="0"/>
              <a:t> like steps, sleep, heart rate, and calorie burn.</a:t>
            </a:r>
          </a:p>
          <a:p>
            <a:endParaRPr lang="en-GB" dirty="0"/>
          </a:p>
          <a:p>
            <a:r>
              <a:rPr lang="en-GB" b="1" dirty="0"/>
              <a:t>Comprehensiveness</a:t>
            </a:r>
            <a:r>
              <a:rPr lang="en-GB" dirty="0"/>
              <a:t>:</a:t>
            </a:r>
          </a:p>
          <a:p>
            <a:r>
              <a:rPr lang="en-GB" dirty="0"/>
              <a:t>        Includes multiple data files covering :Daily activity Hourly and minute-level data on steps, calories, intensities Sleep records Weight logs.</a:t>
            </a:r>
          </a:p>
          <a:p>
            <a:endParaRPr lang="en-GB" dirty="0"/>
          </a:p>
          <a:p>
            <a:r>
              <a:rPr lang="en-GB" b="1" dirty="0"/>
              <a:t>Data Collection Period </a:t>
            </a:r>
            <a:r>
              <a:rPr lang="en-GB" dirty="0"/>
              <a:t>: </a:t>
            </a:r>
          </a:p>
          <a:p>
            <a:r>
              <a:rPr lang="en-GB" dirty="0"/>
              <a:t>        Collected over a 31-day period from 33 users in 2016.</a:t>
            </a:r>
          </a:p>
          <a:p>
            <a:endParaRPr lang="en-GB" dirty="0"/>
          </a:p>
          <a:p>
            <a:r>
              <a:rPr lang="en-GB" b="1" dirty="0"/>
              <a:t>Citation Dataset </a:t>
            </a:r>
            <a:r>
              <a:rPr lang="en-GB" dirty="0"/>
              <a:t>:</a:t>
            </a:r>
          </a:p>
          <a:p>
            <a:r>
              <a:rPr lang="en-GB" dirty="0"/>
              <a:t>        Möbius (2016). Fitbit Fitness Tracker Data</a:t>
            </a:r>
          </a:p>
        </p:txBody>
      </p:sp>
    </p:spTree>
    <p:extLst>
      <p:ext uri="{BB962C8B-B14F-4D97-AF65-F5344CB8AC3E}">
        <p14:creationId xmlns:p14="http://schemas.microsoft.com/office/powerpoint/2010/main" val="1114398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D918A2-0FC2-810E-74C2-575DCDCA87C1}"/>
              </a:ext>
            </a:extLst>
          </p:cNvPr>
          <p:cNvSpPr txBox="1"/>
          <p:nvPr/>
        </p:nvSpPr>
        <p:spPr>
          <a:xfrm>
            <a:off x="850392" y="1087458"/>
            <a:ext cx="778154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    Tools Used</a:t>
            </a:r>
          </a:p>
          <a:p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SQL (DB Browser) – For data cleaning and transformation.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Python (Google </a:t>
            </a:r>
            <a:r>
              <a:rPr lang="en-GB" dirty="0" err="1"/>
              <a:t>colab</a:t>
            </a:r>
            <a:r>
              <a:rPr lang="en-GB" dirty="0"/>
              <a:t>) – For data analysis and visualization using Matplotlib and Seaborn.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Power BI – For interactive dashboards and business intelligence visuals.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Excel – Initial data review and structure checking.</a:t>
            </a:r>
          </a:p>
        </p:txBody>
      </p:sp>
    </p:spTree>
    <p:extLst>
      <p:ext uri="{BB962C8B-B14F-4D97-AF65-F5344CB8AC3E}">
        <p14:creationId xmlns:p14="http://schemas.microsoft.com/office/powerpoint/2010/main" val="1679983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4DA5C11-5D4E-8937-C85E-0036FA88D0B5}"/>
              </a:ext>
            </a:extLst>
          </p:cNvPr>
          <p:cNvSpPr txBox="1"/>
          <p:nvPr/>
        </p:nvSpPr>
        <p:spPr>
          <a:xfrm>
            <a:off x="1714786" y="748266"/>
            <a:ext cx="4572000" cy="53614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dailyActivity_merged.csv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dailySteps_merged.csv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dailyCalories_merged.csv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dailyIntensities_merged.csv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Heartrate_merged.csv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hourlyIntensities_merged.csv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HourlyCalories_merged.csv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HourlySteps_merged.csv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minuteCaloriesnarrow_merged.csv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minuteCaloriesWide_merged.csv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minuteIntensitiesNarrow_merged.csv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600" dirty="0">
                <a:solidFill>
                  <a:prstClr val="black"/>
                </a:solidFill>
                <a:latin typeface="Calibri"/>
              </a:rPr>
              <a:t>minuteIntensitesWide_merged.csv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minuteMetsNarrow_Merged.csv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600" dirty="0">
                <a:solidFill>
                  <a:prstClr val="black"/>
                </a:solidFill>
                <a:latin typeface="Calibri"/>
              </a:rPr>
              <a:t>minuteSleep_merged.csv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minuteStepNarrow_merged.csv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600" dirty="0">
                <a:solidFill>
                  <a:prstClr val="black"/>
                </a:solidFill>
                <a:latin typeface="Calibri"/>
              </a:rPr>
              <a:t>minuteStepWide_merged.csv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sleepDay_merged.csv</a:t>
            </a:r>
            <a:endParaRPr lang="en-GB" sz="1600" dirty="0">
              <a:solidFill>
                <a:prstClr val="black"/>
              </a:solidFill>
              <a:latin typeface="Calibri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weightLog_merged.csv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ED6347-C542-EDFC-281F-A880438FBA51}"/>
              </a:ext>
            </a:extLst>
          </p:cNvPr>
          <p:cNvSpPr txBox="1"/>
          <p:nvPr/>
        </p:nvSpPr>
        <p:spPr>
          <a:xfrm>
            <a:off x="1416206" y="266358"/>
            <a:ext cx="1499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SETS</a:t>
            </a:r>
          </a:p>
        </p:txBody>
      </p:sp>
    </p:spTree>
    <p:extLst>
      <p:ext uri="{BB962C8B-B14F-4D97-AF65-F5344CB8AC3E}">
        <p14:creationId xmlns:p14="http://schemas.microsoft.com/office/powerpoint/2010/main" val="1686816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556</TotalTime>
  <Words>1891</Words>
  <Application>Microsoft Office PowerPoint</Application>
  <PresentationFormat>On-screen Show (4:3)</PresentationFormat>
  <Paragraphs>210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Corbel</vt:lpstr>
      <vt:lpstr>Segoe UI</vt:lpstr>
      <vt:lpstr>Parallax</vt:lpstr>
      <vt:lpstr>Starva Fitness Data Analysis</vt:lpstr>
      <vt:lpstr>PowerPoint Presentation</vt:lpstr>
      <vt:lpstr>PowerPoint Presentation</vt:lpstr>
      <vt:lpstr>Project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 of logged data</vt:lpstr>
      <vt:lpstr> Data Cleaning and Processing</vt:lpstr>
      <vt:lpstr>SQL Analysis</vt:lpstr>
      <vt:lpstr>PowerPoint Presentation</vt:lpstr>
      <vt:lpstr>PowerPoint Presentation</vt:lpstr>
      <vt:lpstr>PowerPoint Presentation</vt:lpstr>
      <vt:lpstr> Python Visualizations</vt:lpstr>
      <vt:lpstr>Higher calories were found on more active days, indicating good fitness engagement.  Use for Bellabeat -Helps identify low-activity users who could benefit from motivational app notifications.            -Data can power personalized goal setting and suggest content like workouts or walking reminders."</vt:lpstr>
      <vt:lpstr>Sleep duration: Histogram showing that most users sleep between 6–8 hours per day .  </vt:lpstr>
      <vt:lpstr>Daily Activity Intensity Key Visualizations:    -Stacked bar chart shows most users spend a majority of their day in sedentary activity.           -</vt:lpstr>
      <vt:lpstr>Steps over time Line chart- To compare daily total steps over time per user  key visualizations: Line chart: Daily steps over 30–60 days show activity patterns, rest days, and progress.</vt:lpstr>
      <vt:lpstr>Power BI Dashboard</vt:lpstr>
      <vt:lpstr>Key Insights</vt:lpstr>
      <vt:lpstr>Recommendations</vt:lpstr>
      <vt:lpstr>PowerPoint Presentation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Starva Fitness Data Analysis</dc:title>
  <dc:subject/>
  <dc:creator>Admin</dc:creator>
  <cp:keywords/>
  <dc:description>generated using python-pptx</dc:description>
  <cp:lastModifiedBy>Imran Ashifa</cp:lastModifiedBy>
  <cp:revision>8</cp:revision>
  <dcterms:created xsi:type="dcterms:W3CDTF">2013-01-27T09:14:16Z</dcterms:created>
  <dcterms:modified xsi:type="dcterms:W3CDTF">2025-06-13T14:24:43Z</dcterms:modified>
  <cp:category/>
</cp:coreProperties>
</file>