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632" r:id="rId3"/>
    <p:sldId id="722" r:id="rId4"/>
    <p:sldId id="642" r:id="rId5"/>
    <p:sldId id="681" r:id="rId6"/>
    <p:sldId id="682" r:id="rId7"/>
    <p:sldId id="683" r:id="rId8"/>
    <p:sldId id="684" r:id="rId9"/>
    <p:sldId id="685" r:id="rId10"/>
    <p:sldId id="664" r:id="rId11"/>
    <p:sldId id="686" r:id="rId12"/>
    <p:sldId id="752" r:id="rId13"/>
    <p:sldId id="750" r:id="rId14"/>
    <p:sldId id="687" r:id="rId15"/>
    <p:sldId id="753" r:id="rId16"/>
    <p:sldId id="754" r:id="rId17"/>
    <p:sldId id="667" r:id="rId18"/>
    <p:sldId id="688" r:id="rId19"/>
    <p:sldId id="689" r:id="rId20"/>
    <p:sldId id="690" r:id="rId21"/>
    <p:sldId id="691" r:id="rId22"/>
    <p:sldId id="662" r:id="rId23"/>
    <p:sldId id="692" r:id="rId24"/>
    <p:sldId id="695" r:id="rId25"/>
    <p:sldId id="693" r:id="rId26"/>
    <p:sldId id="694" r:id="rId27"/>
    <p:sldId id="696" r:id="rId28"/>
    <p:sldId id="663" r:id="rId29"/>
    <p:sldId id="698" r:id="rId30"/>
    <p:sldId id="697" r:id="rId31"/>
    <p:sldId id="699" r:id="rId32"/>
    <p:sldId id="700" r:id="rId33"/>
    <p:sldId id="661" r:id="rId34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CCFF"/>
    <a:srgbClr val="0000FF"/>
    <a:srgbClr val="FF7C80"/>
    <a:srgbClr val="C2CCD6"/>
    <a:srgbClr val="CCCF95"/>
    <a:srgbClr val="94D0A1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80"/>
    <p:restoredTop sz="99840"/>
  </p:normalViewPr>
  <p:slideViewPr>
    <p:cSldViewPr showGuides="1">
      <p:cViewPr varScale="1">
        <p:scale>
          <a:sx n="68" d="100"/>
          <a:sy n="68" d="100"/>
        </p:scale>
        <p:origin x="1372" y="52"/>
      </p:cViewPr>
      <p:guideLst>
        <p:guide orient="horz" pos="21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1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0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0512A3-793E-4A4B-8D84-17DA243FE29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031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8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8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BEA61E-0B46-4887-9F58-0C79F20807A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C72616-6095-41DF-83CF-BF83426A591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260350"/>
            <a:ext cx="2141537" cy="59769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275388" cy="59769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08463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08462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08463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1688" y="1484313"/>
            <a:ext cx="4208462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1688" y="3937000"/>
            <a:ext cx="4208462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36650"/>
            <a:ext cx="8229600" cy="4813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8172450" y="6192838"/>
            <a:ext cx="576263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E54A12-BC4D-44EC-BFBB-F005BAC57B5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084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084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26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936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1027"/>
          <p:cNvSpPr>
            <a:spLocks noGrp="1"/>
          </p:cNvSpPr>
          <p:nvPr>
            <p:ph type="body" idx="1"/>
          </p:nvPr>
        </p:nvSpPr>
        <p:spPr>
          <a:xfrm>
            <a:off x="250825" y="1484313"/>
            <a:ext cx="8569325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28" name="AutoShape 1028"/>
          <p:cNvSpPr/>
          <p:nvPr/>
        </p:nvSpPr>
        <p:spPr>
          <a:xfrm flipV="1">
            <a:off x="323850" y="1268413"/>
            <a:ext cx="8424863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6" y="0"/>
              </a:cxn>
              <a:cxn ang="0">
                <a:pos x="1006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pathLst>
              <a:path w="1000" h="1000" stroke="0">
                <a:moveTo>
                  <a:pt x="0" y="0"/>
                </a:moveTo>
                <a:lnTo>
                  <a:pt x="1006" y="0"/>
                </a:lnTo>
                <a:lnTo>
                  <a:pt x="1006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rgbClr val="F9E0E0">
                  <a:alpha val="100000"/>
                </a:srgbClr>
              </a:gs>
              <a:gs pos="100000">
                <a:schemeClr val="accent2">
                  <a:alpha val="10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7365" name="Line 1029"/>
          <p:cNvSpPr>
            <a:spLocks noChangeShapeType="1"/>
          </p:cNvSpPr>
          <p:nvPr/>
        </p:nvSpPr>
        <p:spPr bwMode="auto">
          <a:xfrm flipV="1">
            <a:off x="468313" y="6381750"/>
            <a:ext cx="813593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7366" name="Rectangle 10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8"/>
            <a:ext cx="19812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7367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effectLst/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7368" name="Rectangle 10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1981200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6E1ABA-0FED-4E01-8B1C-9124994004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6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0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AC7CA8-0771-4B4A-8C4A-FB1692F8B63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endParaRPr lang="zh-CN" altLang="en-US" dirty="0"/>
          </a:p>
        </p:txBody>
      </p:sp>
      <p:sp>
        <p:nvSpPr>
          <p:cNvPr id="51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ctr" eaLnBrk="1" hangingPunct="1">
              <a:buNone/>
            </a:pPr>
            <a:r>
              <a:rPr lang="zh-CN" altLang="en-US" sz="12000" dirty="0">
                <a:ea typeface="黑体" panose="02010609060101010101" pitchFamily="49" charset="-122"/>
              </a:rPr>
              <a:t>软件工程</a:t>
            </a:r>
            <a:endParaRPr lang="zh-CN" altLang="en-US" sz="12000" dirty="0">
              <a:ea typeface="黑体" panose="02010609060101010101" pitchFamily="49" charset="-122"/>
            </a:endParaRPr>
          </a:p>
          <a:p>
            <a:pPr algn="ctr" eaLnBrk="1" hangingPunct="1">
              <a:buNone/>
            </a:pPr>
            <a:r>
              <a:rPr lang="en-US" altLang="zh-CN" sz="6000" b="0" dirty="0"/>
              <a:t>Software Engineering</a:t>
            </a:r>
            <a:endParaRPr lang="zh-CN" altLang="en-US" sz="6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zh-CN" sz="1200" b="0" dirty="0">
                <a:solidFill>
                  <a:schemeClr val="bg1"/>
                </a:solidFill>
              </a:rPr>
            </a:fld>
            <a:r>
              <a:rPr lang="zh-CN" altLang="zh-CN" sz="1200" b="0" dirty="0">
                <a:solidFill>
                  <a:schemeClr val="bg1"/>
                </a:solidFill>
              </a:rPr>
              <a:t>   </a:t>
            </a:r>
            <a:endParaRPr lang="zh-CN" altLang="zh-CN" sz="1200" b="0" dirty="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zh-CN" dirty="0"/>
              <a:t>需求分析的任务</a:t>
            </a:r>
            <a:endParaRPr lang="zh-CN" altLang="zh-CN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四项主要任务： </a:t>
            </a:r>
            <a:endParaRPr lang="zh-CN" altLang="zh-CN" dirty="0"/>
          </a:p>
          <a:p>
            <a:pPr eaLnBrk="1" hangingPunct="1"/>
            <a:r>
              <a:rPr lang="zh-CN" altLang="zh-CN" dirty="0"/>
              <a:t>1 、确定对系统的综合要求 </a:t>
            </a:r>
            <a:endParaRPr lang="zh-CN" altLang="zh-CN" dirty="0"/>
          </a:p>
          <a:p>
            <a:pPr eaLnBrk="1" hangingPunct="1"/>
            <a:r>
              <a:rPr lang="zh-CN" altLang="zh-CN" dirty="0"/>
              <a:t>2 、分析系统的数据要求 </a:t>
            </a:r>
            <a:endParaRPr lang="zh-CN" altLang="zh-CN" dirty="0"/>
          </a:p>
          <a:p>
            <a:pPr eaLnBrk="1" hangingPunct="1"/>
            <a:r>
              <a:rPr lang="zh-CN" altLang="zh-CN" dirty="0"/>
              <a:t>3 、导出系统的逻辑模型 </a:t>
            </a:r>
            <a:endParaRPr lang="zh-CN" altLang="zh-CN" dirty="0"/>
          </a:p>
          <a:p>
            <a:pPr eaLnBrk="1" hangingPunct="1"/>
            <a:r>
              <a:rPr lang="zh-CN" altLang="zh-CN" dirty="0"/>
              <a:t>4 、修正系统开发计划</a:t>
            </a:r>
            <a:endParaRPr lang="zh-CN" altLang="zh-CN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4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404495"/>
            <a:ext cx="5257800" cy="6048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下箭头 9"/>
          <p:cNvSpPr/>
          <p:nvPr/>
        </p:nvSpPr>
        <p:spPr>
          <a:xfrm rot="16200000">
            <a:off x="2111375" y="3198495"/>
            <a:ext cx="814388" cy="19415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附加符号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下箭头 10"/>
          <p:cNvSpPr/>
          <p:nvPr/>
        </p:nvSpPr>
        <p:spPr>
          <a:xfrm rot="16200000">
            <a:off x="2545556" y="102076"/>
            <a:ext cx="815975" cy="19415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符号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2204720"/>
            <a:ext cx="6527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数据流图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数据流图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7829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205" y="2168843"/>
            <a:ext cx="6243638" cy="3311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zh-CN" sz="1200" b="0" dirty="0">
                <a:solidFill>
                  <a:schemeClr val="bg1"/>
                </a:solidFill>
              </a:rPr>
            </a:fld>
            <a:r>
              <a:rPr lang="zh-CN" altLang="zh-CN" sz="1200" b="0" dirty="0">
                <a:solidFill>
                  <a:schemeClr val="bg1"/>
                </a:solidFill>
              </a:rPr>
              <a:t>   </a:t>
            </a:r>
            <a:endParaRPr lang="zh-CN" altLang="zh-CN" sz="1200" b="0" dirty="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zh-CN" dirty="0"/>
              <a:t>例:教学E-R图</a:t>
            </a:r>
            <a:endParaRPr lang="zh-CN" altLang="zh-CN" dirty="0"/>
          </a:p>
        </p:txBody>
      </p:sp>
      <p:pic>
        <p:nvPicPr>
          <p:cNvPr id="14340" name="Picture 3" descr="rj19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75423" y="1340168"/>
            <a:ext cx="6985000" cy="4657725"/>
          </a:xfr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数据字典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8" y="1484313"/>
            <a:ext cx="76327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数据字典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E4650A-7D7F-47A4-A781-4CBBD16DA1D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8" y="1411923"/>
            <a:ext cx="7559675" cy="499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设计工具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流程图</a:t>
            </a:r>
            <a:endParaRPr lang="en-US" altLang="zh-CN" dirty="0"/>
          </a:p>
          <a:p>
            <a:r>
              <a:rPr lang="zh-CN" altLang="en-US" dirty="0"/>
              <a:t>盒图</a:t>
            </a:r>
            <a:endParaRPr lang="en-US" altLang="zh-CN" dirty="0"/>
          </a:p>
          <a:p>
            <a:r>
              <a:rPr lang="zh-CN" altLang="en-US" dirty="0"/>
              <a:t>判定树</a:t>
            </a:r>
            <a:endParaRPr lang="en-US" altLang="zh-CN" dirty="0"/>
          </a:p>
          <a:p>
            <a:r>
              <a:rPr lang="zh-CN" altLang="en-US" dirty="0"/>
              <a:t>判定表</a:t>
            </a:r>
            <a:endParaRPr lang="en-US" altLang="zh-CN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1C2E9C-AB3B-4892-9B3E-E18A0DE41BB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41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0"/>
            <a:ext cx="7489825" cy="6030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盒图例</a:t>
            </a:r>
            <a:r>
              <a:rPr lang="en-US" altLang="zh-CN" dirty="0"/>
              <a:t>1</a:t>
            </a:r>
            <a:endParaRPr lang="en-US" altLang="zh-CN" dirty="0"/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68413"/>
            <a:ext cx="6913563" cy="4624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例 </a:t>
            </a:r>
            <a:r>
              <a:rPr lang="en-US" altLang="zh-CN" dirty="0"/>
              <a:t>1 </a:t>
            </a:r>
            <a:r>
              <a:rPr lang="zh-CN" altLang="en-US" dirty="0"/>
              <a:t>：检查发货单判定表</a:t>
            </a:r>
            <a:endParaRPr lang="zh-CN" altLang="en-US" dirty="0"/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1268413"/>
            <a:ext cx="7559675" cy="431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/>
              <a:t>考试</a:t>
            </a:r>
            <a:endParaRPr lang="zh-CN" altLang="en-US" dirty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364037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考试形式：闭卷考试。</a:t>
            </a:r>
            <a:endParaRPr lang="en-US" altLang="zh-CN" dirty="0"/>
          </a:p>
          <a:p>
            <a:r>
              <a:rPr lang="zh-CN" altLang="en-US" dirty="0"/>
              <a:t>题型：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道大题，每题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总评成绩：期末成绩占</a:t>
            </a:r>
            <a:r>
              <a:rPr lang="en-US" altLang="zh-CN" dirty="0">
                <a:sym typeface="+mn-ea"/>
              </a:rPr>
              <a:t>50%</a:t>
            </a:r>
            <a:r>
              <a:rPr lang="zh-CN" altLang="en-US" dirty="0">
                <a:sym typeface="+mn-ea"/>
              </a:rPr>
              <a:t>，平时成绩</a:t>
            </a:r>
            <a:r>
              <a:rPr lang="en-US" altLang="zh-CN" dirty="0">
                <a:sym typeface="+mn-ea"/>
              </a:rPr>
              <a:t>50%</a:t>
            </a:r>
            <a:endParaRPr lang="zh-CN" altLang="en-US" dirty="0"/>
          </a:p>
        </p:txBody>
      </p:sp>
      <p:sp>
        <p:nvSpPr>
          <p:cNvPr id="3076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latin typeface="Tahoma" panose="020B0604030504040204" pitchFamily="34" charset="0"/>
              </a:rPr>
            </a:fld>
            <a:endParaRPr lang="en-US" altLang="zh-CN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计算行李费”的判定树</a:t>
            </a:r>
            <a:endParaRPr lang="zh-CN" altLang="en-US" dirty="0"/>
          </a:p>
        </p:txBody>
      </p:sp>
      <p:pic>
        <p:nvPicPr>
          <p:cNvPr id="20484" name="Picture 6" descr="rj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341438"/>
            <a:ext cx="8353425" cy="4176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软件测试（测试用例设计）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白盒测试</a:t>
            </a:r>
            <a:endParaRPr lang="en-US" altLang="zh-CN" dirty="0"/>
          </a:p>
          <a:p>
            <a:pPr lvl="1"/>
            <a:r>
              <a:rPr lang="zh-CN" altLang="en-US" dirty="0"/>
              <a:t>条件覆盖、判断覆盖、条件组合覆盖</a:t>
            </a:r>
            <a:endParaRPr lang="zh-CN" altLang="en-US" dirty="0"/>
          </a:p>
          <a:p>
            <a:pPr lvl="1"/>
            <a:r>
              <a:rPr lang="zh-CN" altLang="en-US" dirty="0"/>
              <a:t>语句覆盖、路径覆盖</a:t>
            </a:r>
            <a:endParaRPr lang="en-US" altLang="zh-CN" dirty="0"/>
          </a:p>
          <a:p>
            <a:r>
              <a:rPr lang="zh-CN" altLang="en-US" dirty="0"/>
              <a:t>黑盒测试</a:t>
            </a:r>
            <a:endParaRPr lang="en-US" altLang="zh-CN" dirty="0"/>
          </a:p>
          <a:p>
            <a:pPr lvl="1"/>
            <a:r>
              <a:rPr lang="zh-CN" altLang="en-US" dirty="0"/>
              <a:t>等价类划分，边界值分析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BDDA71-5020-4EBC-AB32-CD8CAFBA7CB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判定</a:t>
            </a:r>
            <a:r>
              <a:rPr lang="en-US" altLang="zh-CN" dirty="0"/>
              <a:t>/</a:t>
            </a:r>
            <a:r>
              <a:rPr lang="zh-CN" altLang="en-US" dirty="0"/>
              <a:t>条件覆盖</a:t>
            </a:r>
            <a:endParaRPr lang="zh-CN" altLang="en-US" dirty="0"/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0" y="1125538"/>
            <a:ext cx="4859338" cy="4813300"/>
          </a:xfrm>
          <a:solidFill>
            <a:srgbClr val="FF9999">
              <a:alpha val="100000"/>
            </a:srgbClr>
          </a:solidFill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判定－条件覆盖就是设计足够的测试用例，使得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判断中每个条件的所有可能取值至少执行一次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每个判断中的每个分支至少执行一次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3B3B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solidFill>
                  <a:srgbClr val="3B3BFF"/>
                </a:solidFill>
              </a:rPr>
              <a:t>同时满足判断覆盖和条件覆盖。</a:t>
            </a:r>
            <a:endParaRPr lang="zh-CN" altLang="en-US" sz="2000" dirty="0">
              <a:solidFill>
                <a:srgbClr val="3B3B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应满足以下覆盖情况：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 条件</a:t>
            </a:r>
            <a:r>
              <a:rPr lang="en-US" altLang="zh-CN" sz="2000" dirty="0"/>
              <a:t>: A&gt;1, A≤1, B=0, B≠0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	 A=2, A≠2, X&gt;1, X≤1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应执行路径：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①④⑤⑥⑦ ∧ ①②③ 	或： 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   ①④②③ ∧ ①②⑥⑦③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选择用例：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    </a:t>
            </a:r>
            <a:r>
              <a:rPr lang="en-US" altLang="zh-CN" sz="2000" dirty="0"/>
              <a:t>[(2,0,4),(2,0,3)]   [(1,1,1),(1,1,1)]</a:t>
            </a:r>
            <a:endParaRPr lang="en-US" altLang="zh-CN" sz="2000" dirty="0"/>
          </a:p>
        </p:txBody>
      </p:sp>
      <p:pic>
        <p:nvPicPr>
          <p:cNvPr id="22533" name="Picture 6" descr="rj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268413"/>
            <a:ext cx="4365625" cy="460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61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04813"/>
            <a:ext cx="8569325" cy="594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测 试 用 例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	          </a:t>
            </a: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覆盖分支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	       </a:t>
            </a: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条件取值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【(2, 0, 4)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(2, 0, 3)】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L1(c, e)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【(1, 1, 1)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(1, 1, 1)】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L2(b, d) 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6324600" y="990600"/>
          <a:ext cx="2057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84200" imgH="152400" progId="Equation.2">
                  <p:embed/>
                </p:oleObj>
              </mc:Choice>
              <mc:Fallback>
                <p:oleObj name="" r:id="rId1" imgW="584200" imgH="152400" progId="Equation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0" y="990600"/>
                        <a:ext cx="205740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6324600" y="1447800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584200" imgH="203200" progId="Equation.2">
                  <p:embed/>
                </p:oleObj>
              </mc:Choice>
              <mc:Fallback>
                <p:oleObj name="" r:id="rId3" imgW="584200" imgH="203200" progId="Equation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4600" y="1447800"/>
                        <a:ext cx="2133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755650" y="2349500"/>
            <a:ext cx="77216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(A=2)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and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(B=0)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or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          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(A&gt;1)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and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(B=0)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and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(X/A&gt;1)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3559" name="Line 6"/>
          <p:cNvSpPr/>
          <p:nvPr/>
        </p:nvSpPr>
        <p:spPr>
          <a:xfrm>
            <a:off x="1066800" y="2514600"/>
            <a:ext cx="7391400" cy="0"/>
          </a:xfrm>
          <a:prstGeom prst="line">
            <a:avLst/>
          </a:prstGeom>
          <a:ln w="57150" cap="rnd" cmpd="thinThick">
            <a:solidFill>
              <a:srgbClr val="00CC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3560" name="Line 7"/>
          <p:cNvSpPr/>
          <p:nvPr/>
        </p:nvSpPr>
        <p:spPr>
          <a:xfrm>
            <a:off x="990600" y="4114800"/>
            <a:ext cx="7391400" cy="0"/>
          </a:xfrm>
          <a:prstGeom prst="line">
            <a:avLst/>
          </a:prstGeom>
          <a:ln w="57150" cap="rnd" cmpd="thinThick">
            <a:solidFill>
              <a:srgbClr val="00CC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6200" name="Rectangle 8"/>
          <p:cNvSpPr>
            <a:spLocks noChangeArrowheads="1"/>
          </p:cNvSpPr>
          <p:nvPr/>
        </p:nvSpPr>
        <p:spPr bwMode="auto">
          <a:xfrm>
            <a:off x="800100" y="4146550"/>
            <a:ext cx="7734300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(A&gt;1)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 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(A=2)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 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(X&gt;1)</a:t>
            </a:r>
            <a:endParaRPr kumimoji="1" lang="en-US" altLang="zh-CN" sz="36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or 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(B=0)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(A=2)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and not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(X&gt;1)</a:t>
            </a:r>
            <a:endParaRPr kumimoji="1" lang="en-US" altLang="zh-CN" sz="36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4086225" cy="609600"/>
          </a:xfrm>
        </p:spPr>
        <p:txBody>
          <a:bodyPr vert="horz" wrap="square" lIns="91440" tIns="45720" rIns="91440" bIns="45720" anchor="b"/>
          <a:p>
            <a:pPr algn="just" eaLnBrk="1" hangingPunct="1"/>
            <a:r>
              <a:rPr lang="en-US" altLang="zh-CN" sz="3600" u="sng" dirty="0">
                <a:solidFill>
                  <a:srgbClr val="CC3300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3600" u="sng" dirty="0">
                <a:solidFill>
                  <a:srgbClr val="CC3300"/>
                </a:solidFill>
                <a:latin typeface="Times New Roman" panose="02020603050405020304" pitchFamily="18" charset="0"/>
              </a:rPr>
              <a:t>条件组合覆盖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268413"/>
            <a:ext cx="8101013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条件组合覆盖就是设计足够的测试用例，运行被测程序，使得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每个判断的所有可能的条件取值组合至少执行一次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记①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＞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1, B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0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②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＞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1, B≠0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	     ③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A≯1, B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0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④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A≯1, B≠0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6840538" y="2781300"/>
          <a:ext cx="11160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17500" imgH="152400" progId="Equation.2">
                  <p:embed/>
                </p:oleObj>
              </mc:Choice>
              <mc:Fallback>
                <p:oleObj name="" r:id="rId1" imgW="317500" imgH="152400" progId="Equation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0538" y="2781300"/>
                        <a:ext cx="1116012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6840538" y="3213100"/>
          <a:ext cx="11160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17500" imgH="203200" progId="Equation.2">
                  <p:embed/>
                </p:oleObj>
              </mc:Choice>
              <mc:Fallback>
                <p:oleObj name="" r:id="rId3" imgW="317500" imgH="203200" progId="Equation.2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0538" y="3213100"/>
                        <a:ext cx="1116012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6958013" y="3860800"/>
          <a:ext cx="10699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04800" imgH="203200" progId="Equation.2">
                  <p:embed/>
                </p:oleObj>
              </mc:Choice>
              <mc:Fallback>
                <p:oleObj name="" r:id="rId5" imgW="304800" imgH="203200" progId="Equation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8013" y="3860800"/>
                        <a:ext cx="1069975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6913563" y="4437063"/>
          <a:ext cx="11144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317500" imgH="203200" progId="Equation.2">
                  <p:embed/>
                </p:oleObj>
              </mc:Choice>
              <mc:Fallback>
                <p:oleObj name="" r:id="rId7" imgW="317500" imgH="203200" progId="Equation.2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13563" y="4437063"/>
                        <a:ext cx="1114425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j-cs"/>
              </a:rPr>
              <a:t>	</a:t>
            </a:r>
            <a:endParaRPr kumimoji="0" lang="en-US" altLang="zh-CN" sz="4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j-cs"/>
            </a:endParaRPr>
          </a:p>
        </p:txBody>
      </p:sp>
      <p:sp>
        <p:nvSpPr>
          <p:cNvPr id="778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04800"/>
            <a:ext cx="8569325" cy="6096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8763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⑤ 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2, X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＞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⑥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2, X≯1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⑦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A≠2, X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＞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          </a:t>
            </a:r>
            <a:b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</a:b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⑧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A≠2, X≯1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作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测 试 用 例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</a:t>
            </a: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覆盖条件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</a:t>
            </a:r>
            <a:r>
              <a:rPr kumimoji="0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覆盖组合</a:t>
            </a:r>
            <a:endParaRPr kumimoji="0" lang="zh-CN" altLang="en-US" sz="2800" b="1" i="0" u="sng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【(2,0,4),(2,0,3)】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(L1)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①,⑤</a:t>
            </a:r>
            <a:endParaRPr kumimoji="0" lang="en-US" altLang="zh-CN" sz="2800" b="1" i="0" u="sng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【(2,1,1),(2,1,2)】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(L3)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②,⑥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【(1,0,3),(1,0,4)】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(L3)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③,⑦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469900" marR="0" lvl="0" indent="8763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【(1,1,1),(1,1,1)】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(L2)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           ④,⑧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4829175" y="423863"/>
          <a:ext cx="1114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17500" imgH="152400" progId="Equation.2">
                  <p:embed/>
                </p:oleObj>
              </mc:Choice>
              <mc:Fallback>
                <p:oleObj name="" r:id="rId1" imgW="317500" imgH="152400" progId="Equation.2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9175" y="423863"/>
                        <a:ext cx="1114425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4829175" y="838200"/>
          <a:ext cx="1114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17500" imgH="203200" progId="Equation.2">
                  <p:embed/>
                </p:oleObj>
              </mc:Choice>
              <mc:Fallback>
                <p:oleObj name="" r:id="rId3" imgW="317500" imgH="203200" progId="Equation.2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175" y="838200"/>
                        <a:ext cx="1114425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4873625" y="1447800"/>
          <a:ext cx="10699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04800" imgH="203200" progId="Equation.2">
                  <p:embed/>
                </p:oleObj>
              </mc:Choice>
              <mc:Fallback>
                <p:oleObj name="" r:id="rId5" imgW="304800" imgH="203200" progId="Equation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3625" y="1447800"/>
                        <a:ext cx="1069975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7"/>
          <p:cNvGraphicFramePr>
            <a:graphicFrameLocks noChangeAspect="1"/>
          </p:cNvGraphicFramePr>
          <p:nvPr/>
        </p:nvGraphicFramePr>
        <p:xfrm>
          <a:off x="4827588" y="2057400"/>
          <a:ext cx="11160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317500" imgH="203200" progId="Equation.2">
                  <p:embed/>
                </p:oleObj>
              </mc:Choice>
              <mc:Fallback>
                <p:oleObj name="" r:id="rId7" imgW="317500" imgH="203200" progId="Equation.2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7588" y="2057400"/>
                        <a:ext cx="1116012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8"/>
          <p:cNvGraphicFramePr>
            <a:graphicFrameLocks noChangeAspect="1"/>
          </p:cNvGraphicFramePr>
          <p:nvPr/>
        </p:nvGraphicFramePr>
        <p:xfrm>
          <a:off x="5364163" y="3284538"/>
          <a:ext cx="2057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584200" imgH="152400" progId="Equation.2">
                  <p:embed/>
                </p:oleObj>
              </mc:Choice>
              <mc:Fallback>
                <p:oleObj name="" r:id="rId9" imgW="584200" imgH="152400" progId="Equation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163" y="3284538"/>
                        <a:ext cx="205740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9"/>
          <p:cNvGraphicFramePr>
            <a:graphicFrameLocks noChangeAspect="1"/>
          </p:cNvGraphicFramePr>
          <p:nvPr/>
        </p:nvGraphicFramePr>
        <p:xfrm>
          <a:off x="5364163" y="3789363"/>
          <a:ext cx="19812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571500" imgH="203200" progId="Equation.2">
                  <p:embed/>
                </p:oleObj>
              </mc:Choice>
              <mc:Fallback>
                <p:oleObj name="" r:id="rId11" imgW="571500" imgH="203200" progId="Equation.2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4163" y="3789363"/>
                        <a:ext cx="1981200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0"/>
          <p:cNvGraphicFramePr>
            <a:graphicFrameLocks noChangeAspect="1"/>
          </p:cNvGraphicFramePr>
          <p:nvPr/>
        </p:nvGraphicFramePr>
        <p:xfrm>
          <a:off x="5435600" y="4581525"/>
          <a:ext cx="2057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3" imgW="558800" imgH="203200" progId="Equation.2">
                  <p:embed/>
                </p:oleObj>
              </mc:Choice>
              <mc:Fallback>
                <p:oleObj name="" r:id="rId13" imgW="558800" imgH="203200" progId="Equation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5600" y="4581525"/>
                        <a:ext cx="2057400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1"/>
          <p:cNvGraphicFramePr>
            <a:graphicFrameLocks noChangeAspect="1"/>
          </p:cNvGraphicFramePr>
          <p:nvPr/>
        </p:nvGraphicFramePr>
        <p:xfrm>
          <a:off x="5292725" y="5229225"/>
          <a:ext cx="213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584200" imgH="203200" progId="Equation.2">
                  <p:embed/>
                </p:oleObj>
              </mc:Choice>
              <mc:Fallback>
                <p:oleObj name="" r:id="rId15" imgW="584200" imgH="203200" progId="Equation.2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92725" y="5229225"/>
                        <a:ext cx="2133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AutoShape 12">
            <a:hlinkClick r:id="" action="ppaction://noaction"/>
          </p:cNvPr>
          <p:cNvSpPr/>
          <p:nvPr/>
        </p:nvSpPr>
        <p:spPr>
          <a:xfrm>
            <a:off x="457200" y="6096000"/>
            <a:ext cx="685800" cy="433388"/>
          </a:xfrm>
          <a:prstGeom prst="actionButtonBackPrevious">
            <a:avLst/>
          </a:prstGeom>
          <a:solidFill>
            <a:srgbClr val="C0C0C0"/>
          </a:solidFill>
          <a:ln w="0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7 .7 . 1 </a:t>
            </a:r>
            <a:r>
              <a:rPr lang="zh-CN" altLang="en-US" dirty="0"/>
              <a:t>等价类划分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CC0000"/>
                </a:solidFill>
              </a:rPr>
              <a:t>基本思想：</a:t>
            </a:r>
            <a:endParaRPr lang="zh-CN" altLang="en-US" dirty="0">
              <a:solidFill>
                <a:srgbClr val="CC0000"/>
              </a:solidFill>
            </a:endParaRPr>
          </a:p>
          <a:p>
            <a:pPr eaLnBrk="1" hangingPunct="1"/>
            <a:r>
              <a:rPr lang="zh-CN" altLang="en-US" dirty="0"/>
              <a:t>把所有可能的输入数据（包括有效或无效的），划分成若干数据类（等价类），然后从每个数据类中选取少数有代表性的数据做为测试用例。</a:t>
            </a:r>
            <a:endParaRPr lang="zh-CN" altLang="en-US" dirty="0"/>
          </a:p>
          <a:p>
            <a:pPr eaLnBrk="1" hangingPunct="1"/>
            <a:r>
              <a:rPr lang="zh-CN" altLang="en-US" dirty="0"/>
              <a:t>这种方法完全不考虑程序的内部结构，只依据程序的规格说明来设计测试用例。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面向对象分析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对象模型</a:t>
            </a:r>
            <a:endParaRPr lang="en-US" altLang="zh-CN" dirty="0"/>
          </a:p>
          <a:p>
            <a:pPr lvl="1"/>
            <a:r>
              <a:rPr lang="zh-CN" altLang="en-US" dirty="0"/>
              <a:t>类图</a:t>
            </a:r>
            <a:endParaRPr lang="en-US" altLang="zh-CN" dirty="0"/>
          </a:p>
          <a:p>
            <a:r>
              <a:rPr lang="zh-CN" altLang="en-US" dirty="0"/>
              <a:t>功能模型</a:t>
            </a:r>
            <a:endParaRPr lang="en-US" altLang="zh-CN" dirty="0"/>
          </a:p>
          <a:p>
            <a:pPr lvl="1"/>
            <a:r>
              <a:rPr lang="zh-CN" altLang="en-US" dirty="0"/>
              <a:t>用例图</a:t>
            </a:r>
            <a:endParaRPr lang="zh-CN" altLang="en-US" dirty="0"/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建立动态模型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画事件跟踪图（时序图、顺序图）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状态图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BDDA71-5020-4EBC-AB32-CD8CAFBA7CB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867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538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2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4BDE1C-C082-496D-B3C5-6A72DFD7974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4"/>
          <p:cNvSpPr>
            <a:spLocks noGrp="1"/>
          </p:cNvSpPr>
          <p:nvPr>
            <p:ph type="title"/>
          </p:nvPr>
        </p:nvSpPr>
        <p:spPr>
          <a:xfrm>
            <a:off x="468313" y="0"/>
            <a:ext cx="8496300" cy="981075"/>
          </a:xfrm>
        </p:spPr>
        <p:txBody>
          <a:bodyPr vert="horz" wrap="square" lIns="91440" tIns="45720" rIns="91440" bIns="45720" anchor="b"/>
          <a:p>
            <a:r>
              <a:rPr lang="zh-CN" altLang="en-US" sz="3600" dirty="0"/>
              <a:t>建模实例：某金融贸易系统用例图 </a:t>
            </a:r>
            <a:r>
              <a:rPr lang="en-US" altLang="zh-CN" sz="3600" dirty="0"/>
              <a:t>(UML )</a:t>
            </a:r>
            <a:endParaRPr lang="en-US" altLang="zh-CN" sz="3600" dirty="0"/>
          </a:p>
        </p:txBody>
      </p:sp>
      <p:pic>
        <p:nvPicPr>
          <p:cNvPr id="2970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125538"/>
            <a:ext cx="7489825" cy="4506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  绪    论 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软件危机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原因、表现、解决方法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软件生命周期划分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软件过程</a:t>
            </a:r>
            <a:endParaRPr kumimoji="0" lang="zh-CN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271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r>
              <a:rPr kumimoji="0" lang="zh-CN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瀑布模型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zh-CN" alt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原型模型、增量模型、螺旋模型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 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cs typeface="+mn-cs"/>
                <a:sym typeface="+mn-ea"/>
              </a:rPr>
              <a:t>（优缺点、适用的开发场景）</a:t>
            </a:r>
            <a:r>
              <a:rPr kumimoji="0" lang="zh-CN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en-US" altLang="zh-CN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A4EF60-1C0C-411E-8A86-748A7ACD390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1747" name="Group 7"/>
          <p:cNvGrpSpPr/>
          <p:nvPr/>
        </p:nvGrpSpPr>
        <p:grpSpPr>
          <a:xfrm>
            <a:off x="1403350" y="0"/>
            <a:ext cx="6985000" cy="6237288"/>
            <a:chOff x="930" y="164"/>
            <a:chExt cx="4082" cy="3675"/>
          </a:xfrm>
        </p:grpSpPr>
        <p:pic>
          <p:nvPicPr>
            <p:cNvPr id="31749" name="Picture 5" descr="10-22[1]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0" y="164"/>
              <a:ext cx="4082" cy="36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0" name="Rectangle 6"/>
            <p:cNvSpPr/>
            <p:nvPr/>
          </p:nvSpPr>
          <p:spPr>
            <a:xfrm>
              <a:off x="1973" y="3612"/>
              <a:ext cx="544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o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748" name="Rectangle 8"/>
          <p:cNvSpPr/>
          <p:nvPr/>
        </p:nvSpPr>
        <p:spPr>
          <a:xfrm>
            <a:off x="395288" y="476250"/>
            <a:ext cx="6032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图 </a:t>
            </a:r>
            <a:r>
              <a:rPr lang="en-US" altLang="zh-CN" sz="1800" dirty="0">
                <a:latin typeface="Arial" panose="020B0604020202020204" pitchFamily="34" charset="0"/>
              </a:rPr>
              <a:t>6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09600" y="6453188"/>
            <a:ext cx="1981200" cy="268287"/>
          </a:xfrm>
        </p:spPr>
        <p:txBody>
          <a:bodyPr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</a:fld>
            <a:r>
              <a:rPr lang="en-US" altLang="zh-CN" sz="1800" b="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277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964613" cy="617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项目管理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如何进行有效的项目管理</a:t>
            </a: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BDDA71-5020-4EBC-AB32-CD8CAFBA7CB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3F6156-2E11-49A8-B04C-A19616819EE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en-US" altLang="zh-CN" dirty="0"/>
              <a:t>§ 1.4.1</a:t>
            </a:r>
            <a:r>
              <a:rPr lang="zh-CN" altLang="en-US" dirty="0"/>
              <a:t>瀑布模型</a:t>
            </a:r>
            <a:r>
              <a:rPr lang="en-US" altLang="zh-CN" sz="2800" dirty="0"/>
              <a:t>(waterfall model)</a:t>
            </a:r>
            <a:endParaRPr lang="en-US" altLang="zh-CN" sz="2800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1970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W.Royce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/>
              <a:t>一、瀑布模型的过程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1 </a:t>
            </a:r>
            <a:r>
              <a:rPr lang="zh-CN" altLang="en-US" dirty="0"/>
              <a:t>、传统的瀑布模型</a:t>
            </a:r>
            <a:endParaRPr lang="zh-CN" altLang="en-US" dirty="0"/>
          </a:p>
          <a:p>
            <a:pPr lvl="1"/>
            <a:r>
              <a:rPr lang="zh-CN" altLang="en-US" dirty="0"/>
              <a:t>   从上一阶段接受本阶段</a:t>
            </a:r>
            <a:br>
              <a:rPr lang="zh-CN" altLang="en-US" dirty="0"/>
            </a:br>
            <a:r>
              <a:rPr lang="zh-CN" altLang="en-US" dirty="0"/>
              <a:t>的工作对象，作为输 入； </a:t>
            </a:r>
            <a:endParaRPr lang="zh-CN" altLang="en-US" dirty="0"/>
          </a:p>
          <a:p>
            <a:pPr lvl="1"/>
            <a:r>
              <a:rPr lang="zh-CN" altLang="en-US" dirty="0"/>
              <a:t>   利用输入，完成本阶段活</a:t>
            </a:r>
            <a:br>
              <a:rPr lang="zh-CN" altLang="en-US" dirty="0"/>
            </a:br>
            <a:r>
              <a:rPr lang="zh-CN" altLang="en-US" dirty="0"/>
              <a:t>动的内容．</a:t>
            </a:r>
            <a:endParaRPr lang="zh-CN" altLang="en-US" dirty="0"/>
          </a:p>
          <a:p>
            <a:pPr lvl="1"/>
            <a:r>
              <a:rPr lang="zh-CN" altLang="en-US" dirty="0"/>
              <a:t>  本阶段的工作成果作为输出</a:t>
            </a:r>
            <a:br>
              <a:rPr lang="zh-CN" altLang="en-US" dirty="0"/>
            </a:br>
            <a:r>
              <a:rPr lang="zh-CN" altLang="en-US" dirty="0"/>
              <a:t>传入下一阶段。</a:t>
            </a:r>
            <a:endParaRPr lang="zh-CN" altLang="en-US" dirty="0"/>
          </a:p>
        </p:txBody>
      </p:sp>
      <p:pic>
        <p:nvPicPr>
          <p:cNvPr id="33382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981075"/>
            <a:ext cx="3063875" cy="5199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D7DEDD-7C80-46FC-BB0C-CDD0B53B1A5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en-US" altLang="zh-CN" dirty="0"/>
              <a:t>2 </a:t>
            </a:r>
            <a:r>
              <a:rPr lang="zh-CN" altLang="en-US" dirty="0"/>
              <a:t>、快速原型的过程</a:t>
            </a:r>
            <a:endParaRPr lang="zh-CN" altLang="en-US" dirty="0"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0" y="1125538"/>
            <a:ext cx="5267325" cy="4813300"/>
          </a:xfrm>
        </p:spPr>
        <p:txBody>
          <a:bodyPr vert="horz" wrap="square" lIns="91440" tIns="45720" rIns="91440" bIns="45720" anchor="t"/>
          <a:p>
            <a:pPr lvl="1"/>
            <a:r>
              <a:rPr lang="zh-CN" altLang="en-US" sz="2400" dirty="0"/>
              <a:t>如右图。</a:t>
            </a:r>
            <a:endParaRPr lang="zh-CN" altLang="en-US" sz="2400" dirty="0"/>
          </a:p>
          <a:p>
            <a:pPr lvl="1"/>
            <a:r>
              <a:rPr lang="zh-CN" altLang="en-US" sz="2400" dirty="0"/>
              <a:t>获得用户的基本需求说明，据此快速建立一个小型软件系统．</a:t>
            </a:r>
            <a:endParaRPr lang="zh-CN" altLang="en-US" sz="2400" dirty="0"/>
          </a:p>
          <a:p>
            <a:pPr lvl="1"/>
            <a:r>
              <a:rPr lang="zh-CN" altLang="en-US" sz="2400" dirty="0"/>
              <a:t>用户试用，对其评价；</a:t>
            </a:r>
            <a:endParaRPr lang="zh-CN" altLang="en-US" sz="2400" dirty="0"/>
          </a:p>
          <a:p>
            <a:pPr lvl="1"/>
            <a:r>
              <a:rPr lang="zh-CN" altLang="en-US" sz="2400" dirty="0"/>
              <a:t>开发人员按照用户的意见快速地修改原型系统，获得新的原型版本，再请用户试用，如此反复，直到满足用户的要求；</a:t>
            </a:r>
            <a:endParaRPr lang="zh-CN" altLang="en-US" sz="2400" dirty="0"/>
          </a:p>
          <a:p>
            <a:pPr lvl="1"/>
            <a:r>
              <a:rPr lang="zh-CN" altLang="en-US" sz="2400" dirty="0"/>
              <a:t>用户确认原型系统之后，开发人员据此书写规格说明文档，进行下一步开发。</a:t>
            </a:r>
            <a:endParaRPr lang="zh-CN" altLang="en-US" sz="2400" dirty="0"/>
          </a:p>
        </p:txBody>
      </p:sp>
      <p:pic>
        <p:nvPicPr>
          <p:cNvPr id="8197" name="Picture 4" descr="rj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1196975"/>
            <a:ext cx="3636963" cy="475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60CBCA-BBBB-482F-9DB9-5EDCEF2EF28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图：增量（渐增）模型</a:t>
            </a:r>
            <a:endParaRPr lang="zh-CN" altLang="en-US" dirty="0"/>
          </a:p>
        </p:txBody>
      </p:sp>
      <p:sp>
        <p:nvSpPr>
          <p:cNvPr id="9220" name="Rectangle 7"/>
          <p:cNvSpPr/>
          <p:nvPr/>
        </p:nvSpPr>
        <p:spPr>
          <a:xfrm>
            <a:off x="1447800" y="1412875"/>
            <a:ext cx="1295400" cy="304800"/>
          </a:xfrm>
          <a:prstGeom prst="rect">
            <a:avLst/>
          </a:prstGeom>
          <a:solidFill>
            <a:srgbClr val="CC00FF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需求分析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1" name="Rectangle 8"/>
          <p:cNvSpPr/>
          <p:nvPr/>
        </p:nvSpPr>
        <p:spPr>
          <a:xfrm>
            <a:off x="1447800" y="1717675"/>
            <a:ext cx="1295400" cy="304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验证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2" name="Rectangle 9"/>
          <p:cNvSpPr/>
          <p:nvPr/>
        </p:nvSpPr>
        <p:spPr>
          <a:xfrm>
            <a:off x="2209800" y="2403475"/>
            <a:ext cx="1219200" cy="304800"/>
          </a:xfrm>
          <a:prstGeom prst="rect">
            <a:avLst/>
          </a:prstGeom>
          <a:solidFill>
            <a:srgbClr val="CC00FF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规格说明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3" name="Rectangle 10"/>
          <p:cNvSpPr/>
          <p:nvPr/>
        </p:nvSpPr>
        <p:spPr>
          <a:xfrm>
            <a:off x="2209800" y="2708275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验证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4" name="Rectangle 11"/>
          <p:cNvSpPr/>
          <p:nvPr/>
        </p:nvSpPr>
        <p:spPr>
          <a:xfrm>
            <a:off x="2667000" y="3394075"/>
            <a:ext cx="1143000" cy="304800"/>
          </a:xfrm>
          <a:prstGeom prst="rect">
            <a:avLst/>
          </a:prstGeom>
          <a:solidFill>
            <a:srgbClr val="CC00FF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设计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5" name="Rectangle 12"/>
          <p:cNvSpPr/>
          <p:nvPr/>
        </p:nvSpPr>
        <p:spPr>
          <a:xfrm>
            <a:off x="2667000" y="3698875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验证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6" name="Rectangle 13"/>
          <p:cNvSpPr/>
          <p:nvPr/>
        </p:nvSpPr>
        <p:spPr>
          <a:xfrm>
            <a:off x="6248400" y="5603875"/>
            <a:ext cx="1295400" cy="304800"/>
          </a:xfrm>
          <a:prstGeom prst="rect">
            <a:avLst/>
          </a:prstGeom>
          <a:solidFill>
            <a:srgbClr val="CC00FF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dirty="0">
                <a:latin typeface="Arial" panose="020B0604020202020204" pitchFamily="34" charset="0"/>
              </a:rPr>
              <a:t>维护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7" name="Line 14"/>
          <p:cNvSpPr/>
          <p:nvPr/>
        </p:nvSpPr>
        <p:spPr>
          <a:xfrm>
            <a:off x="2438400" y="2022475"/>
            <a:ext cx="1588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8" name="Line 15"/>
          <p:cNvSpPr/>
          <p:nvPr/>
        </p:nvSpPr>
        <p:spPr>
          <a:xfrm>
            <a:off x="3124200" y="3013075"/>
            <a:ext cx="1588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9" name="Rectangle 16"/>
          <p:cNvSpPr/>
          <p:nvPr/>
        </p:nvSpPr>
        <p:spPr>
          <a:xfrm>
            <a:off x="4038600" y="4003675"/>
            <a:ext cx="2133600" cy="1219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algn="ctr"/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230" name="Line 17"/>
          <p:cNvSpPr/>
          <p:nvPr/>
        </p:nvSpPr>
        <p:spPr>
          <a:xfrm>
            <a:off x="3505200" y="4003675"/>
            <a:ext cx="1588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1" name="Line 18"/>
          <p:cNvSpPr/>
          <p:nvPr/>
        </p:nvSpPr>
        <p:spPr>
          <a:xfrm>
            <a:off x="3505200" y="4537075"/>
            <a:ext cx="5334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2" name="Line 19"/>
          <p:cNvSpPr/>
          <p:nvPr/>
        </p:nvSpPr>
        <p:spPr>
          <a:xfrm>
            <a:off x="5029200" y="5222875"/>
            <a:ext cx="1588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20"/>
          <p:cNvSpPr/>
          <p:nvPr/>
        </p:nvSpPr>
        <p:spPr>
          <a:xfrm>
            <a:off x="5029200" y="5756275"/>
            <a:ext cx="12192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4" name="Line 21"/>
          <p:cNvSpPr/>
          <p:nvPr/>
        </p:nvSpPr>
        <p:spPr>
          <a:xfrm>
            <a:off x="5791200" y="5222875"/>
            <a:ext cx="1588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5" name="Line 22"/>
          <p:cNvSpPr/>
          <p:nvPr/>
        </p:nvSpPr>
        <p:spPr>
          <a:xfrm>
            <a:off x="5791200" y="5375275"/>
            <a:ext cx="6858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6" name="Line 23"/>
          <p:cNvSpPr/>
          <p:nvPr/>
        </p:nvSpPr>
        <p:spPr>
          <a:xfrm flipV="1">
            <a:off x="6477000" y="5070475"/>
            <a:ext cx="1588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7" name="Line 24"/>
          <p:cNvSpPr/>
          <p:nvPr/>
        </p:nvSpPr>
        <p:spPr>
          <a:xfrm flipH="1">
            <a:off x="6172200" y="5070475"/>
            <a:ext cx="3048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8" name="Line 25"/>
          <p:cNvSpPr/>
          <p:nvPr/>
        </p:nvSpPr>
        <p:spPr>
          <a:xfrm flipV="1">
            <a:off x="7086600" y="4689475"/>
            <a:ext cx="1588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239" name="Line 26"/>
          <p:cNvSpPr/>
          <p:nvPr/>
        </p:nvSpPr>
        <p:spPr>
          <a:xfrm flipH="1">
            <a:off x="6172200" y="4689475"/>
            <a:ext cx="9144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0" name="Text Box 27"/>
          <p:cNvSpPr txBox="1"/>
          <p:nvPr/>
        </p:nvSpPr>
        <p:spPr>
          <a:xfrm>
            <a:off x="4038600" y="4003675"/>
            <a:ext cx="2133600" cy="11906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针对每个构件完成详细设计、编码和集成，经测试后交付给用户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41" name="Line 28"/>
          <p:cNvSpPr/>
          <p:nvPr/>
        </p:nvSpPr>
        <p:spPr>
          <a:xfrm flipV="1">
            <a:off x="4038600" y="4003675"/>
            <a:ext cx="1588" cy="1219200"/>
          </a:xfrm>
          <a:prstGeom prst="line">
            <a:avLst/>
          </a:prstGeom>
          <a:ln w="9525">
            <a:noFill/>
          </a:ln>
        </p:spPr>
      </p:sp>
      <p:sp>
        <p:nvSpPr>
          <p:cNvPr id="9242" name="Line 29"/>
          <p:cNvSpPr/>
          <p:nvPr/>
        </p:nvSpPr>
        <p:spPr>
          <a:xfrm>
            <a:off x="4038600" y="4003675"/>
            <a:ext cx="2133600" cy="1588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1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09600" y="6453188"/>
            <a:ext cx="1981200" cy="26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9F0AAE-0365-4039-B269-8AA54F6465C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5"/>
          <p:cNvSpPr/>
          <p:nvPr/>
        </p:nvSpPr>
        <p:spPr>
          <a:xfrm>
            <a:off x="468313" y="260350"/>
            <a:ext cx="33988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二、完整的螺旋模型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1196975"/>
            <a:ext cx="5257800" cy="4795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b="0" dirty="0">
                <a:latin typeface="Verdana" panose="020B0604030504040204" pitchFamily="34" charset="0"/>
              </a:rPr>
            </a:fld>
            <a:r>
              <a:rPr lang="en-US" altLang="zh-CN" sz="1200" b="0" dirty="0">
                <a:latin typeface="Verdana" panose="020B0604030504040204" pitchFamily="34" charset="0"/>
              </a:rPr>
              <a:t>   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各种模型的比较</a:t>
            </a:r>
            <a:endParaRPr lang="zh-CN" altLang="en-US" dirty="0"/>
          </a:p>
        </p:txBody>
      </p:sp>
      <p:graphicFrame>
        <p:nvGraphicFramePr>
          <p:cNvPr id="351284" name="Group 52"/>
          <p:cNvGraphicFramePr>
            <a:graphicFrameLocks noGrp="1"/>
          </p:cNvGraphicFramePr>
          <p:nvPr>
            <p:ph type="tbl" idx="1"/>
          </p:nvPr>
        </p:nvGraphicFramePr>
        <p:xfrm>
          <a:off x="457200" y="1136650"/>
          <a:ext cx="8229600" cy="4826001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539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模型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优点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缺点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瀑布模型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规范，文档驱动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系统可能不满足客户真正的需求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1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快速原型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克服了瀑布型的缺点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5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增量模型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开发早期回报明确，易于维护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要求开放的软件体系结构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4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螺旋模型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风险驱动，适用于大型项目开发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indent="8445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92075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4318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风险分析人员需要有经验且经过充分训练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可行性研究、需求分析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需求分析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必要性及主要任务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数据流图的绘制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源点、终点、数据流、处理</a:t>
            </a:r>
            <a:endParaRPr lang="en-US" altLang="zh-CN" dirty="0"/>
          </a:p>
          <a:p>
            <a:pPr eaLnBrk="1" hangingPunct="1"/>
            <a:r>
              <a:rPr lang="zh-CN" altLang="en-US" dirty="0"/>
              <a:t>实体联系图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数据对象、属性、联系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数据字典</a:t>
            </a:r>
            <a:endParaRPr lang="en-US" altLang="zh-CN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A4EF60-1C0C-411E-8A86-748A7ACD390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广东工业大学计算机学院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53188"/>
            <a:ext cx="1981200" cy="268287"/>
          </a:xfrm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15,&quot;width&quot;:9832.500787401576}"/>
</p:tagLst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2126</Words>
  <Application>WPS 演示</Application>
  <PresentationFormat>全屏显示(4:3)</PresentationFormat>
  <Paragraphs>299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32</vt:i4>
      </vt:variant>
    </vt:vector>
  </HeadingPairs>
  <TitlesOfParts>
    <vt:vector size="60" baseType="lpstr">
      <vt:lpstr>Arial</vt:lpstr>
      <vt:lpstr>宋体</vt:lpstr>
      <vt:lpstr>Wingdings</vt:lpstr>
      <vt:lpstr>Verdana</vt:lpstr>
      <vt:lpstr>Times New Roman</vt:lpstr>
      <vt:lpstr>黑体</vt:lpstr>
      <vt:lpstr>Tahoma</vt:lpstr>
      <vt:lpstr>楷体_GB2312</vt:lpstr>
      <vt:lpstr>新宋体</vt:lpstr>
      <vt:lpstr>微软雅黑</vt:lpstr>
      <vt:lpstr>Arial Unicode MS</vt:lpstr>
      <vt:lpstr>仿宋_GB2312</vt:lpstr>
      <vt:lpstr>仿宋</vt:lpstr>
      <vt:lpstr>2_Profile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PowerPoint 演示文稿</vt:lpstr>
      <vt:lpstr>考试</vt:lpstr>
      <vt:lpstr>  绪    论 </vt:lpstr>
      <vt:lpstr>§ 1.4.1瀑布模型(waterfall model)</vt:lpstr>
      <vt:lpstr>2 、快速原型的过程</vt:lpstr>
      <vt:lpstr>图：增量（渐增）模型</vt:lpstr>
      <vt:lpstr>PowerPoint 演示文稿</vt:lpstr>
      <vt:lpstr>各种模型的比较</vt:lpstr>
      <vt:lpstr>可行性研究、需求分析</vt:lpstr>
      <vt:lpstr>§3.1需求分析的任务</vt:lpstr>
      <vt:lpstr>数据流图例子</vt:lpstr>
      <vt:lpstr>PowerPoint 演示文稿</vt:lpstr>
      <vt:lpstr>例:教学E-R图</vt:lpstr>
      <vt:lpstr>PowerPoint 演示文稿</vt:lpstr>
      <vt:lpstr>PowerPoint 演示文稿</vt:lpstr>
      <vt:lpstr>设计工具</vt:lpstr>
      <vt:lpstr>PowerPoint 演示文稿</vt:lpstr>
      <vt:lpstr>盒图例1</vt:lpstr>
      <vt:lpstr>例 1 ：检查发货单判定表</vt:lpstr>
      <vt:lpstr>“计算行李费”的判定树</vt:lpstr>
      <vt:lpstr>软件测试（测试用例设计）</vt:lpstr>
      <vt:lpstr>判定/条件覆盖</vt:lpstr>
      <vt:lpstr>PowerPoint 演示文稿</vt:lpstr>
      <vt:lpstr>5. 条件组合覆盖</vt:lpstr>
      <vt:lpstr>	</vt:lpstr>
      <vt:lpstr>7 .7 . 1 等价类划分</vt:lpstr>
      <vt:lpstr>面向对象分析</vt:lpstr>
      <vt:lpstr>PowerPoint 演示文稿</vt:lpstr>
      <vt:lpstr>建模实例：某金融贸易系统用例图 (UML )</vt:lpstr>
      <vt:lpstr>PowerPoint 演示文稿</vt:lpstr>
      <vt:lpstr>PowerPoint 演示文稿</vt:lpstr>
      <vt:lpstr>项目管理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rongyue</dc:creator>
  <cp:lastModifiedBy>zry</cp:lastModifiedBy>
  <cp:revision>502</cp:revision>
  <dcterms:created xsi:type="dcterms:W3CDTF">2019-12-12T12:22:00Z</dcterms:created>
  <dcterms:modified xsi:type="dcterms:W3CDTF">2021-12-14T22:42:10Z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4765929473DF44E28F875AD688AF5915</vt:lpwstr>
  </property>
</Properties>
</file>