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0" r:id="rId2"/>
    <p:sldId id="261" r:id="rId3"/>
    <p:sldId id="350" r:id="rId4"/>
    <p:sldId id="289" r:id="rId5"/>
    <p:sldId id="417" r:id="rId6"/>
    <p:sldId id="418" r:id="rId7"/>
    <p:sldId id="419" r:id="rId8"/>
    <p:sldId id="420" r:id="rId9"/>
    <p:sldId id="421" r:id="rId10"/>
    <p:sldId id="422" r:id="rId11"/>
    <p:sldId id="295" r:id="rId12"/>
    <p:sldId id="296" r:id="rId13"/>
    <p:sldId id="347" r:id="rId14"/>
    <p:sldId id="388" r:id="rId15"/>
    <p:sldId id="389" r:id="rId16"/>
    <p:sldId id="390" r:id="rId17"/>
    <p:sldId id="391" r:id="rId18"/>
    <p:sldId id="412" r:id="rId19"/>
    <p:sldId id="413" r:id="rId20"/>
    <p:sldId id="414" r:id="rId21"/>
    <p:sldId id="415" r:id="rId22"/>
    <p:sldId id="416" r:id="rId23"/>
    <p:sldId id="392" r:id="rId24"/>
    <p:sldId id="393" r:id="rId25"/>
    <p:sldId id="394" r:id="rId26"/>
    <p:sldId id="395" r:id="rId27"/>
    <p:sldId id="396" r:id="rId28"/>
    <p:sldId id="397" r:id="rId29"/>
    <p:sldId id="399" r:id="rId30"/>
    <p:sldId id="398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10" r:id="rId41"/>
  </p:sldIdLst>
  <p:sldSz cx="9144000" cy="6858000" type="screen4x3"/>
  <p:notesSz cx="5846763" cy="842962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FF00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8"/>
    <p:restoredTop sz="95483"/>
  </p:normalViewPr>
  <p:slideViewPr>
    <p:cSldViewPr snapToObjects="1" showGuides="1">
      <p:cViewPr varScale="1">
        <p:scale>
          <a:sx n="67" d="100"/>
          <a:sy n="67" d="100"/>
        </p:scale>
        <p:origin x="-348" y="-96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6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页眉占位符 1546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3650" cy="422275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/>
          <a:lstStyle/>
          <a:p>
            <a:pPr lvl="0" defTabSz="815975">
              <a:spcBef>
                <a:spcPct val="20000"/>
              </a:spcBef>
              <a:buClrTx/>
            </a:pPr>
            <a:endParaRPr lang="zh-CN" sz="1100" b="1" dirty="0"/>
          </a:p>
        </p:txBody>
      </p:sp>
      <p:sp>
        <p:nvSpPr>
          <p:cNvPr id="154627" name="日期占位符 154626"/>
          <p:cNvSpPr>
            <a:spLocks noGrp="1"/>
          </p:cNvSpPr>
          <p:nvPr>
            <p:ph type="dt" sz="quarter" idx="1"/>
          </p:nvPr>
        </p:nvSpPr>
        <p:spPr>
          <a:xfrm>
            <a:off x="3313113" y="0"/>
            <a:ext cx="2533650" cy="422275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/>
          <a:lstStyle/>
          <a:p>
            <a:pPr lvl="0" algn="r" defTabSz="815975">
              <a:spcBef>
                <a:spcPct val="20000"/>
              </a:spcBef>
              <a:buClrTx/>
            </a:pPr>
            <a:endParaRPr lang="zh-CN" altLang="en-US" sz="1100" b="1" dirty="0"/>
          </a:p>
        </p:txBody>
      </p:sp>
      <p:sp>
        <p:nvSpPr>
          <p:cNvPr id="154628" name="页脚占位符 154627"/>
          <p:cNvSpPr>
            <a:spLocks noGrp="1"/>
          </p:cNvSpPr>
          <p:nvPr>
            <p:ph type="ftr" sz="quarter" idx="2"/>
          </p:nvPr>
        </p:nvSpPr>
        <p:spPr>
          <a:xfrm>
            <a:off x="0" y="8008938"/>
            <a:ext cx="2533650" cy="420687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 anchor="b"/>
          <a:lstStyle/>
          <a:p>
            <a:pPr lvl="0" defTabSz="815975">
              <a:spcBef>
                <a:spcPct val="20000"/>
              </a:spcBef>
              <a:buClrTx/>
            </a:pPr>
            <a:endParaRPr lang="zh-CN" sz="1100" b="1" dirty="0"/>
          </a:p>
        </p:txBody>
      </p:sp>
      <p:sp>
        <p:nvSpPr>
          <p:cNvPr id="154629" name="灯片编号占位符 154628"/>
          <p:cNvSpPr>
            <a:spLocks noGrp="1"/>
          </p:cNvSpPr>
          <p:nvPr>
            <p:ph type="sldNum" sz="quarter" idx="3"/>
          </p:nvPr>
        </p:nvSpPr>
        <p:spPr>
          <a:xfrm>
            <a:off x="3313113" y="8008938"/>
            <a:ext cx="2533650" cy="420687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 anchor="b"/>
          <a:lstStyle/>
          <a:p>
            <a:pPr lvl="0" algn="r" defTabSz="815975">
              <a:spcBef>
                <a:spcPct val="20000"/>
              </a:spcBef>
              <a:buClrTx/>
            </a:pPr>
            <a:fld id="{9A0DB2DC-4C9A-4742-B13C-FB6460FD3503}" type="slidenum">
              <a:rPr lang="en-US" altLang="zh-CN" sz="1100" b="1" dirty="0"/>
              <a:t>‹#›</a:t>
            </a:fld>
            <a:endParaRPr 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420515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页眉占位符 1525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3650" cy="422275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/>
          <a:lstStyle/>
          <a:p>
            <a:pPr lvl="0" defTabSz="815975">
              <a:spcBef>
                <a:spcPct val="20000"/>
              </a:spcBef>
              <a:buClrTx/>
            </a:pPr>
            <a:endParaRPr lang="zh-CN" sz="1100" b="1" dirty="0"/>
          </a:p>
        </p:txBody>
      </p:sp>
      <p:sp>
        <p:nvSpPr>
          <p:cNvPr id="152579" name="日期占位符 152578"/>
          <p:cNvSpPr>
            <a:spLocks noGrp="1"/>
          </p:cNvSpPr>
          <p:nvPr>
            <p:ph type="dt" idx="1"/>
          </p:nvPr>
        </p:nvSpPr>
        <p:spPr>
          <a:xfrm>
            <a:off x="3313113" y="0"/>
            <a:ext cx="2533650" cy="422275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/>
          <a:lstStyle/>
          <a:p>
            <a:pPr lvl="0" algn="r" defTabSz="815975">
              <a:spcBef>
                <a:spcPct val="20000"/>
              </a:spcBef>
              <a:buClrTx/>
            </a:pPr>
            <a:endParaRPr lang="zh-CN" altLang="en-US" sz="1100" b="1" dirty="0"/>
          </a:p>
        </p:txBody>
      </p:sp>
      <p:sp>
        <p:nvSpPr>
          <p:cNvPr id="152580" name="幻灯片图像占位符 15257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15975" y="631825"/>
            <a:ext cx="4216400" cy="316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581" name="文本占位符 152580"/>
          <p:cNvSpPr>
            <a:spLocks noGrp="1"/>
          </p:cNvSpPr>
          <p:nvPr>
            <p:ph type="body" sz="quarter" idx="3"/>
          </p:nvPr>
        </p:nvSpPr>
        <p:spPr>
          <a:xfrm>
            <a:off x="779463" y="4003675"/>
            <a:ext cx="4287837" cy="3794125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2582" name="页脚占位符 152581"/>
          <p:cNvSpPr>
            <a:spLocks noGrp="1"/>
          </p:cNvSpPr>
          <p:nvPr>
            <p:ph type="ftr" sz="quarter" idx="4"/>
          </p:nvPr>
        </p:nvSpPr>
        <p:spPr>
          <a:xfrm>
            <a:off x="0" y="8008938"/>
            <a:ext cx="2533650" cy="420687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 anchor="b"/>
          <a:lstStyle/>
          <a:p>
            <a:pPr lvl="0" defTabSz="815975">
              <a:spcBef>
                <a:spcPct val="20000"/>
              </a:spcBef>
              <a:buClrTx/>
            </a:pPr>
            <a:endParaRPr lang="zh-CN" sz="1100" b="1" dirty="0"/>
          </a:p>
        </p:txBody>
      </p:sp>
      <p:sp>
        <p:nvSpPr>
          <p:cNvPr id="152583" name="灯片编号占位符 152582"/>
          <p:cNvSpPr>
            <a:spLocks noGrp="1"/>
          </p:cNvSpPr>
          <p:nvPr>
            <p:ph type="sldNum" sz="quarter" idx="5"/>
          </p:nvPr>
        </p:nvSpPr>
        <p:spPr>
          <a:xfrm>
            <a:off x="3313113" y="8008938"/>
            <a:ext cx="2533650" cy="420687"/>
          </a:xfrm>
          <a:prstGeom prst="rect">
            <a:avLst/>
          </a:prstGeom>
          <a:noFill/>
          <a:ln w="9525">
            <a:noFill/>
          </a:ln>
        </p:spPr>
        <p:txBody>
          <a:bodyPr lIns="81566" tIns="40783" rIns="81566" bIns="40783" anchor="b"/>
          <a:lstStyle/>
          <a:p>
            <a:pPr lvl="0" algn="r" defTabSz="815975">
              <a:spcBef>
                <a:spcPct val="20000"/>
              </a:spcBef>
              <a:buClrTx/>
            </a:pPr>
            <a:fld id="{9A0DB2DC-4C9A-4742-B13C-FB6460FD3503}" type="slidenum">
              <a:rPr lang="en-US" altLang="zh-CN" sz="1100" b="1" dirty="0"/>
              <a:t>‹#›</a:t>
            </a:fld>
            <a:endParaRPr 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10751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2019-5-20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2019-5-20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/>
              <a:t>2019-5-20</a:t>
            </a:fld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矩形 6149"/>
          <p:cNvSpPr/>
          <p:nvPr/>
        </p:nvSpPr>
        <p:spPr>
          <a:xfrm>
            <a:off x="4640263" y="1438275"/>
            <a:ext cx="236537" cy="5635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3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6" name="矩形 6155"/>
          <p:cNvSpPr/>
          <p:nvPr/>
        </p:nvSpPr>
        <p:spPr>
          <a:xfrm>
            <a:off x="2057400" y="2476500"/>
            <a:ext cx="5257800" cy="29870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altLang="zh-CN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	 </a:t>
            </a: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什么是代码优化</a:t>
            </a:r>
          </a:p>
          <a:p>
            <a:pPr lvl="0">
              <a:spcBef>
                <a:spcPct val="30000"/>
              </a:spcBef>
            </a:pPr>
            <a:r>
              <a:rPr lang="en-US" altLang="zh-CN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  </a:t>
            </a: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局部优化</a:t>
            </a:r>
          </a:p>
          <a:p>
            <a:pPr lvl="0">
              <a:spcBef>
                <a:spcPct val="30000"/>
              </a:spcBef>
            </a:pPr>
            <a:r>
              <a:rPr lang="en-US" altLang="zh-CN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  </a:t>
            </a: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循环优化</a:t>
            </a:r>
          </a:p>
          <a:p>
            <a:pPr lvl="0">
              <a:spcBef>
                <a:spcPct val="30000"/>
              </a:spcBef>
            </a:pPr>
            <a:r>
              <a:rPr lang="en-US" altLang="zh-CN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  </a:t>
            </a: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其他</a:t>
            </a:r>
          </a:p>
        </p:txBody>
      </p:sp>
      <p:sp>
        <p:nvSpPr>
          <p:cNvPr id="6173" name="标题 6172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248400" cy="1143000"/>
          </a:xfrm>
          <a:solidFill>
            <a:srgbClr val="FFFF00"/>
          </a:solidFill>
          <a:ln w="57150" cmpd="thickThin">
            <a:solidFill>
              <a:schemeClr val="accent1"/>
            </a:solidFill>
            <a:miter/>
          </a:ln>
          <a:effectLst>
            <a:outerShdw dist="107763" dir="2699999" algn="ctr" rotWithShape="0">
              <a:srgbClr val="808080"/>
            </a:outerShdw>
          </a:effectLst>
        </p:spPr>
        <p:txBody>
          <a:bodyPr vert="horz" wrap="square" lIns="91440" tIns="45720" rIns="91440" bIns="45720" anchor="ctr"/>
          <a:lstStyle/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代码优化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1980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anchor="ctr"/>
          <a:lstStyle/>
          <a:p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600" b="1" dirty="0">
                <a:ea typeface="黑体" panose="0201060906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复写传播</a:t>
            </a:r>
            <a:endParaRPr lang="zh-CN" altLang="en-US" sz="36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9811" name="文本占位符 119810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1000" cy="4114800"/>
          </a:xfrm>
        </p:spPr>
        <p:txBody>
          <a:bodyPr/>
          <a:lstStyle/>
          <a:p>
            <a:pPr>
              <a:buNone/>
            </a:pPr>
            <a:r>
              <a:rPr lang="en-US" altLang="zh-CN" b="1">
                <a:latin typeface="Courier" charset="0"/>
              </a:rPr>
              <a:t>tmp2 = tmp1 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tmp3 = tmp2 * tmp1;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tmp4 = tmp3 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tmp5 = tmp3 * tmp2 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c = tmp5 + tmp4 ;</a:t>
            </a:r>
          </a:p>
          <a:p>
            <a:pPr>
              <a:buNone/>
            </a:pPr>
            <a:endParaRPr lang="en-US" altLang="zh-CN" b="1"/>
          </a:p>
        </p:txBody>
      </p:sp>
      <p:sp>
        <p:nvSpPr>
          <p:cNvPr id="119812" name="文本占位符 119811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114800" cy="4114800"/>
          </a:xfrm>
        </p:spPr>
        <p:txBody>
          <a:bodyPr/>
          <a:lstStyle/>
          <a:p>
            <a:pPr>
              <a:buNone/>
            </a:pPr>
            <a:r>
              <a:rPr lang="en-US" altLang="zh-CN" b="1">
                <a:latin typeface="Courier" charset="0"/>
              </a:rPr>
              <a:t>tmp3 = tmp1 * tmp1 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tmp5 = tmp3 * tmp1 ;</a:t>
            </a:r>
          </a:p>
          <a:p>
            <a:pPr>
              <a:buNone/>
            </a:pPr>
            <a:r>
              <a:rPr lang="en-US" altLang="zh-CN" b="1">
                <a:latin typeface="Courier" charset="0"/>
              </a:rPr>
              <a:t>c = tmp5 + tmp3 ;</a:t>
            </a:r>
          </a:p>
          <a:p>
            <a:pPr>
              <a:buNone/>
            </a:pPr>
            <a:endParaRPr lang="en-US" altLang="zh-CN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矩形 46086"/>
          <p:cNvSpPr/>
          <p:nvPr/>
        </p:nvSpPr>
        <p:spPr>
          <a:xfrm>
            <a:off x="533400" y="1524000"/>
            <a:ext cx="8382000" cy="1133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基本块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是指程序中一顺序执行的语句序列，</a:t>
            </a:r>
          </a:p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其中只有一个入口语句和一个出口语句。</a:t>
            </a:r>
          </a:p>
        </p:txBody>
      </p:sp>
      <p:sp>
        <p:nvSpPr>
          <p:cNvPr id="46089" name="矩形 46088"/>
          <p:cNvSpPr/>
          <p:nvPr/>
        </p:nvSpPr>
        <p:spPr>
          <a:xfrm>
            <a:off x="533400" y="3048000"/>
            <a:ext cx="2344738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入口语句</a:t>
            </a: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6090" name="矩形 46089"/>
          <p:cNvSpPr/>
          <p:nvPr/>
        </p:nvSpPr>
        <p:spPr>
          <a:xfrm>
            <a:off x="762000" y="3803650"/>
            <a:ext cx="203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091" name="矩形 46090"/>
          <p:cNvSpPr/>
          <p:nvPr/>
        </p:nvSpPr>
        <p:spPr>
          <a:xfrm>
            <a:off x="911225" y="3825875"/>
            <a:ext cx="407988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46092" name="矩形 46091"/>
          <p:cNvSpPr/>
          <p:nvPr/>
        </p:nvSpPr>
        <p:spPr>
          <a:xfrm>
            <a:off x="1211263" y="3825875"/>
            <a:ext cx="204787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93" name="矩形 46092"/>
          <p:cNvSpPr/>
          <p:nvPr/>
        </p:nvSpPr>
        <p:spPr>
          <a:xfrm>
            <a:off x="1201738" y="3825875"/>
            <a:ext cx="5503862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程序的第一个语句；或者</a:t>
            </a:r>
          </a:p>
        </p:txBody>
      </p:sp>
      <p:sp>
        <p:nvSpPr>
          <p:cNvPr id="46094" name="矩形 46093"/>
          <p:cNvSpPr/>
          <p:nvPr/>
        </p:nvSpPr>
        <p:spPr>
          <a:xfrm>
            <a:off x="762000" y="4457700"/>
            <a:ext cx="203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095" name="矩形 46094"/>
          <p:cNvSpPr/>
          <p:nvPr/>
        </p:nvSpPr>
        <p:spPr>
          <a:xfrm>
            <a:off x="911225" y="4479925"/>
            <a:ext cx="407988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46096" name="矩形 46095"/>
          <p:cNvSpPr/>
          <p:nvPr/>
        </p:nvSpPr>
        <p:spPr>
          <a:xfrm>
            <a:off x="1211263" y="4479925"/>
            <a:ext cx="204787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97" name="矩形 46096"/>
          <p:cNvSpPr/>
          <p:nvPr/>
        </p:nvSpPr>
        <p:spPr>
          <a:xfrm>
            <a:off x="1219200" y="4533900"/>
            <a:ext cx="6705600" cy="8858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条件转移或无条件转移，的转移目标语句；或者</a:t>
            </a:r>
          </a:p>
        </p:txBody>
      </p:sp>
      <p:sp>
        <p:nvSpPr>
          <p:cNvPr id="46098" name="矩形 46097"/>
          <p:cNvSpPr/>
          <p:nvPr/>
        </p:nvSpPr>
        <p:spPr>
          <a:xfrm>
            <a:off x="762000" y="5610225"/>
            <a:ext cx="203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6099" name="矩形 46098"/>
          <p:cNvSpPr/>
          <p:nvPr/>
        </p:nvSpPr>
        <p:spPr>
          <a:xfrm>
            <a:off x="911225" y="5632450"/>
            <a:ext cx="407988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46100" name="矩形 46099"/>
          <p:cNvSpPr/>
          <p:nvPr/>
        </p:nvSpPr>
        <p:spPr>
          <a:xfrm>
            <a:off x="1211263" y="5632450"/>
            <a:ext cx="204787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101" name="矩形 46100"/>
          <p:cNvSpPr/>
          <p:nvPr/>
        </p:nvSpPr>
        <p:spPr>
          <a:xfrm>
            <a:off x="1201738" y="5632450"/>
            <a:ext cx="6119812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紧跟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在条件转移语句后面的语句。</a:t>
            </a:r>
          </a:p>
        </p:txBody>
      </p:sp>
      <p:sp>
        <p:nvSpPr>
          <p:cNvPr id="46103" name="标题 4610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>
              <a:spcBef>
                <a:spcPct val="20000"/>
              </a:spcBef>
              <a:buClrTx/>
            </a:pPr>
            <a:r>
              <a:rPr lang="en-US" altLang="zh-CN" sz="4000" b="1">
                <a:solidFill>
                  <a:srgbClr val="000000"/>
                </a:solidFill>
              </a:rPr>
              <a:t>2  </a:t>
            </a:r>
            <a:r>
              <a:rPr lang="zh-CN" altLang="en-US" sz="40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局部优化：基本块内的优化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矩形 47108"/>
          <p:cNvSpPr/>
          <p:nvPr/>
        </p:nvSpPr>
        <p:spPr>
          <a:xfrm>
            <a:off x="355600" y="457200"/>
            <a:ext cx="4978400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划分基本块的算法：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10" name="矩形 47109"/>
          <p:cNvSpPr/>
          <p:nvPr/>
        </p:nvSpPr>
        <p:spPr>
          <a:xfrm>
            <a:off x="268288" y="1447800"/>
            <a:ext cx="204787" cy="487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11" name="矩形 47110"/>
          <p:cNvSpPr/>
          <p:nvPr/>
        </p:nvSpPr>
        <p:spPr>
          <a:xfrm>
            <a:off x="433388" y="1462088"/>
            <a:ext cx="407987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12" name="矩形 47111"/>
          <p:cNvSpPr/>
          <p:nvPr/>
        </p:nvSpPr>
        <p:spPr>
          <a:xfrm>
            <a:off x="765175" y="1462088"/>
            <a:ext cx="204788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13" name="矩形 47112"/>
          <p:cNvSpPr/>
          <p:nvPr/>
        </p:nvSpPr>
        <p:spPr>
          <a:xfrm>
            <a:off x="755650" y="1462088"/>
            <a:ext cx="8159750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求出四元式程序之中各个基本块的入口语句。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14" name="矩形 47113"/>
          <p:cNvSpPr/>
          <p:nvPr/>
        </p:nvSpPr>
        <p:spPr>
          <a:xfrm>
            <a:off x="268288" y="2138363"/>
            <a:ext cx="203200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5" name="矩形 47114"/>
          <p:cNvSpPr/>
          <p:nvPr/>
        </p:nvSpPr>
        <p:spPr>
          <a:xfrm>
            <a:off x="433388" y="2154238"/>
            <a:ext cx="407987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6" name="矩形 47115"/>
          <p:cNvSpPr/>
          <p:nvPr/>
        </p:nvSpPr>
        <p:spPr>
          <a:xfrm>
            <a:off x="765175" y="2154238"/>
            <a:ext cx="204788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7" name="矩形 47116"/>
          <p:cNvSpPr/>
          <p:nvPr/>
        </p:nvSpPr>
        <p:spPr>
          <a:xfrm>
            <a:off x="755650" y="2154238"/>
            <a:ext cx="7894638" cy="24368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对每一入口语句，构造其所属的基本块。它是由该语句到下一入口语句（不包括下一入口语句），或到一转移语句（包括该转移语句），或到一停语句（包括该停语句）之间的语句序列组成的。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3" name="矩形 47122"/>
          <p:cNvSpPr/>
          <p:nvPr/>
        </p:nvSpPr>
        <p:spPr>
          <a:xfrm>
            <a:off x="268288" y="4618038"/>
            <a:ext cx="203200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4" name="矩形 47123"/>
          <p:cNvSpPr/>
          <p:nvPr/>
        </p:nvSpPr>
        <p:spPr>
          <a:xfrm>
            <a:off x="433388" y="4633913"/>
            <a:ext cx="407987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5" name="矩形 47124"/>
          <p:cNvSpPr/>
          <p:nvPr/>
        </p:nvSpPr>
        <p:spPr>
          <a:xfrm>
            <a:off x="765175" y="4633913"/>
            <a:ext cx="204788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6" name="矩形 47125"/>
          <p:cNvSpPr/>
          <p:nvPr/>
        </p:nvSpPr>
        <p:spPr>
          <a:xfrm>
            <a:off x="755650" y="4633913"/>
            <a:ext cx="7894638" cy="146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凡未被纳入某一基本块的语句，都是程序中控制流程无法到达的语句，因而也是不会被执行到的语句，我们可以把它们删除。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10593"/>
          <p:cNvSpPr>
            <a:spLocks noGrp="1"/>
          </p:cNvSpPr>
          <p:nvPr>
            <p:ph type="title"/>
          </p:nvPr>
        </p:nvSpPr>
        <p:spPr>
          <a:xfrm>
            <a:off x="533400" y="325120"/>
            <a:ext cx="1844675" cy="685800"/>
          </a:xfrm>
        </p:spPr>
        <p:txBody>
          <a:bodyPr anchor="ctr"/>
          <a:lstStyle/>
          <a:p>
            <a:pPr algn="l"/>
            <a:r>
              <a:rPr lang="zh-CN" altLang="en-US" dirty="0">
                <a:ea typeface="黑体" panose="02010609060101010101" pitchFamily="2" charset="-122"/>
              </a:rPr>
              <a:t>例：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>
          <a:xfrm>
            <a:off x="411480" y="1415415"/>
            <a:ext cx="4298315" cy="51816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chemeClr val="accent2"/>
                </a:solidFill>
              </a:rPr>
              <a:t>(1)  read (C)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chemeClr val="accent2"/>
                </a:solidFill>
              </a:rPr>
              <a:t>(2)  A:= 0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chemeClr val="accent2"/>
                </a:solidFill>
              </a:rPr>
              <a:t>(3)  B:= 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/>
              <a:t>(4)  A:=A + B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err="1"/>
              <a:t>(5)  if  B&gt;= C  goto  </a:t>
            </a:r>
            <a:r>
              <a:rPr lang="en-US" altLang="zh-CN" b="1"/>
              <a:t>(8)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(6)  B:=B+1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err="1">
                <a:solidFill>
                  <a:schemeClr val="accent1">
                    <a:lumMod val="50000"/>
                  </a:schemeClr>
                </a:solidFill>
              </a:rPr>
              <a:t>(7)  goto 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(4)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rgbClr val="C00000"/>
                </a:solidFill>
              </a:rPr>
              <a:t>(8)  write (A)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>
                <a:solidFill>
                  <a:srgbClr val="C00000"/>
                </a:solidFill>
              </a:rPr>
              <a:t>(9)  halt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98485" y="6248400"/>
            <a:ext cx="255270" cy="457200"/>
          </a:xfrm>
        </p:spPr>
        <p:txBody>
          <a:bodyPr/>
          <a:lstStyle/>
          <a:p>
            <a:pPr lvl="0"/>
            <a:fld id="{9A0DB2DC-4C9A-4742-B13C-FB6460FD3503}" type="slidenum">
              <a:rPr lang="en-US" altLang="zh-CN" dirty="0"/>
              <a:t>13</a:t>
            </a:fld>
            <a:endParaRPr lang="zh-CN" dirty="0"/>
          </a:p>
        </p:txBody>
      </p:sp>
      <p:sp>
        <p:nvSpPr>
          <p:cNvPr id="50190" name="矩形 50189"/>
          <p:cNvSpPr/>
          <p:nvPr/>
        </p:nvSpPr>
        <p:spPr>
          <a:xfrm>
            <a:off x="5126355" y="1409065"/>
            <a:ext cx="998855" cy="3505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3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B1  </a:t>
            </a:r>
          </a:p>
        </p:txBody>
      </p:sp>
      <p:sp>
        <p:nvSpPr>
          <p:cNvPr id="50194" name="矩形 50193"/>
          <p:cNvSpPr/>
          <p:nvPr/>
        </p:nvSpPr>
        <p:spPr>
          <a:xfrm>
            <a:off x="6701155" y="2196465"/>
            <a:ext cx="1752600" cy="3505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</a:p>
        </p:txBody>
      </p:sp>
      <p:sp>
        <p:nvSpPr>
          <p:cNvPr id="50205" name="矩形 50204"/>
          <p:cNvSpPr/>
          <p:nvPr/>
        </p:nvSpPr>
        <p:spPr>
          <a:xfrm>
            <a:off x="5304155" y="3597910"/>
            <a:ext cx="1031875" cy="1987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1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</a:p>
        </p:txBody>
      </p:sp>
      <p:sp>
        <p:nvSpPr>
          <p:cNvPr id="50208" name="矩形 50207"/>
          <p:cNvSpPr/>
          <p:nvPr/>
        </p:nvSpPr>
        <p:spPr>
          <a:xfrm>
            <a:off x="5661660" y="4194810"/>
            <a:ext cx="73025" cy="3511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210" name="矩形 50209"/>
          <p:cNvSpPr/>
          <p:nvPr/>
        </p:nvSpPr>
        <p:spPr>
          <a:xfrm>
            <a:off x="5944235" y="4734560"/>
            <a:ext cx="247650" cy="1987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1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sp>
        <p:nvSpPr>
          <p:cNvPr id="50212" name="矩形 50211"/>
          <p:cNvSpPr/>
          <p:nvPr/>
        </p:nvSpPr>
        <p:spPr>
          <a:xfrm>
            <a:off x="5304155" y="5331460"/>
            <a:ext cx="73025" cy="3511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214" name="矩形 50213"/>
          <p:cNvSpPr/>
          <p:nvPr/>
        </p:nvSpPr>
        <p:spPr>
          <a:xfrm>
            <a:off x="5304155" y="5715635"/>
            <a:ext cx="657225" cy="3511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</p:txBody>
      </p:sp>
      <p:grpSp>
        <p:nvGrpSpPr>
          <p:cNvPr id="50244" name="组合 50243"/>
          <p:cNvGrpSpPr/>
          <p:nvPr/>
        </p:nvGrpSpPr>
        <p:grpSpPr>
          <a:xfrm>
            <a:off x="6847205" y="2484120"/>
            <a:ext cx="139700" cy="463550"/>
            <a:chOff x="1436" y="1388"/>
            <a:chExt cx="88" cy="292"/>
          </a:xfrm>
        </p:grpSpPr>
        <p:sp>
          <p:nvSpPr>
            <p:cNvPr id="50242" name="直接连接符 50241"/>
            <p:cNvSpPr/>
            <p:nvPr/>
          </p:nvSpPr>
          <p:spPr>
            <a:xfrm>
              <a:off x="1481" y="1388"/>
              <a:ext cx="1" cy="2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3" name="任意多边形 50242"/>
            <p:cNvSpPr/>
            <p:nvPr/>
          </p:nvSpPr>
          <p:spPr>
            <a:xfrm>
              <a:off x="1436" y="1594"/>
              <a:ext cx="88" cy="86"/>
            </a:xfrm>
            <a:custGeom>
              <a:avLst/>
              <a:gdLst/>
              <a:ahLst/>
              <a:cxnLst/>
              <a:rect l="0" t="0" r="0" b="0"/>
              <a:pathLst>
                <a:path w="88" h="86">
                  <a:moveTo>
                    <a:pt x="0" y="0"/>
                  </a:moveTo>
                  <a:lnTo>
                    <a:pt x="45" y="8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2" name="矩形 50181"/>
          <p:cNvSpPr/>
          <p:nvPr/>
        </p:nvSpPr>
        <p:spPr>
          <a:xfrm>
            <a:off x="2612390" y="158750"/>
            <a:ext cx="3740150" cy="9753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划分成四个基本块：</a:t>
            </a: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B3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7140" y="1134110"/>
            <a:ext cx="1337945" cy="13347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269875" rtlCol="0"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(1)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(2)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(3)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39840" y="2950845"/>
            <a:ext cx="1337945" cy="895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269875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(4)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" name="矩形 6"/>
          <p:cNvSpPr/>
          <p:nvPr/>
        </p:nvSpPr>
        <p:spPr>
          <a:xfrm>
            <a:off x="5111115" y="2958465"/>
            <a:ext cx="998220" cy="3505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3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B2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2540" y="4314825"/>
            <a:ext cx="1337945" cy="89598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lIns="269875" rtlCol="0">
            <a:spAutoFit/>
          </a:bodyPr>
          <a:lstStyle/>
          <a:p>
            <a:pPr algn="l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(6)</a:t>
            </a:r>
          </a:p>
          <a:p>
            <a:pPr algn="l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(7)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831965" y="3855720"/>
            <a:ext cx="139700" cy="463550"/>
            <a:chOff x="1436" y="1388"/>
            <a:chExt cx="88" cy="292"/>
          </a:xfrm>
        </p:grpSpPr>
        <p:sp>
          <p:nvSpPr>
            <p:cNvPr id="10" name="直接连接符 9"/>
            <p:cNvSpPr/>
            <p:nvPr/>
          </p:nvSpPr>
          <p:spPr>
            <a:xfrm>
              <a:off x="1481" y="1388"/>
              <a:ext cx="1" cy="2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1436" y="1594"/>
              <a:ext cx="88" cy="86"/>
            </a:xfrm>
            <a:custGeom>
              <a:avLst/>
              <a:gdLst/>
              <a:ahLst/>
              <a:cxnLst/>
              <a:rect l="0" t="0" r="0" b="0"/>
              <a:pathLst>
                <a:path w="88" h="86">
                  <a:moveTo>
                    <a:pt x="0" y="0"/>
                  </a:moveTo>
                  <a:lnTo>
                    <a:pt x="45" y="8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3" name="肘形连接符 12"/>
          <p:cNvCxnSpPr>
            <a:stCxn id="8" idx="1"/>
            <a:endCxn id="6" idx="1"/>
          </p:cNvCxnSpPr>
          <p:nvPr/>
        </p:nvCxnSpPr>
        <p:spPr>
          <a:xfrm rot="10800000">
            <a:off x="6339840" y="3399155"/>
            <a:ext cx="12700" cy="1363980"/>
          </a:xfrm>
          <a:prstGeom prst="bentConnector3">
            <a:avLst>
              <a:gd name="adj1" fmla="val 1975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69840" y="4587875"/>
            <a:ext cx="998220" cy="3505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3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B3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52540" y="5675630"/>
            <a:ext cx="1337945" cy="8959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269875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</a:rPr>
              <a:t>(8)</a:t>
            </a:r>
          </a:p>
          <a:p>
            <a:pPr algn="l"/>
            <a:r>
              <a:rPr lang="en-US" altLang="zh-CN">
                <a:solidFill>
                  <a:srgbClr val="C00000"/>
                </a:solidFill>
              </a:rPr>
              <a:t>(9)</a:t>
            </a:r>
          </a:p>
        </p:txBody>
      </p:sp>
      <p:cxnSp>
        <p:nvCxnSpPr>
          <p:cNvPr id="19" name="肘形连接符 18"/>
          <p:cNvCxnSpPr>
            <a:stCxn id="6" idx="3"/>
            <a:endCxn id="15" idx="3"/>
          </p:cNvCxnSpPr>
          <p:nvPr/>
        </p:nvCxnSpPr>
        <p:spPr>
          <a:xfrm>
            <a:off x="7677785" y="3399155"/>
            <a:ext cx="12700" cy="2724785"/>
          </a:xfrm>
          <a:prstGeom prst="bentConnector3">
            <a:avLst>
              <a:gd name="adj1" fmla="val 3495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54600" y="5959475"/>
            <a:ext cx="998220" cy="3505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altLang="zh-CN" sz="23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3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B4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5564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anchor="ctr"/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程序流图的构造</a:t>
            </a: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lvl="1">
              <a:lnSpc>
                <a:spcPct val="110000"/>
              </a:lnSpc>
              <a:buNone/>
            </a:pPr>
            <a:r>
              <a:rPr lang="zh-CN" altLang="en-US" b="1" dirty="0"/>
              <a:t>以基本块为结点，以控制流为有向边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流图</a:t>
            </a:r>
            <a:r>
              <a:rPr lang="zh-CN" altLang="en-US" sz="2800" b="1" dirty="0"/>
              <a:t>　Ｇ＝｛Ｎ，Ｅ，</a:t>
            </a:r>
            <a:r>
              <a:rPr lang="en-US" altLang="zh-CN" sz="2800" b="1"/>
              <a:t>n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｝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/>
              <a:t>Ｎ：基本块集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b="1"/>
              <a:t>n</a:t>
            </a:r>
            <a:r>
              <a:rPr lang="en-US" altLang="zh-CN" b="1" baseline="-25000"/>
              <a:t>0 </a:t>
            </a:r>
            <a:r>
              <a:rPr lang="zh-CN" altLang="en-US" b="1" dirty="0"/>
              <a:t>：含首语句的基本块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/>
              <a:t>Ｅ：有向边集合 </a:t>
            </a:r>
            <a:r>
              <a:rPr lang="en-US" altLang="zh-CN" b="1"/>
              <a:t>A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B</a:t>
            </a:r>
            <a:endParaRPr lang="en-US" altLang="zh-CN" b="1" baseline="-25000"/>
          </a:p>
          <a:p>
            <a:pPr lvl="2">
              <a:lnSpc>
                <a:spcPct val="110000"/>
              </a:lnSpc>
            </a:pPr>
            <a:r>
              <a:rPr lang="en-US" altLang="zh-CN" sz="2800" b="1" dirty="0"/>
              <a:t>A </a:t>
            </a:r>
            <a:r>
              <a:rPr lang="zh-CN" altLang="en-US" sz="2800" b="1" dirty="0"/>
              <a:t>的出口为转移语句，转向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的入口</a:t>
            </a:r>
          </a:p>
          <a:p>
            <a:pPr lvl="2">
              <a:lnSpc>
                <a:spcPct val="110000"/>
              </a:lnSpc>
            </a:pPr>
            <a:r>
              <a:rPr lang="en-US" altLang="zh-CN" sz="2800" b="1" dirty="0"/>
              <a:t>B </a:t>
            </a:r>
            <a:r>
              <a:rPr lang="zh-CN" altLang="en-US" sz="2800" b="1" dirty="0"/>
              <a:t>紧跟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之后，且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的出口不是 </a:t>
            </a:r>
            <a:r>
              <a:rPr lang="en-US" altLang="zh-CN" sz="2800" b="1" err="1"/>
              <a:t>goto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或 </a:t>
            </a:r>
            <a:r>
              <a:rPr lang="en-US" altLang="zh-CN" sz="2800" b="1"/>
              <a:t>return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14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56673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685800"/>
          </a:xfrm>
        </p:spPr>
        <p:txBody>
          <a:bodyPr anchor="ctr"/>
          <a:lstStyle/>
          <a:p>
            <a:pPr algn="just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例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11-1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：基本块划分和流图</a:t>
            </a:r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7924800" cy="4724400"/>
          </a:xfrm>
        </p:spPr>
        <p:txBody>
          <a:bodyPr/>
          <a:lstStyle/>
          <a:p>
            <a:pPr algn="just">
              <a:buNone/>
            </a:pPr>
            <a:r>
              <a:rPr lang="en-US" altLang="zh-CN" b="1">
                <a:latin typeface="Arial" panose="020B0604020202020204" pitchFamily="34" charset="0"/>
              </a:rPr>
              <a:t>i = m - 1;		j = n;	v = a[ n ];</a:t>
            </a:r>
          </a:p>
          <a:p>
            <a:pPr algn="just">
              <a:buNone/>
            </a:pPr>
            <a:r>
              <a:rPr lang="en-US" altLang="zh-CN" b="1">
                <a:latin typeface="Arial" panose="020B0604020202020204" pitchFamily="34" charset="0"/>
              </a:rPr>
              <a:t>while ( 1 ) {</a:t>
            </a:r>
          </a:p>
          <a:p>
            <a:pPr algn="just">
              <a:buNone/>
            </a:pPr>
            <a:r>
              <a:rPr lang="en-US" altLang="zh-CN" b="1">
                <a:latin typeface="Arial" panose="020B0604020202020204" pitchFamily="34" charset="0"/>
              </a:rPr>
              <a:t>		while ( a[++i] &lt; v );</a:t>
            </a:r>
          </a:p>
          <a:p>
            <a:pPr algn="just">
              <a:buNone/>
            </a:pPr>
            <a:r>
              <a:rPr lang="en-US" altLang="zh-CN" b="1">
                <a:latin typeface="Arial" panose="020B0604020202020204" pitchFamily="34" charset="0"/>
              </a:rPr>
              <a:t>		while ( a[--j] &gt; v );</a:t>
            </a:r>
          </a:p>
          <a:p>
            <a:pPr algn="just">
              <a:buNone/>
            </a:pPr>
            <a:r>
              <a:rPr lang="en-US" altLang="zh-CN" b="1">
                <a:latin typeface="Arial" panose="020B0604020202020204" pitchFamily="34" charset="0"/>
              </a:rPr>
              <a:t>		if  ( i &gt;= j )  break;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		x = a[ i ];	 a[ i ] = a[ j ];	a[ j ] = x;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x = a[ i ];	 a[  i ] = a[ n ];	  a[ n ] = x;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ctr"/>
          <a:lstStyle/>
          <a:p>
            <a:pPr algn="just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三地址序列中的基本块：</a:t>
            </a:r>
          </a:p>
        </p:txBody>
      </p:sp>
      <p:sp>
        <p:nvSpPr>
          <p:cNvPr id="157699" name="文本占位符 157698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2514600" cy="4495800"/>
          </a:xfrm>
          <a:ln w="28575">
            <a:solidFill>
              <a:schemeClr val="accent1"/>
            </a:solidFill>
            <a:miter/>
          </a:ln>
        </p:spPr>
        <p:txBody>
          <a:bodyPr/>
          <a:lstStyle/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(1) i := m - 1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(2) j := n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(3) t1 := 4 * n;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(4) v := a[ t1 ]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(5) i := i + 1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(6) t2 := 4 * i;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(7) t3 := a[ t2 ];</a:t>
            </a:r>
          </a:p>
          <a:p>
            <a:pPr>
              <a:buNone/>
            </a:pPr>
            <a:r>
              <a:rPr lang="en-US" altLang="zh-CN" sz="2400" b="1" err="1">
                <a:latin typeface="Arial Narrow" panose="020B0606020202030204" pitchFamily="34" charset="0"/>
              </a:rPr>
              <a:t>(8) if t3 &lt; v goto</a:t>
            </a:r>
            <a:r>
              <a:rPr lang="en-US" altLang="zh-CN" sz="2400" b="1">
                <a:latin typeface="Arial Narrow" panose="020B0606020202030204" pitchFamily="34" charset="0"/>
              </a:rPr>
              <a:t> (5)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(9) j := j - 1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(10) t4 := 4 * j;</a:t>
            </a:r>
          </a:p>
        </p:txBody>
      </p:sp>
      <p:sp>
        <p:nvSpPr>
          <p:cNvPr id="157700" name="文本占位符 157699"/>
          <p:cNvSpPr>
            <a:spLocks noGrp="1"/>
          </p:cNvSpPr>
          <p:nvPr>
            <p:ph type="body" sz="half" idx="2"/>
          </p:nvPr>
        </p:nvSpPr>
        <p:spPr>
          <a:xfrm>
            <a:off x="3124200" y="1600200"/>
            <a:ext cx="2743200" cy="4495800"/>
          </a:xfrm>
          <a:ln w="28575">
            <a:solidFill>
              <a:schemeClr val="accent1"/>
            </a:solidFill>
            <a:miter/>
          </a:ln>
        </p:spPr>
        <p:txBody>
          <a:bodyPr/>
          <a:lstStyle/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(11) t5 := a[ t4 ];</a:t>
            </a:r>
          </a:p>
          <a:p>
            <a:pPr>
              <a:buNone/>
            </a:pPr>
            <a:r>
              <a:rPr lang="en-US" altLang="zh-CN" sz="2400" b="1" err="1">
                <a:latin typeface="Arial Narrow" panose="020B0606020202030204" pitchFamily="34" charset="0"/>
              </a:rPr>
              <a:t>(12) if t5 &gt; v goto</a:t>
            </a:r>
            <a:r>
              <a:rPr lang="en-US" altLang="zh-CN" sz="2400" b="1">
                <a:latin typeface="Arial Narrow" panose="020B0606020202030204" pitchFamily="34" charset="0"/>
              </a:rPr>
              <a:t> (9)</a:t>
            </a:r>
          </a:p>
          <a:p>
            <a:pPr>
              <a:buNone/>
            </a:pPr>
            <a:r>
              <a:rPr lang="en-US" altLang="zh-CN" sz="2400" b="1" err="1">
                <a:latin typeface="Arial Narrow" panose="020B0606020202030204" pitchFamily="34" charset="0"/>
              </a:rPr>
              <a:t>(13) if i &gt;= j goto</a:t>
            </a:r>
            <a:r>
              <a:rPr lang="en-US" altLang="zh-CN" sz="2400" b="1">
                <a:latin typeface="Arial Narrow" panose="020B0606020202030204" pitchFamily="34" charset="0"/>
              </a:rPr>
              <a:t> (23)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(14) t6 := 4 * i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(15) x := a[t6]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(16) t7 := 4 * i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(17) t8 := 4 * j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(18) t9 := a[ t8 ]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(19) a[ t7 ] := t9</a:t>
            </a:r>
          </a:p>
          <a:p>
            <a:pPr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(20) t10 := 4 * j</a:t>
            </a:r>
          </a:p>
        </p:txBody>
      </p:sp>
      <p:sp>
        <p:nvSpPr>
          <p:cNvPr id="157701" name="矩形 157700"/>
          <p:cNvSpPr/>
          <p:nvPr/>
        </p:nvSpPr>
        <p:spPr>
          <a:xfrm>
            <a:off x="6096000" y="1600200"/>
            <a:ext cx="2819400" cy="449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>
              <a:defRPr sz="2400" kern="1200"/>
            </a:lvl2pPr>
            <a:lvl3pPr marL="1143000" lvl="2" indent="-228600">
              <a:defRPr sz="2000" kern="1200"/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(21) a[ t10 ] := x</a:t>
            </a:r>
          </a:p>
          <a:p>
            <a:pPr lvl="0">
              <a:buNone/>
            </a:pPr>
            <a:r>
              <a:rPr lang="en-US" altLang="zh-CN" sz="2400" b="1" err="1">
                <a:latin typeface="Arial Narrow" panose="020B0606020202030204" pitchFamily="34" charset="0"/>
              </a:rPr>
              <a:t>(22) goto</a:t>
            </a:r>
            <a:r>
              <a:rPr lang="en-US" altLang="zh-CN" sz="2400" b="1">
                <a:latin typeface="Arial Narrow" panose="020B0606020202030204" pitchFamily="34" charset="0"/>
              </a:rPr>
              <a:t> (5)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(23) t11 := 4 * i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(24) x := a[t11]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(25) t12 := 4 * i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(26) t13 := 4 * j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(27) t14 := a[ t13 ]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(28) a[ t12 ] := t14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(29) t15 := 4 * j</a:t>
            </a:r>
          </a:p>
          <a:p>
            <a:pPr lvl="0">
              <a:buNone/>
            </a:pPr>
            <a:r>
              <a:rPr lang="en-US" altLang="zh-CN" sz="2400" b="1">
                <a:latin typeface="Arial Narrow" panose="020B0606020202030204" pitchFamily="34" charset="0"/>
              </a:rPr>
              <a:t>(30) a[ t15 ] := x</a:t>
            </a:r>
          </a:p>
        </p:txBody>
      </p:sp>
      <p:sp>
        <p:nvSpPr>
          <p:cNvPr id="157702" name="直接连接符 157701"/>
          <p:cNvSpPr/>
          <p:nvPr/>
        </p:nvSpPr>
        <p:spPr>
          <a:xfrm>
            <a:off x="304800" y="1676400"/>
            <a:ext cx="0" cy="16002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3" name="直接连接符 157702"/>
          <p:cNvSpPr/>
          <p:nvPr/>
        </p:nvSpPr>
        <p:spPr>
          <a:xfrm>
            <a:off x="304800" y="3505200"/>
            <a:ext cx="0" cy="14478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4" name="直接连接符 157703"/>
          <p:cNvSpPr/>
          <p:nvPr/>
        </p:nvSpPr>
        <p:spPr>
          <a:xfrm>
            <a:off x="304800" y="5257800"/>
            <a:ext cx="0" cy="7620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5" name="直接连接符 157704"/>
          <p:cNvSpPr/>
          <p:nvPr/>
        </p:nvSpPr>
        <p:spPr>
          <a:xfrm>
            <a:off x="3124200" y="1600200"/>
            <a:ext cx="0" cy="6858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6" name="直接连接符 157705"/>
          <p:cNvSpPr/>
          <p:nvPr/>
        </p:nvSpPr>
        <p:spPr>
          <a:xfrm>
            <a:off x="3124200" y="2590800"/>
            <a:ext cx="0" cy="3048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7" name="直接连接符 157706"/>
          <p:cNvSpPr/>
          <p:nvPr/>
        </p:nvSpPr>
        <p:spPr>
          <a:xfrm>
            <a:off x="3124200" y="3124200"/>
            <a:ext cx="0" cy="29718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8" name="直接连接符 157707"/>
          <p:cNvSpPr/>
          <p:nvPr/>
        </p:nvSpPr>
        <p:spPr>
          <a:xfrm>
            <a:off x="6096000" y="1676400"/>
            <a:ext cx="0" cy="6858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7709" name="直接连接符 157708"/>
          <p:cNvSpPr/>
          <p:nvPr/>
        </p:nvSpPr>
        <p:spPr>
          <a:xfrm>
            <a:off x="6096000" y="2667000"/>
            <a:ext cx="0" cy="327660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nimBg="1"/>
      <p:bldP spid="157700" grpId="0" animBg="1"/>
      <p:bldP spid="1577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5872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590800" cy="1143000"/>
          </a:xfrm>
        </p:spPr>
        <p:txBody>
          <a:bodyPr anchor="ctr"/>
          <a:lstStyle/>
          <a:p>
            <a:pPr algn="just"/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程序流图</a:t>
            </a:r>
          </a:p>
        </p:txBody>
      </p:sp>
      <p:sp>
        <p:nvSpPr>
          <p:cNvPr id="158723" name="矩形 158722"/>
          <p:cNvSpPr/>
          <p:nvPr/>
        </p:nvSpPr>
        <p:spPr>
          <a:xfrm>
            <a:off x="5257800" y="3810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(1-4)</a:t>
            </a:r>
          </a:p>
        </p:txBody>
      </p:sp>
      <p:sp>
        <p:nvSpPr>
          <p:cNvPr id="158724" name="矩形 158723"/>
          <p:cNvSpPr/>
          <p:nvPr/>
        </p:nvSpPr>
        <p:spPr>
          <a:xfrm>
            <a:off x="5257800" y="16764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(5-8)</a:t>
            </a:r>
          </a:p>
        </p:txBody>
      </p:sp>
      <p:sp>
        <p:nvSpPr>
          <p:cNvPr id="158725" name="矩形 158724"/>
          <p:cNvSpPr/>
          <p:nvPr/>
        </p:nvSpPr>
        <p:spPr>
          <a:xfrm>
            <a:off x="5257800" y="30480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B3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(9-12)</a:t>
            </a:r>
          </a:p>
        </p:txBody>
      </p:sp>
      <p:sp>
        <p:nvSpPr>
          <p:cNvPr id="158726" name="矩形 158725"/>
          <p:cNvSpPr/>
          <p:nvPr/>
        </p:nvSpPr>
        <p:spPr>
          <a:xfrm>
            <a:off x="5257800" y="44196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B4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(13)</a:t>
            </a:r>
          </a:p>
        </p:txBody>
      </p:sp>
      <p:sp>
        <p:nvSpPr>
          <p:cNvPr id="158727" name="矩形 158726"/>
          <p:cNvSpPr/>
          <p:nvPr/>
        </p:nvSpPr>
        <p:spPr>
          <a:xfrm>
            <a:off x="4114800" y="57150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B5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(14-22)</a:t>
            </a:r>
          </a:p>
        </p:txBody>
      </p:sp>
      <p:sp>
        <p:nvSpPr>
          <p:cNvPr id="158728" name="矩形 158727"/>
          <p:cNvSpPr/>
          <p:nvPr/>
        </p:nvSpPr>
        <p:spPr>
          <a:xfrm>
            <a:off x="6477000" y="5715000"/>
            <a:ext cx="1143000" cy="762000"/>
          </a:xfrm>
          <a:prstGeom prst="rect">
            <a:avLst/>
          </a:prstGeom>
          <a:solidFill>
            <a:srgbClr val="99FFCC"/>
          </a:solidFill>
          <a:ln w="38100" cap="flat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B6</a:t>
            </a:r>
          </a:p>
          <a:p>
            <a:pPr lvl="0" algn="ctr" eaLnBrk="0" hangingPunct="0">
              <a:spcBef>
                <a:spcPct val="0"/>
              </a:spcBef>
            </a:pPr>
            <a:r>
              <a:rPr lang="en-US" altLang="zh-CN" b="1" i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(23-30)</a:t>
            </a:r>
          </a:p>
        </p:txBody>
      </p:sp>
      <p:cxnSp>
        <p:nvCxnSpPr>
          <p:cNvPr id="158729" name="直接箭头连接符 158728"/>
          <p:cNvCxnSpPr/>
          <p:nvPr/>
        </p:nvCxnSpPr>
        <p:spPr>
          <a:xfrm>
            <a:off x="5829300" y="1162050"/>
            <a:ext cx="0" cy="495300"/>
          </a:xfrm>
          <a:prstGeom prst="straightConnector1">
            <a:avLst/>
          </a:prstGeom>
          <a:ln w="38100" cap="flat" cmpd="sng">
            <a:solidFill>
              <a:srgbClr val="CC3300"/>
            </a:solidFill>
            <a:prstDash val="solid"/>
            <a:headEnd type="none" w="sm" len="sm"/>
            <a:tailEnd type="stealth" w="lg" len="med"/>
          </a:ln>
        </p:spPr>
      </p:cxnSp>
      <p:cxnSp>
        <p:nvCxnSpPr>
          <p:cNvPr id="158730" name="直接箭头连接符 158729"/>
          <p:cNvCxnSpPr>
            <a:stCxn id="158724" idx="2"/>
            <a:endCxn id="158725" idx="0"/>
          </p:cNvCxnSpPr>
          <p:nvPr/>
        </p:nvCxnSpPr>
        <p:spPr>
          <a:xfrm>
            <a:off x="5829300" y="2457450"/>
            <a:ext cx="0" cy="571500"/>
          </a:xfrm>
          <a:prstGeom prst="straightConnector1">
            <a:avLst/>
          </a:prstGeom>
          <a:ln w="38100" cap="flat" cmpd="sng">
            <a:solidFill>
              <a:srgbClr val="CC3300"/>
            </a:solidFill>
            <a:prstDash val="solid"/>
            <a:headEnd type="none" w="sm" len="sm"/>
            <a:tailEnd type="stealth" w="lg" len="med"/>
          </a:ln>
        </p:spPr>
      </p:cxnSp>
      <p:cxnSp>
        <p:nvCxnSpPr>
          <p:cNvPr id="158731" name="直接箭头连接符 158730"/>
          <p:cNvCxnSpPr>
            <a:stCxn id="158725" idx="2"/>
            <a:endCxn id="158726" idx="0"/>
          </p:cNvCxnSpPr>
          <p:nvPr/>
        </p:nvCxnSpPr>
        <p:spPr>
          <a:xfrm>
            <a:off x="5829300" y="3829050"/>
            <a:ext cx="0" cy="571500"/>
          </a:xfrm>
          <a:prstGeom prst="straightConnector1">
            <a:avLst/>
          </a:prstGeom>
          <a:ln w="38100" cap="flat" cmpd="sng">
            <a:solidFill>
              <a:srgbClr val="CC3300"/>
            </a:solidFill>
            <a:prstDash val="solid"/>
            <a:headEnd type="none" w="sm" len="sm"/>
            <a:tailEnd type="stealth" w="lg" len="med"/>
          </a:ln>
        </p:spPr>
      </p:cxnSp>
      <p:cxnSp>
        <p:nvCxnSpPr>
          <p:cNvPr id="158732" name="肘形连接符 158731"/>
          <p:cNvCxnSpPr>
            <a:stCxn id="158726" idx="2"/>
            <a:endCxn id="158727" idx="0"/>
          </p:cNvCxnSpPr>
          <p:nvPr/>
        </p:nvCxnSpPr>
        <p:spPr>
          <a:xfrm rot="5400000">
            <a:off x="5010150" y="4876800"/>
            <a:ext cx="495300" cy="1143000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rgbClr val="CC3300"/>
            </a:solidFill>
            <a:prstDash val="solid"/>
            <a:miter/>
            <a:headEnd type="none" w="sm" len="sm"/>
            <a:tailEnd type="stealth" w="lg" len="med"/>
          </a:ln>
        </p:spPr>
      </p:cxnSp>
      <p:cxnSp>
        <p:nvCxnSpPr>
          <p:cNvPr id="158733" name="肘形连接符 158732"/>
          <p:cNvCxnSpPr>
            <a:stCxn id="158726" idx="2"/>
            <a:endCxn id="158728" idx="0"/>
          </p:cNvCxnSpPr>
          <p:nvPr/>
        </p:nvCxnSpPr>
        <p:spPr>
          <a:xfrm rot="-5400000" flipH="1">
            <a:off x="6191250" y="4838700"/>
            <a:ext cx="495300" cy="1219200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rgbClr val="CC3300"/>
            </a:solidFill>
            <a:prstDash val="solid"/>
            <a:miter/>
            <a:headEnd type="none" w="sm" len="sm"/>
            <a:tailEnd type="stealth" w="lg" len="med"/>
          </a:ln>
        </p:spPr>
      </p:cxnSp>
      <p:cxnSp>
        <p:nvCxnSpPr>
          <p:cNvPr id="158734" name="肘形连接符 158733"/>
          <p:cNvCxnSpPr/>
          <p:nvPr/>
        </p:nvCxnSpPr>
        <p:spPr>
          <a:xfrm rot="5400000" flipH="1" flipV="1">
            <a:off x="5429250" y="2055813"/>
            <a:ext cx="800100" cy="1587"/>
          </a:xfrm>
          <a:prstGeom prst="bentConnector5">
            <a:avLst>
              <a:gd name="adj1" fmla="val -26190"/>
              <a:gd name="adj2" fmla="val 50400000"/>
              <a:gd name="adj3" fmla="val 126190"/>
            </a:avLst>
          </a:prstGeom>
          <a:ln w="38100" cap="flat" cmpd="sng">
            <a:solidFill>
              <a:srgbClr val="CC3300"/>
            </a:solidFill>
            <a:prstDash val="solid"/>
            <a:miter/>
            <a:headEnd type="none" w="sm" len="sm"/>
            <a:tailEnd type="stealth" w="lg" len="med"/>
          </a:ln>
        </p:spPr>
      </p:cxnSp>
      <p:cxnSp>
        <p:nvCxnSpPr>
          <p:cNvPr id="158735" name="肘形连接符 158734"/>
          <p:cNvCxnSpPr>
            <a:stCxn id="158725" idx="2"/>
            <a:endCxn id="158725" idx="0"/>
          </p:cNvCxnSpPr>
          <p:nvPr/>
        </p:nvCxnSpPr>
        <p:spPr>
          <a:xfrm rot="5400000" flipH="1" flipV="1">
            <a:off x="5429250" y="3427413"/>
            <a:ext cx="800100" cy="1587"/>
          </a:xfrm>
          <a:prstGeom prst="bentConnector5">
            <a:avLst>
              <a:gd name="adj1" fmla="val -26190"/>
              <a:gd name="adj2" fmla="val 50400000"/>
              <a:gd name="adj3" fmla="val 126190"/>
            </a:avLst>
          </a:prstGeom>
          <a:ln w="38100" cap="flat" cmpd="sng">
            <a:solidFill>
              <a:srgbClr val="CC3300"/>
            </a:solidFill>
            <a:prstDash val="solid"/>
            <a:miter/>
            <a:headEnd type="none" w="sm" len="sm"/>
            <a:tailEnd type="stealth" w="lg" len="med"/>
          </a:ln>
        </p:spPr>
      </p:cxnSp>
      <p:cxnSp>
        <p:nvCxnSpPr>
          <p:cNvPr id="158736" name="肘形连接符 158735"/>
          <p:cNvCxnSpPr>
            <a:stCxn id="158727" idx="2"/>
            <a:endCxn id="158724" idx="0"/>
          </p:cNvCxnSpPr>
          <p:nvPr/>
        </p:nvCxnSpPr>
        <p:spPr>
          <a:xfrm rot="5400000" flipH="1" flipV="1">
            <a:off x="2838450" y="3505200"/>
            <a:ext cx="4838700" cy="1143000"/>
          </a:xfrm>
          <a:prstGeom prst="bentConnector5">
            <a:avLst>
              <a:gd name="adj1" fmla="val -4329"/>
              <a:gd name="adj2" fmla="val -77782"/>
              <a:gd name="adj3" fmla="val 104329"/>
            </a:avLst>
          </a:prstGeom>
          <a:ln w="38100" cap="flat" cmpd="sng">
            <a:solidFill>
              <a:srgbClr val="CC3300"/>
            </a:solidFill>
            <a:prstDash val="solid"/>
            <a:miter/>
            <a:headEnd type="none" w="sm" len="sm"/>
            <a:tailEnd type="stealth" w="lg" len="med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4" grpId="0" animBg="1"/>
      <p:bldP spid="158725" grpId="0" animBg="1"/>
      <p:bldP spid="158726" grpId="0" animBg="1"/>
      <p:bldP spid="158727" grpId="0" animBg="1"/>
      <p:bldP spid="1587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>
          <a:xfrm>
            <a:off x="3582035" y="523240"/>
            <a:ext cx="5177155" cy="347789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  <a:buClrTx/>
              <a:buNone/>
            </a:pPr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1.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删除多余运算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2.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循环不变代码外提</a:t>
            </a:r>
            <a:endParaRPr lang="zh-CN" altLang="en-US" b="1" u="sng" dirty="0">
              <a:solidFill>
                <a:schemeClr val="accent2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3.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强度削弱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4.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变换循环控制条件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5.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合并已知量与复写传播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6.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删除无用赋值</a:t>
            </a:r>
            <a:endParaRPr lang="zh-CN" altLang="en-US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Tx/>
              <a:buNone/>
            </a:pPr>
            <a:r>
              <a:rPr lang="zh-CN" altLang="en-US" b="1">
                <a:latin typeface="Courier New" panose="02070309020205020404" pitchFamily="49" charset="0"/>
                <a:sym typeface="Symbol" panose="05050102010706020507" pitchFamily="18" charset="2"/>
              </a:rPr>
              <a:t>     </a:t>
            </a:r>
            <a:endParaRPr lang="en-US" altLang="zh-CN" sz="36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18</a:t>
            </a:fld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4422140"/>
            <a:ext cx="6419850" cy="1826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3600">
                <a:latin typeface="Courier New" panose="02070309020205020404" pitchFamily="49" charset="0"/>
                <a:sym typeface="Symbol" panose="05050102010706020507" pitchFamily="18" charset="2"/>
              </a:rPr>
              <a:t>例： </a:t>
            </a:r>
            <a:r>
              <a:rPr lang="en-US" altLang="zh-CN" sz="3600">
                <a:latin typeface="Courier New" panose="02070309020205020404" pitchFamily="49" charset="0"/>
                <a:sym typeface="Symbol" panose="05050102010706020507" pitchFamily="18" charset="2"/>
              </a:rPr>
              <a:t>P:=0;</a:t>
            </a:r>
            <a:endParaRPr lang="en-US" altLang="zh-CN" sz="36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3600">
                <a:latin typeface="Courier New" panose="02070309020205020404" pitchFamily="49" charset="0"/>
                <a:sym typeface="Symbol" panose="05050102010706020507" pitchFamily="18" charset="2"/>
              </a:rPr>
              <a:t>    for I:=1 to 20 do</a:t>
            </a:r>
            <a:endParaRPr lang="en-US" altLang="zh-CN" sz="36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3600">
                <a:latin typeface="Courier New" panose="02070309020205020404" pitchFamily="49" charset="0"/>
                <a:sym typeface="Symbol" panose="05050102010706020507" pitchFamily="18" charset="2"/>
              </a:rPr>
              <a:t>        P:=P+A[I]*B[I];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210185" y="179705"/>
            <a:ext cx="3371850" cy="6400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黑体" panose="02010609060101010101" pitchFamily="2" charset="-122"/>
                <a:sym typeface="Symbol" panose="05050102010706020507" pitchFamily="18" charset="2"/>
              </a:rPr>
              <a:t>常用优化技术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41986"/>
          <p:cNvSpPr>
            <a:spLocks noGrp="1"/>
          </p:cNvSpPr>
          <p:nvPr>
            <p:ph type="body" sz="half" idx="1"/>
          </p:nvPr>
        </p:nvSpPr>
        <p:spPr>
          <a:xfrm>
            <a:off x="1143000" y="685800"/>
            <a:ext cx="3429000" cy="5638800"/>
          </a:xfrm>
          <a:ln w="19050"/>
        </p:spPr>
        <p:txBody>
          <a:bodyPr/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:=4*I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:=4*I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:=T5[T4]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  <a:endParaRPr lang="en-US" altLang="zh-CN" sz="2600" b="1"/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(12)if  I&lt;=20  goto(3)</a:t>
            </a:r>
          </a:p>
        </p:txBody>
      </p:sp>
      <p:sp>
        <p:nvSpPr>
          <p:cNvPr id="41988" name="文本占位符 41987"/>
          <p:cNvSpPr>
            <a:spLocks noGrp="1"/>
          </p:cNvSpPr>
          <p:nvPr>
            <p:ph type="body" sz="half" idx="2"/>
          </p:nvPr>
        </p:nvSpPr>
        <p:spPr>
          <a:xfrm>
            <a:off x="5105400" y="685800"/>
            <a:ext cx="3810000" cy="5562600"/>
          </a:xfrm>
          <a:ln w="19050"/>
        </p:spPr>
        <p:txBody>
          <a:bodyPr/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buClrTx/>
              <a:buNone/>
            </a:pPr>
            <a:endParaRPr lang="en-US" altLang="zh-CN" sz="2600"/>
          </a:p>
          <a:p>
            <a:pPr>
              <a:lnSpc>
                <a:spcPct val="90000"/>
              </a:lnSpc>
            </a:pPr>
            <a:endParaRPr lang="en-US" altLang="zh-CN" sz="2600"/>
          </a:p>
          <a:p>
            <a:pPr>
              <a:lnSpc>
                <a:spcPct val="90000"/>
              </a:lnSpc>
            </a:pPr>
            <a:endParaRPr lang="en-US" altLang="zh-CN" sz="2600"/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/>
              <a:t> (</a:t>
            </a:r>
            <a:r>
              <a:rPr lang="en-US" altLang="zh-CN" sz="2600" b="1"/>
              <a:t>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:=4*I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:=T2[T1]</a:t>
            </a:r>
          </a:p>
          <a:p>
            <a:pPr>
              <a:lnSpc>
                <a:spcPct val="90000"/>
              </a:lnSpc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:=T5[T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 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(12)if I&lt;=20 goto(3)</a:t>
            </a:r>
            <a:endParaRPr lang="en-US" altLang="zh-CN" sz="2600"/>
          </a:p>
        </p:txBody>
      </p:sp>
      <p:sp>
        <p:nvSpPr>
          <p:cNvPr id="41997" name="直接连接符 41996"/>
          <p:cNvSpPr/>
          <p:nvPr/>
        </p:nvSpPr>
        <p:spPr>
          <a:xfrm>
            <a:off x="1143000" y="1981200"/>
            <a:ext cx="3124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8" name="直接连接符 41997"/>
          <p:cNvSpPr/>
          <p:nvPr/>
        </p:nvSpPr>
        <p:spPr>
          <a:xfrm>
            <a:off x="4267200" y="1981200"/>
            <a:ext cx="0" cy="441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9" name="直接连接符 41998"/>
          <p:cNvSpPr/>
          <p:nvPr/>
        </p:nvSpPr>
        <p:spPr>
          <a:xfrm>
            <a:off x="1143000" y="6400800"/>
            <a:ext cx="3124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0" name="直接连接符 41999"/>
          <p:cNvSpPr/>
          <p:nvPr/>
        </p:nvSpPr>
        <p:spPr>
          <a:xfrm>
            <a:off x="1143000" y="1981200"/>
            <a:ext cx="0" cy="441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2" name="直接连接符 42001"/>
          <p:cNvSpPr/>
          <p:nvPr/>
        </p:nvSpPr>
        <p:spPr>
          <a:xfrm>
            <a:off x="2438400" y="381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3" name="直接连接符 42002"/>
          <p:cNvSpPr/>
          <p:nvPr/>
        </p:nvSpPr>
        <p:spPr>
          <a:xfrm>
            <a:off x="2514600" y="1600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4" name="直接连接符 42003"/>
          <p:cNvSpPr/>
          <p:nvPr/>
        </p:nvSpPr>
        <p:spPr>
          <a:xfrm>
            <a:off x="838200" y="1752600"/>
            <a:ext cx="1676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5" name="直接连接符 42004"/>
          <p:cNvSpPr/>
          <p:nvPr/>
        </p:nvSpPr>
        <p:spPr>
          <a:xfrm>
            <a:off x="838200" y="1752600"/>
            <a:ext cx="0" cy="4876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6" name="直接连接符 42005"/>
          <p:cNvSpPr/>
          <p:nvPr/>
        </p:nvSpPr>
        <p:spPr>
          <a:xfrm>
            <a:off x="2514600" y="640080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7" name="直接连接符 42006"/>
          <p:cNvSpPr/>
          <p:nvPr/>
        </p:nvSpPr>
        <p:spPr>
          <a:xfrm>
            <a:off x="838200" y="6629400"/>
            <a:ext cx="1676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2008" name="对象 42007"/>
          <p:cNvGraphicFramePr/>
          <p:nvPr/>
        </p:nvGraphicFramePr>
        <p:xfrm>
          <a:off x="10475913" y="5608638"/>
          <a:ext cx="18097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190500" imgH="114300" progId="MSGraph.Chart.8">
                  <p:embed/>
                </p:oleObj>
              </mc:Choice>
              <mc:Fallback>
                <p:oleObj r:id="rId4" imgW="190500" imgH="114300" progId="MSGraph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5913" y="5608638"/>
                        <a:ext cx="180975" cy="10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1" name="直接连接符 42010"/>
          <p:cNvSpPr/>
          <p:nvPr/>
        </p:nvSpPr>
        <p:spPr>
          <a:xfrm>
            <a:off x="5029200" y="685800"/>
            <a:ext cx="2743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2" name="直接连接符 42011"/>
          <p:cNvSpPr/>
          <p:nvPr/>
        </p:nvSpPr>
        <p:spPr>
          <a:xfrm>
            <a:off x="7772400" y="685800"/>
            <a:ext cx="0" cy="1828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3" name="直接连接符 42012"/>
          <p:cNvSpPr/>
          <p:nvPr/>
        </p:nvSpPr>
        <p:spPr>
          <a:xfrm>
            <a:off x="5029200" y="685800"/>
            <a:ext cx="0" cy="1828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4" name="直接连接符 42013"/>
          <p:cNvSpPr/>
          <p:nvPr/>
        </p:nvSpPr>
        <p:spPr>
          <a:xfrm>
            <a:off x="5029200" y="2514600"/>
            <a:ext cx="2743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5" name="直接连接符 42014"/>
          <p:cNvSpPr/>
          <p:nvPr/>
        </p:nvSpPr>
        <p:spPr>
          <a:xfrm>
            <a:off x="5029200" y="2895600"/>
            <a:ext cx="3048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6" name="直接连接符 42015"/>
          <p:cNvSpPr/>
          <p:nvPr/>
        </p:nvSpPr>
        <p:spPr>
          <a:xfrm>
            <a:off x="8077200" y="2895600"/>
            <a:ext cx="0" cy="3505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9" name="直接连接符 42018"/>
          <p:cNvSpPr/>
          <p:nvPr/>
        </p:nvSpPr>
        <p:spPr>
          <a:xfrm>
            <a:off x="5029200" y="2895600"/>
            <a:ext cx="0" cy="3505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0" name="直接连接符 42019"/>
          <p:cNvSpPr/>
          <p:nvPr/>
        </p:nvSpPr>
        <p:spPr>
          <a:xfrm>
            <a:off x="5029200" y="6400800"/>
            <a:ext cx="3048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2" name="直接连接符 42021"/>
          <p:cNvSpPr/>
          <p:nvPr/>
        </p:nvSpPr>
        <p:spPr>
          <a:xfrm>
            <a:off x="6324600" y="381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23" name="直接连接符 42022"/>
          <p:cNvSpPr/>
          <p:nvPr/>
        </p:nvSpPr>
        <p:spPr>
          <a:xfrm>
            <a:off x="6324600" y="25146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24" name="直接连接符 42023"/>
          <p:cNvSpPr/>
          <p:nvPr/>
        </p:nvSpPr>
        <p:spPr>
          <a:xfrm>
            <a:off x="6248400" y="640080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5" name="直接连接符 42024"/>
          <p:cNvSpPr/>
          <p:nvPr/>
        </p:nvSpPr>
        <p:spPr>
          <a:xfrm flipH="1">
            <a:off x="4724400" y="6632575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6" name="直接连接符 42025"/>
          <p:cNvSpPr/>
          <p:nvPr/>
        </p:nvSpPr>
        <p:spPr>
          <a:xfrm flipV="1">
            <a:off x="4724400" y="2667000"/>
            <a:ext cx="0" cy="3962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27" name="直接连接符 42026"/>
          <p:cNvSpPr/>
          <p:nvPr/>
        </p:nvSpPr>
        <p:spPr>
          <a:xfrm>
            <a:off x="4724400" y="2667000"/>
            <a:ext cx="1600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2" name="文本框 42031"/>
          <p:cNvSpPr txBox="1"/>
          <p:nvPr/>
        </p:nvSpPr>
        <p:spPr>
          <a:xfrm>
            <a:off x="5105400" y="1590675"/>
            <a:ext cx="2663825" cy="885825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(4)T2:=addr(A)-4</a:t>
            </a:r>
          </a:p>
          <a:p>
            <a:pPr lvl="0">
              <a:spcBef>
                <a:spcPct val="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(7)T5:=addr(B)-4</a:t>
            </a:r>
          </a:p>
        </p:txBody>
      </p:sp>
      <p:sp>
        <p:nvSpPr>
          <p:cNvPr id="42034" name="文本框 42033"/>
          <p:cNvSpPr txBox="1"/>
          <p:nvPr/>
        </p:nvSpPr>
        <p:spPr>
          <a:xfrm>
            <a:off x="5105400" y="3733800"/>
            <a:ext cx="1754188" cy="4889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(6)T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:=T1</a:t>
            </a:r>
            <a:endParaRPr lang="en-US" altLang="zh-CN" sz="26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37" name="直接连接符 42036"/>
          <p:cNvSpPr/>
          <p:nvPr/>
        </p:nvSpPr>
        <p:spPr>
          <a:xfrm>
            <a:off x="1066800" y="1600200"/>
            <a:ext cx="2667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38" name="直接连接符 42037"/>
          <p:cNvSpPr/>
          <p:nvPr/>
        </p:nvSpPr>
        <p:spPr>
          <a:xfrm>
            <a:off x="3733800" y="6858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39" name="直接连接符 42038"/>
          <p:cNvSpPr/>
          <p:nvPr/>
        </p:nvSpPr>
        <p:spPr>
          <a:xfrm>
            <a:off x="1066800" y="6858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40" name="直接连接符 42039"/>
          <p:cNvSpPr/>
          <p:nvPr/>
        </p:nvSpPr>
        <p:spPr>
          <a:xfrm>
            <a:off x="1066800" y="685800"/>
            <a:ext cx="2667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43" name="文本框 42042"/>
          <p:cNvSpPr txBox="1"/>
          <p:nvPr/>
        </p:nvSpPr>
        <p:spPr>
          <a:xfrm>
            <a:off x="76200" y="1219200"/>
            <a:ext cx="611188" cy="3352800"/>
          </a:xfrm>
          <a:prstGeom prst="rect">
            <a:avLst/>
          </a:prstGeom>
          <a:noFill/>
          <a:ln w="19050">
            <a:noFill/>
          </a:ln>
        </p:spPr>
        <p:txBody>
          <a:bodyPr vert="eaVert"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44" name="文本框 42043"/>
          <p:cNvSpPr txBox="1"/>
          <p:nvPr/>
        </p:nvSpPr>
        <p:spPr>
          <a:xfrm>
            <a:off x="8229600" y="1143000"/>
            <a:ext cx="611188" cy="5105400"/>
          </a:xfrm>
          <a:prstGeom prst="rect">
            <a:avLst/>
          </a:prstGeom>
          <a:noFill/>
          <a:ln w="19050">
            <a:noFill/>
          </a:ln>
        </p:spPr>
        <p:txBody>
          <a:bodyPr vert="eaVert"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删除公共子表达式和代码外提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2" grpId="0" build="p"/>
      <p:bldP spid="420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矩形 7175"/>
          <p:cNvSpPr/>
          <p:nvPr/>
        </p:nvSpPr>
        <p:spPr>
          <a:xfrm>
            <a:off x="719138" y="1611313"/>
            <a:ext cx="1071562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宗旨：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8" name="矩形 7177"/>
          <p:cNvSpPr/>
          <p:nvPr/>
        </p:nvSpPr>
        <p:spPr>
          <a:xfrm>
            <a:off x="1476375" y="1611313"/>
            <a:ext cx="3573463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获得较好性能的代码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2" name="矩形 7181"/>
          <p:cNvSpPr/>
          <p:nvPr/>
        </p:nvSpPr>
        <p:spPr>
          <a:xfrm>
            <a:off x="1866900" y="2125663"/>
            <a:ext cx="714375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</a:t>
            </a:r>
          </a:p>
        </p:txBody>
      </p:sp>
      <p:sp>
        <p:nvSpPr>
          <p:cNvPr id="7184" name="矩形 7183"/>
          <p:cNvSpPr/>
          <p:nvPr/>
        </p:nvSpPr>
        <p:spPr>
          <a:xfrm>
            <a:off x="3336290" y="2552700"/>
            <a:ext cx="285750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意图，结果，权衡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6" name="矩形 7185"/>
          <p:cNvSpPr/>
          <p:nvPr/>
        </p:nvSpPr>
        <p:spPr>
          <a:xfrm>
            <a:off x="719455" y="3295650"/>
            <a:ext cx="2771775" cy="426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优化的三个阶段：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4" name="标题 7233"/>
          <p:cNvSpPr>
            <a:spLocks noGrp="1"/>
          </p:cNvSpPr>
          <p:nvPr>
            <p:ph type="title"/>
          </p:nvPr>
        </p:nvSpPr>
        <p:spPr>
          <a:xfrm>
            <a:off x="609600" y="381000"/>
            <a:ext cx="5486400" cy="869950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40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zh-CN" altLang="en-US" sz="40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代码优化</a:t>
            </a:r>
            <a:r>
              <a:rPr lang="en-US" altLang="zh-CN" sz="40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en-US" altLang="zh-CN" sz="400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</a:t>
            </a:fld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355090" y="4212590"/>
            <a:ext cx="1431925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源代码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6355" y="4212590"/>
            <a:ext cx="153924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中间代码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7950" y="4212590"/>
            <a:ext cx="1431925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目标代码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83985" y="5299075"/>
            <a:ext cx="199898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与硬件有关</a:t>
            </a: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>
            <a:off x="7174230" y="466979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455" y="5299075"/>
            <a:ext cx="232156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程序员的责任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047240" y="466979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62020" y="5299075"/>
            <a:ext cx="232156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编译程序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572635" y="466979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2787015" y="4364990"/>
            <a:ext cx="1069340" cy="144145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94960" y="4369435"/>
            <a:ext cx="1069340" cy="144145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占位符 37890"/>
          <p:cNvSpPr>
            <a:spLocks noGrp="1"/>
          </p:cNvSpPr>
          <p:nvPr>
            <p:ph type="body" sz="half" idx="1"/>
          </p:nvPr>
        </p:nvSpPr>
        <p:spPr>
          <a:xfrm>
            <a:off x="1295400" y="533400"/>
            <a:ext cx="3048000" cy="5791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:=4*I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:=T2[T1]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:=T1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:=T5[T4]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600" b="1"/>
              <a:t>(12)if I&lt;=20 goto(3)</a:t>
            </a:r>
          </a:p>
          <a:p>
            <a:pPr>
              <a:lnSpc>
                <a:spcPct val="90000"/>
              </a:lnSpc>
            </a:pPr>
            <a:endParaRPr lang="en-US" altLang="zh-CN" sz="2600"/>
          </a:p>
        </p:txBody>
      </p:sp>
      <p:sp>
        <p:nvSpPr>
          <p:cNvPr id="37892" name="文本占位符 37891"/>
          <p:cNvSpPr>
            <a:spLocks noGrp="1"/>
          </p:cNvSpPr>
          <p:nvPr>
            <p:ph type="body" sz="half" idx="2"/>
          </p:nvPr>
        </p:nvSpPr>
        <p:spPr>
          <a:xfrm>
            <a:off x="5105400" y="533400"/>
            <a:ext cx="3048000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600" b="1"/>
              <a:t>(12)if I&lt;=20  goto(5)</a:t>
            </a:r>
            <a:endParaRPr lang="en-US" altLang="zh-CN" sz="2600" baseline="-25000"/>
          </a:p>
        </p:txBody>
      </p:sp>
      <p:sp>
        <p:nvSpPr>
          <p:cNvPr id="37915" name="直接连接符 37914"/>
          <p:cNvSpPr/>
          <p:nvPr/>
        </p:nvSpPr>
        <p:spPr>
          <a:xfrm>
            <a:off x="1295400" y="5334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6" name="直接连接符 37915"/>
          <p:cNvSpPr/>
          <p:nvPr/>
        </p:nvSpPr>
        <p:spPr>
          <a:xfrm>
            <a:off x="4191000" y="5334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7" name="直接连接符 37916"/>
          <p:cNvSpPr/>
          <p:nvPr/>
        </p:nvSpPr>
        <p:spPr>
          <a:xfrm>
            <a:off x="1295400" y="23622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8" name="直接连接符 37917"/>
          <p:cNvSpPr/>
          <p:nvPr/>
        </p:nvSpPr>
        <p:spPr>
          <a:xfrm>
            <a:off x="1295400" y="5334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9" name="直接连接符 37918"/>
          <p:cNvSpPr/>
          <p:nvPr/>
        </p:nvSpPr>
        <p:spPr>
          <a:xfrm>
            <a:off x="1295400" y="27432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0" name="直接连接符 37919"/>
          <p:cNvSpPr/>
          <p:nvPr/>
        </p:nvSpPr>
        <p:spPr>
          <a:xfrm>
            <a:off x="4191000" y="2743200"/>
            <a:ext cx="0" cy="3505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1" name="直接连接符 37920"/>
          <p:cNvSpPr/>
          <p:nvPr/>
        </p:nvSpPr>
        <p:spPr>
          <a:xfrm>
            <a:off x="1295400" y="62484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2" name="直接连接符 37921"/>
          <p:cNvSpPr/>
          <p:nvPr/>
        </p:nvSpPr>
        <p:spPr>
          <a:xfrm>
            <a:off x="1295400" y="2743200"/>
            <a:ext cx="0" cy="3505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4" name="直接连接符 37923"/>
          <p:cNvSpPr/>
          <p:nvPr/>
        </p:nvSpPr>
        <p:spPr>
          <a:xfrm>
            <a:off x="2590800" y="2362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27" name="直接连接符 37926"/>
          <p:cNvSpPr/>
          <p:nvPr/>
        </p:nvSpPr>
        <p:spPr>
          <a:xfrm>
            <a:off x="2590800" y="152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28" name="直接连接符 37927"/>
          <p:cNvSpPr/>
          <p:nvPr/>
        </p:nvSpPr>
        <p:spPr>
          <a:xfrm>
            <a:off x="2667000" y="6248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0" name="直接连接符 37929"/>
          <p:cNvSpPr/>
          <p:nvPr/>
        </p:nvSpPr>
        <p:spPr>
          <a:xfrm flipH="1">
            <a:off x="1066800" y="6477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1" name="直接连接符 37930"/>
          <p:cNvSpPr/>
          <p:nvPr/>
        </p:nvSpPr>
        <p:spPr>
          <a:xfrm flipV="1">
            <a:off x="1066800" y="2514600"/>
            <a:ext cx="0" cy="396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2" name="直接连接符 37931"/>
          <p:cNvSpPr/>
          <p:nvPr/>
        </p:nvSpPr>
        <p:spPr>
          <a:xfrm>
            <a:off x="1066800" y="25146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33" name="直接连接符 37932"/>
          <p:cNvSpPr/>
          <p:nvPr/>
        </p:nvSpPr>
        <p:spPr>
          <a:xfrm>
            <a:off x="5029200" y="5334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4" name="直接连接符 37933"/>
          <p:cNvSpPr/>
          <p:nvPr/>
        </p:nvSpPr>
        <p:spPr>
          <a:xfrm>
            <a:off x="8001000" y="5334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6" name="直接连接符 37935"/>
          <p:cNvSpPr/>
          <p:nvPr/>
        </p:nvSpPr>
        <p:spPr>
          <a:xfrm>
            <a:off x="5029200" y="26670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7" name="直接连接符 37936"/>
          <p:cNvSpPr/>
          <p:nvPr/>
        </p:nvSpPr>
        <p:spPr>
          <a:xfrm>
            <a:off x="5029200" y="5334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8" name="直接连接符 37937"/>
          <p:cNvSpPr/>
          <p:nvPr/>
        </p:nvSpPr>
        <p:spPr>
          <a:xfrm>
            <a:off x="5029200" y="297180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0" name="直接连接符 37939"/>
          <p:cNvSpPr/>
          <p:nvPr/>
        </p:nvSpPr>
        <p:spPr>
          <a:xfrm>
            <a:off x="5029200" y="297180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1" name="直接连接符 37940"/>
          <p:cNvSpPr/>
          <p:nvPr/>
        </p:nvSpPr>
        <p:spPr>
          <a:xfrm>
            <a:off x="8153400" y="297180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2" name="直接连接符 37941"/>
          <p:cNvSpPr/>
          <p:nvPr/>
        </p:nvSpPr>
        <p:spPr>
          <a:xfrm>
            <a:off x="5029200" y="617220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6" name="直接连接符 37945"/>
          <p:cNvSpPr/>
          <p:nvPr/>
        </p:nvSpPr>
        <p:spPr>
          <a:xfrm>
            <a:off x="6553200" y="228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47" name="直接连接符 37946"/>
          <p:cNvSpPr/>
          <p:nvPr/>
        </p:nvSpPr>
        <p:spPr>
          <a:xfrm>
            <a:off x="6400800" y="2667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48" name="直接连接符 37947"/>
          <p:cNvSpPr/>
          <p:nvPr/>
        </p:nvSpPr>
        <p:spPr>
          <a:xfrm flipH="1">
            <a:off x="63246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9" name="直接连接符 37948"/>
          <p:cNvSpPr/>
          <p:nvPr/>
        </p:nvSpPr>
        <p:spPr>
          <a:xfrm flipH="1">
            <a:off x="4724400" y="6477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0" name="直接连接符 37949"/>
          <p:cNvSpPr/>
          <p:nvPr/>
        </p:nvSpPr>
        <p:spPr>
          <a:xfrm flipV="1">
            <a:off x="4724400" y="28194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3" name="直接连接符 37952"/>
          <p:cNvSpPr/>
          <p:nvPr/>
        </p:nvSpPr>
        <p:spPr>
          <a:xfrm>
            <a:off x="4724400" y="28194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54" name="文本框 37953"/>
          <p:cNvSpPr txBox="1"/>
          <p:nvPr/>
        </p:nvSpPr>
        <p:spPr>
          <a:xfrm>
            <a:off x="5105400" y="2178050"/>
            <a:ext cx="1711325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3)T1:=4*I</a:t>
            </a:r>
            <a:endParaRPr lang="en-US" altLang="zh-CN" sz="26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6" name="文本框 37955"/>
          <p:cNvSpPr txBox="1"/>
          <p:nvPr/>
        </p:nvSpPr>
        <p:spPr>
          <a:xfrm>
            <a:off x="5105400" y="5226050"/>
            <a:ext cx="21018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(3‘)T1:=T1+4</a:t>
            </a:r>
            <a:endParaRPr lang="en-US" altLang="zh-CN" sz="26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7" name="文本框 37956"/>
          <p:cNvSpPr txBox="1"/>
          <p:nvPr/>
        </p:nvSpPr>
        <p:spPr>
          <a:xfrm>
            <a:off x="8305800" y="838200"/>
            <a:ext cx="611188" cy="5181600"/>
          </a:xfrm>
          <a:prstGeom prst="rect">
            <a:avLst/>
          </a:prstGeom>
          <a:noFill/>
          <a:ln w="19050">
            <a:noFill/>
          </a:ln>
        </p:spPr>
        <p:txBody>
          <a:bodyPr vert="eaVert"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强度削减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4" grpId="0" build="p"/>
      <p:bldP spid="3795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占位符 43010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38100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:=4*I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(3’)T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+4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(12)if I&lt;=20  goto(5)</a:t>
            </a:r>
            <a:endParaRPr lang="en-US" altLang="zh-CN" sz="2600" b="1" baseline="-25000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</p:txBody>
      </p:sp>
      <p:sp>
        <p:nvSpPr>
          <p:cNvPr id="43012" name="文本占位符 43011"/>
          <p:cNvSpPr>
            <a:spLocks noGrp="1"/>
          </p:cNvSpPr>
          <p:nvPr>
            <p:ph type="body" sz="half" idx="2"/>
          </p:nvPr>
        </p:nvSpPr>
        <p:spPr>
          <a:xfrm>
            <a:off x="4419600" y="609600"/>
            <a:ext cx="3505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(3’)T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+4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(12)if        &lt;=80  goto(5)</a:t>
            </a:r>
          </a:p>
        </p:txBody>
      </p:sp>
      <p:sp>
        <p:nvSpPr>
          <p:cNvPr id="43013" name="直接连接符 43012"/>
          <p:cNvSpPr/>
          <p:nvPr/>
        </p:nvSpPr>
        <p:spPr>
          <a:xfrm>
            <a:off x="381000" y="609600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4" name="直接连接符 43013"/>
          <p:cNvSpPr/>
          <p:nvPr/>
        </p:nvSpPr>
        <p:spPr>
          <a:xfrm>
            <a:off x="31242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5" name="直接连接符 43014"/>
          <p:cNvSpPr/>
          <p:nvPr/>
        </p:nvSpPr>
        <p:spPr>
          <a:xfrm>
            <a:off x="381000" y="2667000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6" name="直接连接符 43015"/>
          <p:cNvSpPr/>
          <p:nvPr/>
        </p:nvSpPr>
        <p:spPr>
          <a:xfrm>
            <a:off x="3810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7" name="直接连接符 43016"/>
          <p:cNvSpPr/>
          <p:nvPr/>
        </p:nvSpPr>
        <p:spPr>
          <a:xfrm>
            <a:off x="457200" y="29718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8" name="直接连接符 43017"/>
          <p:cNvSpPr/>
          <p:nvPr/>
        </p:nvSpPr>
        <p:spPr>
          <a:xfrm>
            <a:off x="3429000" y="2971800"/>
            <a:ext cx="0" cy="3276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9" name="直接连接符 43018"/>
          <p:cNvSpPr/>
          <p:nvPr/>
        </p:nvSpPr>
        <p:spPr>
          <a:xfrm flipH="1">
            <a:off x="457200" y="62484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0" name="直接连接符 43019"/>
          <p:cNvSpPr/>
          <p:nvPr/>
        </p:nvSpPr>
        <p:spPr>
          <a:xfrm>
            <a:off x="457200" y="2971800"/>
            <a:ext cx="0" cy="3276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1" name="直接连接符 43020"/>
          <p:cNvSpPr/>
          <p:nvPr/>
        </p:nvSpPr>
        <p:spPr>
          <a:xfrm>
            <a:off x="1600200" y="228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2" name="直接连接符 43021"/>
          <p:cNvSpPr/>
          <p:nvPr/>
        </p:nvSpPr>
        <p:spPr>
          <a:xfrm>
            <a:off x="1600200" y="2667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3" name="直接连接符 43022"/>
          <p:cNvSpPr/>
          <p:nvPr/>
        </p:nvSpPr>
        <p:spPr>
          <a:xfrm>
            <a:off x="228600" y="28194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4" name="直接连接符 43023"/>
          <p:cNvSpPr/>
          <p:nvPr/>
        </p:nvSpPr>
        <p:spPr>
          <a:xfrm>
            <a:off x="1676400" y="6248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5" name="直接连接符 43024"/>
          <p:cNvSpPr/>
          <p:nvPr/>
        </p:nvSpPr>
        <p:spPr>
          <a:xfrm flipH="1">
            <a:off x="228600" y="6477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6" name="直接连接符 43025"/>
          <p:cNvSpPr/>
          <p:nvPr/>
        </p:nvSpPr>
        <p:spPr>
          <a:xfrm>
            <a:off x="228600" y="28194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8" name="直接连接符 43027"/>
          <p:cNvSpPr/>
          <p:nvPr/>
        </p:nvSpPr>
        <p:spPr>
          <a:xfrm>
            <a:off x="4267200" y="609600"/>
            <a:ext cx="3429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9" name="直接连接符 43028"/>
          <p:cNvSpPr/>
          <p:nvPr/>
        </p:nvSpPr>
        <p:spPr>
          <a:xfrm>
            <a:off x="42672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0" name="直接连接符 43029"/>
          <p:cNvSpPr/>
          <p:nvPr/>
        </p:nvSpPr>
        <p:spPr>
          <a:xfrm>
            <a:off x="76962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直接连接符 43030"/>
          <p:cNvSpPr/>
          <p:nvPr/>
        </p:nvSpPr>
        <p:spPr>
          <a:xfrm>
            <a:off x="4267200" y="2667000"/>
            <a:ext cx="3429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直接连接符 43031"/>
          <p:cNvSpPr/>
          <p:nvPr/>
        </p:nvSpPr>
        <p:spPr>
          <a:xfrm>
            <a:off x="4267200" y="30480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3" name="直接连接符 43032"/>
          <p:cNvSpPr/>
          <p:nvPr/>
        </p:nvSpPr>
        <p:spPr>
          <a:xfrm>
            <a:off x="7924800" y="304800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4" name="直接连接符 43033"/>
          <p:cNvSpPr/>
          <p:nvPr/>
        </p:nvSpPr>
        <p:spPr>
          <a:xfrm>
            <a:off x="4267200" y="62484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5" name="直接连接符 43034"/>
          <p:cNvSpPr/>
          <p:nvPr/>
        </p:nvSpPr>
        <p:spPr>
          <a:xfrm>
            <a:off x="4267200" y="304800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6" name="直接连接符 43035"/>
          <p:cNvSpPr/>
          <p:nvPr/>
        </p:nvSpPr>
        <p:spPr>
          <a:xfrm>
            <a:off x="5867400" y="228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7" name="直接连接符 43036"/>
          <p:cNvSpPr/>
          <p:nvPr/>
        </p:nvSpPr>
        <p:spPr>
          <a:xfrm>
            <a:off x="5943600" y="2667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8" name="直接连接符 43037"/>
          <p:cNvSpPr/>
          <p:nvPr/>
        </p:nvSpPr>
        <p:spPr>
          <a:xfrm>
            <a:off x="5943600" y="6248400"/>
            <a:ext cx="635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9" name="直接连接符 43038"/>
          <p:cNvSpPr/>
          <p:nvPr/>
        </p:nvSpPr>
        <p:spPr>
          <a:xfrm>
            <a:off x="3968750" y="65532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0" name="直接连接符 43039"/>
          <p:cNvSpPr/>
          <p:nvPr/>
        </p:nvSpPr>
        <p:spPr>
          <a:xfrm>
            <a:off x="3962400" y="2819400"/>
            <a:ext cx="0" cy="3733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3" name="直接连接符 43042"/>
          <p:cNvSpPr/>
          <p:nvPr/>
        </p:nvSpPr>
        <p:spPr>
          <a:xfrm>
            <a:off x="3962400" y="28194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44" name="文本框 43043"/>
          <p:cNvSpPr txBox="1"/>
          <p:nvPr/>
        </p:nvSpPr>
        <p:spPr>
          <a:xfrm>
            <a:off x="4419600" y="2178050"/>
            <a:ext cx="1360488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(3)T</a:t>
            </a:r>
            <a:r>
              <a:rPr lang="en-US" altLang="zh-CN" sz="2600" b="1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:=4</a:t>
            </a:r>
            <a:endParaRPr lang="en-US" altLang="zh-CN" sz="2600" b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46" name="文本框 43045"/>
          <p:cNvSpPr txBox="1"/>
          <p:nvPr/>
        </p:nvSpPr>
        <p:spPr>
          <a:xfrm>
            <a:off x="5427663" y="3352800"/>
            <a:ext cx="512762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7" name="文本框 43046"/>
          <p:cNvSpPr txBox="1"/>
          <p:nvPr/>
        </p:nvSpPr>
        <p:spPr>
          <a:xfrm>
            <a:off x="5257800" y="5765800"/>
            <a:ext cx="512763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8" name="文本框 43047"/>
          <p:cNvSpPr txBox="1"/>
          <p:nvPr/>
        </p:nvSpPr>
        <p:spPr>
          <a:xfrm>
            <a:off x="8151813" y="228600"/>
            <a:ext cx="611187" cy="6324600"/>
          </a:xfrm>
          <a:prstGeom prst="rect">
            <a:avLst/>
          </a:prstGeom>
          <a:noFill/>
          <a:ln w="19050">
            <a:noFill/>
          </a:ln>
        </p:spPr>
        <p:txBody>
          <a:bodyPr vert="eaVert"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变换循环条件，合并已知量，复写传播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50" name="文本框 43049"/>
          <p:cNvSpPr txBox="1"/>
          <p:nvPr/>
        </p:nvSpPr>
        <p:spPr>
          <a:xfrm>
            <a:off x="5867400" y="2971800"/>
            <a:ext cx="512763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4" grpId="0" build="p"/>
      <p:bldP spid="43046" grpId="0" build="p"/>
      <p:bldP spid="43047" grpId="0" build="p"/>
      <p:bldP spid="430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占位符 44034"/>
          <p:cNvSpPr>
            <a:spLocks noGrp="1"/>
          </p:cNvSpPr>
          <p:nvPr>
            <p:ph type="body" sz="half" idx="1"/>
          </p:nvPr>
        </p:nvSpPr>
        <p:spPr>
          <a:xfrm>
            <a:off x="685800" y="609600"/>
            <a:ext cx="38100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(2)I:=1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(6)T</a:t>
            </a:r>
            <a:r>
              <a:rPr lang="en-US" altLang="zh-CN" sz="2600" b="1" baseline="-25000"/>
              <a:t>4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  <a:endParaRPr lang="en-US" altLang="zh-CN" sz="2600" b="1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(11)I:=I+1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(3’)T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+4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600" b="1"/>
              <a:t>(12)if  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&lt;=80  goto(5)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endParaRPr lang="en-US" altLang="zh-CN" sz="2600" b="1"/>
          </a:p>
        </p:txBody>
      </p:sp>
      <p:sp>
        <p:nvSpPr>
          <p:cNvPr id="44036" name="文本占位符 44035"/>
          <p:cNvSpPr>
            <a:spLocks noGrp="1"/>
          </p:cNvSpPr>
          <p:nvPr>
            <p:ph type="body" sz="half" idx="2"/>
          </p:nvPr>
        </p:nvSpPr>
        <p:spPr>
          <a:xfrm>
            <a:off x="4648200" y="609600"/>
            <a:ext cx="3810000" cy="5486400"/>
          </a:xfrm>
        </p:spPr>
        <p:txBody>
          <a:bodyPr/>
          <a:lstStyle/>
          <a:p>
            <a:pPr>
              <a:buClrTx/>
              <a:buNone/>
            </a:pPr>
            <a:r>
              <a:rPr lang="en-US" altLang="zh-CN" sz="2600" b="1"/>
              <a:t>(1)P:=0</a:t>
            </a:r>
          </a:p>
          <a:p>
            <a:pPr>
              <a:buClrTx/>
              <a:buNone/>
            </a:pPr>
            <a:r>
              <a:rPr lang="en-US" altLang="zh-CN" sz="2600" b="1"/>
              <a:t>(4)T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:=addr(A)-4</a:t>
            </a:r>
          </a:p>
          <a:p>
            <a:pPr>
              <a:buClrTx/>
              <a:buNone/>
            </a:pPr>
            <a:r>
              <a:rPr lang="en-US" altLang="zh-CN" sz="2600" b="1"/>
              <a:t>(7)T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:=addr(B)-4</a:t>
            </a:r>
          </a:p>
          <a:p>
            <a:pPr>
              <a:buClrTx/>
              <a:buNone/>
            </a:pPr>
            <a:r>
              <a:rPr lang="en-US" altLang="zh-CN" sz="2600" b="1"/>
              <a:t>(3)T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:=4</a:t>
            </a:r>
          </a:p>
          <a:p>
            <a:pPr>
              <a:buClrTx/>
              <a:buNone/>
            </a:pPr>
            <a:endParaRPr lang="en-US" altLang="zh-CN" sz="2600" b="1"/>
          </a:p>
          <a:p>
            <a:pPr>
              <a:buClrTx/>
              <a:buNone/>
            </a:pPr>
            <a:r>
              <a:rPr lang="en-US" altLang="zh-CN" sz="2600" b="1"/>
              <a:t>(5)T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  <a:endParaRPr lang="en-US" altLang="zh-CN" sz="2600" b="1" baseline="-25000"/>
          </a:p>
          <a:p>
            <a:pPr>
              <a:buClrTx/>
              <a:buNone/>
            </a:pPr>
            <a:r>
              <a:rPr lang="en-US" altLang="zh-CN" sz="2600" b="1"/>
              <a:t>(8)T</a:t>
            </a:r>
            <a:r>
              <a:rPr lang="en-US" altLang="zh-CN" sz="2600" b="1" baseline="-25000"/>
              <a:t>6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5</a:t>
            </a:r>
            <a:r>
              <a:rPr lang="en-US" altLang="zh-CN" sz="2600" b="1"/>
              <a:t>[T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]</a:t>
            </a:r>
          </a:p>
          <a:p>
            <a:pPr>
              <a:buClrTx/>
              <a:buNone/>
            </a:pPr>
            <a:r>
              <a:rPr lang="en-US" altLang="zh-CN" sz="2600" b="1"/>
              <a:t>(9)T</a:t>
            </a:r>
            <a:r>
              <a:rPr lang="en-US" altLang="zh-CN" sz="2600" b="1" baseline="-25000"/>
              <a:t>7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*T</a:t>
            </a:r>
            <a:r>
              <a:rPr lang="en-US" altLang="zh-CN" sz="2600" b="1" baseline="-25000"/>
              <a:t>6</a:t>
            </a:r>
            <a:endParaRPr lang="en-US" altLang="zh-CN" sz="2600" b="1"/>
          </a:p>
          <a:p>
            <a:pPr>
              <a:buClrTx/>
              <a:buNone/>
            </a:pPr>
            <a:r>
              <a:rPr lang="en-US" altLang="zh-CN" sz="2600" b="1"/>
              <a:t>(10)P:=P+T</a:t>
            </a:r>
            <a:r>
              <a:rPr lang="en-US" altLang="zh-CN" sz="2600" b="1" baseline="-25000"/>
              <a:t>7</a:t>
            </a:r>
            <a:endParaRPr lang="en-US" altLang="zh-CN" sz="2600" b="1"/>
          </a:p>
          <a:p>
            <a:pPr>
              <a:buClrTx/>
              <a:buNone/>
            </a:pPr>
            <a:r>
              <a:rPr lang="en-US" altLang="zh-CN" sz="2600" b="1"/>
              <a:t>(3’)T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:=T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+4</a:t>
            </a:r>
          </a:p>
          <a:p>
            <a:pPr>
              <a:buClrTx/>
              <a:buNone/>
            </a:pPr>
            <a:r>
              <a:rPr lang="en-US" altLang="zh-CN" sz="2600" b="1"/>
              <a:t>(12)if  T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&lt;=80  goto(5)</a:t>
            </a:r>
            <a:endParaRPr lang="en-US" altLang="zh-CN" sz="2600"/>
          </a:p>
          <a:p>
            <a:endParaRPr lang="en-US" altLang="zh-CN" sz="2600"/>
          </a:p>
        </p:txBody>
      </p:sp>
      <p:sp>
        <p:nvSpPr>
          <p:cNvPr id="44037" name="直接连接符 44036"/>
          <p:cNvSpPr/>
          <p:nvPr/>
        </p:nvSpPr>
        <p:spPr>
          <a:xfrm>
            <a:off x="685800" y="6096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8" name="直接连接符 44037"/>
          <p:cNvSpPr/>
          <p:nvPr/>
        </p:nvSpPr>
        <p:spPr>
          <a:xfrm>
            <a:off x="36576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0" name="直接连接符 44039"/>
          <p:cNvSpPr/>
          <p:nvPr/>
        </p:nvSpPr>
        <p:spPr>
          <a:xfrm>
            <a:off x="685800" y="2667000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1" name="直接连接符 44040"/>
          <p:cNvSpPr/>
          <p:nvPr/>
        </p:nvSpPr>
        <p:spPr>
          <a:xfrm>
            <a:off x="685800" y="609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2" name="直接连接符 44041"/>
          <p:cNvSpPr/>
          <p:nvPr/>
        </p:nvSpPr>
        <p:spPr>
          <a:xfrm>
            <a:off x="685800" y="297180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3" name="直接连接符 44042"/>
          <p:cNvSpPr/>
          <p:nvPr/>
        </p:nvSpPr>
        <p:spPr>
          <a:xfrm>
            <a:off x="3962400" y="2971800"/>
            <a:ext cx="0" cy="3276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4" name="直接连接符 44043"/>
          <p:cNvSpPr/>
          <p:nvPr/>
        </p:nvSpPr>
        <p:spPr>
          <a:xfrm flipH="1">
            <a:off x="685800" y="624840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直接连接符 44044"/>
          <p:cNvSpPr/>
          <p:nvPr/>
        </p:nvSpPr>
        <p:spPr>
          <a:xfrm>
            <a:off x="685800" y="2971800"/>
            <a:ext cx="0" cy="3276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6" name="直接连接符 44045"/>
          <p:cNvSpPr/>
          <p:nvPr/>
        </p:nvSpPr>
        <p:spPr>
          <a:xfrm>
            <a:off x="2057400" y="228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7" name="直接连接符 44046"/>
          <p:cNvSpPr/>
          <p:nvPr/>
        </p:nvSpPr>
        <p:spPr>
          <a:xfrm>
            <a:off x="2057400" y="2667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9" name="直接连接符 44048"/>
          <p:cNvSpPr/>
          <p:nvPr/>
        </p:nvSpPr>
        <p:spPr>
          <a:xfrm>
            <a:off x="2057400" y="6248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1" name="直接连接符 44050"/>
          <p:cNvSpPr/>
          <p:nvPr/>
        </p:nvSpPr>
        <p:spPr>
          <a:xfrm flipH="1">
            <a:off x="457200" y="6477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2" name="直接连接符 44051"/>
          <p:cNvSpPr/>
          <p:nvPr/>
        </p:nvSpPr>
        <p:spPr>
          <a:xfrm flipV="1">
            <a:off x="457200" y="2743200"/>
            <a:ext cx="0" cy="3733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3" name="直接连接符 44052"/>
          <p:cNvSpPr/>
          <p:nvPr/>
        </p:nvSpPr>
        <p:spPr>
          <a:xfrm>
            <a:off x="457200" y="27432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4" name="直接连接符 44053"/>
          <p:cNvSpPr/>
          <p:nvPr/>
        </p:nvSpPr>
        <p:spPr>
          <a:xfrm>
            <a:off x="4648200" y="609600"/>
            <a:ext cx="3352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5" name="直接连接符 44054"/>
          <p:cNvSpPr/>
          <p:nvPr/>
        </p:nvSpPr>
        <p:spPr>
          <a:xfrm>
            <a:off x="8001000" y="6096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直接连接符 44055"/>
          <p:cNvSpPr/>
          <p:nvPr/>
        </p:nvSpPr>
        <p:spPr>
          <a:xfrm>
            <a:off x="4648200" y="2590800"/>
            <a:ext cx="3352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直接连接符 44056"/>
          <p:cNvSpPr/>
          <p:nvPr/>
        </p:nvSpPr>
        <p:spPr>
          <a:xfrm>
            <a:off x="4648200" y="6096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8" name="直接连接符 44057"/>
          <p:cNvSpPr/>
          <p:nvPr/>
        </p:nvSpPr>
        <p:spPr>
          <a:xfrm>
            <a:off x="4648200" y="2895600"/>
            <a:ext cx="3352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9" name="直接连接符 44058"/>
          <p:cNvSpPr/>
          <p:nvPr/>
        </p:nvSpPr>
        <p:spPr>
          <a:xfrm flipH="1">
            <a:off x="8001000" y="2895600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0" name="直接连接符 44059"/>
          <p:cNvSpPr/>
          <p:nvPr/>
        </p:nvSpPr>
        <p:spPr>
          <a:xfrm>
            <a:off x="4648200" y="6019800"/>
            <a:ext cx="3352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1" name="直接连接符 44060"/>
          <p:cNvSpPr/>
          <p:nvPr/>
        </p:nvSpPr>
        <p:spPr>
          <a:xfrm>
            <a:off x="4648200" y="2895600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2" name="直接连接符 44061"/>
          <p:cNvSpPr/>
          <p:nvPr/>
        </p:nvSpPr>
        <p:spPr>
          <a:xfrm>
            <a:off x="6248400" y="304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3" name="直接连接符 44062"/>
          <p:cNvSpPr/>
          <p:nvPr/>
        </p:nvSpPr>
        <p:spPr>
          <a:xfrm flipH="1">
            <a:off x="6248400" y="2590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4" name="直接连接符 44063"/>
          <p:cNvSpPr/>
          <p:nvPr/>
        </p:nvSpPr>
        <p:spPr>
          <a:xfrm>
            <a:off x="6248400" y="6019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5" name="直接连接符 44064"/>
          <p:cNvSpPr/>
          <p:nvPr/>
        </p:nvSpPr>
        <p:spPr>
          <a:xfrm flipH="1">
            <a:off x="4419600" y="6324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6" name="直接连接符 44065"/>
          <p:cNvSpPr/>
          <p:nvPr/>
        </p:nvSpPr>
        <p:spPr>
          <a:xfrm flipV="1">
            <a:off x="4419600" y="2667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7" name="直接连接符 44066"/>
          <p:cNvSpPr/>
          <p:nvPr/>
        </p:nvSpPr>
        <p:spPr>
          <a:xfrm>
            <a:off x="4419600" y="26670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8" name="文本框 44067"/>
          <p:cNvSpPr txBox="1"/>
          <p:nvPr/>
        </p:nvSpPr>
        <p:spPr>
          <a:xfrm>
            <a:off x="3870325" y="25352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0"/>
              </a:spcBef>
            </a:pPr>
            <a:endParaRPr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69" name="文本框 44068"/>
          <p:cNvSpPr txBox="1"/>
          <p:nvPr/>
        </p:nvSpPr>
        <p:spPr>
          <a:xfrm>
            <a:off x="8228013" y="1295400"/>
            <a:ext cx="611187" cy="4800600"/>
          </a:xfrm>
          <a:prstGeom prst="rect">
            <a:avLst/>
          </a:prstGeom>
          <a:noFill/>
          <a:ln w="19050">
            <a:noFill/>
          </a:ln>
        </p:spPr>
        <p:txBody>
          <a:bodyPr vert="eaVert"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删除无用赋值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22</a:t>
            </a:fld>
            <a:endParaRPr 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anchor="ctr"/>
          <a:lstStyle/>
          <a:p>
            <a:r>
              <a:rPr lang="en-US" altLang="zh-CN" b="1" dirty="0">
                <a:ea typeface="黑体" panose="02010609060101010101" pitchFamily="2" charset="-122"/>
              </a:rPr>
              <a:t>11.3   </a:t>
            </a:r>
            <a:r>
              <a:rPr lang="zh-CN" altLang="en-US" b="1" dirty="0">
                <a:ea typeface="黑体" panose="02010609060101010101" pitchFamily="2" charset="-122"/>
              </a:rPr>
              <a:t>与循环有关的优化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1447800" y="1981200"/>
            <a:ext cx="7010400" cy="2286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循环不变表达式外提。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归纳变量删除。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计算强度削减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23</a:t>
            </a:fld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循环不变式外提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/>
              <a:t>有些表达式位于循环之内，但是该表达式的值不随着循环的重复执行而改变，该表达式被称为循环的不变表达式。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/>
              <a:t>如果按照前面讲的代码生成方案，每一次循环都要计算一次。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/>
              <a:t>如果把这个表达式提取到循环外面，该计算就只被执行一次。从而可以获得更加好的效率。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24</a:t>
            </a:fld>
            <a:endParaRPr 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6896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循环不变式的例子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8963" name="文本占位符 16896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计算半径为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的从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10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度到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360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度的扇形的面积：</a:t>
            </a:r>
          </a:p>
          <a:p>
            <a:pPr lvl="1">
              <a:buNone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for(n=1; n&lt;=36; n++)</a:t>
            </a:r>
          </a:p>
          <a:p>
            <a:pPr lvl="1">
              <a:buNone/>
            </a:pPr>
            <a:r>
              <a:rPr lang="en-US" altLang="zh-CN" b="1" err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{ S=10/360*pi*r*r*n;  printf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(“Area is %f”, S); }</a:t>
            </a:r>
          </a:p>
          <a:p>
            <a:pPr>
              <a:spcBef>
                <a:spcPct val="40000"/>
              </a:spcBef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显然，表达式</a:t>
            </a:r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10/360*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pi*r*r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中的各个量在循环过程中不改变。可以修改程序如下：</a:t>
            </a:r>
          </a:p>
          <a:p>
            <a:pPr lvl="1">
              <a:buNone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C= 10/360*pi*r*r; </a:t>
            </a:r>
          </a:p>
          <a:p>
            <a:pPr lvl="1">
              <a:buNone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for(n=1; n&lt;=36; n++)</a:t>
            </a:r>
          </a:p>
          <a:p>
            <a:pPr lvl="1">
              <a:buNone/>
            </a:pPr>
            <a:r>
              <a:rPr lang="en-US" altLang="zh-CN" b="1" err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{ S=C*n;  printf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(“Area is %f”, S); }</a:t>
            </a:r>
          </a:p>
          <a:p>
            <a:pPr>
              <a:spcBef>
                <a:spcPct val="40000"/>
              </a:spcBef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修改后的程序中，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的值只需要被计算一次，而原来的程序需要计算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36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2" charset="-122"/>
              </a:rPr>
              <a:t>次。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25</a:t>
            </a:fld>
            <a:endParaRPr 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69985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 anchor="ctr"/>
          <a:lstStyle/>
          <a:p>
            <a:r>
              <a:rPr lang="zh-CN" altLang="en-US" sz="3600" dirty="0">
                <a:ea typeface="黑体" panose="02010609060101010101" pitchFamily="2" charset="-122"/>
              </a:rPr>
              <a:t>四元式的循环不变式</a:t>
            </a:r>
            <a:endParaRPr lang="zh-CN" altLang="en-US" sz="3600">
              <a:ea typeface="黑体" panose="02010609060101010101" pitchFamily="2" charset="-122"/>
            </a:endParaRPr>
          </a:p>
        </p:txBody>
      </p:sp>
      <p:sp>
        <p:nvSpPr>
          <p:cNvPr id="169987" name="文本占位符 169986"/>
          <p:cNvSpPr>
            <a:spLocks noGrp="1"/>
          </p:cNvSpPr>
          <p:nvPr>
            <p:ph type="body" idx="1"/>
          </p:nvPr>
        </p:nvSpPr>
        <p:spPr>
          <a:xfrm>
            <a:off x="1371600" y="838200"/>
            <a:ext cx="65532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(1)  =     1		n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(2)  &gt;     n	36	(21)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(3) GOTO  (4)		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(4)</a:t>
            </a:r>
            <a:r>
              <a:rPr lang="en-US" altLang="zh-CN" sz="2800" b="1" i="1" err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 /     10	360	tl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(5)</a:t>
            </a:r>
            <a:r>
              <a:rPr lang="en-US" altLang="zh-CN" sz="2800" b="1" i="1" err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*     tl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	pi	t2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(6)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*     t2	r	t3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(7)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*     t3	r	t4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(8)  *	 t4	n	t5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(9) = 	 t5		S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…	…	…	…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(18) +	 n	1	t9		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(19) =	 t9		n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</a:rPr>
              <a:t>(20) GOTO  (2)</a:t>
            </a:r>
          </a:p>
          <a:p>
            <a:pPr marL="609600" indent="-609600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其中，四元式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4,5,6,7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是循环不变四元式。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26</a:t>
            </a:fld>
            <a:endParaRPr 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71009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循环不变四元式的相对性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1011" name="文本占位符 171010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zh-CN" altLang="en-US" sz="2800" b="1" dirty="0"/>
              <a:t>对于多重嵌套的循环，循环不变四元式是相对于某个循环而言的。可能对于更加外层的循环，它就不是循环不变式。</a:t>
            </a:r>
          </a:p>
          <a:p>
            <a:r>
              <a:rPr lang="zh-CN" altLang="en-US" sz="2800" b="1" dirty="0"/>
              <a:t>例子：</a:t>
            </a:r>
          </a:p>
          <a:p>
            <a:pPr lvl="1">
              <a:buNone/>
            </a:pPr>
            <a:r>
              <a:rPr lang="en-US" altLang="zh-CN" b="1"/>
              <a:t>For (i = 1; i&lt;10; i++)</a:t>
            </a:r>
          </a:p>
          <a:p>
            <a:pPr lvl="1">
              <a:buNone/>
            </a:pPr>
            <a:r>
              <a:rPr lang="en-US" altLang="zh-CN" b="1"/>
              <a:t>	for (n=1; n&lt;360/(5*i); n++)</a:t>
            </a:r>
          </a:p>
          <a:p>
            <a:pPr lvl="1">
              <a:buNone/>
            </a:pPr>
            <a:r>
              <a:rPr lang="en-US" altLang="zh-CN" b="1"/>
              <a:t>	{ S=(5*i)/360*pi*r*r*n;  ... }</a:t>
            </a:r>
          </a:p>
          <a:p>
            <a:r>
              <a:rPr lang="en-US" altLang="zh-CN" sz="2800" b="1" dirty="0"/>
              <a:t>5*i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(5*i)/360*pi*r*r</a:t>
            </a:r>
            <a:r>
              <a:rPr lang="zh-CN" altLang="en-US" sz="2800" b="1" dirty="0"/>
              <a:t>对于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的循环（内层循环）是不变表达式，但是对于外层循环，它们不是循环不变表达式。</a:t>
            </a:r>
            <a:endParaRPr lang="zh-CN" altLang="en-US" sz="3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27</a:t>
            </a:fld>
            <a:endParaRPr 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7203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48600" cy="12954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循环不变表达式优化</a:t>
            </a:r>
            <a:br>
              <a:rPr lang="zh-CN" altLang="en-US" dirty="0">
                <a:ea typeface="黑体" panose="02010609060101010101" pitchFamily="2" charset="-122"/>
              </a:rPr>
            </a:br>
            <a:r>
              <a:rPr lang="zh-CN" altLang="en-US" dirty="0">
                <a:ea typeface="黑体" panose="02010609060101010101" pitchFamily="2" charset="-122"/>
              </a:rPr>
              <a:t>需要解决的问题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2035" name="文本占位符 172034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如何识别循环中的不变表达式？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把循环表达式外提到什么地方？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什么条件下，不变表达式可以外提？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28</a:t>
            </a:fld>
            <a:endParaRPr 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7408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归纳变量的删除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在循环中，如果变量</a:t>
            </a: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</a:rPr>
              <a:t>i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的值随着循环的每次重复都固定地增加或者减少某个常量，则称</a:t>
            </a: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</a:rPr>
              <a:t>i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为循环的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归纳变量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如果在一个循环中有多个归纳变量，归纳变量的个数往往可以减少，甚至减少到</a:t>
            </a: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个。减少归纳变量的优化称为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归纳变量的删除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29</a:t>
            </a:fld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13665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838200"/>
          </a:xfrm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B050"/>
                </a:solidFill>
                <a:ea typeface="黑体" panose="02010609060101010101" pitchFamily="2" charset="-122"/>
              </a:rPr>
              <a:t>源代码</a:t>
            </a:r>
            <a:r>
              <a:rPr lang="zh-CN" altLang="en-US" dirty="0">
                <a:ea typeface="黑体" panose="02010609060101010101" pitchFamily="2" charset="-122"/>
              </a:rPr>
              <a:t>的优化例：</a:t>
            </a:r>
          </a:p>
        </p:txBody>
      </p:sp>
      <p:sp>
        <p:nvSpPr>
          <p:cNvPr id="113667" name="文本占位符 113666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048000" cy="4114800"/>
          </a:xfrm>
        </p:spPr>
        <p:txBody>
          <a:bodyPr/>
          <a:lstStyle/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int  </a:t>
            </a:r>
            <a:r>
              <a:rPr lang="en-US" altLang="zh-CN" sz="2800" b="1">
                <a:latin typeface="Arial" panose="020B0604020202020204" pitchFamily="34" charset="0"/>
              </a:rPr>
              <a:t>arr[10000];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void  Binky</a:t>
            </a:r>
            <a:r>
              <a:rPr lang="en-US" altLang="zh-CN" sz="2800" b="1">
                <a:latin typeface="Arial" panose="020B0604020202020204" pitchFamily="34" charset="0"/>
              </a:rPr>
              <a:t>()  {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  int  </a:t>
            </a:r>
            <a:r>
              <a:rPr lang="en-US" altLang="zh-CN" sz="2800" b="1">
                <a:latin typeface="Arial" panose="020B0604020202020204" pitchFamily="34" charset="0"/>
              </a:rPr>
              <a:t>i;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for ( i = 0; 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        i &lt; 10000; 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        i++ )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     arr</a:t>
            </a:r>
            <a:r>
              <a:rPr lang="en-US" altLang="zh-CN" sz="2800" b="1">
                <a:latin typeface="Arial" panose="020B0604020202020204" pitchFamily="34" charset="0"/>
              </a:rPr>
              <a:t>[i] = 1;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3668" name="文本占位符 113667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962400" cy="4114800"/>
          </a:xfrm>
        </p:spPr>
        <p:txBody>
          <a:bodyPr/>
          <a:lstStyle/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int  </a:t>
            </a:r>
            <a:r>
              <a:rPr lang="en-US" altLang="zh-CN" sz="2800" b="1">
                <a:latin typeface="Arial" panose="020B0604020202020204" pitchFamily="34" charset="0"/>
              </a:rPr>
              <a:t>arr[10000];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void  Winky</a:t>
            </a:r>
            <a:r>
              <a:rPr lang="en-US" altLang="zh-CN" sz="2800" b="1">
                <a:latin typeface="Arial" panose="020B0604020202020204" pitchFamily="34" charset="0"/>
              </a:rPr>
              <a:t>()  {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  register  int  </a:t>
            </a:r>
            <a:r>
              <a:rPr lang="en-US" altLang="zh-CN" sz="2800" b="1">
                <a:latin typeface="Arial" panose="020B0604020202020204" pitchFamily="34" charset="0"/>
              </a:rPr>
              <a:t>*p;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  for ( p = arr</a:t>
            </a:r>
            <a:r>
              <a:rPr lang="en-US" altLang="zh-CN" sz="2800" b="1">
                <a:latin typeface="Arial" panose="020B0604020202020204" pitchFamily="34" charset="0"/>
              </a:rPr>
              <a:t>; </a:t>
            </a:r>
          </a:p>
          <a:p>
            <a:pPr>
              <a:buNone/>
            </a:pPr>
            <a:r>
              <a:rPr lang="en-US" altLang="zh-CN" sz="2800" b="1" err="1">
                <a:latin typeface="Arial" panose="020B0604020202020204" pitchFamily="34" charset="0"/>
              </a:rPr>
              <a:t>          p &lt; arr</a:t>
            </a:r>
            <a:r>
              <a:rPr lang="en-US" altLang="zh-CN" sz="2800" b="1">
                <a:latin typeface="Arial" panose="020B0604020202020204" pitchFamily="34" charset="0"/>
              </a:rPr>
              <a:t> + 10000; 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        p++ )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   *p = 1;</a:t>
            </a:r>
          </a:p>
          <a:p>
            <a:pPr>
              <a:buNone/>
            </a:pPr>
            <a:r>
              <a:rPr lang="en-US" altLang="zh-CN" sz="2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3669" name="直接连接符 113668"/>
          <p:cNvSpPr/>
          <p:nvPr/>
        </p:nvSpPr>
        <p:spPr>
          <a:xfrm>
            <a:off x="4191000" y="1371600"/>
            <a:ext cx="0" cy="4343400"/>
          </a:xfrm>
          <a:prstGeom prst="line">
            <a:avLst/>
          </a:prstGeom>
          <a:ln w="76200" cap="flat" cmpd="tri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7305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归纳变量的删除（例子）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/>
              <a:t>例子：</a:t>
            </a:r>
          </a:p>
          <a:p>
            <a:pPr>
              <a:spcBef>
                <a:spcPct val="30000"/>
              </a:spcBef>
              <a:buNone/>
            </a:pPr>
            <a:r>
              <a:rPr lang="en-US" altLang="en-US" b="1" dirty="0"/>
              <a:t>	</a:t>
            </a:r>
            <a:r>
              <a:rPr lang="en-US" altLang="zh-CN" b="1"/>
              <a:t>Prod=0;   i = 1;</a:t>
            </a:r>
          </a:p>
          <a:p>
            <a:pPr>
              <a:spcBef>
                <a:spcPct val="30000"/>
              </a:spcBef>
              <a:buNone/>
            </a:pPr>
            <a:r>
              <a:rPr lang="en-US" altLang="zh-CN" b="1"/>
              <a:t>	for (i = 1; i&lt;= 20; i++)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zh-CN" sz="3200" b="1"/>
              <a:t>	prod += prod+A[i]*B[i];</a:t>
            </a:r>
          </a:p>
          <a:p>
            <a:pPr>
              <a:spcBef>
                <a:spcPct val="30000"/>
              </a:spcBef>
            </a:pPr>
            <a:r>
              <a:rPr lang="en-US" altLang="zh-CN" b="1" dirty="0"/>
              <a:t>i</a:t>
            </a:r>
            <a:r>
              <a:rPr lang="zh-CN" altLang="en-US" b="1" dirty="0"/>
              <a:t>作为计数器。每次重复，</a:t>
            </a:r>
            <a:r>
              <a:rPr lang="en-US" altLang="zh-CN" b="1" dirty="0"/>
              <a:t>i</a:t>
            </a:r>
            <a:r>
              <a:rPr lang="zh-CN" altLang="en-US" b="1" dirty="0"/>
              <a:t>的值增加</a:t>
            </a:r>
            <a:r>
              <a:rPr lang="en-US" altLang="zh-CN" b="1" dirty="0"/>
              <a:t>1</a:t>
            </a:r>
            <a:r>
              <a:rPr lang="zh-CN" altLang="en-US" b="1" dirty="0"/>
              <a:t>，而</a:t>
            </a:r>
            <a:r>
              <a:rPr lang="en-US" altLang="zh-CN" b="1" dirty="0"/>
              <a:t>A[i], B[i]</a:t>
            </a:r>
            <a:r>
              <a:rPr lang="zh-CN" altLang="en-US" b="1" dirty="0"/>
              <a:t>对应的地址</a:t>
            </a:r>
            <a:r>
              <a:rPr lang="en-US" altLang="zh-CN" b="1" dirty="0"/>
              <a:t>t1, t3</a:t>
            </a:r>
            <a:r>
              <a:rPr lang="zh-CN" altLang="en-US" b="1" dirty="0"/>
              <a:t>增加</a:t>
            </a:r>
            <a:r>
              <a:rPr lang="en-US" altLang="zh-CN" b="1" dirty="0"/>
              <a:t>4</a:t>
            </a:r>
            <a:r>
              <a:rPr lang="zh-CN" altLang="en-US" b="1" dirty="0"/>
              <a:t>。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我们可以删除</a:t>
            </a:r>
            <a:r>
              <a:rPr lang="en-US" altLang="zh-CN" b="1" dirty="0"/>
              <a:t>i</a:t>
            </a:r>
            <a:r>
              <a:rPr lang="zh-CN" altLang="en-US" b="1" dirty="0"/>
              <a:t>，而使用</a:t>
            </a:r>
            <a:r>
              <a:rPr lang="en-US" altLang="zh-CN" b="1" dirty="0"/>
              <a:t>t1</a:t>
            </a:r>
            <a:r>
              <a:rPr lang="zh-CN" altLang="en-US" b="1" dirty="0"/>
              <a:t>或者</a:t>
            </a:r>
            <a:r>
              <a:rPr lang="en-US" altLang="zh-CN" b="1" dirty="0"/>
              <a:t>t3</a:t>
            </a:r>
            <a:r>
              <a:rPr lang="zh-CN" altLang="en-US" b="1" dirty="0"/>
              <a:t>进行循环结束条件的测试。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30</a:t>
            </a:fld>
            <a:endParaRPr 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77200" cy="6858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归纳变量的删除（四元式例子）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5108" name="文本框 175107"/>
          <p:cNvSpPr txBox="1"/>
          <p:nvPr/>
        </p:nvSpPr>
        <p:spPr>
          <a:xfrm>
            <a:off x="457200" y="1752600"/>
            <a:ext cx="3581400" cy="831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0		prod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l		i</a:t>
            </a:r>
          </a:p>
        </p:txBody>
      </p:sp>
      <p:sp>
        <p:nvSpPr>
          <p:cNvPr id="175109" name="文本框 175108"/>
          <p:cNvSpPr txBox="1"/>
          <p:nvPr/>
        </p:nvSpPr>
        <p:spPr>
          <a:xfrm>
            <a:off x="457200" y="2895600"/>
            <a:ext cx="3581400" cy="3752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	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=[]	a	t1	t2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	4	i	t3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=[]	b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t4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	t2	t4	t5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	prod	t5	t6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t2		prod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	i	1	t7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t7		i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&lt;=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B2</a:t>
            </a:r>
          </a:p>
        </p:txBody>
      </p:sp>
      <p:sp>
        <p:nvSpPr>
          <p:cNvPr id="175110" name="直接连接符 175109"/>
          <p:cNvSpPr/>
          <p:nvPr/>
        </p:nvSpPr>
        <p:spPr>
          <a:xfrm>
            <a:off x="2133600" y="2590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1" name="任意多边形 175110"/>
          <p:cNvSpPr/>
          <p:nvPr/>
        </p:nvSpPr>
        <p:spPr>
          <a:xfrm>
            <a:off x="228600" y="2743200"/>
            <a:ext cx="1219200" cy="4038600"/>
          </a:xfrm>
          <a:custGeom>
            <a:avLst/>
            <a:gdLst/>
            <a:ahLst/>
            <a:cxnLst/>
            <a:rect l="0" t="0" r="0" b="0"/>
            <a:pathLst>
              <a:path w="768" h="2544">
                <a:moveTo>
                  <a:pt x="432" y="2448"/>
                </a:moveTo>
                <a:lnTo>
                  <a:pt x="432" y="2544"/>
                </a:lnTo>
                <a:lnTo>
                  <a:pt x="0" y="2544"/>
                </a:lnTo>
                <a:lnTo>
                  <a:pt x="0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2" name="文本框 175111"/>
          <p:cNvSpPr txBox="1"/>
          <p:nvPr/>
        </p:nvSpPr>
        <p:spPr>
          <a:xfrm>
            <a:off x="4648200" y="1752600"/>
            <a:ext cx="3581400" cy="831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0		prod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0		t1</a:t>
            </a:r>
          </a:p>
        </p:txBody>
      </p:sp>
      <p:sp>
        <p:nvSpPr>
          <p:cNvPr id="175113" name="文本框 175112"/>
          <p:cNvSpPr txBox="1"/>
          <p:nvPr/>
        </p:nvSpPr>
        <p:spPr>
          <a:xfrm>
            <a:off x="4648200" y="2895600"/>
            <a:ext cx="3581400" cy="2657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	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	i	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=[]	a	t1	t2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=[]	b	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t4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	t2	t4	t5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	prod	t5	t6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	t6		prod</a:t>
            </a:r>
          </a:p>
          <a:p>
            <a:pPr lvl="0">
              <a:spcBef>
                <a:spcPct val="0"/>
              </a:spcBef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&lt;=	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B2</a:t>
            </a:r>
          </a:p>
        </p:txBody>
      </p:sp>
      <p:sp>
        <p:nvSpPr>
          <p:cNvPr id="175114" name="直接连接符 175113"/>
          <p:cNvSpPr/>
          <p:nvPr/>
        </p:nvSpPr>
        <p:spPr>
          <a:xfrm>
            <a:off x="6477000" y="2590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5" name="任意多边形 175114"/>
          <p:cNvSpPr/>
          <p:nvPr/>
        </p:nvSpPr>
        <p:spPr>
          <a:xfrm>
            <a:off x="4419600" y="2743200"/>
            <a:ext cx="1828800" cy="3048000"/>
          </a:xfrm>
          <a:custGeom>
            <a:avLst/>
            <a:gdLst/>
            <a:ahLst/>
            <a:cxnLst/>
            <a:rect l="0" t="0" r="0" b="0"/>
            <a:pathLst>
              <a:path w="1152" h="1920">
                <a:moveTo>
                  <a:pt x="1152" y="1776"/>
                </a:moveTo>
                <a:lnTo>
                  <a:pt x="1152" y="1920"/>
                </a:lnTo>
                <a:lnTo>
                  <a:pt x="0" y="1920"/>
                </a:lnTo>
                <a:lnTo>
                  <a:pt x="0" y="0"/>
                </a:lnTo>
                <a:lnTo>
                  <a:pt x="816" y="0"/>
                </a:lnTo>
                <a:lnTo>
                  <a:pt x="81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31</a:t>
            </a:fld>
            <a:endParaRPr 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761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归纳变量的删除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归纳变量的删除一方面可以删除变量，减少四元式，另外，删除归纳变量同时也削减了计算强度。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为了进行归纳变量删除优化，必要的是找出归纳变量。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32</a:t>
            </a:fld>
            <a:endParaRPr 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771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计算强度削减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7155" name="文本占位符 1771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在删除归纳变量的过程中</a:t>
            </a:r>
            <a:r>
              <a:rPr lang="en-US" altLang="zh-CN" b="1" dirty="0"/>
              <a:t>,</a:t>
            </a:r>
            <a:r>
              <a:rPr lang="zh-CN" altLang="en-US" b="1" dirty="0"/>
              <a:t>已经将一些乘法运算转换称为加法运算。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还有一类经常可以被应用的是对于下标变量地址的计算。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33</a:t>
            </a:fld>
            <a:endParaRPr 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78177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计算强度削减（下标变量）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8179" name="文本占位符 178178"/>
          <p:cNvSpPr>
            <a:spLocks noGrp="1"/>
          </p:cNvSpPr>
          <p:nvPr>
            <p:ph type="body" idx="1"/>
          </p:nvPr>
        </p:nvSpPr>
        <p:spPr>
          <a:xfrm>
            <a:off x="71438" y="1371600"/>
            <a:ext cx="8964612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对于数组     </a:t>
            </a:r>
            <a:r>
              <a:rPr lang="en-US" altLang="zh-CN" b="1"/>
              <a:t>T   a[n</a:t>
            </a:r>
            <a:r>
              <a:rPr lang="en-US" altLang="zh-CN" b="1" baseline="-25000"/>
              <a:t>1</a:t>
            </a:r>
            <a:r>
              <a:rPr lang="en-US" altLang="zh-CN" b="1"/>
              <a:t>][n</a:t>
            </a:r>
            <a:r>
              <a:rPr lang="en-US" altLang="zh-CN" b="1" baseline="-25000"/>
              <a:t>2</a:t>
            </a:r>
            <a:r>
              <a:rPr lang="en-US" altLang="zh-CN" b="1"/>
              <a:t>]…[n</a:t>
            </a:r>
            <a:r>
              <a:rPr lang="en-US" altLang="zh-CN" b="1" baseline="-25000"/>
              <a:t>m</a:t>
            </a:r>
            <a:r>
              <a:rPr lang="en-US" altLang="zh-CN" b="1"/>
              <a:t>]</a:t>
            </a:r>
            <a:r>
              <a:rPr lang="zh-CN" altLang="en-US" b="1"/>
              <a:t>；</a:t>
            </a:r>
          </a:p>
          <a:p>
            <a:pPr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b="1" dirty="0"/>
              <a:t>  其下标变量</a:t>
            </a:r>
            <a:r>
              <a:rPr lang="en-US" altLang="zh-CN" b="1"/>
              <a:t>a[i</a:t>
            </a:r>
            <a:r>
              <a:rPr lang="en-US" altLang="zh-CN" b="1" baseline="-25000"/>
              <a:t>1</a:t>
            </a:r>
            <a:r>
              <a:rPr lang="en-US" altLang="zh-CN" b="1"/>
              <a:t>][i</a:t>
            </a:r>
            <a:r>
              <a:rPr lang="en-US" altLang="zh-CN" b="1" baseline="-25000"/>
              <a:t>2</a:t>
            </a:r>
            <a:r>
              <a:rPr lang="en-US" altLang="zh-CN" b="1"/>
              <a:t>][i</a:t>
            </a:r>
            <a:r>
              <a:rPr lang="en-US" altLang="zh-CN" b="1" baseline="-25000"/>
              <a:t>3</a:t>
            </a:r>
            <a:r>
              <a:rPr lang="en-US" altLang="zh-CN" b="1" err="1"/>
              <a:t>]…[i</a:t>
            </a:r>
            <a:r>
              <a:rPr lang="en-US" altLang="zh-CN" b="1" baseline="-25000" err="1"/>
              <a:t>m</a:t>
            </a:r>
            <a:r>
              <a:rPr lang="en-US" altLang="zh-CN" b="1" dirty="0"/>
              <a:t>]</a:t>
            </a:r>
            <a:r>
              <a:rPr lang="zh-CN" altLang="en-US" b="1" dirty="0"/>
              <a:t>的地址计算如下：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3200" b="1"/>
              <a:t>base+d</a:t>
            </a:r>
            <a:r>
              <a:rPr lang="zh-CN" altLang="en-US" sz="3200" b="1"/>
              <a:t>；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3200" b="1" dirty="0"/>
              <a:t>其中，</a:t>
            </a:r>
            <a:r>
              <a:rPr lang="en-US" altLang="zh-CN" sz="3200" b="1" dirty="0"/>
              <a:t>base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a[0][0]…[0]</a:t>
            </a:r>
            <a:r>
              <a:rPr lang="zh-CN" altLang="en-US" sz="3200" b="1" dirty="0"/>
              <a:t>的地址。</a:t>
            </a:r>
            <a:endParaRPr lang="en-US" altLang="en-US" sz="3200" b="1" dirty="0"/>
          </a:p>
          <a:p>
            <a:pPr lvl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3200" b="1"/>
              <a:t>  </a:t>
            </a:r>
            <a:r>
              <a:rPr lang="en-US" altLang="zh-CN" sz="3200" b="1"/>
              <a:t>d = ((…((i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*n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+i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)*n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+i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)…)*n</a:t>
            </a:r>
            <a:r>
              <a:rPr lang="en-US" altLang="zh-CN" sz="3200" b="1" baseline="-25000"/>
              <a:t>m</a:t>
            </a:r>
            <a:r>
              <a:rPr lang="en-US" altLang="zh-CN" sz="3200" b="1" err="1"/>
              <a:t>+i</a:t>
            </a:r>
            <a:r>
              <a:rPr lang="en-US" altLang="zh-CN" sz="3200" b="1" baseline="-25000" err="1"/>
              <a:t>m</a:t>
            </a:r>
            <a:r>
              <a:rPr lang="en-US" altLang="zh-CN" sz="3200" b="1" err="1"/>
              <a:t>)*sizeof</a:t>
            </a:r>
            <a:r>
              <a:rPr lang="en-US" altLang="zh-CN" sz="3200" b="1"/>
              <a:t>(T);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当满足某些情况的时候，地址的计算可以使用加法来代替乘法。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34</a:t>
            </a:fld>
            <a:endParaRPr 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7920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676275"/>
          </a:xfrm>
        </p:spPr>
        <p:txBody>
          <a:bodyPr anchor="ctr"/>
          <a:lstStyle/>
          <a:p>
            <a:r>
              <a:rPr lang="zh-CN" altLang="en-US" sz="4000" dirty="0">
                <a:ea typeface="黑体" panose="02010609060101010101" pitchFamily="2" charset="-122"/>
              </a:rPr>
              <a:t>下标变量计算强度的削减（例子）</a:t>
            </a:r>
            <a:endParaRPr lang="zh-CN" altLang="en-US" sz="4000">
              <a:ea typeface="黑体" panose="02010609060101010101" pitchFamily="2" charset="-122"/>
            </a:endParaRPr>
          </a:p>
        </p:txBody>
      </p:sp>
      <p:sp>
        <p:nvSpPr>
          <p:cNvPr id="179203" name="文本占位符 179202"/>
          <p:cNvSpPr>
            <a:spLocks noGrp="1"/>
          </p:cNvSpPr>
          <p:nvPr>
            <p:ph type="body" idx="1"/>
          </p:nvPr>
        </p:nvSpPr>
        <p:spPr>
          <a:xfrm>
            <a:off x="228600" y="836613"/>
            <a:ext cx="8686800" cy="58324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/>
              <a:t>for (v</a:t>
            </a:r>
            <a:r>
              <a:rPr lang="en-US" altLang="zh-CN" b="1" baseline="-25000"/>
              <a:t>1</a:t>
            </a:r>
            <a:r>
              <a:rPr lang="en-US" altLang="zh-CN" b="1"/>
              <a:t>=v</a:t>
            </a:r>
            <a:r>
              <a:rPr lang="en-US" altLang="zh-CN" b="1" baseline="-25000"/>
              <a:t>10</a:t>
            </a:r>
            <a:r>
              <a:rPr lang="en-US" altLang="zh-CN" b="1"/>
              <a:t>;  v</a:t>
            </a:r>
            <a:r>
              <a:rPr lang="en-US" altLang="zh-CN" b="1" baseline="-25000"/>
              <a:t>1</a:t>
            </a:r>
            <a:r>
              <a:rPr lang="en-US" altLang="zh-CN" b="1"/>
              <a:t>&lt;v</a:t>
            </a:r>
            <a:r>
              <a:rPr lang="en-US" altLang="zh-CN" b="1" baseline="-25000"/>
              <a:t>1f </a:t>
            </a:r>
            <a:r>
              <a:rPr lang="en-US" altLang="zh-CN" b="1"/>
              <a:t>;  v</a:t>
            </a:r>
            <a:r>
              <a:rPr lang="en-US" altLang="zh-CN" b="1" baseline="-25000"/>
              <a:t>1</a:t>
            </a:r>
            <a:r>
              <a:rPr lang="en-US" altLang="zh-CN" b="1"/>
              <a:t>++)	</a:t>
            </a: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b="1"/>
              <a:t>		for (v</a:t>
            </a:r>
            <a:r>
              <a:rPr lang="en-US" altLang="zh-CN" b="1" baseline="-25000"/>
              <a:t>2</a:t>
            </a:r>
            <a:r>
              <a:rPr lang="en-US" altLang="zh-CN" b="1"/>
              <a:t>=v</a:t>
            </a:r>
            <a:r>
              <a:rPr lang="en-US" altLang="zh-CN" b="1" baseline="-25000"/>
              <a:t>20</a:t>
            </a:r>
            <a:r>
              <a:rPr lang="en-US" altLang="zh-CN" b="1"/>
              <a:t>;  v2&lt;v</a:t>
            </a:r>
            <a:r>
              <a:rPr lang="en-US" altLang="zh-CN" b="1" baseline="-25000"/>
              <a:t>2f</a:t>
            </a:r>
            <a:r>
              <a:rPr lang="en-US" altLang="zh-CN" b="1"/>
              <a:t>;  v</a:t>
            </a:r>
            <a:r>
              <a:rPr lang="en-US" altLang="zh-CN" b="1" baseline="-25000"/>
              <a:t>2</a:t>
            </a:r>
            <a:r>
              <a:rPr lang="en-US" altLang="zh-CN" b="1"/>
              <a:t>++)</a:t>
            </a: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b="1"/>
              <a:t>		    { … A[i</a:t>
            </a:r>
            <a:r>
              <a:rPr lang="en-US" altLang="zh-CN" b="1" baseline="-25000"/>
              <a:t>1</a:t>
            </a:r>
            <a:r>
              <a:rPr lang="en-US" altLang="zh-CN" b="1"/>
              <a:t>][i</a:t>
            </a:r>
            <a:r>
              <a:rPr lang="en-US" altLang="zh-CN" b="1" baseline="-25000"/>
              <a:t>2</a:t>
            </a:r>
            <a:r>
              <a:rPr lang="en-US" altLang="zh-CN" b="1"/>
              <a:t>][i</a:t>
            </a:r>
            <a:r>
              <a:rPr lang="en-US" altLang="zh-CN" b="1" baseline="-25000"/>
              <a:t>3</a:t>
            </a:r>
            <a:r>
              <a:rPr lang="en-US" altLang="zh-CN" b="1"/>
              <a:t>]… }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/>
              <a:t>i</a:t>
            </a:r>
            <a:r>
              <a:rPr lang="en-US" altLang="zh-CN" b="1" baseline="-25000"/>
              <a:t>1</a:t>
            </a:r>
            <a:r>
              <a:rPr lang="en-US" altLang="zh-CN" b="1"/>
              <a:t>, i</a:t>
            </a:r>
            <a:r>
              <a:rPr lang="en-US" altLang="zh-CN" b="1" baseline="-25000"/>
              <a:t>2</a:t>
            </a:r>
            <a:r>
              <a:rPr lang="en-US" altLang="zh-CN" b="1"/>
              <a:t>, i</a:t>
            </a:r>
            <a:r>
              <a:rPr lang="en-US" altLang="zh-CN" b="1" baseline="-25000"/>
              <a:t>3</a:t>
            </a:r>
            <a:r>
              <a:rPr lang="zh-CN" altLang="en-US" b="1" dirty="0"/>
              <a:t>都可以表示成为：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/>
              <a:t>C</a:t>
            </a:r>
            <a:r>
              <a:rPr lang="en-US" altLang="zh-CN" b="1" baseline="-25000"/>
              <a:t>k0</a:t>
            </a:r>
            <a:r>
              <a:rPr lang="en-US" altLang="zh-CN" b="1"/>
              <a:t>+C</a:t>
            </a:r>
            <a:r>
              <a:rPr lang="en-US" altLang="zh-CN" b="1" baseline="-25000"/>
              <a:t>k1</a:t>
            </a:r>
            <a:r>
              <a:rPr lang="en-US" altLang="zh-CN" b="1"/>
              <a:t>*V</a:t>
            </a:r>
            <a:r>
              <a:rPr lang="en-US" altLang="zh-CN" b="1" baseline="-25000"/>
              <a:t>1</a:t>
            </a:r>
            <a:r>
              <a:rPr lang="en-US" altLang="zh-CN" b="1"/>
              <a:t>+C</a:t>
            </a:r>
            <a:r>
              <a:rPr lang="en-US" altLang="zh-CN" b="1" baseline="-25000"/>
              <a:t>k2</a:t>
            </a:r>
            <a:r>
              <a:rPr lang="en-US" altLang="zh-CN" b="1"/>
              <a:t>*V</a:t>
            </a:r>
            <a:r>
              <a:rPr lang="en-US" altLang="zh-CN" b="1" baseline="-25000"/>
              <a:t>2</a:t>
            </a:r>
            <a:r>
              <a:rPr lang="en-US" altLang="zh-CN" b="1"/>
              <a:t> (k=1,2,3);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/>
              <a:t>A[i</a:t>
            </a:r>
            <a:r>
              <a:rPr lang="en-US" altLang="zh-CN" b="1" baseline="-25000"/>
              <a:t>1</a:t>
            </a:r>
            <a:r>
              <a:rPr lang="en-US" altLang="zh-CN" b="1"/>
              <a:t>][i</a:t>
            </a:r>
            <a:r>
              <a:rPr lang="en-US" altLang="zh-CN" b="1" baseline="-25000"/>
              <a:t>2</a:t>
            </a:r>
            <a:r>
              <a:rPr lang="en-US" altLang="zh-CN" b="1"/>
              <a:t>][i</a:t>
            </a:r>
            <a:r>
              <a:rPr lang="en-US" altLang="zh-CN" b="1" baseline="-25000"/>
              <a:t>3</a:t>
            </a:r>
            <a:r>
              <a:rPr lang="en-US" altLang="zh-CN" b="1" dirty="0"/>
              <a:t>]</a:t>
            </a:r>
            <a:r>
              <a:rPr lang="zh-CN" altLang="en-US" b="1" dirty="0"/>
              <a:t>的地址为</a:t>
            </a:r>
            <a:r>
              <a:rPr lang="en-US" altLang="zh-CN" b="1"/>
              <a:t>base+d; d=(i1*n2*n3+i2*n3+i3);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将</a:t>
            </a:r>
            <a:r>
              <a:rPr lang="en-US" altLang="zh-CN" b="1" dirty="0"/>
              <a:t>i1,i2,i3</a:t>
            </a:r>
            <a:r>
              <a:rPr lang="zh-CN" altLang="en-US" b="1" dirty="0"/>
              <a:t>的表达式代入</a:t>
            </a:r>
            <a:r>
              <a:rPr lang="en-US" altLang="zh-CN" b="1" dirty="0"/>
              <a:t>d</a:t>
            </a:r>
            <a:r>
              <a:rPr lang="zh-CN" altLang="en-US" b="1" dirty="0"/>
              <a:t>的表达式，可以得到</a:t>
            </a:r>
            <a:r>
              <a:rPr lang="en-US" altLang="zh-CN" b="1"/>
              <a:t>d=C</a:t>
            </a:r>
            <a:r>
              <a:rPr lang="en-US" altLang="zh-CN" b="1" baseline="-25000"/>
              <a:t>0</a:t>
            </a:r>
            <a:r>
              <a:rPr lang="en-US" altLang="zh-CN" b="1"/>
              <a:t>’+C</a:t>
            </a:r>
            <a:r>
              <a:rPr lang="en-US" altLang="zh-CN" b="1" baseline="-25000"/>
              <a:t>1</a:t>
            </a:r>
            <a:r>
              <a:rPr lang="en-US" altLang="zh-CN" b="1"/>
              <a:t>’*V</a:t>
            </a:r>
            <a:r>
              <a:rPr lang="en-US" altLang="zh-CN" b="1" baseline="-25000"/>
              <a:t>1</a:t>
            </a:r>
            <a:r>
              <a:rPr lang="en-US" altLang="zh-CN" b="1"/>
              <a:t>+C</a:t>
            </a:r>
            <a:r>
              <a:rPr lang="en-US" altLang="zh-CN" b="1" baseline="-25000"/>
              <a:t>2</a:t>
            </a:r>
            <a:r>
              <a:rPr lang="en-US" altLang="zh-CN" b="1"/>
              <a:t>’*V</a:t>
            </a:r>
            <a:r>
              <a:rPr lang="en-US" altLang="zh-CN" b="1" baseline="-25000"/>
              <a:t>2</a:t>
            </a:r>
            <a:r>
              <a:rPr lang="en-US" altLang="zh-CN" b="1"/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35</a:t>
            </a:fld>
            <a:endParaRPr 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80225"/>
          <p:cNvSpPr>
            <a:spLocks noGrp="1"/>
          </p:cNvSpPr>
          <p:nvPr>
            <p:ph type="title"/>
          </p:nvPr>
        </p:nvSpPr>
        <p:spPr>
          <a:xfrm>
            <a:off x="304800" y="260350"/>
            <a:ext cx="8534400" cy="600075"/>
          </a:xfrm>
        </p:spPr>
        <p:txBody>
          <a:bodyPr anchor="ctr"/>
          <a:lstStyle/>
          <a:p>
            <a:r>
              <a:rPr lang="zh-CN" altLang="en-US" sz="4000" dirty="0">
                <a:ea typeface="黑体" panose="02010609060101010101" pitchFamily="2" charset="-122"/>
              </a:rPr>
              <a:t>下标变量计算强度的削减（例子）</a:t>
            </a:r>
            <a:endParaRPr lang="zh-CN" altLang="en-US" sz="4000">
              <a:ea typeface="黑体" panose="02010609060101010101" pitchFamily="2" charset="-122"/>
            </a:endParaRPr>
          </a:p>
        </p:txBody>
      </p:sp>
      <p:sp>
        <p:nvSpPr>
          <p:cNvPr id="180227" name="文本占位符 180226"/>
          <p:cNvSpPr>
            <a:spLocks noGrp="1"/>
          </p:cNvSpPr>
          <p:nvPr>
            <p:ph type="body" idx="1"/>
          </p:nvPr>
        </p:nvSpPr>
        <p:spPr>
          <a:xfrm>
            <a:off x="0" y="981075"/>
            <a:ext cx="9144000" cy="55721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/>
              <a:t>显然，在上面的例子中，每次内循环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的值增加</a:t>
            </a:r>
            <a:r>
              <a:rPr lang="en-US" altLang="zh-CN" sz="2800" b="1"/>
              <a:t>C2’</a:t>
            </a:r>
            <a:r>
              <a:rPr lang="zh-CN" altLang="en-US" sz="2800" b="1"/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 dirty="0"/>
              <a:t>    每次外循环</a:t>
            </a:r>
            <a:r>
              <a:rPr lang="en-US" altLang="zh-CN" sz="2800" b="1" dirty="0"/>
              <a:t>, d</a:t>
            </a:r>
            <a:r>
              <a:rPr lang="zh-CN" altLang="en-US" sz="2800" b="1" dirty="0"/>
              <a:t>的值增加</a:t>
            </a:r>
            <a:r>
              <a:rPr lang="en-US" altLang="zh-CN" sz="2800" b="1" dirty="0"/>
              <a:t>C1’</a:t>
            </a:r>
            <a:r>
              <a:rPr lang="zh-CN" altLang="en-US" sz="2800" b="1" dirty="0"/>
              <a:t>（但是</a:t>
            </a:r>
            <a:r>
              <a:rPr lang="en-US" altLang="zh-CN" sz="2800" b="1" dirty="0"/>
              <a:t>V2</a:t>
            </a:r>
            <a:r>
              <a:rPr lang="zh-CN" altLang="en-US" sz="2800" b="1" dirty="0"/>
              <a:t>被重置）。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/>
              <a:t>显然可以这样计算</a:t>
            </a:r>
            <a:r>
              <a:rPr lang="en-US" altLang="zh-CN" sz="2800" b="1" dirty="0"/>
              <a:t>A[i1][i2][i3]</a:t>
            </a:r>
            <a:r>
              <a:rPr lang="zh-CN" altLang="en-US" sz="2800" b="1" dirty="0"/>
              <a:t>的地址：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在循环开始的时候，设置初值</a:t>
            </a:r>
            <a:r>
              <a:rPr lang="en-US" altLang="zh-CN" b="1"/>
              <a:t>d1=(base+C0’)+C1’*V10;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在进入外层循环后，进入内层循环前，设置</a:t>
            </a:r>
            <a:r>
              <a:rPr lang="en-US" altLang="zh-CN" b="1"/>
              <a:t>d2=d1+C2’*V20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在内层循环，用</a:t>
            </a:r>
            <a:r>
              <a:rPr lang="en-US" altLang="zh-CN" b="1" dirty="0"/>
              <a:t>d2</a:t>
            </a:r>
            <a:r>
              <a:rPr lang="zh-CN" altLang="en-US" b="1" dirty="0"/>
              <a:t>作为地址获取</a:t>
            </a:r>
            <a:r>
              <a:rPr lang="en-US" altLang="zh-CN" b="1" dirty="0"/>
              <a:t>A[i1][i2][i3]</a:t>
            </a:r>
            <a:r>
              <a:rPr lang="zh-CN" altLang="en-US" b="1" dirty="0"/>
              <a:t>的值。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内层循环体每次运行结束之前，将</a:t>
            </a:r>
            <a:r>
              <a:rPr lang="en-US" altLang="zh-CN" b="1" dirty="0"/>
              <a:t>d2</a:t>
            </a:r>
            <a:r>
              <a:rPr lang="zh-CN" altLang="en-US" b="1" dirty="0"/>
              <a:t>的值增加</a:t>
            </a:r>
            <a:r>
              <a:rPr lang="en-US" altLang="zh-CN" b="1"/>
              <a:t>C2’</a:t>
            </a:r>
            <a:r>
              <a:rPr lang="zh-CN" altLang="en-US" b="1"/>
              <a:t>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每次外层循环体运行结束之前，将</a:t>
            </a:r>
            <a:r>
              <a:rPr lang="en-US" altLang="zh-CN" b="1" dirty="0"/>
              <a:t>d1</a:t>
            </a:r>
            <a:r>
              <a:rPr lang="zh-CN" altLang="en-US" b="1" dirty="0"/>
              <a:t>的值增加</a:t>
            </a:r>
            <a:r>
              <a:rPr lang="en-US" altLang="zh-CN" b="1"/>
              <a:t>C1’</a:t>
            </a:r>
            <a:r>
              <a:rPr lang="zh-CN" altLang="en-US" b="1"/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/>
              <a:t>于是，对于</a:t>
            </a:r>
            <a:r>
              <a:rPr lang="en-US" altLang="zh-CN" sz="2800" b="1" dirty="0"/>
              <a:t>A[i1][i2][i3]</a:t>
            </a:r>
            <a:r>
              <a:rPr lang="zh-CN" altLang="en-US" sz="2800" b="1" dirty="0"/>
              <a:t>的地址计算变成了加法运算。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36</a:t>
            </a:fld>
            <a:endParaRPr 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8124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anchor="ctr"/>
          <a:lstStyle/>
          <a:p>
            <a:r>
              <a:rPr lang="zh-CN" altLang="en-US" sz="4000" dirty="0">
                <a:ea typeface="黑体" panose="02010609060101010101" pitchFamily="2" charset="-122"/>
              </a:rPr>
              <a:t>下标变量计算强度的削减结果</a:t>
            </a:r>
            <a:endParaRPr lang="zh-CN" altLang="en-US" sz="4000">
              <a:ea typeface="黑体" panose="02010609060101010101" pitchFamily="2" charset="-122"/>
            </a:endParaRPr>
          </a:p>
        </p:txBody>
      </p:sp>
      <p:sp>
        <p:nvSpPr>
          <p:cNvPr id="181251" name="文本占位符 181250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b="1"/>
              <a:t>D1 = base+C0+C1’*V10;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for (v1=v10;  v1&lt;v1f;  v1++)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	D2 = D1+C2’*V20;	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	for (v2=v20;  v2&lt;v2f;  v2++)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		… *D2…;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		D2+=C2’;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	D1+= C1’;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37</a:t>
            </a:fld>
            <a:endParaRPr 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822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>
                <a:ea typeface="黑体" panose="02010609060101010101" pitchFamily="2" charset="-122"/>
              </a:rPr>
              <a:t>下标地址优化计算的条件</a:t>
            </a:r>
            <a:endParaRPr lang="zh-CN" altLang="en-US" sz="4000">
              <a:ea typeface="黑体" panose="02010609060101010101" pitchFamily="2" charset="-122"/>
            </a:endParaRPr>
          </a:p>
        </p:txBody>
      </p:sp>
      <p:sp>
        <p:nvSpPr>
          <p:cNvPr id="182275" name="文本占位符 18227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/>
              <a:t>相应的数组是常界数组：数组的上下界都是常量。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下标变量中的下标表达式是循环控制变量的线性表达式。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满足上述条件的成为可优化下标变量。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在</a:t>
            </a:r>
            <a:r>
              <a:rPr lang="en-US" altLang="zh-CN" b="1" dirty="0"/>
              <a:t>C</a:t>
            </a:r>
            <a:r>
              <a:rPr lang="zh-CN" altLang="en-US" b="1" dirty="0"/>
              <a:t>语言中，要求循环控制变量每次循环的变动是常数。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38</a:t>
            </a:fld>
            <a:endParaRPr 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832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ea typeface="黑体" panose="02010609060101010101" pitchFamily="2" charset="-122"/>
              </a:rPr>
              <a:t>循环优化的实现（略）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83299" name="文本占位符 183298"/>
          <p:cNvSpPr>
            <a:spLocks noGrp="1"/>
          </p:cNvSpPr>
          <p:nvPr>
            <p:ph type="body" idx="1"/>
          </p:nvPr>
        </p:nvSpPr>
        <p:spPr>
          <a:xfrm>
            <a:off x="1752600" y="1981200"/>
            <a:ext cx="67056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循环结构的识别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数据流分析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代码转换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39</a:t>
            </a:fld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 anchor="ctr"/>
          <a:lstStyle/>
          <a:p>
            <a:r>
              <a:rPr lang="zh-CN" alt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中间代码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的优化</a:t>
            </a:r>
            <a:endParaRPr lang="zh-CN" altLang="en-US" sz="40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按阶段分</a:t>
            </a:r>
            <a:r>
              <a:rPr lang="en-US" altLang="zh-CN" sz="36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宋体" panose="02010600030101010101" pitchFamily="2" charset="-122"/>
              </a:rPr>
              <a:t>与机器无关的优化</a:t>
            </a:r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宋体" panose="02010600030101010101" pitchFamily="2" charset="-122"/>
              </a:rPr>
              <a:t>对中间代码进行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依赖于机器的优化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对目标代码进行</a:t>
            </a:r>
            <a:endParaRPr lang="zh-CN" altLang="en-US" sz="2800" b="1" dirty="0"/>
          </a:p>
          <a:p>
            <a:pPr>
              <a:lnSpc>
                <a:spcPct val="90000"/>
              </a:lnSpc>
              <a:buClrTx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根据优化所涉及的程序范围分成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(1)</a:t>
            </a:r>
            <a:r>
              <a:rPr lang="zh-CN" altLang="en-US" sz="2800" b="1" dirty="0">
                <a:latin typeface="宋体" panose="02010600030101010101" pitchFamily="2" charset="-122"/>
              </a:rPr>
              <a:t>局部优化</a:t>
            </a:r>
            <a:r>
              <a:rPr lang="en-US" altLang="zh-CN" sz="2800" b="1" dirty="0">
                <a:latin typeface="宋体" panose="02010600030101010101" pitchFamily="2" charset="-122"/>
              </a:rPr>
              <a:t>: (</a:t>
            </a:r>
            <a:r>
              <a:rPr lang="zh-CN" altLang="en-US" sz="2800" b="1" dirty="0">
                <a:latin typeface="宋体" panose="02010600030101010101" pitchFamily="2" charset="-122"/>
              </a:rPr>
              <a:t>基本块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(2)</a:t>
            </a:r>
            <a:r>
              <a:rPr lang="zh-CN" altLang="en-US" sz="2800" b="1" dirty="0">
                <a:latin typeface="宋体" panose="02010600030101010101" pitchFamily="2" charset="-122"/>
              </a:rPr>
              <a:t>循环优化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对循环中的代码进行优化</a:t>
            </a:r>
          </a:p>
          <a:p>
            <a:pPr>
              <a:lnSpc>
                <a:spcPct val="90000"/>
              </a:lnSpc>
              <a:spcAft>
                <a:spcPct val="20000"/>
              </a:spcAft>
              <a:buClr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宋体" panose="02010600030101010101" pitchFamily="2" charset="-122"/>
              </a:rPr>
              <a:t>全局优化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大范围的优化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优化工作基础：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数据流分析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(control-flow analysis)</a:t>
            </a:r>
          </a:p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控制流分析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(data-flow analysis)                  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变换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(transformations)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4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853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ea typeface="黑体" panose="02010609060101010101" pitchFamily="2" charset="-122"/>
              </a:rPr>
              <a:t>11.4  </a:t>
            </a:r>
            <a:r>
              <a:rPr lang="zh-CN" altLang="en-US" dirty="0">
                <a:ea typeface="黑体" panose="02010609060101010101" pitchFamily="2" charset="-122"/>
              </a:rPr>
              <a:t>其他：特殊指令的使用</a:t>
            </a:r>
          </a:p>
        </p:txBody>
      </p:sp>
      <p:sp>
        <p:nvSpPr>
          <p:cNvPr id="185347" name="文本占位符 18534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099425" cy="41148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充分利用目标系统的某些高效的特殊指令来提高代码效率。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这些指令只可以在某些情况下使用。而识别这样的情况是优化的基础。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例如：</a:t>
            </a:r>
            <a:r>
              <a:rPr lang="en-US" altLang="zh-CN" b="1" dirty="0"/>
              <a:t>INC</a:t>
            </a:r>
            <a:r>
              <a:rPr lang="zh-CN" altLang="en-US" b="1" dirty="0"/>
              <a:t>指令可以用来替代加</a:t>
            </a:r>
            <a:r>
              <a:rPr lang="en-US" altLang="zh-CN" b="1" dirty="0"/>
              <a:t>1</a:t>
            </a:r>
            <a:r>
              <a:rPr lang="zh-CN" altLang="en-US" b="1" dirty="0"/>
              <a:t>的操作。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40</a:t>
            </a:fld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1468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anchor="ctr"/>
          <a:lstStyle/>
          <a:p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200" b="1" dirty="0">
                <a:ea typeface="黑体" panose="0201060906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常数合并</a:t>
            </a:r>
            <a:endParaRPr lang="zh-CN" altLang="en-US" sz="32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610600" cy="571500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a = 10 * 5 + 6 - b;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_tmp0 = 10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_tmp1 = 5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_tmp2 = _tmp0 * _tmp1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_tmp3 = 6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_tmp4 = _tmp2 + _tmp3 ;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_tmp5 = _tmp4 – b;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a = _tmp5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</a:t>
            </a:r>
            <a:r>
              <a:rPr lang="zh-CN" altLang="en-US" b="1" dirty="0">
                <a:latin typeface="Arial" panose="020B0604020202020204" pitchFamily="34" charset="0"/>
              </a:rPr>
              <a:t>或者                          </a:t>
            </a:r>
            <a:r>
              <a:rPr lang="en-US" altLang="zh-CN" b="1">
                <a:latin typeface="Arial" panose="020B0604020202020204" pitchFamily="34" charset="0"/>
              </a:rPr>
              <a:t>_tmp0 = 56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                     _tmp1 = _tmp0 – b 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                              a = _tmp1 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1571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anchor="ctr"/>
          <a:lstStyle/>
          <a:p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600" b="1">
                <a:latin typeface="Arial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常数传播</a:t>
            </a:r>
            <a:endParaRPr lang="zh-CN" altLang="en-US" sz="36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5715" name="文本占位符 115714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/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_tmp4 = 0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       f0 = _tmp4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_tmp5 = 1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       f1 = _tmp5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_tmp6 = 2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          i = _tmp6 ;</a:t>
            </a:r>
          </a:p>
        </p:txBody>
      </p:sp>
      <p:sp>
        <p:nvSpPr>
          <p:cNvPr id="115716" name="文本占位符 115715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f0 = 0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f1 = 1 ;</a:t>
            </a:r>
          </a:p>
          <a:p>
            <a:pPr>
              <a:buClrTx/>
              <a:buNone/>
            </a:pPr>
            <a:r>
              <a:rPr lang="en-US" altLang="zh-CN" b="1">
                <a:latin typeface="Arial" panose="020B0604020202020204" pitchFamily="34" charset="0"/>
              </a:rPr>
              <a:t>  i = 2 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anchor="ctr"/>
          <a:lstStyle/>
          <a:p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600" b="1" dirty="0">
                <a:ea typeface="黑体" panose="0201060906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代数简化</a:t>
            </a:r>
            <a:endParaRPr lang="zh-CN" altLang="en-US" sz="36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>
          <a:xfrm>
            <a:off x="2514600" y="1066800"/>
            <a:ext cx="43434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x+0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0+x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x*1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1*x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0/x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x-0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b &amp;&amp; true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b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b &amp;&amp; false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false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b || true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true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Arial" panose="020B0604020202020204" pitchFamily="34" charset="0"/>
              </a:rPr>
              <a:t>b || false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b="1">
                <a:latin typeface="Arial" panose="020B0604020202020204" pitchFamily="34" charset="0"/>
              </a:rPr>
              <a:t> 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1776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anchor="ctr"/>
          <a:lstStyle/>
          <a:p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600" b="1" dirty="0">
                <a:ea typeface="黑体" panose="0201060906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代数简化</a:t>
            </a:r>
            <a:endParaRPr lang="zh-CN" altLang="en-US" sz="36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7763" name="文本占位符 11776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     </a:t>
            </a:r>
            <a:r>
              <a:rPr lang="en-US" altLang="zh-CN" sz="3600" b="1">
                <a:latin typeface="Arial" panose="020B0604020202020204" pitchFamily="34" charset="0"/>
              </a:rPr>
              <a:t>b = 5 + a + 10 ;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_tmp0 = 5 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_tmp1 = _tmp0 + a 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_tmp2 = _tmp1 + 10 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         b = _tmp2 ;</a:t>
            </a:r>
          </a:p>
          <a:p>
            <a:pPr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</a:t>
            </a:r>
            <a:r>
              <a:rPr lang="zh-CN" altLang="en-US" b="1" dirty="0">
                <a:latin typeface="Arial" panose="020B0604020202020204" pitchFamily="34" charset="0"/>
              </a:rPr>
              <a:t>或者                    </a:t>
            </a:r>
            <a:r>
              <a:rPr lang="en-US" altLang="zh-CN" b="1">
                <a:latin typeface="Arial" panose="020B0604020202020204" pitchFamily="34" charset="0"/>
              </a:rPr>
              <a:t>_tmp0 = 15 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             _tmp1 = a + _tmp0 ;</a:t>
            </a:r>
          </a:p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                     b = _tmp1 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8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优化技术简介</a:t>
            </a:r>
            <a:r>
              <a:rPr lang="en-US" altLang="zh-CN" sz="3600" b="1">
                <a:latin typeface="Arial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ea typeface="黑体" panose="02010609060101010101" pitchFamily="2" charset="-122"/>
                <a:sym typeface="Symbol" panose="05050102010706020507" pitchFamily="18" charset="2"/>
              </a:rPr>
              <a:t>降低运算强度</a:t>
            </a:r>
            <a:endParaRPr lang="zh-CN" altLang="en-US" sz="3600" b="1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en-US" altLang="zh-CN" sz="4000" b="1">
                <a:latin typeface="Courier New" panose="02070309020205020404" pitchFamily="49" charset="0"/>
              </a:rPr>
              <a:t>a) i*2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2*i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i+i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i&lt;&lt;2</a:t>
            </a:r>
          </a:p>
          <a:p>
            <a:pPr>
              <a:buNone/>
            </a:pPr>
            <a:r>
              <a:rPr lang="en-US" altLang="zh-CN" sz="4000" b="1">
                <a:latin typeface="Courier New" panose="02070309020205020404" pitchFamily="49" charset="0"/>
              </a:rPr>
              <a:t>b) i/2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 err="1">
                <a:latin typeface="Courier New" panose="02070309020205020404" pitchFamily="49" charset="0"/>
              </a:rPr>
              <a:t> (int</a:t>
            </a:r>
            <a:r>
              <a:rPr lang="en-US" altLang="zh-CN" sz="4000" b="1">
                <a:latin typeface="Courier New" panose="02070309020205020404" pitchFamily="49" charset="0"/>
              </a:rPr>
              <a:t>)(i*0.5)</a:t>
            </a:r>
          </a:p>
          <a:p>
            <a:pPr>
              <a:buNone/>
            </a:pPr>
            <a:r>
              <a:rPr lang="en-US" altLang="zh-CN" sz="4000" b="1">
                <a:latin typeface="Courier New" panose="02070309020205020404" pitchFamily="49" charset="0"/>
              </a:rPr>
              <a:t>c) 0-1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-1</a:t>
            </a:r>
          </a:p>
          <a:p>
            <a:pPr>
              <a:buNone/>
            </a:pPr>
            <a:r>
              <a:rPr lang="en-US" altLang="zh-CN" sz="4000" b="1">
                <a:latin typeface="Courier New" panose="02070309020205020404" pitchFamily="49" charset="0"/>
              </a:rPr>
              <a:t>d) f*2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2.0 * f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f + f</a:t>
            </a:r>
          </a:p>
          <a:p>
            <a:pPr>
              <a:buNone/>
            </a:pPr>
            <a:r>
              <a:rPr lang="en-US" altLang="zh-CN" sz="4000" b="1">
                <a:latin typeface="Courier New" panose="02070309020205020404" pitchFamily="49" charset="0"/>
              </a:rPr>
              <a:t>e) f/2.0 </a:t>
            </a:r>
            <a:r>
              <a:rPr lang="en-US" altLang="zh-CN" sz="4000" b="1"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zh-CN" sz="4000" b="1">
                <a:latin typeface="Courier New" panose="02070309020205020404" pitchFamily="49" charset="0"/>
              </a:rPr>
              <a:t> f*0.5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2672</Words>
  <Application>Microsoft Office PowerPoint</Application>
  <PresentationFormat>全屏显示(4:3)</PresentationFormat>
  <Paragraphs>523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默认设计模板</vt:lpstr>
      <vt:lpstr>Microsoft Graph 图表</vt:lpstr>
      <vt:lpstr>代码优化</vt:lpstr>
      <vt:lpstr>1  代码优化?</vt:lpstr>
      <vt:lpstr>源代码的优化例：</vt:lpstr>
      <vt:lpstr>中间代码的优化</vt:lpstr>
      <vt:lpstr>优化技术简介——常数合并</vt:lpstr>
      <vt:lpstr>优化技术简介——常数传播</vt:lpstr>
      <vt:lpstr>优化技术简介——代数简化</vt:lpstr>
      <vt:lpstr>优化技术简介——代数简化</vt:lpstr>
      <vt:lpstr>优化技术简介——降低运算强度</vt:lpstr>
      <vt:lpstr>优化技术简介——复写传播</vt:lpstr>
      <vt:lpstr>2  局部优化：基本块内的优化</vt:lpstr>
      <vt:lpstr>PowerPoint 演示文稿</vt:lpstr>
      <vt:lpstr>例：</vt:lpstr>
      <vt:lpstr>程序流图的构造</vt:lpstr>
      <vt:lpstr>例 11-1：基本块划分和流图</vt:lpstr>
      <vt:lpstr>三地址序列中的基本块：</vt:lpstr>
      <vt:lpstr>程序流图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11.3   与循环有关的优化</vt:lpstr>
      <vt:lpstr>循环不变式外提</vt:lpstr>
      <vt:lpstr>循环不变式的例子</vt:lpstr>
      <vt:lpstr>四元式的循环不变式</vt:lpstr>
      <vt:lpstr>循环不变四元式的相对性</vt:lpstr>
      <vt:lpstr>循环不变表达式优化 需要解决的问题</vt:lpstr>
      <vt:lpstr>归纳变量的删除</vt:lpstr>
      <vt:lpstr>归纳变量的删除（例子）</vt:lpstr>
      <vt:lpstr>归纳变量的删除（四元式例子）</vt:lpstr>
      <vt:lpstr>归纳变量的删除</vt:lpstr>
      <vt:lpstr>计算强度削减</vt:lpstr>
      <vt:lpstr>计算强度削减（下标变量）</vt:lpstr>
      <vt:lpstr>下标变量计算强度的削减（例子）</vt:lpstr>
      <vt:lpstr>下标变量计算强度的削减（例子）</vt:lpstr>
      <vt:lpstr>下标变量计算强度的削减结果</vt:lpstr>
      <vt:lpstr>下标地址优化计算的条件</vt:lpstr>
      <vt:lpstr>循环优化的实现（略）</vt:lpstr>
      <vt:lpstr>11.4  其他：特殊指令的使用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Wu</dc:creator>
  <cp:lastModifiedBy>User</cp:lastModifiedBy>
  <cp:revision>204</cp:revision>
  <dcterms:created xsi:type="dcterms:W3CDTF">2000-01-11T06:11:00Z</dcterms:created>
  <dcterms:modified xsi:type="dcterms:W3CDTF">2019-05-20T07:04:46Z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