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2.xml"/>
  <Override ContentType="application/vnd.openxmlformats-officedocument.drawingml.chartshapes+xml" PartName="/ppt/drawings/drawing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5"/>
    <p:sldMasterId id="2147483660" r:id="rId6"/>
    <p:sldMasterId id="2147483663" r:id="rId7"/>
    <p:sldMasterId id="2147483665" r:id="rId8"/>
    <p:sldMasterId id="2147483667"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 uri="GoogleSlidesCustomDataVersion2">
      <go:slidesCustomData xmlns:go="http://customooxmlschemas.google.com/" r:id="rId49" roundtripDataSignature="AMtx7mh4/LzM/aohLn2J5qc1l5PVfoxz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CCB5E3-79FF-4DAF-A40B-5D7DCC086D24}">
  <a:tblStyle styleId="{BECCB5E3-79FF-4DAF-A40B-5D7DCC086D2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E331D7A9-985E-488E-868F-F01DF8D2BAFD}"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Volumes\GoogleDrive-117313035465063872613\&#12510;&#12452;&#12488;&#12441;&#12521;&#12452;&#12501;&#12441;\WeeklyIssues\20220704\&#26408;&#26356;&#27941;&#24066;&#28779;&#33900;&#22580;&#25972;&#20633;&#36939;&#21942;&#20107;&#26989;&#23566;&#20837;&#21487;&#33021;&#24615;&#35519;&#26619;&#12486;&#12441;&#12540;&#12479;.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Volumes\GoogleDrive-117313035465063872613\&#12510;&#12452;&#12488;&#12441;&#12521;&#12452;&#12501;&#12441;\WeeklyIssues\20220704\&#26408;&#26356;&#27941;&#24066;&#28779;&#33900;&#22580;&#25972;&#20633;&#36939;&#21942;&#20107;&#26989;&#23566;&#20837;&#21487;&#33021;&#24615;&#35519;&#26619;&#12486;&#12441;&#12540;&#12479;.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Volumes\GoogleDrive-117313035465063872613\&#12510;&#12452;&#12488;&#12441;&#12521;&#12452;&#12501;&#12441;\WeeklyIssues\20220704\&#26408;&#26356;&#27941;&#24066;&#28779;&#33900;&#22580;&#25972;&#20633;&#36939;&#21942;&#20107;&#26989;&#23566;&#20837;&#21487;&#33021;&#24615;&#35519;&#26619;&#12486;&#12441;&#12540;&#12479;.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yoshihiroashihara\Library\CloudStorage\GoogleDrive-yoshihiro.ashihara@gmail.com\&#12510;&#12452;&#12488;&#12441;&#12521;&#12452;&#12501;&#12441;\WeeklyIssues\20241007\smallPFI_results1010_&#20462;&#27491;&#29992;.xlsx" TargetMode="External"/><Relationship Id="rId2"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https://digitalgojp-my.sharepoint.com/personal/yoshihiro_ashihara_n9y_cao_go_jp/Documents/WeeklyIssues/241007/smallPFI_results1010_&#20462;&#27491;&#2999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yoshihiroashihara\Library\CloudStorage\GoogleDrive-yoshihiro.ashihara@gmail.com\&#12510;&#12452;&#12488;&#12441;&#12521;&#12452;&#12501;&#12441;\WeeklyIssues\20241007\smallPFI_results1010_&#20462;&#27491;&#29992;.xlsx" TargetMode="External"/><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400" b="1"/>
              <a:t>典型的な公共サービス事業のキャッシュフロー</a:t>
            </a:r>
            <a:endParaRPr lang="ja-JP" altLang="en-US"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従来方式 (6794百万円)</c:v>
                </c:pt>
              </c:strCache>
            </c:strRef>
          </c:tx>
          <c:spPr>
            <a:solidFill>
              <a:schemeClr val="accent1"/>
            </a:solidFill>
            <a:ln>
              <a:noFill/>
            </a:ln>
            <a:effectLst/>
          </c:spPr>
          <c:invertIfNegative val="0"/>
          <c:cat>
            <c:strRef>
              <c:f>Sheet1!$A$2:$A$21</c:f>
              <c:strCache>
                <c:ptCount val="20"/>
                <c:pt idx="0">
                  <c:v>H29</c:v>
                </c:pt>
                <c:pt idx="1">
                  <c:v>H30</c:v>
                </c:pt>
                <c:pt idx="2">
                  <c:v>H31</c:v>
                </c:pt>
                <c:pt idx="3">
                  <c:v>H32</c:v>
                </c:pt>
                <c:pt idx="4">
                  <c:v>H33</c:v>
                </c:pt>
                <c:pt idx="5">
                  <c:v>H34</c:v>
                </c:pt>
                <c:pt idx="6">
                  <c:v>H35</c:v>
                </c:pt>
                <c:pt idx="7">
                  <c:v>H36</c:v>
                </c:pt>
                <c:pt idx="8">
                  <c:v>H37</c:v>
                </c:pt>
                <c:pt idx="9">
                  <c:v>H38</c:v>
                </c:pt>
                <c:pt idx="10">
                  <c:v>H39</c:v>
                </c:pt>
                <c:pt idx="11">
                  <c:v>H40</c:v>
                </c:pt>
                <c:pt idx="12">
                  <c:v>H41</c:v>
                </c:pt>
                <c:pt idx="13">
                  <c:v>H42</c:v>
                </c:pt>
                <c:pt idx="14">
                  <c:v>H43</c:v>
                </c:pt>
                <c:pt idx="15">
                  <c:v>H44</c:v>
                </c:pt>
                <c:pt idx="16">
                  <c:v>H45</c:v>
                </c:pt>
                <c:pt idx="17">
                  <c:v>H46</c:v>
                </c:pt>
                <c:pt idx="18">
                  <c:v>H47</c:v>
                </c:pt>
                <c:pt idx="19">
                  <c:v>H48</c:v>
                </c:pt>
              </c:strCache>
            </c:strRef>
          </c:cat>
          <c:val>
            <c:numRef>
              <c:f>Sheet1!$B$2:$B$21</c:f>
              <c:numCache>
                <c:formatCode>General</c:formatCode>
                <c:ptCount val="20"/>
                <c:pt idx="0">
                  <c:v>39960</c:v>
                </c:pt>
                <c:pt idx="1">
                  <c:v>0</c:v>
                </c:pt>
                <c:pt idx="2">
                  <c:v>399967</c:v>
                </c:pt>
                <c:pt idx="3">
                  <c:v>710241</c:v>
                </c:pt>
                <c:pt idx="4">
                  <c:v>595411</c:v>
                </c:pt>
                <c:pt idx="5">
                  <c:v>179676</c:v>
                </c:pt>
                <c:pt idx="6">
                  <c:v>224723</c:v>
                </c:pt>
                <c:pt idx="7">
                  <c:v>338972</c:v>
                </c:pt>
                <c:pt idx="8">
                  <c:v>376416</c:v>
                </c:pt>
                <c:pt idx="9">
                  <c:v>376414</c:v>
                </c:pt>
                <c:pt idx="10">
                  <c:v>376416</c:v>
                </c:pt>
                <c:pt idx="11">
                  <c:v>376415</c:v>
                </c:pt>
                <c:pt idx="12">
                  <c:v>376416</c:v>
                </c:pt>
                <c:pt idx="13">
                  <c:v>376416</c:v>
                </c:pt>
                <c:pt idx="14">
                  <c:v>376416</c:v>
                </c:pt>
                <c:pt idx="15">
                  <c:v>376415</c:v>
                </c:pt>
                <c:pt idx="16">
                  <c:v>376416</c:v>
                </c:pt>
                <c:pt idx="17">
                  <c:v>376414</c:v>
                </c:pt>
                <c:pt idx="18">
                  <c:v>329777</c:v>
                </c:pt>
                <c:pt idx="19">
                  <c:v>211482</c:v>
                </c:pt>
              </c:numCache>
            </c:numRef>
          </c:val>
          <c:extLst>
            <c:ext xmlns:c16="http://schemas.microsoft.com/office/drawing/2014/chart" uri="{C3380CC4-5D6E-409C-BE32-E72D297353CC}">
              <c16:uniqueId val="{00000000-1B8D-AC48-A30C-035FACD4BF3B}"/>
            </c:ext>
          </c:extLst>
        </c:ser>
        <c:ser>
          <c:idx val="1"/>
          <c:order val="1"/>
          <c:tx>
            <c:strRef>
              <c:f>Sheet1!$C$1</c:f>
              <c:strCache>
                <c:ptCount val="1"/>
                <c:pt idx="0">
                  <c:v>BTO方式 (6592百万円)</c:v>
                </c:pt>
              </c:strCache>
            </c:strRef>
          </c:tx>
          <c:spPr>
            <a:solidFill>
              <a:schemeClr val="accent2"/>
            </a:solidFill>
            <a:ln>
              <a:noFill/>
            </a:ln>
            <a:effectLst/>
          </c:spPr>
          <c:invertIfNegative val="0"/>
          <c:cat>
            <c:strRef>
              <c:f>Sheet1!$A$2:$A$21</c:f>
              <c:strCache>
                <c:ptCount val="20"/>
                <c:pt idx="0">
                  <c:v>H29</c:v>
                </c:pt>
                <c:pt idx="1">
                  <c:v>H30</c:v>
                </c:pt>
                <c:pt idx="2">
                  <c:v>H31</c:v>
                </c:pt>
                <c:pt idx="3">
                  <c:v>H32</c:v>
                </c:pt>
                <c:pt idx="4">
                  <c:v>H33</c:v>
                </c:pt>
                <c:pt idx="5">
                  <c:v>H34</c:v>
                </c:pt>
                <c:pt idx="6">
                  <c:v>H35</c:v>
                </c:pt>
                <c:pt idx="7">
                  <c:v>H36</c:v>
                </c:pt>
                <c:pt idx="8">
                  <c:v>H37</c:v>
                </c:pt>
                <c:pt idx="9">
                  <c:v>H38</c:v>
                </c:pt>
                <c:pt idx="10">
                  <c:v>H39</c:v>
                </c:pt>
                <c:pt idx="11">
                  <c:v>H40</c:v>
                </c:pt>
                <c:pt idx="12">
                  <c:v>H41</c:v>
                </c:pt>
                <c:pt idx="13">
                  <c:v>H42</c:v>
                </c:pt>
                <c:pt idx="14">
                  <c:v>H43</c:v>
                </c:pt>
                <c:pt idx="15">
                  <c:v>H44</c:v>
                </c:pt>
                <c:pt idx="16">
                  <c:v>H45</c:v>
                </c:pt>
                <c:pt idx="17">
                  <c:v>H46</c:v>
                </c:pt>
                <c:pt idx="18">
                  <c:v>H47</c:v>
                </c:pt>
                <c:pt idx="19">
                  <c:v>H48</c:v>
                </c:pt>
              </c:strCache>
            </c:strRef>
          </c:cat>
          <c:val>
            <c:numRef>
              <c:f>Sheet1!$C$2:$C$21</c:f>
              <c:numCache>
                <c:formatCode>General</c:formatCode>
                <c:ptCount val="20"/>
                <c:pt idx="0">
                  <c:v>56160</c:v>
                </c:pt>
                <c:pt idx="1">
                  <c:v>16200</c:v>
                </c:pt>
                <c:pt idx="2">
                  <c:v>6600</c:v>
                </c:pt>
                <c:pt idx="3">
                  <c:v>13640</c:v>
                </c:pt>
                <c:pt idx="4">
                  <c:v>328622</c:v>
                </c:pt>
                <c:pt idx="5">
                  <c:v>282629</c:v>
                </c:pt>
                <c:pt idx="6">
                  <c:v>282718</c:v>
                </c:pt>
                <c:pt idx="7">
                  <c:v>276210</c:v>
                </c:pt>
                <c:pt idx="8">
                  <c:v>443530</c:v>
                </c:pt>
                <c:pt idx="9">
                  <c:v>443626</c:v>
                </c:pt>
                <c:pt idx="10">
                  <c:v>443717</c:v>
                </c:pt>
                <c:pt idx="11">
                  <c:v>443813</c:v>
                </c:pt>
                <c:pt idx="12">
                  <c:v>443910</c:v>
                </c:pt>
                <c:pt idx="13">
                  <c:v>444009</c:v>
                </c:pt>
                <c:pt idx="14">
                  <c:v>444110</c:v>
                </c:pt>
                <c:pt idx="15">
                  <c:v>444211</c:v>
                </c:pt>
                <c:pt idx="16">
                  <c:v>444311</c:v>
                </c:pt>
                <c:pt idx="17">
                  <c:v>444415</c:v>
                </c:pt>
                <c:pt idx="18">
                  <c:v>444521</c:v>
                </c:pt>
                <c:pt idx="19">
                  <c:v>444625</c:v>
                </c:pt>
              </c:numCache>
            </c:numRef>
          </c:val>
          <c:extLst>
            <c:ext xmlns:c16="http://schemas.microsoft.com/office/drawing/2014/chart" uri="{C3380CC4-5D6E-409C-BE32-E72D297353CC}">
              <c16:uniqueId val="{00000001-1B8D-AC48-A30C-035FACD4BF3B}"/>
            </c:ext>
          </c:extLst>
        </c:ser>
        <c:dLbls>
          <c:showLegendKey val="0"/>
          <c:showVal val="0"/>
          <c:showCatName val="0"/>
          <c:showSerName val="0"/>
          <c:showPercent val="0"/>
          <c:showBubbleSize val="0"/>
        </c:dLbls>
        <c:gapWidth val="219"/>
        <c:overlap val="-27"/>
        <c:axId val="370643328"/>
        <c:axId val="313501904"/>
      </c:barChart>
      <c:catAx>
        <c:axId val="37064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3501904"/>
        <c:crosses val="autoZero"/>
        <c:auto val="1"/>
        <c:lblAlgn val="ctr"/>
        <c:lblOffset val="100"/>
        <c:noMultiLvlLbl val="0"/>
      </c:catAx>
      <c:valAx>
        <c:axId val="313501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06433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050" b="1" i="0" u="sng"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050" b="1" i="0" u="sng" strike="noStrike" kern="1200" baseline="0">
                <a:solidFill>
                  <a:schemeClr val="tx1">
                    <a:lumMod val="65000"/>
                    <a:lumOff val="35000"/>
                  </a:schemeClr>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200" b="1" dirty="0"/>
              <a:t>○市火葬場整備運営事業のケース（キャッシュフロー集計値）</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従来方式 (6794百万円)</c:v>
                </c:pt>
              </c:strCache>
            </c:strRef>
          </c:tx>
          <c:spPr>
            <a:solidFill>
              <a:schemeClr val="accent1"/>
            </a:solidFill>
            <a:ln>
              <a:noFill/>
            </a:ln>
            <a:effectLst/>
          </c:spPr>
          <c:invertIfNegative val="0"/>
          <c:cat>
            <c:strRef>
              <c:f>Sheet1!$A$2:$A$21</c:f>
              <c:strCache>
                <c:ptCount val="20"/>
                <c:pt idx="0">
                  <c:v>H29</c:v>
                </c:pt>
                <c:pt idx="1">
                  <c:v>H30</c:v>
                </c:pt>
                <c:pt idx="2">
                  <c:v>H31</c:v>
                </c:pt>
                <c:pt idx="3">
                  <c:v>H32</c:v>
                </c:pt>
                <c:pt idx="4">
                  <c:v>H33</c:v>
                </c:pt>
                <c:pt idx="5">
                  <c:v>H34</c:v>
                </c:pt>
                <c:pt idx="6">
                  <c:v>H35</c:v>
                </c:pt>
                <c:pt idx="7">
                  <c:v>H36</c:v>
                </c:pt>
                <c:pt idx="8">
                  <c:v>H37</c:v>
                </c:pt>
                <c:pt idx="9">
                  <c:v>H38</c:v>
                </c:pt>
                <c:pt idx="10">
                  <c:v>H39</c:v>
                </c:pt>
                <c:pt idx="11">
                  <c:v>H40</c:v>
                </c:pt>
                <c:pt idx="12">
                  <c:v>H41</c:v>
                </c:pt>
                <c:pt idx="13">
                  <c:v>H42</c:v>
                </c:pt>
                <c:pt idx="14">
                  <c:v>H43</c:v>
                </c:pt>
                <c:pt idx="15">
                  <c:v>H44</c:v>
                </c:pt>
                <c:pt idx="16">
                  <c:v>H45</c:v>
                </c:pt>
                <c:pt idx="17">
                  <c:v>H46</c:v>
                </c:pt>
                <c:pt idx="18">
                  <c:v>H47</c:v>
                </c:pt>
                <c:pt idx="19">
                  <c:v>H48</c:v>
                </c:pt>
              </c:strCache>
            </c:strRef>
          </c:cat>
          <c:val>
            <c:numRef>
              <c:f>Sheet1!$B$2:$B$21</c:f>
              <c:numCache>
                <c:formatCode>General</c:formatCode>
                <c:ptCount val="20"/>
                <c:pt idx="0">
                  <c:v>39960</c:v>
                </c:pt>
                <c:pt idx="1">
                  <c:v>0</c:v>
                </c:pt>
                <c:pt idx="2">
                  <c:v>399967</c:v>
                </c:pt>
                <c:pt idx="3">
                  <c:v>710241</c:v>
                </c:pt>
                <c:pt idx="4">
                  <c:v>595411</c:v>
                </c:pt>
                <c:pt idx="5">
                  <c:v>179676</c:v>
                </c:pt>
                <c:pt idx="6">
                  <c:v>224723</c:v>
                </c:pt>
                <c:pt idx="7">
                  <c:v>338972</c:v>
                </c:pt>
                <c:pt idx="8">
                  <c:v>376416</c:v>
                </c:pt>
                <c:pt idx="9">
                  <c:v>376414</c:v>
                </c:pt>
                <c:pt idx="10">
                  <c:v>376416</c:v>
                </c:pt>
                <c:pt idx="11">
                  <c:v>376415</c:v>
                </c:pt>
                <c:pt idx="12">
                  <c:v>376416</c:v>
                </c:pt>
                <c:pt idx="13">
                  <c:v>376416</c:v>
                </c:pt>
                <c:pt idx="14">
                  <c:v>376416</c:v>
                </c:pt>
                <c:pt idx="15">
                  <c:v>376415</c:v>
                </c:pt>
                <c:pt idx="16">
                  <c:v>376416</c:v>
                </c:pt>
                <c:pt idx="17">
                  <c:v>376414</c:v>
                </c:pt>
                <c:pt idx="18">
                  <c:v>329777</c:v>
                </c:pt>
                <c:pt idx="19">
                  <c:v>211482</c:v>
                </c:pt>
              </c:numCache>
            </c:numRef>
          </c:val>
          <c:extLst>
            <c:ext xmlns:c16="http://schemas.microsoft.com/office/drawing/2014/chart" uri="{C3380CC4-5D6E-409C-BE32-E72D297353CC}">
              <c16:uniqueId val="{00000000-1B8D-AC48-A30C-035FACD4BF3B}"/>
            </c:ext>
          </c:extLst>
        </c:ser>
        <c:ser>
          <c:idx val="1"/>
          <c:order val="1"/>
          <c:tx>
            <c:strRef>
              <c:f>Sheet1!$C$1</c:f>
              <c:strCache>
                <c:ptCount val="1"/>
                <c:pt idx="0">
                  <c:v>BTO方式 (6592百万円)</c:v>
                </c:pt>
              </c:strCache>
            </c:strRef>
          </c:tx>
          <c:spPr>
            <a:solidFill>
              <a:schemeClr val="accent2"/>
            </a:solidFill>
            <a:ln>
              <a:noFill/>
            </a:ln>
            <a:effectLst/>
          </c:spPr>
          <c:invertIfNegative val="0"/>
          <c:cat>
            <c:strRef>
              <c:f>Sheet1!$A$2:$A$21</c:f>
              <c:strCache>
                <c:ptCount val="20"/>
                <c:pt idx="0">
                  <c:v>H29</c:v>
                </c:pt>
                <c:pt idx="1">
                  <c:v>H30</c:v>
                </c:pt>
                <c:pt idx="2">
                  <c:v>H31</c:v>
                </c:pt>
                <c:pt idx="3">
                  <c:v>H32</c:v>
                </c:pt>
                <c:pt idx="4">
                  <c:v>H33</c:v>
                </c:pt>
                <c:pt idx="5">
                  <c:v>H34</c:v>
                </c:pt>
                <c:pt idx="6">
                  <c:v>H35</c:v>
                </c:pt>
                <c:pt idx="7">
                  <c:v>H36</c:v>
                </c:pt>
                <c:pt idx="8">
                  <c:v>H37</c:v>
                </c:pt>
                <c:pt idx="9">
                  <c:v>H38</c:v>
                </c:pt>
                <c:pt idx="10">
                  <c:v>H39</c:v>
                </c:pt>
                <c:pt idx="11">
                  <c:v>H40</c:v>
                </c:pt>
                <c:pt idx="12">
                  <c:v>H41</c:v>
                </c:pt>
                <c:pt idx="13">
                  <c:v>H42</c:v>
                </c:pt>
                <c:pt idx="14">
                  <c:v>H43</c:v>
                </c:pt>
                <c:pt idx="15">
                  <c:v>H44</c:v>
                </c:pt>
                <c:pt idx="16">
                  <c:v>H45</c:v>
                </c:pt>
                <c:pt idx="17">
                  <c:v>H46</c:v>
                </c:pt>
                <c:pt idx="18">
                  <c:v>H47</c:v>
                </c:pt>
                <c:pt idx="19">
                  <c:v>H48</c:v>
                </c:pt>
              </c:strCache>
            </c:strRef>
          </c:cat>
          <c:val>
            <c:numRef>
              <c:f>Sheet1!$C$2:$C$21</c:f>
              <c:numCache>
                <c:formatCode>General</c:formatCode>
                <c:ptCount val="20"/>
                <c:pt idx="0">
                  <c:v>56160</c:v>
                </c:pt>
                <c:pt idx="1">
                  <c:v>16200</c:v>
                </c:pt>
                <c:pt idx="2">
                  <c:v>6600</c:v>
                </c:pt>
                <c:pt idx="3">
                  <c:v>13640</c:v>
                </c:pt>
                <c:pt idx="4">
                  <c:v>328622</c:v>
                </c:pt>
                <c:pt idx="5">
                  <c:v>282629</c:v>
                </c:pt>
                <c:pt idx="6">
                  <c:v>282718</c:v>
                </c:pt>
                <c:pt idx="7">
                  <c:v>276210</c:v>
                </c:pt>
                <c:pt idx="8">
                  <c:v>443530</c:v>
                </c:pt>
                <c:pt idx="9">
                  <c:v>443626</c:v>
                </c:pt>
                <c:pt idx="10">
                  <c:v>443717</c:v>
                </c:pt>
                <c:pt idx="11">
                  <c:v>443813</c:v>
                </c:pt>
                <c:pt idx="12">
                  <c:v>443910</c:v>
                </c:pt>
                <c:pt idx="13">
                  <c:v>444009</c:v>
                </c:pt>
                <c:pt idx="14">
                  <c:v>444110</c:v>
                </c:pt>
                <c:pt idx="15">
                  <c:v>444211</c:v>
                </c:pt>
                <c:pt idx="16">
                  <c:v>444311</c:v>
                </c:pt>
                <c:pt idx="17">
                  <c:v>444415</c:v>
                </c:pt>
                <c:pt idx="18">
                  <c:v>444521</c:v>
                </c:pt>
                <c:pt idx="19">
                  <c:v>444625</c:v>
                </c:pt>
              </c:numCache>
            </c:numRef>
          </c:val>
          <c:extLst>
            <c:ext xmlns:c16="http://schemas.microsoft.com/office/drawing/2014/chart" uri="{C3380CC4-5D6E-409C-BE32-E72D297353CC}">
              <c16:uniqueId val="{00000001-1B8D-AC48-A30C-035FACD4BF3B}"/>
            </c:ext>
          </c:extLst>
        </c:ser>
        <c:dLbls>
          <c:showLegendKey val="0"/>
          <c:showVal val="0"/>
          <c:showCatName val="0"/>
          <c:showSerName val="0"/>
          <c:showPercent val="0"/>
          <c:showBubbleSize val="0"/>
        </c:dLbls>
        <c:gapWidth val="219"/>
        <c:overlap val="-27"/>
        <c:axId val="370643328"/>
        <c:axId val="313501904"/>
      </c:barChart>
      <c:catAx>
        <c:axId val="37064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3501904"/>
        <c:crosses val="autoZero"/>
        <c:auto val="1"/>
        <c:lblAlgn val="ctr"/>
        <c:lblOffset val="100"/>
        <c:noMultiLvlLbl val="0"/>
      </c:catAx>
      <c:valAx>
        <c:axId val="313501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06433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050" b="1" i="0" u="sng"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050" b="1" i="0" u="sng" strike="noStrike" kern="1200" baseline="0">
                <a:solidFill>
                  <a:schemeClr val="tx1">
                    <a:lumMod val="65000"/>
                    <a:lumOff val="35000"/>
                  </a:schemeClr>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sz="1200" b="1" dirty="0"/>
              <a:t>○市火葬場整備運営事業のケース（現在価値化）</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Sheet1!$D$1</c:f>
              <c:strCache>
                <c:ptCount val="1"/>
                <c:pt idx="0">
                  <c:v>従来方式 (5831百万円)</c:v>
                </c:pt>
              </c:strCache>
            </c:strRef>
          </c:tx>
          <c:spPr>
            <a:solidFill>
              <a:schemeClr val="accent1"/>
            </a:solidFill>
            <a:ln>
              <a:noFill/>
            </a:ln>
            <a:effectLst/>
          </c:spPr>
          <c:invertIfNegative val="0"/>
          <c:cat>
            <c:strRef>
              <c:f>Sheet1!$A$2:$A$21</c:f>
              <c:strCache>
                <c:ptCount val="20"/>
                <c:pt idx="0">
                  <c:v>H29</c:v>
                </c:pt>
                <c:pt idx="1">
                  <c:v>H30</c:v>
                </c:pt>
                <c:pt idx="2">
                  <c:v>H31</c:v>
                </c:pt>
                <c:pt idx="3">
                  <c:v>H32</c:v>
                </c:pt>
                <c:pt idx="4">
                  <c:v>H33</c:v>
                </c:pt>
                <c:pt idx="5">
                  <c:v>H34</c:v>
                </c:pt>
                <c:pt idx="6">
                  <c:v>H35</c:v>
                </c:pt>
                <c:pt idx="7">
                  <c:v>H36</c:v>
                </c:pt>
                <c:pt idx="8">
                  <c:v>H37</c:v>
                </c:pt>
                <c:pt idx="9">
                  <c:v>H38</c:v>
                </c:pt>
                <c:pt idx="10">
                  <c:v>H39</c:v>
                </c:pt>
                <c:pt idx="11">
                  <c:v>H40</c:v>
                </c:pt>
                <c:pt idx="12">
                  <c:v>H41</c:v>
                </c:pt>
                <c:pt idx="13">
                  <c:v>H42</c:v>
                </c:pt>
                <c:pt idx="14">
                  <c:v>H43</c:v>
                </c:pt>
                <c:pt idx="15">
                  <c:v>H44</c:v>
                </c:pt>
                <c:pt idx="16">
                  <c:v>H45</c:v>
                </c:pt>
                <c:pt idx="17">
                  <c:v>H46</c:v>
                </c:pt>
                <c:pt idx="18">
                  <c:v>H47</c:v>
                </c:pt>
                <c:pt idx="19">
                  <c:v>H48</c:v>
                </c:pt>
              </c:strCache>
            </c:strRef>
          </c:cat>
          <c:val>
            <c:numRef>
              <c:f>Sheet1!$D$2:$D$21</c:f>
              <c:numCache>
                <c:formatCode>0</c:formatCode>
                <c:ptCount val="20"/>
                <c:pt idx="0">
                  <c:v>39330.708661417324</c:v>
                </c:pt>
                <c:pt idx="1">
                  <c:v>0</c:v>
                </c:pt>
                <c:pt idx="2">
                  <c:v>381366.93522402795</c:v>
                </c:pt>
                <c:pt idx="3">
                  <c:v>666547.19841268996</c:v>
                </c:pt>
                <c:pt idx="4">
                  <c:v>549981.79495912115</c:v>
                </c:pt>
                <c:pt idx="5">
                  <c:v>163353.2663725208</c:v>
                </c:pt>
                <c:pt idx="6">
                  <c:v>201090.50665121098</c:v>
                </c:pt>
                <c:pt idx="7">
                  <c:v>298547.99729023478</c:v>
                </c:pt>
                <c:pt idx="8">
                  <c:v>326305.73274070915</c:v>
                </c:pt>
                <c:pt idx="9">
                  <c:v>321165.35333672259</c:v>
                </c:pt>
                <c:pt idx="10">
                  <c:v>316109.31081118365</c:v>
                </c:pt>
                <c:pt idx="11">
                  <c:v>311130.38486619847</c:v>
                </c:pt>
                <c:pt idx="12">
                  <c:v>306231.50731134875</c:v>
                </c:pt>
                <c:pt idx="13">
                  <c:v>301408.96388912277</c:v>
                </c:pt>
                <c:pt idx="14">
                  <c:v>296662.36603260122</c:v>
                </c:pt>
                <c:pt idx="15">
                  <c:v>291989.74203633214</c:v>
                </c:pt>
                <c:pt idx="16">
                  <c:v>287392.24187856616</c:v>
                </c:pt>
                <c:pt idx="17">
                  <c:v>282864.87685616856</c:v>
                </c:pt>
                <c:pt idx="18">
                  <c:v>243915.78797902132</c:v>
                </c:pt>
                <c:pt idx="19">
                  <c:v>153956.93267627648</c:v>
                </c:pt>
              </c:numCache>
            </c:numRef>
          </c:val>
          <c:extLst>
            <c:ext xmlns:c16="http://schemas.microsoft.com/office/drawing/2014/chart" uri="{C3380CC4-5D6E-409C-BE32-E72D297353CC}">
              <c16:uniqueId val="{00000000-795B-0A48-AB2F-B6C1DEE3795D}"/>
            </c:ext>
          </c:extLst>
        </c:ser>
        <c:ser>
          <c:idx val="1"/>
          <c:order val="1"/>
          <c:tx>
            <c:strRef>
              <c:f>Sheet1!$E$1</c:f>
              <c:strCache>
                <c:ptCount val="1"/>
                <c:pt idx="0">
                  <c:v>BTO方式 (5472百万円)</c:v>
                </c:pt>
              </c:strCache>
            </c:strRef>
          </c:tx>
          <c:spPr>
            <a:solidFill>
              <a:schemeClr val="accent2"/>
            </a:solidFill>
            <a:ln>
              <a:noFill/>
            </a:ln>
            <a:effectLst/>
          </c:spPr>
          <c:invertIfNegative val="0"/>
          <c:cat>
            <c:strRef>
              <c:f>Sheet1!$A$2:$A$21</c:f>
              <c:strCache>
                <c:ptCount val="20"/>
                <c:pt idx="0">
                  <c:v>H29</c:v>
                </c:pt>
                <c:pt idx="1">
                  <c:v>H30</c:v>
                </c:pt>
                <c:pt idx="2">
                  <c:v>H31</c:v>
                </c:pt>
                <c:pt idx="3">
                  <c:v>H32</c:v>
                </c:pt>
                <c:pt idx="4">
                  <c:v>H33</c:v>
                </c:pt>
                <c:pt idx="5">
                  <c:v>H34</c:v>
                </c:pt>
                <c:pt idx="6">
                  <c:v>H35</c:v>
                </c:pt>
                <c:pt idx="7">
                  <c:v>H36</c:v>
                </c:pt>
                <c:pt idx="8">
                  <c:v>H37</c:v>
                </c:pt>
                <c:pt idx="9">
                  <c:v>H38</c:v>
                </c:pt>
                <c:pt idx="10">
                  <c:v>H39</c:v>
                </c:pt>
                <c:pt idx="11">
                  <c:v>H40</c:v>
                </c:pt>
                <c:pt idx="12">
                  <c:v>H41</c:v>
                </c:pt>
                <c:pt idx="13">
                  <c:v>H42</c:v>
                </c:pt>
                <c:pt idx="14">
                  <c:v>H43</c:v>
                </c:pt>
                <c:pt idx="15">
                  <c:v>H44</c:v>
                </c:pt>
                <c:pt idx="16">
                  <c:v>H45</c:v>
                </c:pt>
                <c:pt idx="17">
                  <c:v>H46</c:v>
                </c:pt>
                <c:pt idx="18">
                  <c:v>H47</c:v>
                </c:pt>
                <c:pt idx="19">
                  <c:v>H48</c:v>
                </c:pt>
              </c:strCache>
            </c:strRef>
          </c:cat>
          <c:val>
            <c:numRef>
              <c:f>Sheet1!$E$2:$E$21</c:f>
              <c:numCache>
                <c:formatCode>0</c:formatCode>
                <c:ptCount val="20"/>
                <c:pt idx="0">
                  <c:v>55275.5905511811</c:v>
                </c:pt>
                <c:pt idx="1">
                  <c:v>15693.781387562774</c:v>
                </c:pt>
                <c:pt idx="2">
                  <c:v>6293.073609769267</c:v>
                </c:pt>
                <c:pt idx="3">
                  <c:v>12800.871515934859</c:v>
                </c:pt>
                <c:pt idx="4">
                  <c:v>303548.5025017279</c:v>
                </c:pt>
                <c:pt idx="5">
                  <c:v>256953.46246354096</c:v>
                </c:pt>
                <c:pt idx="6">
                  <c:v>252986.59175703896</c:v>
                </c:pt>
                <c:pt idx="7">
                  <c:v>243270.66050156282</c:v>
                </c:pt>
                <c:pt idx="8">
                  <c:v>384485.20159208623</c:v>
                </c:pt>
                <c:pt idx="9">
                  <c:v>378512.2260047631</c:v>
                </c:pt>
                <c:pt idx="10">
                  <c:v>372627.82417645893</c:v>
                </c:pt>
                <c:pt idx="11">
                  <c:v>366839.01942967775</c:v>
                </c:pt>
                <c:pt idx="12">
                  <c:v>361140.94090203609</c:v>
                </c:pt>
                <c:pt idx="13">
                  <c:v>355532.95462319755</c:v>
                </c:pt>
                <c:pt idx="14">
                  <c:v>350013.61094836169</c:v>
                </c:pt>
                <c:pt idx="15">
                  <c:v>344579.93252049241</c:v>
                </c:pt>
                <c:pt idx="16">
                  <c:v>339229.82652519445</c:v>
                </c:pt>
                <c:pt idx="17">
                  <c:v>333965.77770230157</c:v>
                </c:pt>
                <c:pt idx="18">
                  <c:v>328784.8758046272</c:v>
                </c:pt>
                <c:pt idx="19">
                  <c:v>323682.87225952768</c:v>
                </c:pt>
              </c:numCache>
            </c:numRef>
          </c:val>
          <c:extLst>
            <c:ext xmlns:c16="http://schemas.microsoft.com/office/drawing/2014/chart" uri="{C3380CC4-5D6E-409C-BE32-E72D297353CC}">
              <c16:uniqueId val="{00000001-795B-0A48-AB2F-B6C1DEE3795D}"/>
            </c:ext>
          </c:extLst>
        </c:ser>
        <c:dLbls>
          <c:showLegendKey val="0"/>
          <c:showVal val="0"/>
          <c:showCatName val="0"/>
          <c:showSerName val="0"/>
          <c:showPercent val="0"/>
          <c:showBubbleSize val="0"/>
        </c:dLbls>
        <c:gapWidth val="219"/>
        <c:overlap val="-27"/>
        <c:axId val="314342176"/>
        <c:axId val="314343160"/>
      </c:barChart>
      <c:catAx>
        <c:axId val="31434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4343160"/>
        <c:crosses val="autoZero"/>
        <c:auto val="1"/>
        <c:lblAlgn val="ctr"/>
        <c:lblOffset val="100"/>
        <c:noMultiLvlLbl val="0"/>
      </c:catAx>
      <c:valAx>
        <c:axId val="314343160"/>
        <c:scaling>
          <c:orientation val="minMax"/>
          <c:max val="8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4342176"/>
        <c:crosses val="autoZero"/>
        <c:crossBetween val="between"/>
      </c:valAx>
      <c:spPr>
        <a:noFill/>
        <a:ln>
          <a:noFill/>
        </a:ln>
        <a:effectLst/>
      </c:spPr>
    </c:plotArea>
    <c:legend>
      <c:legendPos val="b"/>
      <c:layout>
        <c:manualLayout>
          <c:xMode val="edge"/>
          <c:yMode val="edge"/>
          <c:x val="0.20357180456177418"/>
          <c:y val="0.89438951119134058"/>
          <c:w val="0.62973974726188275"/>
          <c:h val="7.994752901396307E-2"/>
        </c:manualLayout>
      </c:layout>
      <c:overlay val="0"/>
      <c:spPr>
        <a:noFill/>
        <a:ln>
          <a:noFill/>
        </a:ln>
        <a:effectLst/>
      </c:spPr>
      <c:txPr>
        <a:bodyPr rot="0" spcFirstLastPara="1" vertOverflow="ellipsis" vert="horz" wrap="square" anchor="ctr" anchorCtr="1"/>
        <a:lstStyle/>
        <a:p>
          <a:pPr>
            <a:defRPr sz="1050" b="1" i="0" u="sng"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strike="noStrike" kern="1200" spc="0" baseline="0">
                <a:solidFill>
                  <a:schemeClr val="tx1">
                    <a:lumMod val="65000"/>
                    <a:lumOff val="35000"/>
                  </a:schemeClr>
                </a:solidFill>
                <a:latin typeface="+mn-lt"/>
                <a:ea typeface="+mn-ea"/>
                <a:cs typeface="+mn-cs"/>
              </a:defRPr>
            </a:pPr>
            <a:r>
              <a:rPr lang="ja-JP" altLang="en-US"/>
              <a:t>各施設用途での平均契約額の比較</a:t>
            </a:r>
            <a:endParaRPr lang="en-US" altLang="ja-JP"/>
          </a:p>
          <a:p>
            <a:pPr>
              <a:defRPr sz="1400" b="0" i="0" strike="noStrike" kern="1200" spc="0" baseline="0">
                <a:solidFill>
                  <a:schemeClr val="tx1">
                    <a:lumMod val="65000"/>
                    <a:lumOff val="35000"/>
                  </a:schemeClr>
                </a:solidFill>
                <a:latin typeface="+mn-lt"/>
                <a:ea typeface="+mn-ea"/>
                <a:cs typeface="+mn-cs"/>
              </a:defRPr>
            </a:pPr>
            <a:r>
              <a:rPr lang="ja-JP" altLang="en-US"/>
              <a:t>（全体平均：１００）</a:t>
            </a:r>
          </a:p>
        </c:rich>
      </c:tx>
      <c:overlay val="0"/>
      <c:spPr>
        <a:noFill/>
        <a:ln>
          <a:noFill/>
          <a:prstDash val="solid"/>
        </a:ln>
      </c:spPr>
    </c:title>
    <c:autoTitleDeleted val="0"/>
    <c:plotArea>
      <c:layout/>
      <c:barChart>
        <c:barDir val="col"/>
        <c:grouping val="clustered"/>
        <c:varyColors val="0"/>
        <c:ser>
          <c:idx val="0"/>
          <c:order val="0"/>
          <c:spPr>
            <a:solidFill>
              <a:schemeClr val="accent1"/>
            </a:solidFill>
            <a:ln>
              <a:noFill/>
              <a:prstDash val="solid"/>
            </a:ln>
          </c:spPr>
          <c:invertIfNegative val="0"/>
          <c:dPt>
            <c:idx val="0"/>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1-0DE2-B84E-9565-4E95B5A9E742}"/>
              </c:ext>
            </c:extLst>
          </c:dPt>
          <c:dPt>
            <c:idx val="1"/>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3-0DE2-B84E-9565-4E95B5A9E742}"/>
              </c:ext>
            </c:extLst>
          </c:dPt>
          <c:dPt>
            <c:idx val="2"/>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5-0DE2-B84E-9565-4E95B5A9E742}"/>
              </c:ext>
            </c:extLst>
          </c:dPt>
          <c:dPt>
            <c:idx val="3"/>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7-0DE2-B84E-9565-4E95B5A9E742}"/>
              </c:ext>
            </c:extLst>
          </c:dPt>
          <c:dPt>
            <c:idx val="4"/>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9-0DE2-B84E-9565-4E95B5A9E742}"/>
              </c:ext>
            </c:extLst>
          </c:dPt>
          <c:dPt>
            <c:idx val="5"/>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B-0DE2-B84E-9565-4E95B5A9E742}"/>
              </c:ext>
            </c:extLst>
          </c:dPt>
          <c:dPt>
            <c:idx val="6"/>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D-0DE2-B84E-9565-4E95B5A9E742}"/>
              </c:ext>
            </c:extLst>
          </c:dPt>
          <c:dPt>
            <c:idx val="7"/>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0F-0DE2-B84E-9565-4E95B5A9E742}"/>
              </c:ext>
            </c:extLst>
          </c:dPt>
          <c:dPt>
            <c:idx val="8"/>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11-0DE2-B84E-9565-4E95B5A9E742}"/>
              </c:ext>
            </c:extLst>
          </c:dPt>
          <c:dPt>
            <c:idx val="9"/>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13-0DE2-B84E-9565-4E95B5A9E742}"/>
              </c:ext>
            </c:extLst>
          </c:dPt>
          <c:dPt>
            <c:idx val="10"/>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15-0DE2-B84E-9565-4E95B5A9E742}"/>
              </c:ext>
            </c:extLst>
          </c:dPt>
          <c:dPt>
            <c:idx val="11"/>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17-0DE2-B84E-9565-4E95B5A9E742}"/>
              </c:ext>
            </c:extLst>
          </c:dPt>
          <c:dPt>
            <c:idx val="12"/>
            <c:invertIfNegative val="0"/>
            <c:bubble3D val="0"/>
            <c:spPr>
              <a:solidFill>
                <a:schemeClr val="accent5">
                  <a:lumMod val="60000"/>
                  <a:lumOff val="40000"/>
                </a:schemeClr>
              </a:solidFill>
              <a:ln>
                <a:noFill/>
                <a:prstDash val="solid"/>
              </a:ln>
            </c:spPr>
            <c:extLst>
              <c:ext xmlns:c16="http://schemas.microsoft.com/office/drawing/2014/chart" uri="{C3380CC4-5D6E-409C-BE32-E72D297353CC}">
                <c16:uniqueId val="{00000019-0DE2-B84E-9565-4E95B5A9E742}"/>
              </c:ext>
            </c:extLst>
          </c:dPt>
          <c:dPt>
            <c:idx val="13"/>
            <c:invertIfNegative val="0"/>
            <c:bubble3D val="0"/>
            <c:spPr>
              <a:noFill/>
              <a:ln w="19050">
                <a:solidFill>
                  <a:schemeClr val="tx2">
                    <a:lumMod val="75000"/>
                  </a:schemeClr>
                </a:solidFill>
                <a:prstDash val="solid"/>
              </a:ln>
            </c:spPr>
            <c:extLst>
              <c:ext xmlns:c16="http://schemas.microsoft.com/office/drawing/2014/chart" uri="{C3380CC4-5D6E-409C-BE32-E72D297353CC}">
                <c16:uniqueId val="{0000001B-0DE2-B84E-9565-4E95B5A9E742}"/>
              </c:ext>
            </c:extLst>
          </c:dPt>
          <c:dPt>
            <c:idx val="14"/>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1D-0DE2-B84E-9565-4E95B5A9E742}"/>
              </c:ext>
            </c:extLst>
          </c:dPt>
          <c:dPt>
            <c:idx val="15"/>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1F-0DE2-B84E-9565-4E95B5A9E742}"/>
              </c:ext>
            </c:extLst>
          </c:dPt>
          <c:dPt>
            <c:idx val="16"/>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1-0DE2-B84E-9565-4E95B5A9E742}"/>
              </c:ext>
            </c:extLst>
          </c:dPt>
          <c:dPt>
            <c:idx val="17"/>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3-0DE2-B84E-9565-4E95B5A9E742}"/>
              </c:ext>
            </c:extLst>
          </c:dPt>
          <c:dPt>
            <c:idx val="18"/>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5-0DE2-B84E-9565-4E95B5A9E742}"/>
              </c:ext>
            </c:extLst>
          </c:dPt>
          <c:dPt>
            <c:idx val="19"/>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7-0DE2-B84E-9565-4E95B5A9E742}"/>
              </c:ext>
            </c:extLst>
          </c:dPt>
          <c:dPt>
            <c:idx val="20"/>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9-0DE2-B84E-9565-4E95B5A9E742}"/>
              </c:ext>
            </c:extLst>
          </c:dPt>
          <c:dPt>
            <c:idx val="21"/>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B-0DE2-B84E-9565-4E95B5A9E742}"/>
              </c:ext>
            </c:extLst>
          </c:dPt>
          <c:dPt>
            <c:idx val="22"/>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D-0DE2-B84E-9565-4E95B5A9E742}"/>
              </c:ext>
            </c:extLst>
          </c:dPt>
          <c:dPt>
            <c:idx val="23"/>
            <c:invertIfNegative val="0"/>
            <c:bubble3D val="0"/>
            <c:spPr>
              <a:solidFill>
                <a:schemeClr val="accent6">
                  <a:lumMod val="60000"/>
                  <a:lumOff val="40000"/>
                </a:schemeClr>
              </a:solidFill>
              <a:ln>
                <a:solidFill>
                  <a:schemeClr val="accent6">
                    <a:lumMod val="75000"/>
                  </a:schemeClr>
                </a:solidFill>
                <a:prstDash val="solid"/>
              </a:ln>
            </c:spPr>
            <c:extLst>
              <c:ext xmlns:c16="http://schemas.microsoft.com/office/drawing/2014/chart" uri="{C3380CC4-5D6E-409C-BE32-E72D297353CC}">
                <c16:uniqueId val="{0000002F-0DE2-B84E-9565-4E95B5A9E742}"/>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'施設用途別の動き　各施設用途の平均契約金額'!$A$4:$A$27</c:f>
              <c:strCache>
                <c:ptCount val="24"/>
                <c:pt idx="0">
                  <c:v>浄化槽</c:v>
                </c:pt>
                <c:pt idx="1">
                  <c:v>道路</c:v>
                </c:pt>
                <c:pt idx="2">
                  <c:v>医療・福祉施設</c:v>
                </c:pt>
                <c:pt idx="3">
                  <c:v>住宅</c:v>
                </c:pt>
                <c:pt idx="4">
                  <c:v>クルーズ船ターミナル</c:v>
                </c:pt>
                <c:pt idx="5">
                  <c:v>観光・地域振興施設</c:v>
                </c:pt>
                <c:pt idx="6">
                  <c:v>宿舎</c:v>
                </c:pt>
                <c:pt idx="7">
                  <c:v>公園</c:v>
                </c:pt>
                <c:pt idx="8">
                  <c:v>学校施設</c:v>
                </c:pt>
                <c:pt idx="9">
                  <c:v>文化・社会教育施設</c:v>
                </c:pt>
                <c:pt idx="10">
                  <c:v>その他</c:v>
                </c:pt>
                <c:pt idx="11">
                  <c:v>斎場</c:v>
                </c:pt>
                <c:pt idx="12">
                  <c:v>大学施設</c:v>
                </c:pt>
                <c:pt idx="13">
                  <c:v>全平均</c:v>
                </c:pt>
                <c:pt idx="14">
                  <c:v>下水道</c:v>
                </c:pt>
                <c:pt idx="15">
                  <c:v>集会施設</c:v>
                </c:pt>
                <c:pt idx="16">
                  <c:v>スポーツ施設</c:v>
                </c:pt>
                <c:pt idx="17">
                  <c:v>上水道</c:v>
                </c:pt>
                <c:pt idx="18">
                  <c:v>空港</c:v>
                </c:pt>
                <c:pt idx="19">
                  <c:v>庁舎</c:v>
                </c:pt>
                <c:pt idx="20">
                  <c:v>廃棄物処理施設</c:v>
                </c:pt>
                <c:pt idx="21">
                  <c:v>MICE施設</c:v>
                </c:pt>
                <c:pt idx="22">
                  <c:v>情報通信施設</c:v>
                </c:pt>
                <c:pt idx="23">
                  <c:v>病院・診療所</c:v>
                </c:pt>
              </c:strCache>
            </c:strRef>
          </c:cat>
          <c:val>
            <c:numRef>
              <c:f>'施設用途別の動き　各施設用途の平均契約金額'!$C$4:$C$27</c:f>
              <c:numCache>
                <c:formatCode>0.0_ </c:formatCode>
                <c:ptCount val="24"/>
                <c:pt idx="0">
                  <c:v>10.193258982759961</c:v>
                </c:pt>
                <c:pt idx="1">
                  <c:v>15.25594506269992</c:v>
                </c:pt>
                <c:pt idx="2">
                  <c:v>23.417146593833849</c:v>
                </c:pt>
                <c:pt idx="3">
                  <c:v>30.609360351949871</c:v>
                </c:pt>
                <c:pt idx="4">
                  <c:v>35.784547130659718</c:v>
                </c:pt>
                <c:pt idx="5">
                  <c:v>39.799960146648949</c:v>
                </c:pt>
                <c:pt idx="6">
                  <c:v>61.78110241201226</c:v>
                </c:pt>
                <c:pt idx="7">
                  <c:v>63.249174993992142</c:v>
                </c:pt>
                <c:pt idx="8">
                  <c:v>63.917895948136398</c:v>
                </c:pt>
                <c:pt idx="9">
                  <c:v>65.480942417217292</c:v>
                </c:pt>
                <c:pt idx="10">
                  <c:v>65.7104428529925</c:v>
                </c:pt>
                <c:pt idx="11">
                  <c:v>70.514895809353263</c:v>
                </c:pt>
                <c:pt idx="12">
                  <c:v>72.767622446528293</c:v>
                </c:pt>
                <c:pt idx="13">
                  <c:v>100</c:v>
                </c:pt>
                <c:pt idx="14">
                  <c:v>115.2542030976052</c:v>
                </c:pt>
                <c:pt idx="15">
                  <c:v>123.03683241727271</c:v>
                </c:pt>
                <c:pt idx="16">
                  <c:v>125.5781166924623</c:v>
                </c:pt>
                <c:pt idx="17">
                  <c:v>135.11917700669329</c:v>
                </c:pt>
                <c:pt idx="18">
                  <c:v>159.60552793653591</c:v>
                </c:pt>
                <c:pt idx="19">
                  <c:v>167.28057224357011</c:v>
                </c:pt>
                <c:pt idx="20">
                  <c:v>170.22550587597789</c:v>
                </c:pt>
                <c:pt idx="21">
                  <c:v>206.7617834099774</c:v>
                </c:pt>
                <c:pt idx="22">
                  <c:v>572.25257078278571</c:v>
                </c:pt>
                <c:pt idx="23">
                  <c:v>914.30212606008502</c:v>
                </c:pt>
              </c:numCache>
            </c:numRef>
          </c:val>
          <c:extLst>
            <c:ext xmlns:c16="http://schemas.microsoft.com/office/drawing/2014/chart" uri="{C3380CC4-5D6E-409C-BE32-E72D297353CC}">
              <c16:uniqueId val="{00000030-0DE2-B84E-9565-4E95B5A9E742}"/>
            </c:ext>
          </c:extLst>
        </c:ser>
        <c:dLbls>
          <c:showLegendKey val="0"/>
          <c:showVal val="0"/>
          <c:showCatName val="0"/>
          <c:showSerName val="0"/>
          <c:showPercent val="0"/>
          <c:showBubbleSize val="0"/>
        </c:dLbls>
        <c:gapWidth val="219"/>
        <c:overlap val="-27"/>
        <c:axId val="518303695"/>
        <c:axId val="572189039"/>
      </c:barChart>
      <c:catAx>
        <c:axId val="51830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000" b="0" i="0" strike="noStrike" kern="1200" baseline="0">
                <a:solidFill>
                  <a:schemeClr val="tx1">
                    <a:lumMod val="65000"/>
                    <a:lumOff val="35000"/>
                  </a:schemeClr>
                </a:solidFill>
                <a:latin typeface="+mn-lt"/>
                <a:ea typeface="+mn-ea"/>
                <a:cs typeface="+mn-cs"/>
              </a:defRPr>
            </a:pPr>
            <a:endParaRPr lang="ja-JP"/>
          </a:p>
        </c:txPr>
        <c:crossAx val="572189039"/>
        <c:crosses val="autoZero"/>
        <c:auto val="1"/>
        <c:lblAlgn val="ctr"/>
        <c:lblOffset val="100"/>
        <c:noMultiLvlLbl val="0"/>
      </c:catAx>
      <c:valAx>
        <c:axId val="572189039"/>
        <c:scaling>
          <c:orientation val="minMax"/>
        </c:scaling>
        <c:delete val="0"/>
        <c:axPos val="l"/>
        <c:majorGridlines>
          <c:spPr>
            <a:ln w="9525" cap="flat" cmpd="sng" algn="ctr">
              <a:solidFill>
                <a:schemeClr val="tx1">
                  <a:lumMod val="15000"/>
                  <a:lumOff val="85000"/>
                </a:schemeClr>
              </a:solidFill>
              <a:prstDash val="solid"/>
              <a:round/>
            </a:ln>
          </c:spPr>
        </c:majorGridlines>
        <c:numFmt formatCode="0.0_ " sourceLinked="1"/>
        <c:majorTickMark val="none"/>
        <c:minorTickMark val="none"/>
        <c:tickLblPos val="nextTo"/>
        <c:spPr>
          <a:noFill/>
          <a:ln>
            <a:noFill/>
            <a:prstDash val="solid"/>
          </a:ln>
        </c:spPr>
        <c:txPr>
          <a:bodyPr rot="-60000000" spcFirstLastPara="1" vertOverflow="ellipsis" vert="horz" wrap="square" anchor="ctr" anchorCtr="1"/>
          <a:lstStyle/>
          <a:p>
            <a:pPr>
              <a:defRPr sz="900" b="0" i="0" strike="noStrike" kern="1200" baseline="0">
                <a:solidFill>
                  <a:schemeClr val="tx1">
                    <a:lumMod val="65000"/>
                    <a:lumOff val="35000"/>
                  </a:schemeClr>
                </a:solidFill>
                <a:latin typeface="+mn-lt"/>
                <a:ea typeface="+mn-ea"/>
                <a:cs typeface="+mn-cs"/>
              </a:defRPr>
            </a:pPr>
            <a:endParaRPr lang="ja-JP"/>
          </a:p>
        </c:txPr>
        <c:crossAx val="518303695"/>
        <c:crosses val="autoZero"/>
        <c:crossBetween val="between"/>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「小さな</a:t>
            </a:r>
            <a:r>
              <a:rPr lang="en-US" altLang="ja-JP"/>
              <a:t>PFI</a:t>
            </a:r>
            <a:r>
              <a:rPr lang="ja-JP" altLang="en-US"/>
              <a:t>」の件数シェアの推移</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percentStacked"/>
        <c:varyColors val="0"/>
        <c:ser>
          <c:idx val="0"/>
          <c:order val="0"/>
          <c:tx>
            <c:strRef>
              <c:f>'小さなPFI　件数シェア'!$E$2</c:f>
              <c:strCache>
                <c:ptCount val="1"/>
                <c:pt idx="0">
                  <c:v>10億円未満</c:v>
                </c:pt>
              </c:strCache>
            </c:strRef>
          </c:tx>
          <c:spPr>
            <a:solidFill>
              <a:schemeClr val="accent5">
                <a:lumMod val="40000"/>
                <a:lumOff val="60000"/>
              </a:schemeClr>
            </a:solidFill>
            <a:ln>
              <a:solidFill>
                <a:schemeClr val="accent5">
                  <a:lumMod val="60000"/>
                  <a:lumOff val="40000"/>
                </a:schemeClr>
              </a:solid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'小さなPFI　件数シェア'!$B$4:$B$9</c:f>
              <c:strCache>
                <c:ptCount val="6"/>
                <c:pt idx="0">
                  <c:v>2001−2004</c:v>
                </c:pt>
                <c:pt idx="1">
                  <c:v>2005-2008</c:v>
                </c:pt>
                <c:pt idx="2">
                  <c:v>2009-2012</c:v>
                </c:pt>
                <c:pt idx="3">
                  <c:v>2013-2016</c:v>
                </c:pt>
                <c:pt idx="4">
                  <c:v>2017-2020</c:v>
                </c:pt>
                <c:pt idx="5">
                  <c:v>2021-2024</c:v>
                </c:pt>
              </c:strCache>
              <c:extLst/>
            </c:strRef>
          </c:cat>
          <c:val>
            <c:numRef>
              <c:f>'小さなPFI　件数シェア'!$E$4:$E$9</c:f>
              <c:numCache>
                <c:formatCode>General</c:formatCode>
                <c:ptCount val="6"/>
                <c:pt idx="0">
                  <c:v>9.7560975609756101E-2</c:v>
                </c:pt>
                <c:pt idx="1">
                  <c:v>0.11764705882352941</c:v>
                </c:pt>
                <c:pt idx="2">
                  <c:v>0.13636363636363635</c:v>
                </c:pt>
                <c:pt idx="3">
                  <c:v>0.10483870967741936</c:v>
                </c:pt>
                <c:pt idx="4">
                  <c:v>0.15962441314553991</c:v>
                </c:pt>
                <c:pt idx="5">
                  <c:v>0.15217391304347827</c:v>
                </c:pt>
              </c:numCache>
              <c:extLst/>
            </c:numRef>
          </c:val>
          <c:extLst>
            <c:ext xmlns:c16="http://schemas.microsoft.com/office/drawing/2014/chart" uri="{C3380CC4-5D6E-409C-BE32-E72D297353CC}">
              <c16:uniqueId val="{00000000-D924-4C24-ABC6-8732F7025A66}"/>
            </c:ext>
          </c:extLst>
        </c:ser>
        <c:ser>
          <c:idx val="1"/>
          <c:order val="1"/>
          <c:tx>
            <c:strRef>
              <c:f>'小さなPFI　件数シェア'!$F$2</c:f>
              <c:strCache>
                <c:ptCount val="1"/>
                <c:pt idx="0">
                  <c:v>10億円以上</c:v>
                </c:pt>
              </c:strCache>
            </c:strRef>
          </c:tx>
          <c:spPr>
            <a:solidFill>
              <a:schemeClr val="accent6">
                <a:lumMod val="40000"/>
                <a:lumOff val="60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'小さなPFI　件数シェア'!$B$4:$B$9</c:f>
              <c:strCache>
                <c:ptCount val="6"/>
                <c:pt idx="0">
                  <c:v>2001−2004</c:v>
                </c:pt>
                <c:pt idx="1">
                  <c:v>2005-2008</c:v>
                </c:pt>
                <c:pt idx="2">
                  <c:v>2009-2012</c:v>
                </c:pt>
                <c:pt idx="3">
                  <c:v>2013-2016</c:v>
                </c:pt>
                <c:pt idx="4">
                  <c:v>2017-2020</c:v>
                </c:pt>
                <c:pt idx="5">
                  <c:v>2021-2024</c:v>
                </c:pt>
              </c:strCache>
              <c:extLst/>
            </c:strRef>
          </c:cat>
          <c:val>
            <c:numRef>
              <c:f>'小さなPFI　件数シェア'!$F$4:$F$9</c:f>
              <c:numCache>
                <c:formatCode>General</c:formatCode>
                <c:ptCount val="6"/>
                <c:pt idx="0">
                  <c:v>0.90243902439024393</c:v>
                </c:pt>
                <c:pt idx="1">
                  <c:v>0.88235294117647056</c:v>
                </c:pt>
                <c:pt idx="2">
                  <c:v>0.86363636363636365</c:v>
                </c:pt>
                <c:pt idx="3">
                  <c:v>0.89516129032258063</c:v>
                </c:pt>
                <c:pt idx="4">
                  <c:v>0.84037558685446012</c:v>
                </c:pt>
                <c:pt idx="5">
                  <c:v>0.84782608695652173</c:v>
                </c:pt>
              </c:numCache>
              <c:extLst/>
            </c:numRef>
          </c:val>
          <c:extLst>
            <c:ext xmlns:c16="http://schemas.microsoft.com/office/drawing/2014/chart" uri="{C3380CC4-5D6E-409C-BE32-E72D297353CC}">
              <c16:uniqueId val="{00000001-D924-4C24-ABC6-8732F7025A66}"/>
            </c:ext>
          </c:extLst>
        </c:ser>
        <c:dLbls>
          <c:showLegendKey val="0"/>
          <c:showVal val="0"/>
          <c:showCatName val="0"/>
          <c:showSerName val="0"/>
          <c:showPercent val="0"/>
          <c:showBubbleSize val="0"/>
        </c:dLbls>
        <c:gapWidth val="150"/>
        <c:overlap val="100"/>
        <c:axId val="614814559"/>
        <c:axId val="614815999"/>
      </c:barChart>
      <c:catAx>
        <c:axId val="61481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14815999"/>
        <c:crosses val="autoZero"/>
        <c:auto val="1"/>
        <c:lblAlgn val="ctr"/>
        <c:lblOffset val="100"/>
        <c:noMultiLvlLbl val="0"/>
      </c:catAx>
      <c:valAx>
        <c:axId val="6148159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1481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strike="noStrike" kern="1200" spc="0" baseline="0">
                <a:solidFill>
                  <a:schemeClr val="tx1">
                    <a:lumMod val="65000"/>
                    <a:lumOff val="35000"/>
                  </a:schemeClr>
                </a:solidFill>
                <a:latin typeface="+mn-lt"/>
                <a:ea typeface="+mn-ea"/>
                <a:cs typeface="+mn-cs"/>
              </a:defRPr>
            </a:pPr>
            <a:r>
              <a:rPr lang="ja-JP" altLang="en-US"/>
              <a:t>各施設用途での平均</a:t>
            </a:r>
            <a:r>
              <a:rPr lang="en-US" altLang="ja-JP"/>
              <a:t>VFM</a:t>
            </a:r>
            <a:r>
              <a:rPr lang="ja-JP" altLang="en-US"/>
              <a:t>の比較</a:t>
            </a:r>
            <a:endParaRPr lang="en-US" altLang="ja-JP"/>
          </a:p>
          <a:p>
            <a:pPr>
              <a:defRPr sz="1400" b="0" i="0" strike="noStrike" kern="1200" spc="0" baseline="0">
                <a:solidFill>
                  <a:schemeClr val="tx1">
                    <a:lumMod val="65000"/>
                    <a:lumOff val="35000"/>
                  </a:schemeClr>
                </a:solidFill>
                <a:latin typeface="+mn-lt"/>
                <a:ea typeface="+mn-ea"/>
                <a:cs typeface="+mn-cs"/>
              </a:defRPr>
            </a:pPr>
            <a:r>
              <a:rPr lang="ja-JP" altLang="en-US"/>
              <a:t>（特定事業選定時）</a:t>
            </a:r>
          </a:p>
        </c:rich>
      </c:tx>
      <c:overlay val="0"/>
      <c:spPr>
        <a:noFill/>
        <a:ln>
          <a:noFill/>
          <a:prstDash val="solid"/>
        </a:ln>
      </c:spPr>
    </c:title>
    <c:autoTitleDeleted val="0"/>
    <c:plotArea>
      <c:layout/>
      <c:barChart>
        <c:barDir val="col"/>
        <c:grouping val="clustered"/>
        <c:varyColors val="0"/>
        <c:ser>
          <c:idx val="0"/>
          <c:order val="0"/>
          <c:spPr>
            <a:solidFill>
              <a:schemeClr val="accent5">
                <a:lumMod val="40000"/>
                <a:lumOff val="60000"/>
              </a:schemeClr>
            </a:solidFill>
            <a:ln>
              <a:noFill/>
              <a:prstDash val="solid"/>
            </a:ln>
          </c:spPr>
          <c:invertIfNegative val="0"/>
          <c:dPt>
            <c:idx val="11"/>
            <c:invertIfNegative val="0"/>
            <c:bubble3D val="0"/>
            <c:spPr>
              <a:noFill/>
              <a:ln w="19050">
                <a:solidFill>
                  <a:schemeClr val="accent1"/>
                </a:solidFill>
                <a:prstDash val="solid"/>
              </a:ln>
            </c:spPr>
            <c:extLst>
              <c:ext xmlns:c16="http://schemas.microsoft.com/office/drawing/2014/chart" uri="{C3380CC4-5D6E-409C-BE32-E72D297353CC}">
                <c16:uniqueId val="{00000001-9969-EA47-93D9-90D4B10E3338}"/>
              </c:ext>
            </c:extLst>
          </c:dPt>
          <c:dLbls>
            <c:numFmt formatCode="#,##0.0_ " sourceLinked="0"/>
            <c:spPr>
              <a:noFill/>
              <a:ln>
                <a:noFill/>
              </a:ln>
              <a:effectLst/>
            </c:spPr>
            <c:txPr>
              <a:bodyPr wrap="square" lIns="38100" tIns="19050" rIns="38100" bIns="19050" anchor="ctr">
                <a:spAutoFit/>
              </a:bodyPr>
              <a:lstStyle/>
              <a:p>
                <a:pPr>
                  <a:defRPr sz="1050" baseline="0"/>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'施設用途別の動き　各施設用途の平均契VFM'!$A$4:$A$27</c:f>
              <c:strCache>
                <c:ptCount val="24"/>
                <c:pt idx="0">
                  <c:v>空港</c:v>
                </c:pt>
                <c:pt idx="1">
                  <c:v>宿舎</c:v>
                </c:pt>
                <c:pt idx="2">
                  <c:v>下水道</c:v>
                </c:pt>
                <c:pt idx="3">
                  <c:v>病院・診療所</c:v>
                </c:pt>
                <c:pt idx="4">
                  <c:v>スポーツ施設</c:v>
                </c:pt>
                <c:pt idx="5">
                  <c:v>庁舎</c:v>
                </c:pt>
                <c:pt idx="6">
                  <c:v>ＭＩＣＥ施設</c:v>
                </c:pt>
                <c:pt idx="7">
                  <c:v>大学施設</c:v>
                </c:pt>
                <c:pt idx="8">
                  <c:v>学校施設</c:v>
                </c:pt>
                <c:pt idx="9">
                  <c:v>斎場</c:v>
                </c:pt>
                <c:pt idx="10">
                  <c:v>住宅</c:v>
                </c:pt>
                <c:pt idx="11">
                  <c:v>全平均</c:v>
                </c:pt>
                <c:pt idx="12">
                  <c:v>文化・社会教育施設（学校施設を除く）</c:v>
                </c:pt>
                <c:pt idx="13">
                  <c:v>集会施設 </c:v>
                </c:pt>
                <c:pt idx="14">
                  <c:v>廃棄物処理施設</c:v>
                </c:pt>
                <c:pt idx="15">
                  <c:v>上水道</c:v>
                </c:pt>
                <c:pt idx="16">
                  <c:v>医療・福祉施設(児童福祉施設を除く)</c:v>
                </c:pt>
                <c:pt idx="17">
                  <c:v>観光・地域振興施設</c:v>
                </c:pt>
                <c:pt idx="18">
                  <c:v>情報通信施設</c:v>
                </c:pt>
                <c:pt idx="19">
                  <c:v>公園</c:v>
                </c:pt>
                <c:pt idx="20">
                  <c:v>「その他」（その他＋他の6分野）</c:v>
                </c:pt>
                <c:pt idx="21">
                  <c:v>道路</c:v>
                </c:pt>
                <c:pt idx="22">
                  <c:v>クルーズ船向け旅客ターミナル施設</c:v>
                </c:pt>
                <c:pt idx="23">
                  <c:v>浄化槽</c:v>
                </c:pt>
              </c:strCache>
            </c:strRef>
          </c:cat>
          <c:val>
            <c:numRef>
              <c:f>'施設用途別の動き　各施設用途の平均契VFM'!$B$4:$B$27</c:f>
              <c:numCache>
                <c:formatCode>#,##0.00000_ </c:formatCode>
                <c:ptCount val="24"/>
                <c:pt idx="0">
                  <c:v>0.5</c:v>
                </c:pt>
                <c:pt idx="1">
                  <c:v>5.1906451612903206</c:v>
                </c:pt>
                <c:pt idx="2">
                  <c:v>5.25</c:v>
                </c:pt>
                <c:pt idx="3">
                  <c:v>5.7058823529411766</c:v>
                </c:pt>
                <c:pt idx="4">
                  <c:v>6.0815686274509817</c:v>
                </c:pt>
                <c:pt idx="5">
                  <c:v>6.4610666666666674</c:v>
                </c:pt>
                <c:pt idx="6">
                  <c:v>6.8666666666666663</c:v>
                </c:pt>
                <c:pt idx="7">
                  <c:v>7.2548648648648664</c:v>
                </c:pt>
                <c:pt idx="8">
                  <c:v>7.2790857142857153</c:v>
                </c:pt>
                <c:pt idx="9">
                  <c:v>7.6114285714285712</c:v>
                </c:pt>
                <c:pt idx="10">
                  <c:v>7.6500746268656723</c:v>
                </c:pt>
                <c:pt idx="11">
                  <c:v>7.9226564495530019</c:v>
                </c:pt>
                <c:pt idx="12">
                  <c:v>8.033404255319148</c:v>
                </c:pt>
                <c:pt idx="13">
                  <c:v>8.4489473684210523</c:v>
                </c:pt>
                <c:pt idx="14">
                  <c:v>8.4679310344827581</c:v>
                </c:pt>
                <c:pt idx="15">
                  <c:v>8.6999999999999993</c:v>
                </c:pt>
                <c:pt idx="16">
                  <c:v>10.57285714285714</c:v>
                </c:pt>
                <c:pt idx="17">
                  <c:v>10.946666666666671</c:v>
                </c:pt>
                <c:pt idx="18">
                  <c:v>11.343999999999999</c:v>
                </c:pt>
                <c:pt idx="19">
                  <c:v>11.49</c:v>
                </c:pt>
                <c:pt idx="20">
                  <c:v>11.71545454545454</c:v>
                </c:pt>
                <c:pt idx="21">
                  <c:v>15.01333333333333</c:v>
                </c:pt>
                <c:pt idx="22">
                  <c:v>16.59</c:v>
                </c:pt>
                <c:pt idx="23">
                  <c:v>20.017857142857139</c:v>
                </c:pt>
              </c:numCache>
            </c:numRef>
          </c:val>
          <c:extLst>
            <c:ext xmlns:c16="http://schemas.microsoft.com/office/drawing/2014/chart" uri="{C3380CC4-5D6E-409C-BE32-E72D297353CC}">
              <c16:uniqueId val="{00000002-9969-EA47-93D9-90D4B10E3338}"/>
            </c:ext>
          </c:extLst>
        </c:ser>
        <c:dLbls>
          <c:showLegendKey val="0"/>
          <c:showVal val="0"/>
          <c:showCatName val="0"/>
          <c:showSerName val="0"/>
          <c:showPercent val="0"/>
          <c:showBubbleSize val="0"/>
        </c:dLbls>
        <c:gapWidth val="219"/>
        <c:overlap val="-27"/>
        <c:axId val="518303695"/>
        <c:axId val="572189039"/>
      </c:barChart>
      <c:catAx>
        <c:axId val="51830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900" b="0" i="0" strike="noStrike" kern="1200" baseline="0">
                <a:solidFill>
                  <a:schemeClr val="tx1">
                    <a:lumMod val="65000"/>
                    <a:lumOff val="35000"/>
                  </a:schemeClr>
                </a:solidFill>
                <a:latin typeface="+mn-lt"/>
                <a:ea typeface="+mn-ea"/>
                <a:cs typeface="+mn-cs"/>
              </a:defRPr>
            </a:pPr>
            <a:endParaRPr lang="ja-JP"/>
          </a:p>
        </c:txPr>
        <c:crossAx val="572189039"/>
        <c:crosses val="autoZero"/>
        <c:auto val="1"/>
        <c:lblAlgn val="ctr"/>
        <c:lblOffset val="100"/>
        <c:noMultiLvlLbl val="0"/>
      </c:catAx>
      <c:valAx>
        <c:axId val="572189039"/>
        <c:scaling>
          <c:orientation val="minMax"/>
        </c:scaling>
        <c:delete val="0"/>
        <c:axPos val="l"/>
        <c:majorGridlines>
          <c:spPr>
            <a:ln w="9525" cap="flat" cmpd="sng" algn="ctr">
              <a:solidFill>
                <a:schemeClr val="tx1">
                  <a:lumMod val="15000"/>
                  <a:lumOff val="85000"/>
                </a:schemeClr>
              </a:solidFill>
              <a:prstDash val="solid"/>
              <a:round/>
            </a:ln>
          </c:spPr>
        </c:majorGridlines>
        <c:numFmt formatCode="#,##0.00000_ " sourceLinked="1"/>
        <c:majorTickMark val="none"/>
        <c:minorTickMark val="none"/>
        <c:tickLblPos val="nextTo"/>
        <c:spPr>
          <a:noFill/>
          <a:ln>
            <a:noFill/>
            <a:prstDash val="solid"/>
          </a:ln>
        </c:spPr>
        <c:txPr>
          <a:bodyPr rot="-60000000" spcFirstLastPara="1" vertOverflow="ellipsis" vert="horz" wrap="square" anchor="ctr" anchorCtr="1"/>
          <a:lstStyle/>
          <a:p>
            <a:pPr>
              <a:defRPr sz="900" b="0" i="0" strike="noStrike" kern="1200" baseline="0">
                <a:solidFill>
                  <a:schemeClr val="tx1">
                    <a:lumMod val="65000"/>
                    <a:lumOff val="35000"/>
                  </a:schemeClr>
                </a:solidFill>
                <a:latin typeface="+mn-lt"/>
                <a:ea typeface="+mn-ea"/>
                <a:cs typeface="+mn-cs"/>
              </a:defRPr>
            </a:pPr>
            <a:endParaRPr lang="ja-JP"/>
          </a:p>
        </c:txPr>
        <c:crossAx val="518303695"/>
        <c:crosses val="autoZero"/>
        <c:crossBetween val="between"/>
      </c:valAx>
    </c:plotArea>
    <c:plotVisOnly val="1"/>
    <c:dispBlanksAs val="gap"/>
    <c:showDLblsOverMax val="1"/>
  </c:chart>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0.05429</cdr:x>
      <cdr:y>0.69356</cdr:y>
    </cdr:from>
    <cdr:to>
      <cdr:x>0.98415</cdr:x>
      <cdr:y>0.69356</cdr:y>
    </cdr:to>
    <cdr:cxnSp macro="">
      <cdr:nvCxnSpPr>
        <cdr:cNvPr id="3" name="直線コネクタ 2">
          <a:extLst xmlns:a="http://schemas.openxmlformats.org/drawingml/2006/main">
            <a:ext uri="{FF2B5EF4-FFF2-40B4-BE49-F238E27FC236}">
              <a16:creationId xmlns:a16="http://schemas.microsoft.com/office/drawing/2014/main" id="{E42075C7-8910-B47E-E814-64C8466F0F6B}"/>
            </a:ext>
          </a:extLst>
        </cdr:cNvPr>
        <cdr:cNvCxnSpPr/>
      </cdr:nvCxnSpPr>
      <cdr:spPr>
        <a:xfrm xmlns:a="http://schemas.openxmlformats.org/drawingml/2006/main">
          <a:off x="460036" y="3399200"/>
          <a:ext cx="7878974" cy="0"/>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0.06159</cdr:x>
      <cdr:y>0.47206</cdr:y>
    </cdr:from>
    <cdr:to>
      <cdr:x>0.98349</cdr:x>
      <cdr:y>0.47206</cdr:y>
    </cdr:to>
    <cdr:cxnSp macro="">
      <cdr:nvCxnSpPr>
        <cdr:cNvPr id="3" name="直線コネクタ 2">
          <a:extLst xmlns:a="http://schemas.openxmlformats.org/drawingml/2006/main">
            <a:ext uri="{FF2B5EF4-FFF2-40B4-BE49-F238E27FC236}">
              <a16:creationId xmlns:a16="http://schemas.microsoft.com/office/drawing/2014/main" id="{31B09261-4708-2BFB-D30D-46FD43A808E2}"/>
            </a:ext>
          </a:extLst>
        </cdr:cNvPr>
        <cdr:cNvCxnSpPr/>
      </cdr:nvCxnSpPr>
      <cdr:spPr>
        <a:xfrm xmlns:a="http://schemas.openxmlformats.org/drawingml/2006/main">
          <a:off x="477575" y="2119549"/>
          <a:ext cx="7148504" cy="0"/>
        </a:xfrm>
        <a:prstGeom xmlns:a="http://schemas.openxmlformats.org/drawingml/2006/main" prst="line">
          <a:avLst/>
        </a:prstGeom>
        <a:ln xmlns:a="http://schemas.openxmlformats.org/drawingml/2006/main">
          <a:solidFill>
            <a:srgbClr val="C0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1"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5e7f0f70c_0_112:notes"/>
          <p:cNvSpPr/>
          <p:nvPr>
            <p:ph idx="2" type="sldImg"/>
          </p:nvPr>
        </p:nvSpPr>
        <p:spPr>
          <a:xfrm>
            <a:off x="1165225" y="1241425"/>
            <a:ext cx="4467300" cy="33495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5e7f0f70c_0_112:notes"/>
          <p:cNvSpPr txBox="1"/>
          <p:nvPr>
            <p:ph idx="1" type="body"/>
          </p:nvPr>
        </p:nvSpPr>
        <p:spPr>
          <a:xfrm>
            <a:off x="679768" y="4777195"/>
            <a:ext cx="5438100" cy="390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65e7f0f70c_0_112:notes"/>
          <p:cNvSpPr txBox="1"/>
          <p:nvPr>
            <p:ph idx="12" type="sldNum"/>
          </p:nvPr>
        </p:nvSpPr>
        <p:spPr>
          <a:xfrm>
            <a:off x="3850443" y="9428584"/>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8: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9: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27: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65e7f0f70c_0_36:notes"/>
          <p:cNvSpPr/>
          <p:nvPr>
            <p:ph idx="2" type="sldImg"/>
          </p:nvPr>
        </p:nvSpPr>
        <p:spPr>
          <a:xfrm>
            <a:off x="1165225" y="1241425"/>
            <a:ext cx="4467300" cy="33495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65e7f0f70c_0_36:notes"/>
          <p:cNvSpPr txBox="1"/>
          <p:nvPr>
            <p:ph idx="1" type="body"/>
          </p:nvPr>
        </p:nvSpPr>
        <p:spPr>
          <a:xfrm>
            <a:off x="679768" y="4777195"/>
            <a:ext cx="5438100" cy="390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65e7f0f70c_0_36:notes"/>
          <p:cNvSpPr txBox="1"/>
          <p:nvPr>
            <p:ph idx="12" type="sldNum"/>
          </p:nvPr>
        </p:nvSpPr>
        <p:spPr>
          <a:xfrm>
            <a:off x="3850443" y="9428584"/>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4: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65e7f0f70c_0_42:notes"/>
          <p:cNvSpPr/>
          <p:nvPr>
            <p:ph idx="2" type="sldImg"/>
          </p:nvPr>
        </p:nvSpPr>
        <p:spPr>
          <a:xfrm>
            <a:off x="1165225" y="1241425"/>
            <a:ext cx="4467300" cy="33495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5e7f0f70c_0_42:notes"/>
          <p:cNvSpPr txBox="1"/>
          <p:nvPr>
            <p:ph idx="1" type="body"/>
          </p:nvPr>
        </p:nvSpPr>
        <p:spPr>
          <a:xfrm>
            <a:off x="679768" y="4777195"/>
            <a:ext cx="5438100" cy="390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365e7f0f70c_0_42:notes"/>
          <p:cNvSpPr txBox="1"/>
          <p:nvPr>
            <p:ph idx="12" type="sldNum"/>
          </p:nvPr>
        </p:nvSpPr>
        <p:spPr>
          <a:xfrm>
            <a:off x="3850443" y="9428584"/>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3: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3: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43: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4:notes"/>
          <p:cNvSpPr/>
          <p:nvPr>
            <p:ph idx="2" type="sldImg"/>
          </p:nvPr>
        </p:nvSpPr>
        <p:spPr>
          <a:xfrm>
            <a:off x="1166813" y="931863"/>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44:notes"/>
          <p:cNvSpPr txBox="1"/>
          <p:nvPr>
            <p:ph idx="1" type="body"/>
          </p:nvPr>
        </p:nvSpPr>
        <p:spPr>
          <a:xfrm>
            <a:off x="680085" y="4576613"/>
            <a:ext cx="5437506" cy="406634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それでは、VFM標準算定マニュアルについて、資料３により、策定担当の芦原からご説明させて頂きます。</a:t>
            </a:r>
            <a:endParaRPr/>
          </a:p>
          <a:p>
            <a:pPr indent="0" lvl="0" marL="0" rtl="0" algn="l">
              <a:lnSpc>
                <a:spcPct val="100000"/>
              </a:lnSpc>
              <a:spcBef>
                <a:spcPts val="0"/>
              </a:spcBef>
              <a:spcAft>
                <a:spcPts val="0"/>
              </a:spcAft>
              <a:buSzPts val="1400"/>
              <a:buNone/>
            </a:pPr>
            <a:r>
              <a:rPr lang="ja-JP"/>
              <a:t>表紙をめくって、資料の1ページ目をご覧ください。本件の目的・背景ですが、大きく2点ございます。</a:t>
            </a:r>
            <a:endParaRPr/>
          </a:p>
          <a:p>
            <a:pPr indent="0" lvl="0" marL="0" rtl="0" algn="l">
              <a:lnSpc>
                <a:spcPct val="100000"/>
              </a:lnSpc>
              <a:spcBef>
                <a:spcPts val="0"/>
              </a:spcBef>
              <a:spcAft>
                <a:spcPts val="0"/>
              </a:spcAft>
              <a:buSzPts val="1400"/>
              <a:buNone/>
            </a:pPr>
            <a:r>
              <a:rPr lang="ja-JP"/>
              <a:t>１つは、VFM算定に係る作業負担の軽減です。これまで内閣府はガイドラインによってVFM算定の概要を示してきましたが、詳細な算定手法については、地方公共団体等の担当者の検討に委ねてきました。この結果、相当の作業負担が担当者に生じており、その軽減が課題と認識しているところです。この負担の軽減が、本件の１つめの目的です。</a:t>
            </a:r>
            <a:endParaRPr/>
          </a:p>
          <a:p>
            <a:pPr indent="0" lvl="0" marL="0" rtl="0" algn="l">
              <a:lnSpc>
                <a:spcPct val="100000"/>
              </a:lnSpc>
              <a:spcBef>
                <a:spcPts val="0"/>
              </a:spcBef>
              <a:spcAft>
                <a:spcPts val="0"/>
              </a:spcAft>
              <a:buSzPts val="1400"/>
              <a:buNone/>
            </a:pPr>
            <a:r>
              <a:rPr lang="ja-JP"/>
              <a:t>目的の２つめは、令和3年5月に公表された会計検査院報告で示された所見への対応を確実に図っていくことです。既に、昨年６月にVFMガイドラインをこの所見を踏まえた内容に改正したところですが、VFM算定の詳細を示す本マニュアルでは、所見への対応を、具体的にポイントとして組み込みました。これによって、２つめの目的である確実な実行が図れると考えます。</a:t>
            </a:r>
            <a:endParaRPr/>
          </a:p>
          <a:p>
            <a:pPr indent="0" lvl="0" marL="0" rtl="0" algn="l">
              <a:lnSpc>
                <a:spcPct val="100000"/>
              </a:lnSpc>
              <a:spcBef>
                <a:spcPts val="0"/>
              </a:spcBef>
              <a:spcAft>
                <a:spcPts val="0"/>
              </a:spcAft>
              <a:buSzPts val="1400"/>
              <a:buNone/>
            </a:pPr>
            <a:r>
              <a:rPr lang="ja-JP"/>
              <a:t>２つめの見出し、全体の構成ですが、マニュアルとExcelの標準算定シートの２つからなります。今回の参考資料２が、このマニュアルの現時点でのドラフトです。Excelシートは、今回お付けしておりません。</a:t>
            </a:r>
            <a:endParaRPr/>
          </a:p>
          <a:p>
            <a:pPr indent="0" lvl="0" marL="0" rtl="0" algn="l">
              <a:lnSpc>
                <a:spcPct val="100000"/>
              </a:lnSpc>
              <a:spcBef>
                <a:spcPts val="0"/>
              </a:spcBef>
              <a:spcAft>
                <a:spcPts val="0"/>
              </a:spcAft>
              <a:buSzPts val="1400"/>
              <a:buNone/>
            </a:pPr>
            <a:r>
              <a:rPr lang="ja-JP"/>
              <a:t>３つめの見出し、今回の標準算定方法の適用事業ですが、現時点でサービス購入型と一部の混合型を対象としておりますが、今後修正・改善を進め、検査院から求めのあった「混合型」と「独立採算型」のVFM算定についても対応できるものとする計画で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2: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5:notes"/>
          <p:cNvSpPr/>
          <p:nvPr>
            <p:ph idx="2" type="sldImg"/>
          </p:nvPr>
        </p:nvSpPr>
        <p:spPr>
          <a:xfrm>
            <a:off x="1166813" y="690563"/>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45:notes"/>
          <p:cNvSpPr txBox="1"/>
          <p:nvPr>
            <p:ph idx="1" type="body"/>
          </p:nvPr>
        </p:nvSpPr>
        <p:spPr>
          <a:xfrm>
            <a:off x="680085" y="4401249"/>
            <a:ext cx="5437506" cy="39786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2ページ目をご覧ください。こちらでは、先ほど触れました標準算定シートの概要をお示ししています。</a:t>
            </a:r>
            <a:endParaRPr/>
          </a:p>
          <a:p>
            <a:pPr indent="0" lvl="0" marL="0" rtl="0" algn="l">
              <a:lnSpc>
                <a:spcPct val="100000"/>
              </a:lnSpc>
              <a:spcBef>
                <a:spcPts val="0"/>
              </a:spcBef>
              <a:spcAft>
                <a:spcPts val="0"/>
              </a:spcAft>
              <a:buSzPts val="1400"/>
              <a:buNone/>
            </a:pPr>
            <a:r>
              <a:rPr lang="ja-JP"/>
              <a:t>スライド左半分に示しました、必要な入力項目をExcelシートの指定のセルに入力すれば、右半分に示しました２種類の出力シートに算定結果が自動的に表示されます。</a:t>
            </a:r>
            <a:endParaRPr/>
          </a:p>
          <a:p>
            <a:pPr indent="0" lvl="0" marL="0" rtl="0" algn="l">
              <a:lnSpc>
                <a:spcPct val="100000"/>
              </a:lnSpc>
              <a:spcBef>
                <a:spcPts val="0"/>
              </a:spcBef>
              <a:spcAft>
                <a:spcPts val="0"/>
              </a:spcAft>
              <a:buSzPts val="1400"/>
              <a:buNone/>
            </a:pPr>
            <a:r>
              <a:rPr lang="ja-JP"/>
              <a:t>左側の入力項目は、大きく７つに分かれます。まず事業費用の概算として、施設整備費、維持管理運営費について、PFIによって実現が期待される「効率性」や物価上昇率を設定します。</a:t>
            </a:r>
            <a:endParaRPr/>
          </a:p>
          <a:p>
            <a:pPr indent="0" lvl="0" marL="0" rtl="0" algn="l">
              <a:lnSpc>
                <a:spcPct val="100000"/>
              </a:lnSpc>
              <a:spcBef>
                <a:spcPts val="0"/>
              </a:spcBef>
              <a:spcAft>
                <a:spcPts val="0"/>
              </a:spcAft>
              <a:buSzPts val="1400"/>
              <a:buNone/>
            </a:pPr>
            <a:r>
              <a:rPr lang="ja-JP"/>
              <a:t>２から７の項目については、各事業方式に応じた算定シートが用意されており、算定対象とする事業方式のシートを選んで、上記の概算額以外の項目を入力していきます。この中に、会計検査院の所見にある２つのポイントを組み込んで、確実な実行が図れるようにしております。</a:t>
            </a:r>
            <a:endParaRPr/>
          </a:p>
          <a:p>
            <a:pPr indent="0" lvl="0" marL="0" rtl="0" algn="l">
              <a:lnSpc>
                <a:spcPct val="100000"/>
              </a:lnSpc>
              <a:spcBef>
                <a:spcPts val="0"/>
              </a:spcBef>
              <a:spcAft>
                <a:spcPts val="0"/>
              </a:spcAft>
              <a:buSzPts val="1400"/>
              <a:buNone/>
            </a:pPr>
            <a:r>
              <a:rPr lang="ja-JP"/>
              <a:t>右側の出力シートの１つめは、（1）～（3）の収支表、つまり、従来方式での収支表、PFI方式での収支表、SPCの収支表の３つと、そして（4）、（5）のPSC、PFI-LCC、VFMの算定結果、そして当該プロジェクトの内部収益率が自動的に出力されます。</a:t>
            </a:r>
            <a:endParaRPr/>
          </a:p>
          <a:p>
            <a:pPr indent="0" lvl="0" marL="0" rtl="0" algn="l">
              <a:lnSpc>
                <a:spcPct val="100000"/>
              </a:lnSpc>
              <a:spcBef>
                <a:spcPts val="0"/>
              </a:spcBef>
              <a:spcAft>
                <a:spcPts val="0"/>
              </a:spcAft>
              <a:buSzPts val="1400"/>
              <a:buNone/>
            </a:pPr>
            <a:r>
              <a:rPr lang="ja-JP"/>
              <a:t>２つめの概要出力シートは、今お話ししました収支表等の概要を、算定条件と算定結果に整理して表示する形になっています。以上が大まかな全体像です。</a:t>
            </a:r>
            <a:endParaRPr/>
          </a:p>
          <a:p>
            <a:pPr indent="0" lvl="0" marL="0" rtl="0" algn="l">
              <a:lnSpc>
                <a:spcPct val="100000"/>
              </a:lnSpc>
              <a:spcBef>
                <a:spcPts val="0"/>
              </a:spcBef>
              <a:spcAft>
                <a:spcPts val="0"/>
              </a:spcAft>
              <a:buSzPts val="1400"/>
              <a:buNone/>
            </a:pPr>
            <a:r>
              <a:rPr lang="ja-JP"/>
              <a:t>こちらの標準算定シートについては、先ほど申し上げましたように、資料にはお付けしてございません。会合終了後に別途、送付させて頂きます。</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6:notes"/>
          <p:cNvSpPr/>
          <p:nvPr>
            <p:ph idx="2" type="sldImg"/>
          </p:nvPr>
        </p:nvSpPr>
        <p:spPr>
          <a:xfrm>
            <a:off x="1166813" y="677863"/>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46:notes"/>
          <p:cNvSpPr txBox="1"/>
          <p:nvPr>
            <p:ph idx="1" type="body"/>
          </p:nvPr>
        </p:nvSpPr>
        <p:spPr>
          <a:xfrm>
            <a:off x="680085" y="4125675"/>
            <a:ext cx="5437506" cy="45047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3ページ目をご覧ください。</a:t>
            </a:r>
            <a:endParaRPr/>
          </a:p>
          <a:p>
            <a:pPr indent="0" lvl="0" marL="0" rtl="0" algn="l">
              <a:lnSpc>
                <a:spcPct val="100000"/>
              </a:lnSpc>
              <a:spcBef>
                <a:spcPts val="0"/>
              </a:spcBef>
              <a:spcAft>
                <a:spcPts val="0"/>
              </a:spcAft>
              <a:buSzPts val="1400"/>
              <a:buNone/>
            </a:pPr>
            <a:r>
              <a:rPr lang="ja-JP"/>
              <a:t>本件策定にあたっては、令和3年の会計検査院報告や令和5年のVFMガイドライン改正の内容に併せて、策定の趣旨等に係るオンライン説明会を、2月末に実施しました。地方公共団体や民間事業者といったPFI事業に携わる、または検討している関係者200名程度に参加頂きました。</a:t>
            </a:r>
            <a:endParaRPr/>
          </a:p>
          <a:p>
            <a:pPr indent="0" lvl="0" marL="0" rtl="0" algn="l">
              <a:lnSpc>
                <a:spcPct val="100000"/>
              </a:lnSpc>
              <a:spcBef>
                <a:spcPts val="0"/>
              </a:spcBef>
              <a:spcAft>
                <a:spcPts val="0"/>
              </a:spcAft>
              <a:buSzPts val="1400"/>
              <a:buNone/>
            </a:pPr>
            <a:r>
              <a:rPr lang="ja-JP"/>
              <a:t>この参加者からの意見聴取のため、開発中の算定シートを希望者に配布して、簡単なアンケートを実施した結果が冒頭の表となります。</a:t>
            </a:r>
            <a:endParaRPr/>
          </a:p>
          <a:p>
            <a:pPr indent="0" lvl="0" marL="0" rtl="0" algn="l">
              <a:lnSpc>
                <a:spcPct val="100000"/>
              </a:lnSpc>
              <a:spcBef>
                <a:spcPts val="0"/>
              </a:spcBef>
              <a:spcAft>
                <a:spcPts val="0"/>
              </a:spcAft>
              <a:buSzPts val="1400"/>
              <a:buNone/>
            </a:pPr>
            <a:r>
              <a:rPr lang="ja-JP"/>
              <a:t>民間事業者からは比較的高い理解や採用意欲が伺われましたが、本件のターゲットとする地方公共団体担当者からは、さらに内容や利便性について改善を進めていく必要があるとの意見を頂いたと受け止めております。</a:t>
            </a:r>
            <a:endParaRPr/>
          </a:p>
          <a:p>
            <a:pPr indent="0" lvl="0" marL="0" rtl="0" algn="l">
              <a:lnSpc>
                <a:spcPct val="100000"/>
              </a:lnSpc>
              <a:spcBef>
                <a:spcPts val="0"/>
              </a:spcBef>
              <a:spcAft>
                <a:spcPts val="0"/>
              </a:spcAft>
              <a:buSzPts val="1400"/>
              <a:buNone/>
            </a:pPr>
            <a:r>
              <a:rPr lang="ja-JP"/>
              <a:t>そして、２つめの見出し「今後の進め方」です。この標準算定マニュアル、標準算定シートについて、本日は概要のみのご説明となりますので、①にありますように、本会合でのご審議に加え、ご意見を頂きます期間を２～３週間程度設けまして、本年6月を目途にご意見等を取りまとめて暫定版を作成し、公表したいと考えております。</a:t>
            </a:r>
            <a:endParaRPr/>
          </a:p>
          <a:p>
            <a:pPr indent="0" lvl="0" marL="0" rtl="0" algn="l">
              <a:lnSpc>
                <a:spcPct val="100000"/>
              </a:lnSpc>
              <a:spcBef>
                <a:spcPts val="0"/>
              </a:spcBef>
              <a:spcAft>
                <a:spcPts val="0"/>
              </a:spcAft>
              <a:buSzPts val="1400"/>
              <a:buNone/>
            </a:pPr>
            <a:r>
              <a:rPr lang="ja-JP"/>
              <a:t>さらに、②にありますように、この暫定版について、広く関係者からのご意見を聴取するとともに、現在対応できていないRO方式についても算定可能として、9月に予定される次回事業推進部会にお諮りする予定です。ご承認を得られましたら、これを正式版として公表致します。</a:t>
            </a:r>
            <a:endParaRPr/>
          </a:p>
          <a:p>
            <a:pPr indent="0" lvl="0" marL="0" rtl="0" algn="l">
              <a:lnSpc>
                <a:spcPct val="100000"/>
              </a:lnSpc>
              <a:spcBef>
                <a:spcPts val="0"/>
              </a:spcBef>
              <a:spcAft>
                <a:spcPts val="0"/>
              </a:spcAft>
              <a:buSzPts val="1400"/>
              <a:buNone/>
            </a:pPr>
            <a:r>
              <a:rPr lang="ja-JP"/>
              <a:t>そのうえで、③ですが、課題の「混合型」事業、「独立採算型」事業のVFM算定を可能として、令和6年度末に再度、事業推進部会にお諮りします。ご承認が得られましたら、そのバージョンを改定版として公表する予定です。</a:t>
            </a:r>
            <a:endParaRPr/>
          </a:p>
          <a:p>
            <a:pPr indent="0" lvl="0" marL="0" rtl="0" algn="l">
              <a:lnSpc>
                <a:spcPct val="100000"/>
              </a:lnSpc>
              <a:spcBef>
                <a:spcPts val="0"/>
              </a:spcBef>
              <a:spcAft>
                <a:spcPts val="0"/>
              </a:spcAft>
              <a:buSzPts val="1400"/>
              <a:buNone/>
            </a:pPr>
            <a:r>
              <a:rPr lang="ja-JP"/>
              <a:t>この改定版以降も、その時々のニーズ等に対応して、適宜修正・改善を図っていきたいと考えております。説明は以上でございます。</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0: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30: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69:notes"/>
          <p:cNvSpPr txBox="1"/>
          <p:nvPr>
            <p:ph idx="1" type="body"/>
          </p:nvPr>
        </p:nvSpPr>
        <p:spPr>
          <a:xfrm>
            <a:off x="679768" y="4777195"/>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69: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90cf4dffd_0_12: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3290cf4dffd_0_12:notes"/>
          <p:cNvSpPr txBox="1"/>
          <p:nvPr>
            <p:ph idx="1" type="body"/>
          </p:nvPr>
        </p:nvSpPr>
        <p:spPr>
          <a:xfrm>
            <a:off x="679768" y="4777195"/>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3290cf4dffd_0_12: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70:notes"/>
          <p:cNvSpPr txBox="1"/>
          <p:nvPr>
            <p:ph idx="1" type="body"/>
          </p:nvPr>
        </p:nvSpPr>
        <p:spPr>
          <a:xfrm>
            <a:off x="679768" y="4777195"/>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70: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71:notes"/>
          <p:cNvSpPr txBox="1"/>
          <p:nvPr>
            <p:ph idx="1" type="body"/>
          </p:nvPr>
        </p:nvSpPr>
        <p:spPr>
          <a:xfrm>
            <a:off x="679768" y="4777195"/>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71: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31: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3: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3: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34: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5e7f0f70c_0_0:notes"/>
          <p:cNvSpPr/>
          <p:nvPr>
            <p:ph idx="2" type="sldImg"/>
          </p:nvPr>
        </p:nvSpPr>
        <p:spPr>
          <a:xfrm>
            <a:off x="1165225" y="1241425"/>
            <a:ext cx="4467300" cy="33495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5e7f0f70c_0_0:notes"/>
          <p:cNvSpPr txBox="1"/>
          <p:nvPr>
            <p:ph idx="1" type="body"/>
          </p:nvPr>
        </p:nvSpPr>
        <p:spPr>
          <a:xfrm>
            <a:off x="679768" y="4777195"/>
            <a:ext cx="5438100" cy="390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65e7f0f70c_0_0:notes"/>
          <p:cNvSpPr txBox="1"/>
          <p:nvPr>
            <p:ph idx="12" type="sldNum"/>
          </p:nvPr>
        </p:nvSpPr>
        <p:spPr>
          <a:xfrm>
            <a:off x="3850443" y="9428584"/>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36: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8: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9: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39: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0: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40: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4: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8: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8: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74: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74: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71" name="Google Shape;471;p7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9: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9: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0: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10: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5e7f0f70c_0_6:notes"/>
          <p:cNvSpPr/>
          <p:nvPr>
            <p:ph idx="2" type="sldImg"/>
          </p:nvPr>
        </p:nvSpPr>
        <p:spPr>
          <a:xfrm>
            <a:off x="1165225" y="1241425"/>
            <a:ext cx="4467300" cy="33495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5e7f0f70c_0_6:notes"/>
          <p:cNvSpPr txBox="1"/>
          <p:nvPr>
            <p:ph idx="1" type="body"/>
          </p:nvPr>
        </p:nvSpPr>
        <p:spPr>
          <a:xfrm>
            <a:off x="679768" y="4777195"/>
            <a:ext cx="5438100" cy="390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65e7f0f70c_0_6:notes"/>
          <p:cNvSpPr txBox="1"/>
          <p:nvPr>
            <p:ph idx="12" type="sldNum"/>
          </p:nvPr>
        </p:nvSpPr>
        <p:spPr>
          <a:xfrm>
            <a:off x="3850443" y="9428584"/>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5e7f0f70c_0_24:notes"/>
          <p:cNvSpPr/>
          <p:nvPr>
            <p:ph idx="2" type="sldImg"/>
          </p:nvPr>
        </p:nvSpPr>
        <p:spPr>
          <a:xfrm>
            <a:off x="1165225" y="1241425"/>
            <a:ext cx="4467300" cy="33495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5e7f0f70c_0_24:notes"/>
          <p:cNvSpPr txBox="1"/>
          <p:nvPr>
            <p:ph idx="1" type="body"/>
          </p:nvPr>
        </p:nvSpPr>
        <p:spPr>
          <a:xfrm>
            <a:off x="679768" y="4777195"/>
            <a:ext cx="5438100" cy="390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365e7f0f70c_0_24:notes"/>
          <p:cNvSpPr txBox="1"/>
          <p:nvPr>
            <p:ph idx="12" type="sldNum"/>
          </p:nvPr>
        </p:nvSpPr>
        <p:spPr>
          <a:xfrm>
            <a:off x="3850443" y="9428584"/>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8:notes"/>
          <p:cNvSpPr txBox="1"/>
          <p:nvPr>
            <p:ph idx="1" type="body"/>
          </p:nvPr>
        </p:nvSpPr>
        <p:spPr>
          <a:xfrm>
            <a:off x="679768" y="4777195"/>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8: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6: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6: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66: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p:nvPr>
            <p:ph idx="2" type="sldImg"/>
          </p:nvPr>
        </p:nvSpPr>
        <p:spPr>
          <a:xfrm>
            <a:off x="1165225" y="1241425"/>
            <a:ext cx="44672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3:notes"/>
          <p:cNvSpPr txBox="1"/>
          <p:nvPr>
            <p:ph idx="1" type="body"/>
          </p:nvPr>
        </p:nvSpPr>
        <p:spPr>
          <a:xfrm>
            <a:off x="679768" y="4777195"/>
            <a:ext cx="5438140" cy="39086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71" name="Shape 71"/>
        <p:cNvGrpSpPr/>
        <p:nvPr/>
      </p:nvGrpSpPr>
      <p:grpSpPr>
        <a:xfrm>
          <a:off x="0" y="0"/>
          <a:ext cx="0" cy="0"/>
          <a:chOff x="0" y="0"/>
          <a:chExt cx="0" cy="0"/>
        </a:xfrm>
      </p:grpSpPr>
      <p:sp>
        <p:nvSpPr>
          <p:cNvPr id="72" name="Google Shape;72;p6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4"/>
          <p:cNvSpPr/>
          <p:nvPr>
            <p:ph idx="2" type="pic"/>
          </p:nvPr>
        </p:nvSpPr>
        <p:spPr>
          <a:xfrm>
            <a:off x="3887391" y="987426"/>
            <a:ext cx="4629150" cy="4873625"/>
          </a:xfrm>
          <a:prstGeom prst="rect">
            <a:avLst/>
          </a:prstGeom>
          <a:noFill/>
          <a:ln>
            <a:noFill/>
          </a:ln>
        </p:spPr>
      </p:sp>
      <p:sp>
        <p:nvSpPr>
          <p:cNvPr id="74" name="Google Shape;74;p6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6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90" name="Shape 90"/>
        <p:cNvGrpSpPr/>
        <p:nvPr/>
      </p:nvGrpSpPr>
      <p:grpSpPr>
        <a:xfrm>
          <a:off x="0" y="0"/>
          <a:ext cx="0" cy="0"/>
          <a:chOff x="0" y="0"/>
          <a:chExt cx="0" cy="0"/>
        </a:xfrm>
      </p:grpSpPr>
      <p:sp>
        <p:nvSpPr>
          <p:cNvPr id="91" name="Google Shape;91;p5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96" name="Shape 96"/>
        <p:cNvGrpSpPr/>
        <p:nvPr/>
      </p:nvGrpSpPr>
      <p:grpSpPr>
        <a:xfrm>
          <a:off x="0" y="0"/>
          <a:ext cx="0" cy="0"/>
          <a:chOff x="0" y="0"/>
          <a:chExt cx="0" cy="0"/>
        </a:xfrm>
      </p:grpSpPr>
      <p:sp>
        <p:nvSpPr>
          <p:cNvPr id="97" name="Google Shape;97;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06" name="Shape 106"/>
        <p:cNvGrpSpPr/>
        <p:nvPr/>
      </p:nvGrpSpPr>
      <p:grpSpPr>
        <a:xfrm>
          <a:off x="0" y="0"/>
          <a:ext cx="0" cy="0"/>
          <a:chOff x="0" y="0"/>
          <a:chExt cx="0" cy="0"/>
        </a:xfrm>
      </p:grpSpPr>
      <p:sp>
        <p:nvSpPr>
          <p:cNvPr id="107" name="Google Shape;107;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18" name="Shape 118"/>
        <p:cNvGrpSpPr/>
        <p:nvPr/>
      </p:nvGrpSpPr>
      <p:grpSpPr>
        <a:xfrm>
          <a:off x="0" y="0"/>
          <a:ext cx="0" cy="0"/>
          <a:chOff x="0" y="0"/>
          <a:chExt cx="0" cy="0"/>
        </a:xfrm>
      </p:grpSpPr>
      <p:sp>
        <p:nvSpPr>
          <p:cNvPr id="119" name="Google Shape;119;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130" name="Shape 130"/>
        <p:cNvGrpSpPr/>
        <p:nvPr/>
      </p:nvGrpSpPr>
      <p:grpSpPr>
        <a:xfrm>
          <a:off x="0" y="0"/>
          <a:ext cx="0" cy="0"/>
          <a:chOff x="0" y="0"/>
          <a:chExt cx="0" cy="0"/>
        </a:xfrm>
      </p:grpSpPr>
      <p:sp>
        <p:nvSpPr>
          <p:cNvPr id="131" name="Google Shape;131;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7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7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27" name="Shape 27"/>
        <p:cNvGrpSpPr/>
        <p:nvPr/>
      </p:nvGrpSpPr>
      <p:grpSpPr>
        <a:xfrm>
          <a:off x="0" y="0"/>
          <a:ext cx="0" cy="0"/>
          <a:chOff x="0" y="0"/>
          <a:chExt cx="0" cy="0"/>
        </a:xfrm>
      </p:grpSpPr>
      <p:sp>
        <p:nvSpPr>
          <p:cNvPr id="28" name="Google Shape;28;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33" name="Shape 33"/>
        <p:cNvGrpSpPr/>
        <p:nvPr/>
      </p:nvGrpSpPr>
      <p:grpSpPr>
        <a:xfrm>
          <a:off x="0" y="0"/>
          <a:ext cx="0" cy="0"/>
          <a:chOff x="0" y="0"/>
          <a:chExt cx="0" cy="0"/>
        </a:xfrm>
      </p:grpSpPr>
      <p:sp>
        <p:nvSpPr>
          <p:cNvPr id="34" name="Google Shape;34;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37" name="Shape 37"/>
        <p:cNvGrpSpPr/>
        <p:nvPr/>
      </p:nvGrpSpPr>
      <p:grpSpPr>
        <a:xfrm>
          <a:off x="0" y="0"/>
          <a:ext cx="0" cy="0"/>
          <a:chOff x="0" y="0"/>
          <a:chExt cx="0" cy="0"/>
        </a:xfrm>
      </p:grpSpPr>
      <p:sp>
        <p:nvSpPr>
          <p:cNvPr id="38" name="Google Shape;38;p5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43" name="Shape 43"/>
        <p:cNvGrpSpPr/>
        <p:nvPr/>
      </p:nvGrpSpPr>
      <p:grpSpPr>
        <a:xfrm>
          <a:off x="0" y="0"/>
          <a:ext cx="0" cy="0"/>
          <a:chOff x="0" y="0"/>
          <a:chExt cx="0" cy="0"/>
        </a:xfrm>
      </p:grpSpPr>
      <p:sp>
        <p:nvSpPr>
          <p:cNvPr id="44" name="Google Shape;44;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50" name="Shape 50"/>
        <p:cNvGrpSpPr/>
        <p:nvPr/>
      </p:nvGrpSpPr>
      <p:grpSpPr>
        <a:xfrm>
          <a:off x="0" y="0"/>
          <a:ext cx="0" cy="0"/>
          <a:chOff x="0" y="0"/>
          <a:chExt cx="0" cy="0"/>
        </a:xfrm>
      </p:grpSpPr>
      <p:sp>
        <p:nvSpPr>
          <p:cNvPr id="51" name="Google Shape;51;p6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6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6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59" name="Shape 59"/>
        <p:cNvGrpSpPr/>
        <p:nvPr/>
      </p:nvGrpSpPr>
      <p:grpSpPr>
        <a:xfrm>
          <a:off x="0" y="0"/>
          <a:ext cx="0" cy="0"/>
          <a:chOff x="0" y="0"/>
          <a:chExt cx="0" cy="0"/>
        </a:xfrm>
      </p:grpSpPr>
      <p:sp>
        <p:nvSpPr>
          <p:cNvPr id="60" name="Google Shape;60;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64" name="Shape 64"/>
        <p:cNvGrpSpPr/>
        <p:nvPr/>
      </p:nvGrpSpPr>
      <p:grpSpPr>
        <a:xfrm>
          <a:off x="0" y="0"/>
          <a:ext cx="0" cy="0"/>
          <a:chOff x="0" y="0"/>
          <a:chExt cx="0" cy="0"/>
        </a:xfrm>
      </p:grpSpPr>
      <p:sp>
        <p:nvSpPr>
          <p:cNvPr id="65" name="Google Shape;65;p6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6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6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7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7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4" name="Google Shape;104;p7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5" name="Google Shape;105;p7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4" name="Google Shape;114;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6" name="Google Shape;116;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7" name="Google Shape;117;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8" name="Google Shape;128;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9" name="Google Shape;129;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hub.com/Ashihara-Y/VFM_dat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hart" Target="../charts/char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chart" Target="../charts/char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hart" Target="../charts/char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34198" y="1451257"/>
            <a:ext cx="8075595" cy="64633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600"/>
              <a:buFont typeface="Arial"/>
              <a:buNone/>
            </a:pPr>
            <a:r>
              <a:rPr b="1" i="0" lang="ja-JP" sz="2600">
                <a:latin typeface="Arial"/>
                <a:ea typeface="Arial"/>
                <a:cs typeface="Arial"/>
                <a:sym typeface="Arial"/>
              </a:rPr>
              <a:t>PFI事業のVFM評価</a:t>
            </a:r>
            <a:r>
              <a:rPr b="1" lang="ja-JP" sz="2600">
                <a:latin typeface="Arial"/>
                <a:ea typeface="Arial"/>
                <a:cs typeface="Arial"/>
                <a:sym typeface="Arial"/>
              </a:rPr>
              <a:t>の課題</a:t>
            </a:r>
            <a:r>
              <a:rPr b="1" i="0" lang="ja-JP" sz="2600">
                <a:latin typeface="Arial"/>
                <a:ea typeface="Arial"/>
                <a:cs typeface="Arial"/>
                <a:sym typeface="Arial"/>
              </a:rPr>
              <a:t>と</a:t>
            </a:r>
            <a:r>
              <a:rPr b="1" lang="ja-JP" sz="2600">
                <a:latin typeface="Arial"/>
                <a:ea typeface="Arial"/>
                <a:cs typeface="Arial"/>
                <a:sym typeface="Arial"/>
              </a:rPr>
              <a:t>算定ツール作成</a:t>
            </a:r>
            <a:endParaRPr b="1" sz="2600">
              <a:latin typeface="Arial"/>
              <a:ea typeface="Arial"/>
              <a:cs typeface="Arial"/>
              <a:sym typeface="Arial"/>
            </a:endParaRPr>
          </a:p>
        </p:txBody>
      </p:sp>
      <p:sp>
        <p:nvSpPr>
          <p:cNvPr id="142" name="Google Shape;142;p1"/>
          <p:cNvSpPr txBox="1"/>
          <p:nvPr>
            <p:ph idx="1" type="subTitle"/>
          </p:nvPr>
        </p:nvSpPr>
        <p:spPr>
          <a:xfrm>
            <a:off x="668970" y="4148488"/>
            <a:ext cx="7806055" cy="54864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90000"/>
              </a:lnSpc>
              <a:spcBef>
                <a:spcPts val="0"/>
              </a:spcBef>
              <a:spcAft>
                <a:spcPts val="0"/>
              </a:spcAft>
              <a:buClr>
                <a:schemeClr val="dk1"/>
              </a:buClr>
              <a:buSzPct val="100000"/>
              <a:buNone/>
            </a:pPr>
            <a:r>
              <a:rPr b="0" i="0" lang="ja-JP" sz="2900">
                <a:latin typeface="Arial"/>
                <a:ea typeface="Arial"/>
                <a:cs typeface="Arial"/>
                <a:sym typeface="Arial"/>
              </a:rPr>
              <a:t>芦原　嘉宏</a:t>
            </a:r>
            <a:endParaRPr b="0" i="0" sz="29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0" i="0" lang="ja-JP" sz="2200">
                <a:latin typeface="Arial"/>
                <a:ea typeface="Arial"/>
                <a:cs typeface="Arial"/>
                <a:sym typeface="Arial"/>
              </a:rPr>
              <a:t>＜内閣府規制改革推進室＞　</a:t>
            </a:r>
            <a:endParaRPr b="0" i="0" sz="2200">
              <a:latin typeface="Arial"/>
              <a:ea typeface="Arial"/>
              <a:cs typeface="Arial"/>
              <a:sym typeface="Arial"/>
            </a:endParaRPr>
          </a:p>
        </p:txBody>
      </p:sp>
      <p:sp>
        <p:nvSpPr>
          <p:cNvPr id="143" name="Google Shape;143;p1"/>
          <p:cNvSpPr txBox="1"/>
          <p:nvPr/>
        </p:nvSpPr>
        <p:spPr>
          <a:xfrm>
            <a:off x="327137" y="5274644"/>
            <a:ext cx="849922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Arial"/>
                <a:ea typeface="Arial"/>
                <a:cs typeface="Arial"/>
                <a:sym typeface="Arial"/>
              </a:rPr>
              <a:t>※今回の発表内容は、発表者個人の見解であり、発表者所属機関の見解ではありません。</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
          <p:cNvSpPr txBox="1"/>
          <p:nvPr/>
        </p:nvSpPr>
        <p:spPr>
          <a:xfrm>
            <a:off x="534200" y="2386350"/>
            <a:ext cx="815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Arial"/>
                <a:ea typeface="Arial"/>
                <a:cs typeface="Arial"/>
                <a:sym typeface="Arial"/>
              </a:rPr>
              <a:t>ー</a:t>
            </a:r>
            <a:r>
              <a:rPr lang="ja-JP" sz="1800">
                <a:solidFill>
                  <a:schemeClr val="dk1"/>
                </a:solidFill>
              </a:rPr>
              <a:t>課題抽出と対応策としての</a:t>
            </a:r>
            <a:r>
              <a:rPr b="0" i="0" lang="ja-JP" sz="1800" u="none" cap="none" strike="noStrike">
                <a:solidFill>
                  <a:schemeClr val="dk1"/>
                </a:solidFill>
                <a:latin typeface="Arial"/>
                <a:ea typeface="Arial"/>
                <a:cs typeface="Arial"/>
                <a:sym typeface="Arial"/>
              </a:rPr>
              <a:t>『VFM標準算定シート等』作成・公表の試みー</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65e7f0f70c_0_112"/>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ja-JP"/>
              <a:t>VFM算定実務の流れ</a:t>
            </a:r>
            <a:endParaRPr/>
          </a:p>
        </p:txBody>
      </p:sp>
      <p:sp>
        <p:nvSpPr>
          <p:cNvPr id="224" name="Google Shape;224;g365e7f0f70c_0_112"/>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ja-JP"/>
              <a:t>①PSCを費目ごとに積算</a:t>
            </a:r>
            <a:endParaRPr/>
          </a:p>
          <a:p>
            <a:pPr indent="0" lvl="0" marL="0" rtl="0" algn="l">
              <a:spcBef>
                <a:spcPts val="1000"/>
              </a:spcBef>
              <a:spcAft>
                <a:spcPts val="0"/>
              </a:spcAft>
              <a:buNone/>
            </a:pPr>
            <a:r>
              <a:rPr lang="ja-JP"/>
              <a:t>②各費目の積算額を事業期間各期のキャッシュフローにする。</a:t>
            </a:r>
            <a:endParaRPr/>
          </a:p>
          <a:p>
            <a:pPr indent="0" lvl="0" marL="0" rtl="0" algn="l">
              <a:spcBef>
                <a:spcPts val="1000"/>
              </a:spcBef>
              <a:spcAft>
                <a:spcPts val="0"/>
              </a:spcAft>
              <a:buNone/>
            </a:pPr>
            <a:r>
              <a:rPr lang="ja-JP"/>
              <a:t>③</a:t>
            </a:r>
            <a:r>
              <a:rPr b="1" lang="ja-JP">
                <a:solidFill>
                  <a:srgbClr val="980000"/>
                </a:solidFill>
              </a:rPr>
              <a:t>割引率</a:t>
            </a:r>
            <a:r>
              <a:rPr lang="ja-JP"/>
              <a:t>で現在価値化して集計する。</a:t>
            </a:r>
            <a:endParaRPr/>
          </a:p>
          <a:p>
            <a:pPr indent="0" lvl="0" marL="0" rtl="0" algn="l">
              <a:spcBef>
                <a:spcPts val="1000"/>
              </a:spcBef>
              <a:spcAft>
                <a:spcPts val="0"/>
              </a:spcAft>
              <a:buNone/>
            </a:pPr>
            <a:r>
              <a:rPr lang="ja-JP"/>
              <a:t>④①の各費目に</a:t>
            </a:r>
            <a:r>
              <a:rPr b="1" lang="ja-JP">
                <a:solidFill>
                  <a:srgbClr val="980000"/>
                </a:solidFill>
              </a:rPr>
              <a:t>「削減率」</a:t>
            </a:r>
            <a:r>
              <a:rPr lang="ja-JP"/>
              <a:t>をかけて、PFI-LCCの各費目積算額とする。→入札予定価格</a:t>
            </a:r>
            <a:endParaRPr/>
          </a:p>
          <a:p>
            <a:pPr indent="0" lvl="0" marL="0" rtl="0" algn="l">
              <a:spcBef>
                <a:spcPts val="1000"/>
              </a:spcBef>
              <a:spcAft>
                <a:spcPts val="0"/>
              </a:spcAft>
              <a:buNone/>
            </a:pPr>
            <a:r>
              <a:rPr lang="ja-JP"/>
              <a:t>⑤②③と同様にキャッシュフローにして現在価値化して集計する。</a:t>
            </a:r>
            <a:endParaRPr/>
          </a:p>
          <a:p>
            <a:pPr indent="0" lvl="0" marL="0" rtl="0" algn="l">
              <a:spcBef>
                <a:spcPts val="1000"/>
              </a:spcBef>
              <a:spcAft>
                <a:spcPts val="0"/>
              </a:spcAft>
              <a:buNone/>
            </a:pPr>
            <a:r>
              <a:rPr lang="ja-JP"/>
              <a:t>⑥④と⑤の差をとる。→</a:t>
            </a:r>
            <a:r>
              <a:rPr b="1" lang="ja-JP" u="sng"/>
              <a:t>VFM</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nvSpPr>
        <p:spPr>
          <a:xfrm>
            <a:off x="567891" y="365760"/>
            <a:ext cx="8008200" cy="6572400"/>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rgbClr val="000000"/>
              </a:buClr>
              <a:buSzPts val="1800"/>
              <a:buFont typeface="Arial"/>
              <a:buNone/>
            </a:pPr>
            <a:r>
              <a:rPr b="1" i="0" lang="ja-JP" sz="2300" u="none" cap="none" strike="noStrike">
                <a:solidFill>
                  <a:schemeClr val="dk1"/>
                </a:solidFill>
                <a:latin typeface="Calibri"/>
                <a:ea typeface="Calibri"/>
                <a:cs typeface="Calibri"/>
                <a:sym typeface="Calibri"/>
              </a:rPr>
              <a:t>＜削減率の設定の影響の大きさ</a:t>
            </a:r>
            <a:r>
              <a:rPr b="1" lang="ja-JP" sz="2300">
                <a:solidFill>
                  <a:schemeClr val="dk1"/>
                </a:solidFill>
                <a:latin typeface="Calibri"/>
                <a:ea typeface="Calibri"/>
                <a:cs typeface="Calibri"/>
                <a:sym typeface="Calibri"/>
              </a:rPr>
              <a:t>に係る推測</a:t>
            </a:r>
            <a:r>
              <a:rPr b="1" i="0" lang="ja-JP" sz="2300" u="none" cap="none" strike="noStrike">
                <a:solidFill>
                  <a:schemeClr val="dk1"/>
                </a:solidFill>
                <a:latin typeface="Calibri"/>
                <a:ea typeface="Calibri"/>
                <a:cs typeface="Calibri"/>
                <a:sym typeface="Calibri"/>
              </a:rPr>
              <a:t>＞</a:t>
            </a:r>
            <a:endParaRPr b="1" i="0" sz="1550" u="none" cap="none" strike="noStrike">
              <a:solidFill>
                <a:schemeClr val="dk1"/>
              </a:solidFill>
              <a:latin typeface="Arial"/>
              <a:ea typeface="Arial"/>
              <a:cs typeface="Arial"/>
              <a:sym typeface="Arial"/>
            </a:endParaRPr>
          </a:p>
          <a:p>
            <a:pPr indent="0" lvl="0" marL="0" marR="0" rtl="0" algn="just">
              <a:lnSpc>
                <a:spcPct val="166666"/>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 </a:t>
            </a:r>
            <a:endParaRPr b="0" i="0" sz="105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b="1" i="0" lang="ja-JP" sz="1700" u="none" cap="none" strike="noStrike">
                <a:solidFill>
                  <a:schemeClr val="dk1"/>
                </a:solidFill>
                <a:latin typeface="Arial"/>
                <a:ea typeface="Arial"/>
                <a:cs typeface="Arial"/>
                <a:sym typeface="Arial"/>
              </a:rPr>
              <a:t>＜前提：</a:t>
            </a:r>
            <a:r>
              <a:rPr b="1" lang="ja-JP" sz="1700">
                <a:solidFill>
                  <a:schemeClr val="dk1"/>
                </a:solidFill>
              </a:rPr>
              <a:t>典型的な</a:t>
            </a:r>
            <a:r>
              <a:rPr b="1" i="0" lang="ja-JP" sz="1700" u="none" cap="none" strike="noStrike">
                <a:solidFill>
                  <a:schemeClr val="dk1"/>
                </a:solidFill>
                <a:latin typeface="Arial"/>
                <a:ea typeface="Arial"/>
                <a:cs typeface="Arial"/>
                <a:sym typeface="Arial"/>
              </a:rPr>
              <a:t>「サービス購入型」BTO方式</a:t>
            </a:r>
            <a:r>
              <a:rPr b="1" lang="ja-JP" sz="1700">
                <a:solidFill>
                  <a:schemeClr val="dk1"/>
                </a:solidFill>
              </a:rPr>
              <a:t>、サービス対価の全額分割払い</a:t>
            </a:r>
            <a:r>
              <a:rPr b="1" i="0" lang="ja-JP" sz="1700" u="none" cap="none" strike="noStrike">
                <a:solidFill>
                  <a:schemeClr val="dk1"/>
                </a:solidFill>
                <a:latin typeface="Arial"/>
                <a:ea typeface="Arial"/>
                <a:cs typeface="Arial"/>
                <a:sym typeface="Arial"/>
              </a:rPr>
              <a:t>を</a:t>
            </a:r>
            <a:r>
              <a:rPr b="1" lang="ja-JP" sz="1700">
                <a:solidFill>
                  <a:schemeClr val="dk1"/>
                </a:solidFill>
              </a:rPr>
              <a:t>想定</a:t>
            </a:r>
            <a:r>
              <a:rPr b="1" i="0" lang="ja-JP"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None/>
            </a:pPr>
            <a:r>
              <a:rPr b="1" i="0" lang="ja-JP" sz="1700" u="none" cap="none" strike="noStrike">
                <a:solidFill>
                  <a:schemeClr val="dk1"/>
                </a:solidFill>
              </a:rPr>
              <a:t>特定事業選定時VFM：VFM1</a:t>
            </a:r>
            <a:endParaRPr b="1" i="0" sz="1700" u="none" cap="none" strike="noStrike">
              <a:solidFill>
                <a:schemeClr val="dk1"/>
              </a:solidFill>
            </a:endParaRPr>
          </a:p>
          <a:p>
            <a:pPr indent="0" lvl="0" marL="0" marR="0" rtl="0" algn="l">
              <a:lnSpc>
                <a:spcPct val="121428"/>
              </a:lnSpc>
              <a:spcBef>
                <a:spcPts val="0"/>
              </a:spcBef>
              <a:spcAft>
                <a:spcPts val="0"/>
              </a:spcAft>
              <a:buClr>
                <a:srgbClr val="000000"/>
              </a:buClr>
              <a:buSzPts val="1400"/>
              <a:buFont typeface="Arial"/>
              <a:buNone/>
            </a:pPr>
            <a:r>
              <a:rPr lang="ja-JP" sz="1700">
                <a:solidFill>
                  <a:schemeClr val="dk1"/>
                </a:solidFill>
              </a:rPr>
              <a:t>・</a:t>
            </a:r>
            <a:r>
              <a:rPr b="0" i="0" lang="ja-JP" sz="1700" u="none" cap="none" strike="noStrike">
                <a:solidFill>
                  <a:schemeClr val="dk1"/>
                </a:solidFill>
                <a:latin typeface="Arial"/>
                <a:ea typeface="Arial"/>
                <a:cs typeface="Arial"/>
                <a:sym typeface="Arial"/>
              </a:rPr>
              <a:t>現在価値化前のPSC：　PSC</a:t>
            </a:r>
            <a:r>
              <a:rPr lang="ja-JP" sz="1700">
                <a:solidFill>
                  <a:schemeClr val="dk1"/>
                </a:solidFill>
              </a:rPr>
              <a:t>1️</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lang="ja-JP" sz="1700">
                <a:solidFill>
                  <a:schemeClr val="dk1"/>
                </a:solidFill>
              </a:rPr>
              <a:t>・</a:t>
            </a:r>
            <a:r>
              <a:rPr b="0" i="0" lang="ja-JP" sz="1700" u="none" cap="none" strike="noStrike">
                <a:solidFill>
                  <a:schemeClr val="dk1"/>
                </a:solidFill>
                <a:latin typeface="Arial"/>
                <a:ea typeface="Arial"/>
                <a:cs typeface="Arial"/>
                <a:sym typeface="Arial"/>
              </a:rPr>
              <a:t>現在価値化による(増)減：　d（</a:t>
            </a:r>
            <a:r>
              <a:rPr lang="ja-JP" sz="1700">
                <a:solidFill>
                  <a:schemeClr val="dk1"/>
                </a:solidFill>
              </a:rPr>
              <a:t>現在価値化による縮小全体を</a:t>
            </a:r>
            <a:r>
              <a:rPr b="0" i="0" lang="ja-JP" sz="1700" u="none" cap="none" strike="noStrike">
                <a:solidFill>
                  <a:schemeClr val="dk1"/>
                </a:solidFill>
                <a:latin typeface="Arial"/>
                <a:ea typeface="Arial"/>
                <a:cs typeface="Arial"/>
                <a:sym typeface="Arial"/>
              </a:rPr>
              <a:t>実数表記、0 &lt; d’ 　&lt;= 1.）</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lang="ja-JP" sz="1700">
                <a:solidFill>
                  <a:schemeClr val="dk1"/>
                </a:solidFill>
              </a:rPr>
              <a:t>・</a:t>
            </a:r>
            <a:r>
              <a:rPr b="0" i="0" lang="ja-JP" sz="1700" u="none" cap="none" strike="noStrike">
                <a:solidFill>
                  <a:schemeClr val="dk1"/>
                </a:solidFill>
                <a:latin typeface="Arial"/>
                <a:ea typeface="Arial"/>
                <a:cs typeface="Arial"/>
                <a:sym typeface="Arial"/>
              </a:rPr>
              <a:t>現在価値化後のPSC：　PSC１_dis　=　d(PSC１)   #「_dis」は、「現在価値　化後（discounted）」</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b="0" i="0" lang="ja-JP" sz="1700" u="none" cap="none" strike="noStrike">
                <a:solidFill>
                  <a:schemeClr val="dk1"/>
                </a:solidFill>
                <a:latin typeface="Arial"/>
                <a:ea typeface="Arial"/>
                <a:cs typeface="Arial"/>
                <a:sym typeface="Arial"/>
              </a:rPr>
              <a:t> </a:t>
            </a:r>
            <a:r>
              <a:rPr lang="ja-JP" sz="1700">
                <a:solidFill>
                  <a:schemeClr val="dk1"/>
                </a:solidFill>
              </a:rPr>
              <a:t>・</a:t>
            </a:r>
            <a:r>
              <a:rPr b="0" i="0" lang="ja-JP" sz="1700" u="none" cap="none" strike="noStrike">
                <a:solidFill>
                  <a:schemeClr val="dk1"/>
                </a:solidFill>
                <a:latin typeface="Arial"/>
                <a:ea typeface="Arial"/>
                <a:cs typeface="Arial"/>
                <a:sym typeface="Arial"/>
              </a:rPr>
              <a:t>削減率： k（実数表記、0 &lt; k &lt;= 1）</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lang="ja-JP" sz="1700">
                <a:solidFill>
                  <a:schemeClr val="dk1"/>
                </a:solidFill>
              </a:rPr>
              <a:t>・</a:t>
            </a:r>
            <a:r>
              <a:rPr b="0" i="0" lang="ja-JP" sz="1700" u="none" cap="none" strike="noStrike">
                <a:solidFill>
                  <a:schemeClr val="dk1"/>
                </a:solidFill>
                <a:latin typeface="Arial"/>
                <a:ea typeface="Arial"/>
                <a:cs typeface="Arial"/>
                <a:sym typeface="Arial"/>
              </a:rPr>
              <a:t>現在価値化前のPFI-LCC：　LCC１　=　k(PSC１)</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lang="ja-JP" sz="1700">
                <a:solidFill>
                  <a:schemeClr val="dk1"/>
                </a:solidFill>
              </a:rPr>
              <a:t>・</a:t>
            </a:r>
            <a:r>
              <a:rPr b="0" i="0" lang="ja-JP" sz="1700" u="none" cap="none" strike="noStrike">
                <a:solidFill>
                  <a:schemeClr val="dk1"/>
                </a:solidFill>
                <a:latin typeface="Arial"/>
                <a:ea typeface="Arial"/>
                <a:cs typeface="Arial"/>
                <a:sym typeface="Arial"/>
              </a:rPr>
              <a:t>現在価値化後のPFI-LCC：　LCC１_dis　=　d(LCC１)= d(k(PSC１))</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t/>
            </a:r>
            <a:endParaRPr sz="1700">
              <a:solidFill>
                <a:schemeClr val="dk1"/>
              </a:solidFill>
            </a:endParaRPr>
          </a:p>
          <a:p>
            <a:pPr indent="0" lvl="0" marL="0" marR="0" rtl="0" algn="l">
              <a:lnSpc>
                <a:spcPct val="121428"/>
              </a:lnSpc>
              <a:spcBef>
                <a:spcPts val="0"/>
              </a:spcBef>
              <a:spcAft>
                <a:spcPts val="0"/>
              </a:spcAft>
              <a:buClr>
                <a:srgbClr val="000000"/>
              </a:buClr>
              <a:buSzPts val="1400"/>
              <a:buFont typeface="Arial"/>
              <a:buNone/>
            </a:pPr>
            <a:r>
              <a:rPr b="1" lang="ja-JP" sz="1700">
                <a:solidFill>
                  <a:schemeClr val="dk1"/>
                </a:solidFill>
              </a:rPr>
              <a:t>　</a:t>
            </a:r>
            <a:r>
              <a:rPr b="1" i="0" lang="ja-JP" sz="1700" u="sng" cap="none" strike="noStrike">
                <a:solidFill>
                  <a:schemeClr val="dk1"/>
                </a:solidFill>
              </a:rPr>
              <a:t>VFM１</a:t>
            </a:r>
            <a:r>
              <a:rPr b="1" i="0" lang="ja-JP" sz="1700" u="none" cap="none" strike="noStrike">
                <a:solidFill>
                  <a:schemeClr val="dk1"/>
                </a:solidFill>
              </a:rPr>
              <a:t>：　</a:t>
            </a:r>
            <a:r>
              <a:rPr b="1" i="0" lang="ja-JP" sz="1700" u="sng" cap="none" strike="noStrike">
                <a:solidFill>
                  <a:schemeClr val="dk1"/>
                </a:solidFill>
              </a:rPr>
              <a:t>PSC１_dis - LCC１_dis 　=　 d(PSC１) – d(k(PSC</a:t>
            </a:r>
            <a:r>
              <a:rPr b="1" i="0" lang="ja-JP" sz="1700" u="sng" cap="none" strike="noStrike">
                <a:solidFill>
                  <a:schemeClr val="dk1"/>
                </a:solidFill>
              </a:rPr>
              <a:t>１))</a:t>
            </a:r>
            <a:endParaRPr b="1" i="0" sz="1700" u="none" cap="none" strike="noStrike">
              <a:solidFill>
                <a:schemeClr val="dk1"/>
              </a:solidFill>
            </a:endParaRPr>
          </a:p>
          <a:p>
            <a:pPr indent="133350" lvl="0" marL="0" marR="0" rtl="0" algn="l">
              <a:lnSpc>
                <a:spcPct val="121428"/>
              </a:lnSpc>
              <a:spcBef>
                <a:spcPts val="0"/>
              </a:spcBef>
              <a:spcAft>
                <a:spcPts val="0"/>
              </a:spcAft>
              <a:buClr>
                <a:srgbClr val="000000"/>
              </a:buClr>
              <a:buSzPts val="1400"/>
              <a:buFont typeface="Arial"/>
              <a:buNone/>
            </a:pPr>
            <a:r>
              <a:rPr b="0" i="0" lang="ja-JP" sz="1700" u="none" cap="none" strike="noStrike">
                <a:solidFill>
                  <a:schemeClr val="dk1"/>
                </a:solidFill>
                <a:latin typeface="Arial"/>
                <a:ea typeface="Arial"/>
                <a:cs typeface="Arial"/>
                <a:sym typeface="Arial"/>
              </a:rPr>
              <a:t> </a:t>
            </a:r>
            <a:endParaRPr b="0" i="0" sz="1700" u="none" cap="none" strike="noStrike">
              <a:solidFill>
                <a:schemeClr val="dk1"/>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1" i="0" lang="ja-JP" sz="1700" u="none" cap="none" strike="noStrike">
                <a:solidFill>
                  <a:schemeClr val="dk1"/>
                </a:solidFill>
                <a:latin typeface="Arial"/>
                <a:ea typeface="Arial"/>
                <a:cs typeface="Arial"/>
                <a:sym typeface="Arial"/>
              </a:rPr>
              <a:t>＜</a:t>
            </a:r>
            <a:r>
              <a:rPr b="1" lang="ja-JP" sz="1700">
                <a:solidFill>
                  <a:schemeClr val="dk1"/>
                </a:solidFill>
              </a:rPr>
              <a:t>追加的に</a:t>
            </a:r>
            <a:r>
              <a:rPr b="1" i="0" lang="ja-JP" sz="1700" u="none" cap="none" strike="noStrike">
                <a:solidFill>
                  <a:schemeClr val="dk1"/>
                </a:solidFill>
                <a:latin typeface="Arial"/>
                <a:ea typeface="Arial"/>
                <a:cs typeface="Arial"/>
                <a:sym typeface="Arial"/>
              </a:rPr>
              <a:t>検討すべき状況＞</a:t>
            </a:r>
            <a:endParaRPr b="1" i="0" sz="1700" u="none" cap="none" strike="noStrike">
              <a:solidFill>
                <a:schemeClr val="dk1"/>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0" i="0" lang="ja-JP" sz="1700" u="none" cap="none" strike="noStrike">
                <a:solidFill>
                  <a:schemeClr val="dk1"/>
                </a:solidFill>
                <a:latin typeface="Arial"/>
                <a:ea typeface="Arial"/>
                <a:cs typeface="Arial"/>
                <a:sym typeface="Arial"/>
              </a:rPr>
              <a:t>・異次元緩和開始後、最近まで名目金利は低位で推移してきた。</a:t>
            </a:r>
            <a:endParaRPr b="0" i="0" sz="1700" u="none" cap="none" strike="noStrike">
              <a:solidFill>
                <a:schemeClr val="dk1"/>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0" i="0" lang="ja-JP" sz="1700" u="none" cap="none" strike="noStrike">
                <a:solidFill>
                  <a:schemeClr val="dk1"/>
                </a:solidFill>
                <a:latin typeface="Arial"/>
                <a:ea typeface="Arial"/>
                <a:cs typeface="Arial"/>
                <a:sym typeface="Arial"/>
              </a:rPr>
              <a:t>・</a:t>
            </a:r>
            <a:r>
              <a:rPr lang="ja-JP" sz="1700">
                <a:solidFill>
                  <a:schemeClr val="dk1"/>
                </a:solidFill>
              </a:rPr>
              <a:t>割引率として「事業期間に近い償還期間の国債利回り」ではなく、</a:t>
            </a:r>
            <a:endParaRPr sz="1700">
              <a:solidFill>
                <a:schemeClr val="dk1"/>
              </a:solidFill>
            </a:endParaRPr>
          </a:p>
          <a:p>
            <a:pPr indent="0" lvl="1" marL="0" marR="0" rtl="0" algn="l">
              <a:lnSpc>
                <a:spcPct val="100000"/>
              </a:lnSpc>
              <a:spcBef>
                <a:spcPts val="0"/>
              </a:spcBef>
              <a:spcAft>
                <a:spcPts val="0"/>
              </a:spcAft>
              <a:buClr>
                <a:srgbClr val="000000"/>
              </a:buClr>
              <a:buSzPts val="1400"/>
              <a:buFont typeface="Arial"/>
              <a:buNone/>
            </a:pPr>
            <a:r>
              <a:rPr lang="ja-JP" sz="1700">
                <a:solidFill>
                  <a:schemeClr val="dk1"/>
                </a:solidFill>
              </a:rPr>
              <a:t>　10年債利回りが使われてきた</a:t>
            </a:r>
            <a:r>
              <a:rPr b="0" i="0" lang="ja-JP"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nvSpPr>
        <p:spPr>
          <a:xfrm>
            <a:off x="510139" y="340141"/>
            <a:ext cx="8123700" cy="4716600"/>
          </a:xfrm>
          <a:prstGeom prst="rect">
            <a:avLst/>
          </a:prstGeom>
          <a:noFill/>
          <a:ln>
            <a:noFill/>
          </a:ln>
        </p:spPr>
        <p:txBody>
          <a:bodyPr anchorCtr="0" anchor="t" bIns="45700" lIns="91425" spcFirstLastPara="1" rIns="91425" wrap="square" tIns="45700">
            <a:spAutoFit/>
          </a:bodyPr>
          <a:lstStyle/>
          <a:p>
            <a:pPr indent="0" lvl="0" marL="0" marR="0" rtl="0" algn="l">
              <a:lnSpc>
                <a:spcPct val="94444"/>
              </a:lnSpc>
              <a:spcBef>
                <a:spcPts val="0"/>
              </a:spcBef>
              <a:spcAft>
                <a:spcPts val="0"/>
              </a:spcAft>
              <a:buClr>
                <a:srgbClr val="000000"/>
              </a:buClr>
              <a:buSzPts val="1800"/>
              <a:buFont typeface="Arial"/>
              <a:buNone/>
            </a:pPr>
            <a:r>
              <a:rPr b="1" i="0" lang="ja-JP" sz="2300" u="none" cap="none" strike="noStrike">
                <a:solidFill>
                  <a:schemeClr val="dk1"/>
                </a:solidFill>
                <a:latin typeface="Calibri"/>
                <a:ea typeface="Calibri"/>
                <a:cs typeface="Calibri"/>
                <a:sym typeface="Calibri"/>
              </a:rPr>
              <a:t>＜削減率の設定の影響の大きさ　２＞</a:t>
            </a:r>
            <a:endParaRPr b="1" i="0" sz="2300" u="none" cap="none" strike="noStrike">
              <a:solidFill>
                <a:schemeClr val="dk1"/>
              </a:solidFill>
              <a:latin typeface="Calibri"/>
              <a:ea typeface="Calibri"/>
              <a:cs typeface="Calibri"/>
              <a:sym typeface="Calibri"/>
            </a:endParaRPr>
          </a:p>
          <a:p>
            <a:pPr indent="0" lvl="0" marL="0" marR="0" rtl="0" algn="l">
              <a:lnSpc>
                <a:spcPct val="94444"/>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21428"/>
              </a:lnSpc>
              <a:spcBef>
                <a:spcPts val="0"/>
              </a:spcBef>
              <a:spcAft>
                <a:spcPts val="0"/>
              </a:spcAft>
              <a:buClr>
                <a:srgbClr val="000000"/>
              </a:buClr>
              <a:buSzPts val="1400"/>
              <a:buFont typeface="Arial"/>
              <a:buNone/>
            </a:pPr>
            <a:r>
              <a:rPr b="1" i="0" lang="ja-JP" sz="1700" u="none" cap="none" strike="noStrike">
                <a:solidFill>
                  <a:schemeClr val="dk1"/>
                </a:solidFill>
                <a:latin typeface="Arial"/>
                <a:ea typeface="Arial"/>
                <a:cs typeface="Arial"/>
                <a:sym typeface="Arial"/>
              </a:rPr>
              <a:t>＜検討＞</a:t>
            </a:r>
            <a:endParaRPr b="0" i="0" sz="1700" u="none" cap="none" strike="noStrike">
              <a:solidFill>
                <a:schemeClr val="dk1"/>
              </a:solidFill>
              <a:latin typeface="Arial"/>
              <a:ea typeface="Arial"/>
              <a:cs typeface="Arial"/>
              <a:sym typeface="Arial"/>
            </a:endParaRPr>
          </a:p>
          <a:p>
            <a:pPr indent="-361950" lvl="0" marL="342900" marR="0" rtl="0" algn="l">
              <a:lnSpc>
                <a:spcPct val="121428"/>
              </a:lnSpc>
              <a:spcBef>
                <a:spcPts val="0"/>
              </a:spcBef>
              <a:spcAft>
                <a:spcPts val="0"/>
              </a:spcAft>
              <a:buClr>
                <a:schemeClr val="dk1"/>
              </a:buClr>
              <a:buSzPts val="1700"/>
              <a:buFont typeface="Calibri"/>
              <a:buAutoNum type="arabicParenR"/>
            </a:pPr>
            <a:r>
              <a:rPr b="0" i="0" lang="ja-JP" sz="1700" u="sng" cap="none" strike="noStrike">
                <a:solidFill>
                  <a:schemeClr val="dk1"/>
                </a:solidFill>
                <a:latin typeface="Arial"/>
                <a:ea typeface="Arial"/>
                <a:cs typeface="Arial"/>
                <a:sym typeface="Arial"/>
              </a:rPr>
              <a:t>この10年の低金利の中で、期待物価上昇率を加味せず、10年債利回りを割引率とした場合</a:t>
            </a:r>
            <a:r>
              <a:rPr b="0" i="0" lang="ja-JP" sz="1700" u="none" cap="none" strike="noStrike">
                <a:solidFill>
                  <a:schemeClr val="dk1"/>
                </a:solidFill>
                <a:latin typeface="Arial"/>
                <a:ea typeface="Arial"/>
                <a:cs typeface="Arial"/>
                <a:sym typeface="Arial"/>
              </a:rPr>
              <a:t>（相当数該当）</a:t>
            </a:r>
            <a:endParaRPr b="0" i="0" sz="1700" u="none" cap="none" strike="noStrike">
              <a:solidFill>
                <a:srgbClr val="000000"/>
              </a:solidFill>
              <a:latin typeface="Arial"/>
              <a:ea typeface="Arial"/>
              <a:cs typeface="Arial"/>
              <a:sym typeface="Arial"/>
            </a:endParaRPr>
          </a:p>
          <a:p>
            <a:pPr indent="0" lvl="0" marL="228600" marR="0" rtl="0" algn="l">
              <a:lnSpc>
                <a:spcPct val="121428"/>
              </a:lnSpc>
              <a:spcBef>
                <a:spcPts val="0"/>
              </a:spcBef>
              <a:spcAft>
                <a:spcPts val="0"/>
              </a:spcAft>
              <a:buClr>
                <a:srgbClr val="000000"/>
              </a:buClr>
              <a:buSzPts val="1400"/>
              <a:buFont typeface="Arial"/>
              <a:buNone/>
            </a:pPr>
            <a:r>
              <a:rPr b="0" i="0" lang="ja-JP" sz="1700" u="none" cap="none" strike="noStrike">
                <a:solidFill>
                  <a:schemeClr val="dk1"/>
                </a:solidFill>
                <a:latin typeface="Arial"/>
                <a:ea typeface="Arial"/>
                <a:cs typeface="Arial"/>
                <a:sym typeface="Arial"/>
              </a:rPr>
              <a:t>１＋r（割引率）は1に近く、</a:t>
            </a:r>
            <a:r>
              <a:rPr b="0" i="0" lang="ja-JP" sz="1700" u="sng" cap="none" strike="noStrike">
                <a:solidFill>
                  <a:schemeClr val="dk1"/>
                </a:solidFill>
                <a:latin typeface="Arial"/>
                <a:ea typeface="Arial"/>
                <a:cs typeface="Arial"/>
                <a:sym typeface="Arial"/>
              </a:rPr>
              <a:t>d = 1（現在価値化での減なし）と見なす</a:t>
            </a:r>
            <a:r>
              <a:rPr b="0" i="0" lang="ja-JP" sz="1700" u="none" cap="none" strike="noStrike">
                <a:solidFill>
                  <a:schemeClr val="dk1"/>
                </a:solidFill>
                <a:latin typeface="Arial"/>
                <a:ea typeface="Arial"/>
                <a:cs typeface="Arial"/>
                <a:sym typeface="Arial"/>
              </a:rPr>
              <a:t>ことが可。</a:t>
            </a:r>
            <a:endParaRPr b="0" i="0" sz="1700" u="none" cap="none" strike="noStrike">
              <a:solidFill>
                <a:srgbClr val="000000"/>
              </a:solidFill>
              <a:latin typeface="Arial"/>
              <a:ea typeface="Arial"/>
              <a:cs typeface="Arial"/>
              <a:sym typeface="Arial"/>
            </a:endParaRPr>
          </a:p>
          <a:p>
            <a:pPr indent="0" lvl="1" marL="457200" marR="0" rtl="0" algn="l">
              <a:lnSpc>
                <a:spcPct val="121428"/>
              </a:lnSpc>
              <a:spcBef>
                <a:spcPts val="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a:p>
            <a:pPr indent="0" lvl="1" marL="457200" marR="0" rtl="0" algn="l">
              <a:lnSpc>
                <a:spcPct val="121428"/>
              </a:lnSpc>
              <a:spcBef>
                <a:spcPts val="0"/>
              </a:spcBef>
              <a:spcAft>
                <a:spcPts val="0"/>
              </a:spcAft>
              <a:buClr>
                <a:srgbClr val="000000"/>
              </a:buClr>
              <a:buSzPts val="1400"/>
              <a:buFont typeface="Arial"/>
              <a:buNone/>
            </a:pPr>
            <a:r>
              <a:rPr b="1" i="0" lang="ja-JP" sz="1700" u="none" cap="none" strike="noStrike">
                <a:solidFill>
                  <a:schemeClr val="dk1"/>
                </a:solidFill>
              </a:rPr>
              <a:t>VFM１ =　 (1-k)PSC1</a:t>
            </a:r>
            <a:r>
              <a:rPr b="1" i="0" lang="ja-JP" sz="1700" u="none" cap="none" strike="noStrike">
                <a:solidFill>
                  <a:schemeClr val="dk1"/>
                </a:solidFill>
              </a:rPr>
              <a:t> </a:t>
            </a:r>
            <a:endParaRPr b="1" i="0" sz="1700" u="none" cap="none" strike="noStrike">
              <a:solidFill>
                <a:schemeClr val="dk1"/>
              </a:solidFill>
            </a:endParaRPr>
          </a:p>
          <a:p>
            <a:pPr indent="0" lvl="0" marL="0" marR="0" rtl="0" algn="l">
              <a:lnSpc>
                <a:spcPct val="121428"/>
              </a:lnSpc>
              <a:spcBef>
                <a:spcPts val="0"/>
              </a:spcBef>
              <a:spcAft>
                <a:spcPts val="0"/>
              </a:spcAft>
              <a:buClr>
                <a:srgbClr val="000000"/>
              </a:buClr>
              <a:buSzPts val="1400"/>
              <a:buFont typeface="Arial"/>
              <a:buNone/>
            </a:pPr>
            <a:r>
              <a:rPr b="0" i="0" lang="ja-JP" sz="1700" u="none" cap="none" strike="noStrike">
                <a:solidFill>
                  <a:schemeClr val="dk1"/>
                </a:solidFill>
                <a:latin typeface="Arial"/>
                <a:ea typeface="Arial"/>
                <a:cs typeface="Arial"/>
                <a:sym typeface="Arial"/>
              </a:rPr>
              <a:t> </a:t>
            </a:r>
            <a:endParaRPr b="0" i="0" sz="1700" u="none" cap="none" strike="noStrike">
              <a:solidFill>
                <a:schemeClr val="dk1"/>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b="0" i="0" lang="ja-JP" sz="1700" u="none" cap="none" strike="noStrike">
                <a:solidFill>
                  <a:schemeClr val="dk1"/>
                </a:solidFill>
                <a:latin typeface="Arial"/>
                <a:ea typeface="Arial"/>
                <a:cs typeface="Arial"/>
                <a:sym typeface="Arial"/>
              </a:rPr>
              <a:t>　従って、</a:t>
            </a:r>
            <a:r>
              <a:rPr b="1" i="0" lang="ja-JP" sz="1700" u="sng" cap="none" strike="noStrike">
                <a:solidFill>
                  <a:schemeClr val="dk1"/>
                </a:solidFill>
                <a:latin typeface="Arial"/>
                <a:ea typeface="Arial"/>
                <a:cs typeface="Arial"/>
                <a:sym typeface="Arial"/>
              </a:rPr>
              <a:t>低金利時期のVFMデータでは、大きな誤差を伴わずに、</a:t>
            </a:r>
            <a:r>
              <a:rPr b="1" lang="ja-JP" sz="1700" u="sng">
                <a:solidFill>
                  <a:schemeClr val="dk1"/>
                </a:solidFill>
              </a:rPr>
              <a:t>特定事業選定時</a:t>
            </a:r>
            <a:r>
              <a:rPr b="1" i="0" lang="ja-JP" sz="1700" u="sng" cap="none" strike="noStrike">
                <a:solidFill>
                  <a:schemeClr val="dk1"/>
                </a:solidFill>
                <a:latin typeface="Arial"/>
                <a:ea typeface="Arial"/>
                <a:cs typeface="Arial"/>
                <a:sym typeface="Arial"/>
              </a:rPr>
              <a:t>VFM（％表記）を、削減率k</a:t>
            </a:r>
            <a:r>
              <a:rPr b="1" lang="ja-JP" sz="1700" u="sng">
                <a:solidFill>
                  <a:schemeClr val="dk1"/>
                </a:solidFill>
              </a:rPr>
              <a:t>（厳密には１−ｋ）</a:t>
            </a:r>
            <a:r>
              <a:rPr b="1" i="0" lang="ja-JP" sz="1700" u="sng" cap="none" strike="noStrike">
                <a:solidFill>
                  <a:schemeClr val="dk1"/>
                </a:solidFill>
                <a:latin typeface="Arial"/>
                <a:ea typeface="Arial"/>
                <a:cs typeface="Arial"/>
                <a:sym typeface="Arial"/>
              </a:rPr>
              <a:t>の代理変数とみなすことができる</a:t>
            </a:r>
            <a:r>
              <a:rPr b="0" i="0" lang="ja-JP" sz="1700" u="none" cap="none" strike="noStrike">
                <a:solidFill>
                  <a:schemeClr val="dk1"/>
                </a:solidFill>
                <a:latin typeface="Arial"/>
                <a:ea typeface="Arial"/>
                <a:cs typeface="Arial"/>
                <a:sym typeface="Arial"/>
              </a:rPr>
              <a:t>。言い換えれば、「</a:t>
            </a:r>
            <a:r>
              <a:rPr b="1" i="0" lang="ja-JP" sz="1700" u="sng" cap="none" strike="noStrike">
                <a:solidFill>
                  <a:schemeClr val="dk1"/>
                </a:solidFill>
                <a:latin typeface="Arial"/>
                <a:ea typeface="Arial"/>
                <a:cs typeface="Arial"/>
                <a:sym typeface="Arial"/>
              </a:rPr>
              <a:t>低金利な状況では、削減率の設定が</a:t>
            </a:r>
            <a:r>
              <a:rPr b="1" lang="ja-JP" sz="1700" u="sng">
                <a:solidFill>
                  <a:schemeClr val="dk1"/>
                </a:solidFill>
              </a:rPr>
              <a:t>特定事業選定時</a:t>
            </a:r>
            <a:r>
              <a:rPr b="1" i="0" lang="ja-JP" sz="1700" u="sng" cap="none" strike="noStrike">
                <a:solidFill>
                  <a:schemeClr val="dk1"/>
                </a:solidFill>
                <a:latin typeface="Arial"/>
                <a:ea typeface="Arial"/>
                <a:cs typeface="Arial"/>
                <a:sym typeface="Arial"/>
              </a:rPr>
              <a:t>VFMを決定づける」ということができる</a:t>
            </a:r>
            <a:r>
              <a:rPr b="0" i="0" lang="ja-JP" sz="1700" u="none" cap="none" strike="noStrike">
                <a:solidFill>
                  <a:schemeClr val="dk1"/>
                </a:solidFill>
                <a:latin typeface="Arial"/>
                <a:ea typeface="Arial"/>
                <a:cs typeface="Arial"/>
                <a:sym typeface="Arial"/>
              </a:rPr>
              <a:t>。</a:t>
            </a:r>
            <a:endParaRPr b="0" i="0" sz="1700" u="none" cap="none" strike="noStrike">
              <a:solidFill>
                <a:srgbClr val="000000"/>
              </a:solidFill>
              <a:latin typeface="Arial"/>
              <a:ea typeface="Arial"/>
              <a:cs typeface="Arial"/>
              <a:sym typeface="Arial"/>
            </a:endParaRPr>
          </a:p>
          <a:p>
            <a:pPr indent="0" lvl="0" marL="0" marR="0" rtl="0" algn="l">
              <a:lnSpc>
                <a:spcPct val="121428"/>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393150" y="233400"/>
            <a:ext cx="8357700" cy="762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700"/>
              <a:buFont typeface="Arial"/>
              <a:buNone/>
            </a:pPr>
            <a:r>
              <a:rPr b="1" lang="ja-JP" sz="3500"/>
              <a:t>つまり</a:t>
            </a:r>
            <a:r>
              <a:rPr b="1" lang="ja-JP" sz="3500">
                <a:latin typeface="Arial"/>
                <a:ea typeface="Arial"/>
                <a:cs typeface="Arial"/>
                <a:sym typeface="Arial"/>
              </a:rPr>
              <a:t>『PFI（VFM）は、「値切り」』</a:t>
            </a:r>
            <a:r>
              <a:rPr b="1" lang="ja-JP" sz="3500"/>
              <a:t>？</a:t>
            </a:r>
            <a:endParaRPr b="1" sz="3500">
              <a:latin typeface="Arial"/>
              <a:ea typeface="Arial"/>
              <a:cs typeface="Arial"/>
              <a:sym typeface="Arial"/>
            </a:endParaRPr>
          </a:p>
        </p:txBody>
      </p:sp>
      <p:sp>
        <p:nvSpPr>
          <p:cNvPr id="240" name="Google Shape;240;p27"/>
          <p:cNvSpPr txBox="1"/>
          <p:nvPr>
            <p:ph idx="1" type="body"/>
          </p:nvPr>
        </p:nvSpPr>
        <p:spPr>
          <a:xfrm>
            <a:off x="393192" y="1220366"/>
            <a:ext cx="8357616" cy="5179958"/>
          </a:xfrm>
          <a:prstGeom prst="rect">
            <a:avLst/>
          </a:prstGeom>
          <a:noFill/>
          <a:ln>
            <a:noFill/>
          </a:ln>
        </p:spPr>
        <p:txBody>
          <a:bodyPr anchorCtr="0" anchor="t" bIns="45700" lIns="91425" spcFirstLastPara="1" rIns="91425" wrap="square" tIns="45700">
            <a:noAutofit/>
          </a:bodyPr>
          <a:lstStyle/>
          <a:p>
            <a:pPr indent="-135731" lvl="0" marL="135731" rtl="0" algn="l">
              <a:lnSpc>
                <a:spcPct val="33333"/>
              </a:lnSpc>
              <a:spcBef>
                <a:spcPts val="0"/>
              </a:spcBef>
              <a:spcAft>
                <a:spcPts val="0"/>
              </a:spcAft>
              <a:buClr>
                <a:schemeClr val="dk1"/>
              </a:buClr>
              <a:buSzPts val="1800"/>
              <a:buNone/>
            </a:pPr>
            <a:r>
              <a:t/>
            </a:r>
            <a:endParaRPr sz="2400">
              <a:latin typeface="Arial"/>
              <a:ea typeface="Arial"/>
              <a:cs typeface="Arial"/>
              <a:sym typeface="Arial"/>
            </a:endParaRPr>
          </a:p>
          <a:p>
            <a:pPr indent="-793750" lvl="0" marL="801688" rtl="0" algn="l">
              <a:lnSpc>
                <a:spcPct val="90000"/>
              </a:lnSpc>
              <a:spcBef>
                <a:spcPts val="0"/>
              </a:spcBef>
              <a:spcAft>
                <a:spcPts val="0"/>
              </a:spcAft>
              <a:buClr>
                <a:schemeClr val="dk1"/>
              </a:buClr>
              <a:buSzPts val="1800"/>
              <a:buNone/>
            </a:pPr>
            <a:r>
              <a:rPr lang="ja-JP" sz="2400">
                <a:latin typeface="Arial"/>
                <a:ea typeface="Arial"/>
                <a:cs typeface="Arial"/>
                <a:sym typeface="Arial"/>
              </a:rPr>
              <a:t>(１)　</a:t>
            </a:r>
            <a:r>
              <a:rPr lang="ja-JP" sz="2400">
                <a:solidFill>
                  <a:srgbClr val="C55A11"/>
                </a:solidFill>
                <a:latin typeface="Arial"/>
                <a:ea typeface="Arial"/>
                <a:cs typeface="Arial"/>
                <a:sym typeface="Arial"/>
              </a:rPr>
              <a:t>PSC</a:t>
            </a:r>
            <a:r>
              <a:rPr lang="ja-JP" sz="2400">
                <a:latin typeface="Arial"/>
                <a:ea typeface="Arial"/>
                <a:cs typeface="Arial"/>
                <a:sym typeface="Arial"/>
              </a:rPr>
              <a:t>は、</a:t>
            </a:r>
            <a:r>
              <a:rPr lang="ja-JP" sz="2400">
                <a:solidFill>
                  <a:srgbClr val="C55A11"/>
                </a:solidFill>
                <a:latin typeface="Arial"/>
                <a:ea typeface="Arial"/>
                <a:cs typeface="Arial"/>
                <a:sym typeface="Arial"/>
              </a:rPr>
              <a:t>既往の価格が使われる</a:t>
            </a:r>
            <a:r>
              <a:rPr lang="ja-JP" sz="2400">
                <a:latin typeface="Arial"/>
                <a:ea typeface="Arial"/>
                <a:cs typeface="Arial"/>
                <a:sym typeface="Arial"/>
              </a:rPr>
              <a:t>事が少なくない。</a:t>
            </a:r>
            <a:endParaRPr sz="2400">
              <a:latin typeface="Arial"/>
              <a:ea typeface="Arial"/>
              <a:cs typeface="Arial"/>
              <a:sym typeface="Arial"/>
            </a:endParaRPr>
          </a:p>
          <a:p>
            <a:pPr indent="-135731" lvl="0" marL="135731" rtl="0" algn="l">
              <a:lnSpc>
                <a:spcPct val="33333"/>
              </a:lnSpc>
              <a:spcBef>
                <a:spcPts val="0"/>
              </a:spcBef>
              <a:spcAft>
                <a:spcPts val="0"/>
              </a:spcAft>
              <a:buClr>
                <a:schemeClr val="dk1"/>
              </a:buClr>
              <a:buSzPts val="1800"/>
              <a:buNone/>
            </a:pPr>
            <a:r>
              <a:t/>
            </a:r>
            <a:endParaRPr sz="2400">
              <a:latin typeface="Arial"/>
              <a:ea typeface="Arial"/>
              <a:cs typeface="Arial"/>
              <a:sym typeface="Arial"/>
            </a:endParaRPr>
          </a:p>
          <a:p>
            <a:pPr indent="-750888" lvl="0" marL="758825" rtl="0" algn="l">
              <a:lnSpc>
                <a:spcPct val="90000"/>
              </a:lnSpc>
              <a:spcBef>
                <a:spcPts val="0"/>
              </a:spcBef>
              <a:spcAft>
                <a:spcPts val="0"/>
              </a:spcAft>
              <a:buClr>
                <a:schemeClr val="dk1"/>
              </a:buClr>
              <a:buSzPts val="1800"/>
              <a:buNone/>
            </a:pPr>
            <a:r>
              <a:rPr lang="ja-JP" sz="2400">
                <a:latin typeface="Arial"/>
                <a:ea typeface="Arial"/>
                <a:cs typeface="Arial"/>
                <a:sym typeface="Arial"/>
              </a:rPr>
              <a:t>(２)　</a:t>
            </a:r>
            <a:r>
              <a:rPr lang="ja-JP" sz="2400">
                <a:solidFill>
                  <a:srgbClr val="C55A11"/>
                </a:solidFill>
                <a:latin typeface="Arial"/>
                <a:ea typeface="Arial"/>
                <a:cs typeface="Arial"/>
                <a:sym typeface="Arial"/>
              </a:rPr>
              <a:t>PFI-LCC</a:t>
            </a:r>
            <a:r>
              <a:rPr lang="ja-JP" sz="2400">
                <a:latin typeface="Arial"/>
                <a:ea typeface="Arial"/>
                <a:cs typeface="Arial"/>
                <a:sym typeface="Arial"/>
              </a:rPr>
              <a:t>は、</a:t>
            </a:r>
            <a:r>
              <a:rPr lang="ja-JP" sz="2400">
                <a:solidFill>
                  <a:srgbClr val="C55A11"/>
                </a:solidFill>
                <a:latin typeface="Arial"/>
                <a:ea typeface="Arial"/>
                <a:cs typeface="Arial"/>
                <a:sym typeface="Arial"/>
              </a:rPr>
              <a:t>PSCの各項目に一定の削減率</a:t>
            </a:r>
            <a:r>
              <a:rPr lang="ja-JP" sz="2400">
                <a:latin typeface="Arial"/>
                <a:ea typeface="Arial"/>
                <a:cs typeface="Arial"/>
                <a:sym typeface="Arial"/>
              </a:rPr>
              <a:t>をかけて、PFI独自の項目と合計した見込額。</a:t>
            </a:r>
            <a:endParaRPr sz="2400">
              <a:latin typeface="Arial"/>
              <a:ea typeface="Arial"/>
              <a:cs typeface="Arial"/>
              <a:sym typeface="Arial"/>
            </a:endParaRPr>
          </a:p>
          <a:p>
            <a:pPr indent="-426244" lvl="0" marL="434579" rtl="0" algn="l">
              <a:lnSpc>
                <a:spcPct val="22222"/>
              </a:lnSpc>
              <a:spcBef>
                <a:spcPts val="0"/>
              </a:spcBef>
              <a:spcAft>
                <a:spcPts val="0"/>
              </a:spcAft>
              <a:buClr>
                <a:schemeClr val="dk1"/>
              </a:buClr>
              <a:buSzPts val="1800"/>
              <a:buNone/>
            </a:pPr>
            <a:r>
              <a:t/>
            </a:r>
            <a:endParaRPr sz="2400">
              <a:latin typeface="Arial"/>
              <a:ea typeface="Arial"/>
              <a:cs typeface="Arial"/>
              <a:sym typeface="Arial"/>
            </a:endParaRPr>
          </a:p>
          <a:p>
            <a:pPr indent="-226219" lvl="0" marL="434579" rtl="0" algn="l">
              <a:lnSpc>
                <a:spcPct val="32500"/>
              </a:lnSpc>
              <a:spcBef>
                <a:spcPts val="1000"/>
              </a:spcBef>
              <a:spcAft>
                <a:spcPts val="0"/>
              </a:spcAft>
              <a:buClr>
                <a:schemeClr val="dk1"/>
              </a:buClr>
              <a:buSzPts val="1800"/>
              <a:buNone/>
            </a:pPr>
            <a:r>
              <a:t/>
            </a:r>
            <a:endParaRPr sz="2400">
              <a:latin typeface="Arial"/>
              <a:ea typeface="Arial"/>
              <a:cs typeface="Arial"/>
              <a:sym typeface="Arial"/>
            </a:endParaRPr>
          </a:p>
          <a:p>
            <a:pPr indent="-226219" lvl="0" marL="434579" rtl="0" algn="l">
              <a:lnSpc>
                <a:spcPct val="90000"/>
              </a:lnSpc>
              <a:spcBef>
                <a:spcPts val="1000"/>
              </a:spcBef>
              <a:spcAft>
                <a:spcPts val="0"/>
              </a:spcAft>
              <a:buClr>
                <a:srgbClr val="C55A11"/>
              </a:buClr>
              <a:buSzPts val="1800"/>
              <a:buNone/>
            </a:pPr>
            <a:r>
              <a:rPr lang="ja-JP" sz="2400">
                <a:solidFill>
                  <a:schemeClr val="dk1"/>
                </a:solidFill>
                <a:latin typeface="Arial"/>
                <a:ea typeface="Arial"/>
                <a:cs typeface="Arial"/>
                <a:sym typeface="Arial"/>
              </a:rPr>
              <a:t>⇒この</a:t>
            </a:r>
            <a:r>
              <a:rPr lang="ja-JP" sz="2400">
                <a:solidFill>
                  <a:srgbClr val="C55A11"/>
                </a:solidFill>
                <a:latin typeface="Arial"/>
                <a:ea typeface="Arial"/>
                <a:cs typeface="Arial"/>
                <a:sym typeface="Arial"/>
              </a:rPr>
              <a:t>「削減率」の存在や</a:t>
            </a:r>
            <a:r>
              <a:rPr lang="ja-JP" sz="2400">
                <a:solidFill>
                  <a:srgbClr val="C55A11"/>
                </a:solidFill>
              </a:rPr>
              <a:t>後述の</a:t>
            </a:r>
            <a:r>
              <a:rPr lang="ja-JP" sz="2400">
                <a:solidFill>
                  <a:srgbClr val="C55A11"/>
                </a:solidFill>
                <a:latin typeface="Arial"/>
                <a:ea typeface="Arial"/>
                <a:cs typeface="Arial"/>
                <a:sym typeface="Arial"/>
              </a:rPr>
              <a:t>サービス購入型の限界</a:t>
            </a:r>
            <a:r>
              <a:rPr lang="ja-JP" sz="2400">
                <a:solidFill>
                  <a:schemeClr val="dk1"/>
                </a:solidFill>
                <a:latin typeface="Arial"/>
                <a:ea typeface="Arial"/>
                <a:cs typeface="Arial"/>
                <a:sym typeface="Arial"/>
              </a:rPr>
              <a:t>から、「PFI＝値切り」というイメージがかなり定着している。</a:t>
            </a:r>
            <a:endParaRPr sz="2400">
              <a:solidFill>
                <a:schemeClr val="dk1"/>
              </a:solidFill>
              <a:latin typeface="Arial"/>
              <a:ea typeface="Arial"/>
              <a:cs typeface="Arial"/>
              <a:sym typeface="Arial"/>
            </a:endParaRPr>
          </a:p>
          <a:p>
            <a:pPr indent="-226219" lvl="0" marL="434579" rtl="0" algn="l">
              <a:lnSpc>
                <a:spcPct val="90000"/>
              </a:lnSpc>
              <a:spcBef>
                <a:spcPts val="1000"/>
              </a:spcBef>
              <a:spcAft>
                <a:spcPts val="0"/>
              </a:spcAft>
              <a:buClr>
                <a:srgbClr val="C55A11"/>
              </a:buClr>
              <a:buSzPts val="1800"/>
              <a:buNone/>
            </a:pPr>
            <a:r>
              <a:rPr lang="ja-JP" sz="2400">
                <a:solidFill>
                  <a:schemeClr val="dk1"/>
                </a:solidFill>
              </a:rPr>
              <a:t>⇒低金利で１社入札（競争による価格低下が小さい）という</a:t>
            </a:r>
            <a:r>
              <a:rPr lang="ja-JP" sz="2400" u="sng">
                <a:solidFill>
                  <a:schemeClr val="dk1"/>
                </a:solidFill>
              </a:rPr>
              <a:t>自治体に一般的なケースでは</a:t>
            </a:r>
            <a:r>
              <a:rPr lang="ja-JP" sz="2400" u="sng"/>
              <a:t>、特に該当するのでは</a:t>
            </a:r>
            <a:r>
              <a:rPr lang="ja-JP" sz="2400">
                <a:solidFill>
                  <a:schemeClr val="dk1"/>
                </a:solidFill>
              </a:rPr>
              <a:t>。</a:t>
            </a:r>
            <a:endParaRPr sz="2400">
              <a:solidFill>
                <a:schemeClr val="dk1"/>
              </a:solidFill>
            </a:endParaRPr>
          </a:p>
          <a:p>
            <a:pPr indent="-226219" lvl="0" marL="434579" rtl="0" algn="l">
              <a:lnSpc>
                <a:spcPct val="90000"/>
              </a:lnSpc>
              <a:spcBef>
                <a:spcPts val="1000"/>
              </a:spcBef>
              <a:spcAft>
                <a:spcPts val="0"/>
              </a:spcAft>
              <a:buClr>
                <a:srgbClr val="C55A11"/>
              </a:buClr>
              <a:buSzPts val="1800"/>
              <a:buNone/>
            </a:pPr>
            <a:r>
              <a:rPr lang="ja-JP" sz="2400">
                <a:solidFill>
                  <a:schemeClr val="dk1"/>
                </a:solidFill>
                <a:latin typeface="Arial"/>
                <a:ea typeface="Arial"/>
                <a:cs typeface="Arial"/>
                <a:sym typeface="Arial"/>
              </a:rPr>
              <a:t>⇒事業者からの継続的な協力を得るには、</a:t>
            </a:r>
            <a:r>
              <a:rPr lang="ja-JP" sz="2400">
                <a:solidFill>
                  <a:srgbClr val="C55A11"/>
                </a:solidFill>
                <a:latin typeface="Arial"/>
                <a:ea typeface="Arial"/>
                <a:cs typeface="Arial"/>
                <a:sym typeface="Arial"/>
              </a:rPr>
              <a:t>PIRR</a:t>
            </a:r>
            <a:r>
              <a:rPr lang="ja-JP" sz="2400">
                <a:solidFill>
                  <a:srgbClr val="C55A11"/>
                </a:solidFill>
              </a:rPr>
              <a:t>を借入コスト以上にする等、利益水準にも一定の配慮が不可欠</a:t>
            </a:r>
            <a:r>
              <a:rPr lang="ja-JP" sz="2400">
                <a:solidFill>
                  <a:schemeClr val="dk1"/>
                </a:solidFill>
              </a:rPr>
              <a:t>。</a:t>
            </a:r>
            <a:endParaRPr sz="2400">
              <a:solidFill>
                <a:schemeClr val="dk1"/>
              </a:solidFill>
              <a:latin typeface="Arial"/>
              <a:ea typeface="Arial"/>
              <a:cs typeface="Arial"/>
              <a:sym typeface="Arial"/>
            </a:endParaRPr>
          </a:p>
        </p:txBody>
      </p:sp>
      <p:sp>
        <p:nvSpPr>
          <p:cNvPr id="241" name="Google Shape;241;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65e7f0f70c_0_36"/>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48" name="Google Shape;248;g365e7f0f70c_0_36"/>
          <p:cNvPicPr preferRelativeResize="0"/>
          <p:nvPr/>
        </p:nvPicPr>
        <p:blipFill>
          <a:blip r:embed="rId3">
            <a:alphaModFix/>
          </a:blip>
          <a:stretch>
            <a:fillRect/>
          </a:stretch>
        </p:blipFill>
        <p:spPr>
          <a:xfrm>
            <a:off x="162688" y="1060125"/>
            <a:ext cx="8658225" cy="5486400"/>
          </a:xfrm>
          <a:prstGeom prst="rect">
            <a:avLst/>
          </a:prstGeom>
          <a:noFill/>
          <a:ln>
            <a:noFill/>
          </a:ln>
        </p:spPr>
      </p:pic>
      <p:sp>
        <p:nvSpPr>
          <p:cNvPr id="249" name="Google Shape;249;g365e7f0f70c_0_36"/>
          <p:cNvSpPr txBox="1"/>
          <p:nvPr>
            <p:ph type="title"/>
          </p:nvPr>
        </p:nvSpPr>
        <p:spPr>
          <a:xfrm>
            <a:off x="441500" y="231426"/>
            <a:ext cx="7886700" cy="610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ja-JP" sz="2300"/>
              <a:t>令和３年度調査のデータを補足して、削減率の影響を確認</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nvSpPr>
        <p:spPr>
          <a:xfrm>
            <a:off x="431247" y="957943"/>
            <a:ext cx="82815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(１)　</a:t>
            </a:r>
            <a:r>
              <a:rPr b="0" i="0" lang="ja-JP" sz="1800" u="none" cap="none" strike="noStrike">
                <a:solidFill>
                  <a:srgbClr val="C55A11"/>
                </a:solidFill>
                <a:latin typeface="Calibri"/>
                <a:ea typeface="Calibri"/>
                <a:cs typeface="Calibri"/>
                <a:sym typeface="Calibri"/>
              </a:rPr>
              <a:t>施設管理者が算定主体</a:t>
            </a:r>
            <a:r>
              <a:rPr lang="ja-JP" sz="1800">
                <a:solidFill>
                  <a:srgbClr val="C55A11"/>
                </a:solidFill>
                <a:latin typeface="Calibri"/>
                <a:ea typeface="Calibri"/>
                <a:cs typeface="Calibri"/>
                <a:sym typeface="Calibri"/>
              </a:rPr>
              <a:t>？</a:t>
            </a:r>
            <a:endParaRPr b="0" i="0" sz="1800" u="none" cap="none" strike="noStrike">
              <a:solidFill>
                <a:srgbClr val="C55A11"/>
              </a:solidFill>
              <a:latin typeface="Calibri"/>
              <a:ea typeface="Calibri"/>
              <a:cs typeface="Calibri"/>
              <a:sym typeface="Calibri"/>
            </a:endParaRPr>
          </a:p>
          <a:p>
            <a:pPr indent="-227013" lvl="0" marL="227013"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・自治体等の公共調達自体は、自治行為。PFI手法を使うか否かは自治体等が判断する必要。PFI法11条も、施設管理者による算定・公表を求めている。</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(２)　</a:t>
            </a:r>
            <a:r>
              <a:rPr b="0" i="0" lang="ja-JP" sz="1800" u="none" cap="none" strike="noStrike">
                <a:solidFill>
                  <a:srgbClr val="C55A11"/>
                </a:solidFill>
                <a:latin typeface="Calibri"/>
                <a:ea typeface="Calibri"/>
                <a:cs typeface="Calibri"/>
                <a:sym typeface="Calibri"/>
              </a:rPr>
              <a:t>算定ツール等は提供されているのか？</a:t>
            </a:r>
            <a:endParaRPr b="0" i="0" sz="18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・国交省簡易算定モデルがあるが、最近のガイドライン改正に</a:t>
            </a:r>
            <a:r>
              <a:rPr lang="ja-JP" sz="1800">
                <a:solidFill>
                  <a:schemeClr val="dk1"/>
                </a:solidFill>
                <a:latin typeface="Calibri"/>
                <a:ea typeface="Calibri"/>
                <a:cs typeface="Calibri"/>
                <a:sym typeface="Calibri"/>
              </a:rPr>
              <a:t>未</a:t>
            </a:r>
            <a:r>
              <a:rPr b="0" i="0" lang="ja-JP" sz="1800" u="none" cap="none" strike="noStrike">
                <a:solidFill>
                  <a:schemeClr val="dk1"/>
                </a:solidFill>
                <a:latin typeface="Calibri"/>
                <a:ea typeface="Calibri"/>
                <a:cs typeface="Calibri"/>
                <a:sym typeface="Calibri"/>
              </a:rPr>
              <a:t>対応</a:t>
            </a:r>
            <a:r>
              <a:rPr lang="ja-JP" sz="1800">
                <a:solidFill>
                  <a:schemeClr val="dk1"/>
                </a:solidFill>
                <a:latin typeface="Calibri"/>
                <a:ea typeface="Calibri"/>
                <a:cs typeface="Calibri"/>
                <a:sym typeface="Calibri"/>
              </a:rPr>
              <a:t>のまま</a:t>
            </a:r>
            <a:r>
              <a:rPr b="0" i="0" lang="ja-JP"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227013" lvl="0" marL="227013"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・内閣府優先的検討手引付属の簡易算定シートは、「施設整備期間は１年のみ」等、不完全なモデル。</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(３)　</a:t>
            </a:r>
            <a:r>
              <a:rPr b="0" i="0" lang="ja-JP" sz="1800" u="none" cap="none" strike="noStrike">
                <a:solidFill>
                  <a:srgbClr val="C55A11"/>
                </a:solidFill>
                <a:latin typeface="Calibri"/>
                <a:ea typeface="Calibri"/>
                <a:cs typeface="Calibri"/>
                <a:sym typeface="Calibri"/>
              </a:rPr>
              <a:t>負担の実態は？</a:t>
            </a:r>
            <a:endParaRPr b="0" i="0" sz="18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・コンサル依存。コンサルは具体的な算定方法を「知財」とし非開示。</a:t>
            </a:r>
            <a:endParaRPr b="0" i="0" sz="1800" u="none" cap="none" strike="noStrike">
              <a:solidFill>
                <a:schemeClr val="dk1"/>
              </a:solidFill>
              <a:latin typeface="Calibri"/>
              <a:ea typeface="Calibri"/>
              <a:cs typeface="Calibri"/>
              <a:sym typeface="Calibri"/>
            </a:endParaRPr>
          </a:p>
          <a:p>
            <a:pPr indent="-227013" lvl="0" marL="227013"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・発注額は、１件あたり200～500万円程度。算定は、「優先的検討」、「導入可能性調査」、「特定事業選定」（入札準備）、「事業者選定」（入札後）の4回が必要。</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(４)　</a:t>
            </a:r>
            <a:r>
              <a:rPr b="0" i="0" lang="ja-JP" sz="1800" u="none" cap="none" strike="noStrike">
                <a:solidFill>
                  <a:srgbClr val="C55A11"/>
                </a:solidFill>
                <a:latin typeface="Calibri"/>
                <a:ea typeface="Calibri"/>
                <a:cs typeface="Calibri"/>
                <a:sym typeface="Calibri"/>
              </a:rPr>
              <a:t>結果としてのVFM算定の実態</a:t>
            </a:r>
            <a:endParaRPr b="0" i="0" sz="18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・4割程度のPFI事業で、VFMが公表されていない。</a:t>
            </a:r>
            <a:endParaRPr b="0" i="0" sz="1800" u="none" cap="none" strike="noStrike">
              <a:solidFill>
                <a:schemeClr val="dk1"/>
              </a:solidFill>
              <a:latin typeface="Calibri"/>
              <a:ea typeface="Calibri"/>
              <a:cs typeface="Calibri"/>
              <a:sym typeface="Calibri"/>
            </a:endParaRPr>
          </a:p>
          <a:p>
            <a:pPr indent="-269875" lvl="0" marL="269875"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・公表されている値も、個々に互換性のない手法で算定されており、客観性・透明性を満たすのか、施設管理者にも検証困難な状態。</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p24"/>
          <p:cNvSpPr txBox="1"/>
          <p:nvPr/>
        </p:nvSpPr>
        <p:spPr>
          <a:xfrm>
            <a:off x="628650" y="256269"/>
            <a:ext cx="7886700" cy="7016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ja-JP" sz="3600" u="none" cap="none" strike="noStrike">
                <a:solidFill>
                  <a:srgbClr val="000000"/>
                </a:solidFill>
                <a:latin typeface="Arial"/>
                <a:ea typeface="Arial"/>
                <a:cs typeface="Arial"/>
                <a:sym typeface="Arial"/>
              </a:rPr>
              <a:t>VFM算定の実態</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65e7f0f70c_0_42"/>
          <p:cNvSpPr txBox="1"/>
          <p:nvPr>
            <p:ph idx="1" type="body"/>
          </p:nvPr>
        </p:nvSpPr>
        <p:spPr>
          <a:xfrm>
            <a:off x="628650" y="1417050"/>
            <a:ext cx="7886700" cy="5254500"/>
          </a:xfrm>
          <a:prstGeom prst="rect">
            <a:avLst/>
          </a:prstGeom>
        </p:spPr>
        <p:txBody>
          <a:bodyPr anchorCtr="0" anchor="t" bIns="45700" lIns="91425" spcFirstLastPara="1" rIns="91425" wrap="square" tIns="45700">
            <a:normAutofit/>
          </a:bodyPr>
          <a:lstStyle/>
          <a:p>
            <a:pPr indent="0" lvl="0" marL="0" rtl="0" algn="l">
              <a:lnSpc>
                <a:spcPct val="70000"/>
              </a:lnSpc>
              <a:spcBef>
                <a:spcPts val="1000"/>
              </a:spcBef>
              <a:spcAft>
                <a:spcPts val="0"/>
              </a:spcAft>
              <a:buNone/>
            </a:pPr>
            <a:r>
              <a:rPr lang="ja-JP" sz="2400"/>
              <a:t>１）割引率設定について、リスクフリーレートの採用を提示しただけで、（期待物価上昇率を下回るような）低金利下でも使える設定方法を提示できていなかった</a:t>
            </a:r>
            <a:r>
              <a:rPr lang="ja-JP" sz="2400">
                <a:solidFill>
                  <a:srgbClr val="CC4125"/>
                </a:solidFill>
              </a:rPr>
              <a:t>（</a:t>
            </a:r>
            <a:r>
              <a:rPr lang="ja-JP" sz="2400">
                <a:solidFill>
                  <a:srgbClr val="CC4125"/>
                </a:solidFill>
              </a:rPr>
              <a:t>改正と算定シートで一応対応</a:t>
            </a:r>
            <a:r>
              <a:rPr lang="ja-JP" sz="2400">
                <a:solidFill>
                  <a:srgbClr val="CC4125"/>
                </a:solidFill>
              </a:rPr>
              <a:t>）</a:t>
            </a:r>
            <a:r>
              <a:rPr lang="ja-JP" sz="2400"/>
              <a:t>。</a:t>
            </a:r>
            <a:endParaRPr sz="2400"/>
          </a:p>
          <a:p>
            <a:pPr indent="0" lvl="0" marL="0" rtl="0" algn="l">
              <a:lnSpc>
                <a:spcPct val="70000"/>
              </a:lnSpc>
              <a:spcBef>
                <a:spcPts val="1000"/>
              </a:spcBef>
              <a:spcAft>
                <a:spcPts val="0"/>
              </a:spcAft>
              <a:buNone/>
            </a:pPr>
            <a:r>
              <a:t/>
            </a:r>
            <a:endParaRPr sz="2400"/>
          </a:p>
          <a:p>
            <a:pPr indent="0" lvl="0" marL="0" rtl="0" algn="l">
              <a:lnSpc>
                <a:spcPct val="70000"/>
              </a:lnSpc>
              <a:spcBef>
                <a:spcPts val="1000"/>
              </a:spcBef>
              <a:spcAft>
                <a:spcPts val="0"/>
              </a:spcAft>
              <a:buNone/>
            </a:pPr>
            <a:r>
              <a:rPr lang="ja-JP" sz="2400"/>
              <a:t>→この結果、低金利下では、無理なVFM算定事例が増えた。</a:t>
            </a:r>
            <a:endParaRPr sz="2400"/>
          </a:p>
          <a:p>
            <a:pPr indent="0" lvl="0" marL="0" rtl="0" algn="l">
              <a:lnSpc>
                <a:spcPct val="70000"/>
              </a:lnSpc>
              <a:spcBef>
                <a:spcPts val="1000"/>
              </a:spcBef>
              <a:spcAft>
                <a:spcPts val="0"/>
              </a:spcAft>
              <a:buNone/>
            </a:pPr>
            <a:r>
              <a:t/>
            </a:r>
            <a:endParaRPr sz="2400"/>
          </a:p>
          <a:p>
            <a:pPr indent="0" lvl="0" marL="0" rtl="0" algn="l">
              <a:lnSpc>
                <a:spcPct val="70000"/>
              </a:lnSpc>
              <a:spcBef>
                <a:spcPts val="1000"/>
              </a:spcBef>
              <a:spcAft>
                <a:spcPts val="0"/>
              </a:spcAft>
              <a:buNone/>
            </a:pPr>
            <a:r>
              <a:rPr lang="ja-JP" sz="2400"/>
              <a:t>２）リスク調整について、「リスクの定量化」という事実上実施不能な方向性しか提示してこなかった</a:t>
            </a:r>
            <a:r>
              <a:rPr lang="ja-JP" sz="2400">
                <a:solidFill>
                  <a:srgbClr val="CC4125"/>
                </a:solidFill>
              </a:rPr>
              <a:t>（改正と算定シートで一応対応</a:t>
            </a:r>
            <a:r>
              <a:rPr lang="ja-JP" sz="2400">
                <a:solidFill>
                  <a:srgbClr val="CC4125"/>
                </a:solidFill>
              </a:rPr>
              <a:t>）</a:t>
            </a:r>
            <a:r>
              <a:rPr lang="ja-JP" sz="2400"/>
              <a:t>。</a:t>
            </a:r>
            <a:endParaRPr sz="2400"/>
          </a:p>
          <a:p>
            <a:pPr indent="0" lvl="0" marL="0" rtl="0" algn="l">
              <a:lnSpc>
                <a:spcPct val="70000"/>
              </a:lnSpc>
              <a:spcBef>
                <a:spcPts val="1000"/>
              </a:spcBef>
              <a:spcAft>
                <a:spcPts val="0"/>
              </a:spcAft>
              <a:buNone/>
            </a:pPr>
            <a:r>
              <a:t/>
            </a:r>
            <a:endParaRPr sz="2400"/>
          </a:p>
          <a:p>
            <a:pPr indent="0" lvl="0" marL="0" rtl="0" algn="l">
              <a:lnSpc>
                <a:spcPct val="70000"/>
              </a:lnSpc>
              <a:spcBef>
                <a:spcPts val="1000"/>
              </a:spcBef>
              <a:spcAft>
                <a:spcPts val="0"/>
              </a:spcAft>
              <a:buNone/>
            </a:pPr>
            <a:r>
              <a:rPr lang="ja-JP" sz="2400"/>
              <a:t>→この結果、リスク調整自体が実施されず、削減率の上昇を招きやすくなった。また、VFM評価でPFIが選定されない事例のうち「偽陰性」事例が相当数含まれる結果となった。</a:t>
            </a:r>
            <a:endParaRPr sz="2400"/>
          </a:p>
        </p:txBody>
      </p:sp>
      <p:sp>
        <p:nvSpPr>
          <p:cNvPr id="262" name="Google Shape;262;g365e7f0f70c_0_42"/>
          <p:cNvSpPr txBox="1"/>
          <p:nvPr>
            <p:ph type="title"/>
          </p:nvPr>
        </p:nvSpPr>
        <p:spPr>
          <a:xfrm>
            <a:off x="628650" y="365126"/>
            <a:ext cx="7886700" cy="6108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b="1" lang="ja-JP" sz="2800"/>
              <a:t>VFMガイドラインは２つの点で不十分だった。</a:t>
            </a:r>
            <a:endParaRPr b="1"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530679" y="376013"/>
            <a:ext cx="7886700" cy="8323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算定シート、作ってみた</a:t>
            </a:r>
            <a:endParaRPr/>
          </a:p>
        </p:txBody>
      </p:sp>
      <p:sp>
        <p:nvSpPr>
          <p:cNvPr id="268" name="Google Shape;268;p23"/>
          <p:cNvSpPr txBox="1"/>
          <p:nvPr>
            <p:ph idx="1" type="body"/>
          </p:nvPr>
        </p:nvSpPr>
        <p:spPr>
          <a:xfrm>
            <a:off x="628650" y="1308067"/>
            <a:ext cx="7886700" cy="4968648"/>
          </a:xfrm>
          <a:prstGeom prst="rect">
            <a:avLst/>
          </a:prstGeom>
          <a:noFill/>
          <a:ln>
            <a:noFill/>
          </a:ln>
        </p:spPr>
        <p:txBody>
          <a:bodyPr anchorCtr="0" anchor="t" bIns="45700" lIns="91425" spcFirstLastPara="1" rIns="91425" wrap="square" tIns="45700">
            <a:normAutofit/>
          </a:bodyPr>
          <a:lstStyle/>
          <a:p>
            <a:pPr indent="-628650" lvl="0" marL="628650" rtl="0" algn="l">
              <a:lnSpc>
                <a:spcPct val="90000"/>
              </a:lnSpc>
              <a:spcBef>
                <a:spcPts val="0"/>
              </a:spcBef>
              <a:spcAft>
                <a:spcPts val="0"/>
              </a:spcAft>
              <a:buClr>
                <a:schemeClr val="dk1"/>
              </a:buClr>
              <a:buSzPts val="2800"/>
              <a:buNone/>
            </a:pPr>
            <a:r>
              <a:rPr lang="ja-JP" sz="2400"/>
              <a:t>(1)　PFI事前検討の「障害」となっている</a:t>
            </a:r>
            <a:r>
              <a:rPr lang="ja-JP" sz="2400">
                <a:solidFill>
                  <a:srgbClr val="C55A11"/>
                </a:solidFill>
              </a:rPr>
              <a:t>VFM算定</a:t>
            </a:r>
            <a:r>
              <a:rPr lang="ja-JP" sz="2400"/>
              <a:t>について、</a:t>
            </a:r>
            <a:r>
              <a:rPr lang="ja-JP" sz="2400">
                <a:solidFill>
                  <a:srgbClr val="C55A11"/>
                </a:solidFill>
              </a:rPr>
              <a:t>施設管理者に必要なノウハウ蓄積を進める</a:t>
            </a:r>
            <a:r>
              <a:rPr lang="ja-JP" sz="2400"/>
              <a:t>目的。</a:t>
            </a:r>
            <a:endParaRPr sz="2400"/>
          </a:p>
          <a:p>
            <a:pPr indent="0" lvl="0" marL="0" rtl="0" algn="l">
              <a:lnSpc>
                <a:spcPct val="20000"/>
              </a:lnSpc>
              <a:spcBef>
                <a:spcPts val="0"/>
              </a:spcBef>
              <a:spcAft>
                <a:spcPts val="0"/>
              </a:spcAft>
              <a:buClr>
                <a:schemeClr val="dk1"/>
              </a:buClr>
              <a:buSzPts val="2800"/>
              <a:buNone/>
            </a:pPr>
            <a:r>
              <a:t/>
            </a:r>
            <a:endParaRPr sz="2400"/>
          </a:p>
          <a:p>
            <a:pPr indent="0" lvl="0" marL="0" rtl="0" algn="l">
              <a:lnSpc>
                <a:spcPct val="90000"/>
              </a:lnSpc>
              <a:spcBef>
                <a:spcPts val="0"/>
              </a:spcBef>
              <a:spcAft>
                <a:spcPts val="0"/>
              </a:spcAft>
              <a:buClr>
                <a:schemeClr val="dk1"/>
              </a:buClr>
              <a:buSzPts val="2800"/>
              <a:buNone/>
            </a:pPr>
            <a:r>
              <a:rPr lang="ja-JP" sz="2400"/>
              <a:t>(2)　実施件数が多い</a:t>
            </a:r>
            <a:r>
              <a:rPr lang="ja-JP" sz="2400">
                <a:solidFill>
                  <a:srgbClr val="C55A11"/>
                </a:solidFill>
              </a:rPr>
              <a:t>「サービス購入型」を対象</a:t>
            </a:r>
            <a:r>
              <a:rPr lang="ja-JP" sz="2400"/>
              <a:t>。</a:t>
            </a:r>
            <a:endParaRPr sz="2400"/>
          </a:p>
          <a:p>
            <a:pPr indent="-628650" lvl="0" marL="628650" rtl="0" algn="l">
              <a:lnSpc>
                <a:spcPct val="90000"/>
              </a:lnSpc>
              <a:spcBef>
                <a:spcPts val="1000"/>
              </a:spcBef>
              <a:spcAft>
                <a:spcPts val="0"/>
              </a:spcAft>
              <a:buClr>
                <a:schemeClr val="dk1"/>
              </a:buClr>
              <a:buSzPts val="2800"/>
              <a:buNone/>
            </a:pPr>
            <a:r>
              <a:rPr lang="ja-JP" sz="2400"/>
              <a:t>(3)　令和5年のVFMガイドライン改正に即したVFM算定を、具体的にExcelシートの形に実装。</a:t>
            </a:r>
            <a:endParaRPr sz="2400"/>
          </a:p>
          <a:p>
            <a:pPr indent="-628650" lvl="0" marL="628650" rtl="0" algn="l">
              <a:lnSpc>
                <a:spcPct val="90000"/>
              </a:lnSpc>
              <a:spcBef>
                <a:spcPts val="1000"/>
              </a:spcBef>
              <a:spcAft>
                <a:spcPts val="0"/>
              </a:spcAft>
              <a:buClr>
                <a:schemeClr val="dk1"/>
              </a:buClr>
              <a:buSzPts val="2800"/>
              <a:buNone/>
            </a:pPr>
            <a:r>
              <a:rPr lang="ja-JP" sz="2400"/>
              <a:t>(4)　</a:t>
            </a:r>
            <a:r>
              <a:rPr lang="ja-JP" sz="2400">
                <a:solidFill>
                  <a:srgbClr val="C55A11"/>
                </a:solidFill>
              </a:rPr>
              <a:t>「サービス購入型」でのSPC</a:t>
            </a:r>
            <a:r>
              <a:rPr lang="ja-JP" sz="2400"/>
              <a:t>は、節税やリスク低減のため、「事業期間中の利益計上・配当はせず、構成企業への請負を通じて利益配分し、残りは事業終了時に処分」という行動が典型。算定シートでは、それを</a:t>
            </a:r>
            <a:r>
              <a:rPr lang="ja-JP" sz="2400">
                <a:solidFill>
                  <a:srgbClr val="C55A11"/>
                </a:solidFill>
              </a:rPr>
              <a:t>忠実に再現</a:t>
            </a:r>
            <a:r>
              <a:rPr lang="ja-JP" sz="2400"/>
              <a:t>した。</a:t>
            </a:r>
            <a:endParaRPr sz="2400"/>
          </a:p>
          <a:p>
            <a:pPr indent="-628650" lvl="0" marL="628650" rtl="0" algn="l">
              <a:lnSpc>
                <a:spcPct val="90000"/>
              </a:lnSpc>
              <a:spcBef>
                <a:spcPts val="1000"/>
              </a:spcBef>
              <a:spcAft>
                <a:spcPts val="0"/>
              </a:spcAft>
              <a:buClr>
                <a:schemeClr val="dk1"/>
              </a:buClr>
              <a:buSzPts val="2800"/>
              <a:buNone/>
            </a:pPr>
            <a:r>
              <a:rPr lang="ja-JP" sz="2400"/>
              <a:t>(5)　結果として、「</a:t>
            </a:r>
            <a:r>
              <a:rPr lang="ja-JP" sz="2400">
                <a:solidFill>
                  <a:srgbClr val="C55A11"/>
                </a:solidFill>
              </a:rPr>
              <a:t>サービス購入型は、事業者が大きな利益を上げにくい事業形態」であることも確認</a:t>
            </a:r>
            <a:r>
              <a:rPr lang="ja-JP" sz="2400"/>
              <a:t>。</a:t>
            </a:r>
            <a:endParaRPr sz="2400"/>
          </a:p>
          <a:p>
            <a:pPr indent="-50800" lvl="0" marL="228600" rtl="0" algn="l">
              <a:lnSpc>
                <a:spcPct val="90000"/>
              </a:lnSpc>
              <a:spcBef>
                <a:spcPts val="1000"/>
              </a:spcBef>
              <a:spcAft>
                <a:spcPts val="0"/>
              </a:spcAft>
              <a:buClr>
                <a:schemeClr val="dk1"/>
              </a:buClr>
              <a:buSzPts val="28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nvSpPr>
        <p:spPr>
          <a:xfrm>
            <a:off x="-72516" y="2708920"/>
            <a:ext cx="9289032"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ja-JP" sz="3200" u="none" cap="none" strike="noStrike">
                <a:solidFill>
                  <a:srgbClr val="000000"/>
                </a:solidFill>
                <a:latin typeface="Arial"/>
                <a:ea typeface="Arial"/>
                <a:cs typeface="Arial"/>
                <a:sym typeface="Arial"/>
              </a:rPr>
              <a:t>「VFM標準算定マニュアル（案）」の策定について</a:t>
            </a:r>
            <a:endParaRPr b="0" i="0" sz="3200" u="none" cap="none" strike="noStrike">
              <a:solidFill>
                <a:srgbClr val="000000"/>
              </a:solidFill>
              <a:latin typeface="Arial"/>
              <a:ea typeface="Arial"/>
              <a:cs typeface="Arial"/>
              <a:sym typeface="Arial"/>
            </a:endParaRPr>
          </a:p>
        </p:txBody>
      </p:sp>
      <p:sp>
        <p:nvSpPr>
          <p:cNvPr id="274" name="Google Shape;274;p43"/>
          <p:cNvSpPr txBox="1"/>
          <p:nvPr/>
        </p:nvSpPr>
        <p:spPr>
          <a:xfrm>
            <a:off x="7164288" y="254835"/>
            <a:ext cx="1664492" cy="430887"/>
          </a:xfrm>
          <a:prstGeom prst="rect">
            <a:avLst/>
          </a:prstGeom>
          <a:noFill/>
          <a:ln cap="flat" cmpd="sng" w="317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0" lang="ja-JP" sz="2200" u="none" cap="none" strike="noStrike">
                <a:solidFill>
                  <a:schemeClr val="dk1"/>
                </a:solidFill>
                <a:latin typeface="Arial"/>
                <a:ea typeface="Arial"/>
                <a:cs typeface="Arial"/>
                <a:sym typeface="Arial"/>
              </a:rPr>
              <a:t>資料３</a:t>
            </a:r>
            <a:endParaRPr b="0" i="0" sz="1400" u="none" cap="none" strike="noStrike">
              <a:solidFill>
                <a:srgbClr val="000000"/>
              </a:solidFill>
              <a:latin typeface="Arial"/>
              <a:ea typeface="Arial"/>
              <a:cs typeface="Arial"/>
              <a:sym typeface="Arial"/>
            </a:endParaRPr>
          </a:p>
        </p:txBody>
      </p:sp>
      <p:grpSp>
        <p:nvGrpSpPr>
          <p:cNvPr id="275" name="Google Shape;275;p43"/>
          <p:cNvGrpSpPr/>
          <p:nvPr/>
        </p:nvGrpSpPr>
        <p:grpSpPr>
          <a:xfrm>
            <a:off x="271668" y="5405338"/>
            <a:ext cx="8600664" cy="615950"/>
            <a:chOff x="322131" y="5405338"/>
            <a:chExt cx="9144000" cy="615950"/>
          </a:xfrm>
        </p:grpSpPr>
        <p:sp>
          <p:nvSpPr>
            <p:cNvPr id="276" name="Google Shape;276;p43"/>
            <p:cNvSpPr txBox="1"/>
            <p:nvPr/>
          </p:nvSpPr>
          <p:spPr>
            <a:xfrm>
              <a:off x="322131" y="5540448"/>
              <a:ext cx="9144000" cy="462190"/>
            </a:xfrm>
            <a:prstGeom prst="rect">
              <a:avLst/>
            </a:prstGeom>
            <a:noFill/>
            <a:ln>
              <a:noFill/>
            </a:ln>
          </p:spPr>
          <p:txBody>
            <a:bodyPr anchorCtr="0" anchor="t" bIns="45975" lIns="91950" spcFirstLastPara="1" rIns="91950" wrap="square" tIns="45975">
              <a:spAutoFit/>
            </a:bodyPr>
            <a:lstStyle/>
            <a:p>
              <a:pPr indent="0" lvl="0" marL="0" marR="0" rtl="0" algn="ctr">
                <a:lnSpc>
                  <a:spcPct val="100000"/>
                </a:lnSpc>
                <a:spcBef>
                  <a:spcPts val="0"/>
                </a:spcBef>
                <a:spcAft>
                  <a:spcPts val="0"/>
                </a:spcAft>
                <a:buClr>
                  <a:srgbClr val="000000"/>
                </a:buClr>
                <a:buSzPts val="2400"/>
                <a:buFont typeface="Arial"/>
                <a:buNone/>
              </a:pPr>
              <a:r>
                <a:rPr b="0" i="0" lang="ja-JP" sz="2400" u="none" cap="none" strike="noStrike">
                  <a:solidFill>
                    <a:schemeClr val="dk1"/>
                  </a:solidFill>
                  <a:latin typeface="Arial"/>
                  <a:ea typeface="Arial"/>
                  <a:cs typeface="Arial"/>
                  <a:sym typeface="Arial"/>
                </a:rPr>
                <a:t>内閣府 民間資金等活用事業推進室</a:t>
              </a:r>
              <a:endParaRPr b="0" i="0" sz="1400" u="none" cap="none" strike="noStrike">
                <a:solidFill>
                  <a:srgbClr val="000000"/>
                </a:solidFill>
                <a:latin typeface="Arial"/>
                <a:ea typeface="Arial"/>
                <a:cs typeface="Arial"/>
                <a:sym typeface="Arial"/>
              </a:endParaRPr>
            </a:p>
          </p:txBody>
        </p:sp>
        <p:pic>
          <p:nvPicPr>
            <p:cNvPr descr="symbol" id="277" name="Google Shape;277;p43"/>
            <p:cNvPicPr preferRelativeResize="0"/>
            <p:nvPr/>
          </p:nvPicPr>
          <p:blipFill rotWithShape="1">
            <a:blip r:embed="rId3">
              <a:alphaModFix/>
            </a:blip>
            <a:srcRect b="0" l="0" r="0" t="0"/>
            <a:stretch/>
          </p:blipFill>
          <p:spPr>
            <a:xfrm>
              <a:off x="1685925" y="5405338"/>
              <a:ext cx="676275" cy="615950"/>
            </a:xfrm>
            <a:prstGeom prst="rect">
              <a:avLst/>
            </a:prstGeom>
            <a:noFill/>
            <a:ln>
              <a:noFill/>
            </a:ln>
          </p:spPr>
        </p:pic>
      </p:grpSp>
      <p:sp>
        <p:nvSpPr>
          <p:cNvPr id="278" name="Google Shape;278;p43"/>
          <p:cNvSpPr txBox="1"/>
          <p:nvPr/>
        </p:nvSpPr>
        <p:spPr>
          <a:xfrm>
            <a:off x="271668" y="4022670"/>
            <a:ext cx="8600664" cy="716106"/>
          </a:xfrm>
          <a:prstGeom prst="rect">
            <a:avLst/>
          </a:prstGeom>
          <a:noFill/>
          <a:ln>
            <a:noFill/>
          </a:ln>
        </p:spPr>
        <p:txBody>
          <a:bodyPr anchorCtr="0" anchor="t" bIns="45975" lIns="91950" spcFirstLastPara="1" rIns="91950" wrap="square" tIns="45975">
            <a:spAutoFit/>
          </a:bodyPr>
          <a:lstStyle/>
          <a:p>
            <a:pPr indent="0" lvl="0" marL="0" marR="0" rtl="0" algn="ctr">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Arial"/>
                <a:ea typeface="Arial"/>
                <a:cs typeface="Arial"/>
                <a:sym typeface="Arial"/>
              </a:rPr>
              <a:t>令和６年３月29日</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450"/>
              </a:spcBef>
              <a:spcAft>
                <a:spcPts val="0"/>
              </a:spcAft>
              <a:buClr>
                <a:srgbClr val="000000"/>
              </a:buClr>
              <a:buSzPts val="1800"/>
              <a:buFont typeface="Arial"/>
              <a:buNone/>
            </a:pPr>
            <a:r>
              <a:rPr b="0" i="0" lang="ja-JP" sz="1800" u="none" cap="none" strike="noStrike">
                <a:solidFill>
                  <a:schemeClr val="dk1"/>
                </a:solidFill>
                <a:latin typeface="Arial"/>
                <a:ea typeface="Arial"/>
                <a:cs typeface="Arial"/>
                <a:sym typeface="Arial"/>
              </a:rPr>
              <a:t>第13回事業推進部会</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nvSpPr>
        <p:spPr>
          <a:xfrm>
            <a:off x="327171" y="472505"/>
            <a:ext cx="3267000" cy="243849"/>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rgbClr val="548135"/>
              </a:buClr>
              <a:buSzPts val="1600"/>
              <a:buFont typeface="Noto Sans Symbols"/>
              <a:buChar char="■"/>
            </a:pPr>
            <a:r>
              <a:rPr b="1" i="0" lang="ja-JP" sz="1600" u="none" cap="none" strike="noStrike">
                <a:solidFill>
                  <a:srgbClr val="548135"/>
                </a:solidFill>
                <a:latin typeface="Arial"/>
                <a:ea typeface="Arial"/>
                <a:cs typeface="Arial"/>
                <a:sym typeface="Arial"/>
              </a:rPr>
              <a:t>目的・背景</a:t>
            </a:r>
            <a:endParaRPr b="1" i="0" sz="1600" u="none" cap="none" strike="noStrike">
              <a:solidFill>
                <a:srgbClr val="548135"/>
              </a:solidFill>
              <a:latin typeface="Arial"/>
              <a:ea typeface="Arial"/>
              <a:cs typeface="Arial"/>
              <a:sym typeface="Arial"/>
            </a:endParaRPr>
          </a:p>
        </p:txBody>
      </p:sp>
      <p:sp>
        <p:nvSpPr>
          <p:cNvPr id="284" name="Google Shape;284;p44"/>
          <p:cNvSpPr txBox="1"/>
          <p:nvPr/>
        </p:nvSpPr>
        <p:spPr>
          <a:xfrm>
            <a:off x="327171" y="742343"/>
            <a:ext cx="8359629" cy="450380"/>
          </a:xfrm>
          <a:prstGeom prst="rect">
            <a:avLst/>
          </a:prstGeom>
          <a:noFill/>
          <a:ln>
            <a:noFill/>
          </a:ln>
        </p:spPr>
        <p:txBody>
          <a:bodyPr anchorCtr="0" anchor="t" bIns="0" lIns="0" spcFirstLastPara="1" rIns="0" wrap="square" tIns="0">
            <a:spAutoFit/>
          </a:bodyPr>
          <a:lstStyle/>
          <a:p>
            <a:pPr indent="-213995" lvl="0" marL="213995"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担当者等がVFM算定に係る作業を自ら進められるよう、作業上の負担軽減を考慮するとともに、令和3年5月の会計検査院所見への対応をポイントとして組み込む形で、標準的なVFM算定方法を解説するマニュアルを策定。</a:t>
            </a:r>
            <a:endParaRPr b="0" i="0" sz="1800" u="none" cap="none" strike="noStrike">
              <a:solidFill>
                <a:schemeClr val="dk1"/>
              </a:solidFill>
              <a:latin typeface="Arial"/>
              <a:ea typeface="Arial"/>
              <a:cs typeface="Arial"/>
              <a:sym typeface="Arial"/>
            </a:endParaRPr>
          </a:p>
        </p:txBody>
      </p:sp>
      <p:sp>
        <p:nvSpPr>
          <p:cNvPr id="285" name="Google Shape;285;p44"/>
          <p:cNvSpPr txBox="1"/>
          <p:nvPr/>
        </p:nvSpPr>
        <p:spPr>
          <a:xfrm>
            <a:off x="327171" y="1441728"/>
            <a:ext cx="3267000" cy="243849"/>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rgbClr val="548135"/>
              </a:buClr>
              <a:buSzPts val="1600"/>
              <a:buFont typeface="Noto Sans Symbols"/>
              <a:buChar char="■"/>
            </a:pPr>
            <a:r>
              <a:rPr b="1" i="0" lang="ja-JP" sz="1600" u="none" cap="none" strike="noStrike">
                <a:solidFill>
                  <a:srgbClr val="548135"/>
                </a:solidFill>
                <a:latin typeface="Arial"/>
                <a:ea typeface="Arial"/>
                <a:cs typeface="Arial"/>
                <a:sym typeface="Arial"/>
              </a:rPr>
              <a:t>全体構成</a:t>
            </a:r>
            <a:endParaRPr b="1" i="0" sz="1600" u="none" cap="none" strike="noStrike">
              <a:solidFill>
                <a:srgbClr val="548135"/>
              </a:solidFill>
              <a:latin typeface="Arial"/>
              <a:ea typeface="Arial"/>
              <a:cs typeface="Arial"/>
              <a:sym typeface="Arial"/>
            </a:endParaRPr>
          </a:p>
        </p:txBody>
      </p:sp>
      <p:sp>
        <p:nvSpPr>
          <p:cNvPr id="286" name="Google Shape;286;p44"/>
          <p:cNvSpPr txBox="1"/>
          <p:nvPr/>
        </p:nvSpPr>
        <p:spPr>
          <a:xfrm>
            <a:off x="327171" y="1695823"/>
            <a:ext cx="8359629" cy="687368"/>
          </a:xfrm>
          <a:prstGeom prst="rect">
            <a:avLst/>
          </a:prstGeom>
          <a:noFill/>
          <a:ln>
            <a:noFill/>
          </a:ln>
        </p:spPr>
        <p:txBody>
          <a:bodyPr anchorCtr="0" anchor="t" bIns="0" lIns="0" spcFirstLastPara="1" rIns="0" wrap="square" tIns="0">
            <a:spAutoFit/>
          </a:bodyPr>
          <a:lstStyle/>
          <a:p>
            <a:pPr indent="-285750" lvl="0" marL="285750"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標準算定マニュアル：算定手順を、算定シートに従って説明するもの。</a:t>
            </a:r>
            <a:endParaRPr b="0" i="0" sz="14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標準算定シート：必要項目を入力することによって、自動的にVFMが算定されるよう設計したもの。（次ページで詳述）</a:t>
            </a:r>
            <a:endParaRPr b="0" i="0" sz="1400" u="none" cap="none" strike="noStrike">
              <a:solidFill>
                <a:schemeClr val="dk1"/>
              </a:solidFill>
              <a:latin typeface="Arial"/>
              <a:ea typeface="Arial"/>
              <a:cs typeface="Arial"/>
              <a:sym typeface="Arial"/>
            </a:endParaRPr>
          </a:p>
        </p:txBody>
      </p:sp>
      <p:sp>
        <p:nvSpPr>
          <p:cNvPr id="287" name="Google Shape;287;p44"/>
          <p:cNvSpPr/>
          <p:nvPr/>
        </p:nvSpPr>
        <p:spPr>
          <a:xfrm>
            <a:off x="0" y="8203"/>
            <a:ext cx="9144000" cy="331981"/>
          </a:xfrm>
          <a:prstGeom prst="rect">
            <a:avLst/>
          </a:prstGeom>
          <a:gradFill>
            <a:gsLst>
              <a:gs pos="0">
                <a:srgbClr val="66FF66"/>
              </a:gs>
              <a:gs pos="50000">
                <a:srgbClr val="FFFFFF"/>
              </a:gs>
              <a:gs pos="100000">
                <a:srgbClr val="66FF66"/>
              </a:gs>
            </a:gsLst>
            <a:lin ang="5400000" scaled="0"/>
          </a:gradFill>
          <a:ln>
            <a:noFill/>
          </a:ln>
        </p:spPr>
        <p:txBody>
          <a:bodyPr anchorCtr="0" anchor="t" bIns="42450" lIns="84925" spcFirstLastPara="1" rIns="84925" wrap="square" tIns="42450">
            <a:spAutoFit/>
          </a:bodyPr>
          <a:lstStyle/>
          <a:p>
            <a:pPr indent="0" lvl="0" marL="0" marR="0" rtl="0" algn="ctr">
              <a:lnSpc>
                <a:spcPct val="100000"/>
              </a:lnSpc>
              <a:spcBef>
                <a:spcPts val="0"/>
              </a:spcBef>
              <a:spcAft>
                <a:spcPts val="0"/>
              </a:spcAft>
              <a:buClr>
                <a:srgbClr val="000000"/>
              </a:buClr>
              <a:buSzPts val="1600"/>
              <a:buFont typeface="Arial"/>
              <a:buNone/>
            </a:pPr>
            <a:r>
              <a:rPr b="0" i="0" lang="ja-JP" sz="1600" u="none" cap="none" strike="noStrike">
                <a:solidFill>
                  <a:srgbClr val="000000"/>
                </a:solidFill>
                <a:latin typeface="Arial"/>
                <a:ea typeface="Arial"/>
                <a:cs typeface="Arial"/>
                <a:sym typeface="Arial"/>
              </a:rPr>
              <a:t>標準算定マニュアルの概要</a:t>
            </a:r>
            <a:endParaRPr b="0" i="0" sz="1400" u="none" cap="none" strike="noStrike">
              <a:solidFill>
                <a:srgbClr val="000000"/>
              </a:solidFill>
              <a:latin typeface="Arial"/>
              <a:ea typeface="Arial"/>
              <a:cs typeface="Arial"/>
              <a:sym typeface="Arial"/>
            </a:endParaRPr>
          </a:p>
        </p:txBody>
      </p:sp>
      <p:sp>
        <p:nvSpPr>
          <p:cNvPr id="288" name="Google Shape;288;p44"/>
          <p:cNvSpPr txBox="1"/>
          <p:nvPr/>
        </p:nvSpPr>
        <p:spPr>
          <a:xfrm>
            <a:off x="327171" y="2423149"/>
            <a:ext cx="3267000" cy="243849"/>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rgbClr val="548135"/>
              </a:buClr>
              <a:buSzPts val="1600"/>
              <a:buFont typeface="Noto Sans Symbols"/>
              <a:buChar char="■"/>
            </a:pPr>
            <a:r>
              <a:rPr b="1" i="0" lang="ja-JP" sz="1600" u="none" cap="none" strike="noStrike">
                <a:solidFill>
                  <a:srgbClr val="548135"/>
                </a:solidFill>
                <a:latin typeface="Arial"/>
                <a:ea typeface="Arial"/>
                <a:cs typeface="Arial"/>
                <a:sym typeface="Arial"/>
              </a:rPr>
              <a:t>適用事業</a:t>
            </a:r>
            <a:endParaRPr b="0" i="0" sz="1200" u="none" cap="none" strike="noStrike">
              <a:solidFill>
                <a:schemeClr val="dk1"/>
              </a:solidFill>
              <a:latin typeface="Arial"/>
              <a:ea typeface="Arial"/>
              <a:cs typeface="Arial"/>
              <a:sym typeface="Arial"/>
            </a:endParaRPr>
          </a:p>
        </p:txBody>
      </p:sp>
      <p:sp>
        <p:nvSpPr>
          <p:cNvPr id="289" name="Google Shape;289;p44"/>
          <p:cNvSpPr txBox="1"/>
          <p:nvPr/>
        </p:nvSpPr>
        <p:spPr>
          <a:xfrm>
            <a:off x="327171" y="2734394"/>
            <a:ext cx="8188179" cy="450380"/>
          </a:xfrm>
          <a:prstGeom prst="rect">
            <a:avLst/>
          </a:prstGeom>
          <a:noFill/>
          <a:ln>
            <a:noFill/>
          </a:ln>
        </p:spPr>
        <p:txBody>
          <a:bodyPr anchorCtr="0" anchor="t" bIns="0" lIns="0" spcFirstLastPara="1" rIns="0" wrap="square" tIns="0">
            <a:spAutoFit/>
          </a:bodyPr>
          <a:lstStyle/>
          <a:p>
            <a:pPr indent="-213995" lvl="0" marL="213995"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標準算定方法では、原則PFI法に基づくPFI事業及び一部PPP事業のVFM評価を対象。</a:t>
            </a:r>
            <a:br>
              <a:rPr b="0" i="0" lang="ja-JP" sz="1400" u="none" cap="none" strike="noStrike">
                <a:solidFill>
                  <a:schemeClr val="dk1"/>
                </a:solidFill>
                <a:latin typeface="Arial"/>
                <a:ea typeface="Arial"/>
                <a:cs typeface="Arial"/>
                <a:sym typeface="Arial"/>
              </a:rPr>
            </a:br>
            <a:r>
              <a:rPr b="0" i="0" lang="ja-JP" sz="1400" u="none" cap="none" strike="noStrike">
                <a:solidFill>
                  <a:schemeClr val="dk1"/>
                </a:solidFill>
                <a:latin typeface="Arial"/>
                <a:ea typeface="Arial"/>
                <a:cs typeface="Arial"/>
                <a:sym typeface="Arial"/>
              </a:rPr>
              <a:t>また、対象とする事業方式及び事業類型は、以下のとおり。</a:t>
            </a:r>
            <a:endParaRPr b="0" i="0" sz="1400" u="none" cap="none" strike="noStrike">
              <a:solidFill>
                <a:schemeClr val="dk1"/>
              </a:solidFill>
              <a:latin typeface="Arial"/>
              <a:ea typeface="Arial"/>
              <a:cs typeface="Arial"/>
              <a:sym typeface="Arial"/>
            </a:endParaRPr>
          </a:p>
        </p:txBody>
      </p:sp>
      <p:graphicFrame>
        <p:nvGraphicFramePr>
          <p:cNvPr id="290" name="Google Shape;290;p44"/>
          <p:cNvGraphicFramePr/>
          <p:nvPr/>
        </p:nvGraphicFramePr>
        <p:xfrm>
          <a:off x="498854" y="5623891"/>
          <a:ext cx="3000000" cy="3000000"/>
        </p:xfrm>
        <a:graphic>
          <a:graphicData uri="http://schemas.openxmlformats.org/drawingml/2006/table">
            <a:tbl>
              <a:tblPr bandRow="1" firstRow="1">
                <a:noFill/>
                <a:tableStyleId>{BECCB5E3-79FF-4DAF-A40B-5D7DCC086D24}</a:tableStyleId>
              </a:tblPr>
              <a:tblGrid>
                <a:gridCol w="1721500"/>
                <a:gridCol w="1573750"/>
              </a:tblGrid>
              <a:tr h="274325">
                <a:tc>
                  <a:txBody>
                    <a:bodyPr/>
                    <a:lstStyle/>
                    <a:p>
                      <a:pPr indent="0" lvl="0" marL="0" marR="0" rtl="0" algn="ctr">
                        <a:lnSpc>
                          <a:spcPct val="100000"/>
                        </a:lnSpc>
                        <a:spcBef>
                          <a:spcPts val="0"/>
                        </a:spcBef>
                        <a:spcAft>
                          <a:spcPts val="0"/>
                        </a:spcAft>
                        <a:buClr>
                          <a:srgbClr val="000000"/>
                        </a:buClr>
                        <a:buSzPts val="1400"/>
                        <a:buFont typeface="Arial"/>
                        <a:buNone/>
                      </a:pPr>
                      <a:r>
                        <a:rPr lang="ja-JP" sz="1400" u="none" cap="none" strike="noStrike">
                          <a:solidFill>
                            <a:schemeClr val="lt1"/>
                          </a:solidFill>
                          <a:latin typeface="Arial"/>
                          <a:ea typeface="Arial"/>
                          <a:cs typeface="Arial"/>
                          <a:sym typeface="Arial"/>
                        </a:rPr>
                        <a:t>項目</a:t>
                      </a:r>
                      <a:endParaRPr sz="1400" u="none" cap="none" strike="noStrike"/>
                    </a:p>
                  </a:txBody>
                  <a:tcPr marT="34300" marB="34300" marR="68575" marL="6857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rgbClr val="70AD4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ja-JP" sz="1400" u="none" cap="none" strike="noStrike">
                          <a:solidFill>
                            <a:schemeClr val="lt1"/>
                          </a:solidFill>
                          <a:latin typeface="Arial"/>
                          <a:ea typeface="Arial"/>
                          <a:cs typeface="Arial"/>
                          <a:sym typeface="Arial"/>
                        </a:rPr>
                        <a:t>算定可否</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rgbClr val="70AD47"/>
                    </a:solidFill>
                  </a:tcPr>
                </a:tc>
              </a:tr>
              <a:tr h="301450">
                <a:tc>
                  <a:txBody>
                    <a:bodyPr/>
                    <a:lstStyle/>
                    <a:p>
                      <a:pPr indent="-11113" lvl="0" marL="11113" marR="0" rtl="0" algn="ctr">
                        <a:lnSpc>
                          <a:spcPct val="100000"/>
                        </a:lnSpc>
                        <a:spcBef>
                          <a:spcPts val="0"/>
                        </a:spcBef>
                        <a:spcAft>
                          <a:spcPts val="0"/>
                        </a:spcAft>
                        <a:buClr>
                          <a:srgbClr val="000000"/>
                        </a:buClr>
                        <a:buSzPts val="1400"/>
                        <a:buFont typeface="Arial"/>
                        <a:buNone/>
                      </a:pPr>
                      <a:r>
                        <a:rPr b="0" lang="ja-JP" sz="1400" u="none" cap="none" strike="noStrike">
                          <a:solidFill>
                            <a:schemeClr val="dk1"/>
                          </a:solidFill>
                          <a:latin typeface="Arial"/>
                          <a:ea typeface="Arial"/>
                          <a:cs typeface="Arial"/>
                          <a:sym typeface="Arial"/>
                        </a:rPr>
                        <a:t>BT方式</a:t>
                      </a:r>
                      <a:endParaRPr sz="1400" u="none" cap="none" strike="noStrike"/>
                    </a:p>
                  </a:txBody>
                  <a:tcPr marT="0" marB="0" marR="51425" marL="5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EF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ja-JP" sz="1400" u="none" cap="none" strike="noStrike">
                          <a:solidFill>
                            <a:schemeClr val="dk1"/>
                          </a:solidFill>
                          <a:latin typeface="Arial"/>
                          <a:ea typeface="Arial"/>
                          <a:cs typeface="Arial"/>
                          <a:sym typeface="Arial"/>
                        </a:rPr>
                        <a:t>〇</a:t>
                      </a:r>
                      <a:endParaRPr b="0"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1450">
                <a:tc>
                  <a:txBody>
                    <a:bodyPr/>
                    <a:lstStyle/>
                    <a:p>
                      <a:pPr indent="0" lvl="0" marL="0" marR="0" rtl="0" algn="ctr">
                        <a:lnSpc>
                          <a:spcPct val="100000"/>
                        </a:lnSpc>
                        <a:spcBef>
                          <a:spcPts val="0"/>
                        </a:spcBef>
                        <a:spcAft>
                          <a:spcPts val="0"/>
                        </a:spcAft>
                        <a:buClr>
                          <a:srgbClr val="000000"/>
                        </a:buClr>
                        <a:buSzPts val="1400"/>
                        <a:buFont typeface="Arial"/>
                        <a:buNone/>
                      </a:pPr>
                      <a:r>
                        <a:rPr b="0" lang="ja-JP" sz="1400" u="none" cap="none" strike="noStrike">
                          <a:solidFill>
                            <a:schemeClr val="dk1"/>
                          </a:solidFill>
                          <a:latin typeface="Arial"/>
                          <a:ea typeface="Arial"/>
                          <a:cs typeface="Arial"/>
                          <a:sym typeface="Arial"/>
                        </a:rPr>
                        <a:t>DB方式</a:t>
                      </a:r>
                      <a:endParaRPr sz="1400" u="none" cap="none" strike="noStrike"/>
                    </a:p>
                  </a:txBody>
                  <a:tcPr marT="0" marB="0" marR="51425" marL="5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1EFD8"/>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b="0" lang="ja-JP" sz="1400" u="none" cap="none" strike="noStrike">
                          <a:solidFill>
                            <a:schemeClr val="dk1"/>
                          </a:solidFill>
                          <a:latin typeface="Arial"/>
                          <a:ea typeface="Arial"/>
                          <a:cs typeface="Arial"/>
                          <a:sym typeface="Arial"/>
                        </a:rPr>
                        <a:t>〇</a:t>
                      </a:r>
                      <a:endParaRPr b="0"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91" name="Google Shape;291;p44"/>
          <p:cNvGraphicFramePr/>
          <p:nvPr/>
        </p:nvGraphicFramePr>
        <p:xfrm>
          <a:off x="498854" y="3532958"/>
          <a:ext cx="3000000" cy="3000000"/>
        </p:xfrm>
        <a:graphic>
          <a:graphicData uri="http://schemas.openxmlformats.org/drawingml/2006/table">
            <a:tbl>
              <a:tblPr bandRow="1" firstRow="1">
                <a:noFill/>
                <a:tableStyleId>{BECCB5E3-79FF-4DAF-A40B-5D7DCC086D24}</a:tableStyleId>
              </a:tblPr>
              <a:tblGrid>
                <a:gridCol w="1721500"/>
                <a:gridCol w="1573750"/>
                <a:gridCol w="1573750"/>
                <a:gridCol w="1573750"/>
                <a:gridCol w="1573750"/>
              </a:tblGrid>
              <a:tr h="290775">
                <a:tc>
                  <a:txBody>
                    <a:bodyPr/>
                    <a:lstStyle/>
                    <a:p>
                      <a:pPr indent="0" lvl="0" marL="0" marR="0" rtl="0" algn="ctr">
                        <a:lnSpc>
                          <a:spcPct val="100000"/>
                        </a:lnSpc>
                        <a:spcBef>
                          <a:spcPts val="0"/>
                        </a:spcBef>
                        <a:spcAft>
                          <a:spcPts val="0"/>
                        </a:spcAft>
                        <a:buClr>
                          <a:srgbClr val="000000"/>
                        </a:buClr>
                        <a:buSzPts val="1400"/>
                        <a:buFont typeface="Arial"/>
                        <a:buNone/>
                      </a:pPr>
                      <a:r>
                        <a:rPr lang="ja-JP" sz="1400" u="none" cap="none" strike="noStrike">
                          <a:solidFill>
                            <a:schemeClr val="lt1"/>
                          </a:solidFill>
                          <a:latin typeface="Arial"/>
                          <a:ea typeface="Arial"/>
                          <a:cs typeface="Arial"/>
                          <a:sym typeface="Arial"/>
                        </a:rPr>
                        <a:t>項目</a:t>
                      </a:r>
                      <a:endParaRPr sz="1400" u="none" cap="none" strike="noStrike"/>
                    </a:p>
                  </a:txBody>
                  <a:tcPr marT="34300" marB="34300" marR="68575" marL="6857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lt1"/>
                          </a:solidFill>
                          <a:latin typeface="Arial"/>
                          <a:ea typeface="Arial"/>
                          <a:cs typeface="Arial"/>
                          <a:sym typeface="Arial"/>
                        </a:rPr>
                        <a:t>算定可否</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lt1"/>
                          </a:solidFill>
                          <a:latin typeface="Arial"/>
                          <a:ea typeface="Arial"/>
                          <a:cs typeface="Arial"/>
                          <a:sym typeface="Arial"/>
                        </a:rPr>
                        <a:t>サービス購入型</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lt1"/>
                          </a:solidFill>
                          <a:latin typeface="Arial"/>
                          <a:ea typeface="Arial"/>
                          <a:cs typeface="Arial"/>
                          <a:sym typeface="Arial"/>
                        </a:rPr>
                        <a:t>混合型</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lt1"/>
                          </a:solidFill>
                          <a:latin typeface="Arial"/>
                          <a:ea typeface="Arial"/>
                          <a:cs typeface="Arial"/>
                          <a:sym typeface="Arial"/>
                        </a:rPr>
                        <a:t>独立採算型</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r h="278950">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BTO方式</a:t>
                      </a:r>
                      <a:endParaRPr sz="1400" u="none" cap="none" strike="noStrike"/>
                    </a:p>
                  </a:txBody>
                  <a:tcPr marT="0" marB="0" marR="51425" marL="5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EFD8"/>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対応済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0795" lvl="0" marL="10795" marR="0" rtl="0" algn="ctr">
                        <a:lnSpc>
                          <a:spcPct val="100000"/>
                        </a:lnSpc>
                        <a:spcBef>
                          <a:spcPts val="0"/>
                        </a:spcBef>
                        <a:spcAft>
                          <a:spcPts val="0"/>
                        </a:spcAft>
                        <a:buClr>
                          <a:schemeClr val="dk1"/>
                        </a:buClr>
                        <a:buSzPts val="1400"/>
                        <a:buFont typeface="Arial"/>
                        <a:buNone/>
                      </a:pPr>
                      <a:r>
                        <a:rPr b="0" i="0" lang="ja-JP" sz="1400" u="none" cap="none" strike="noStrike">
                          <a:solidFill>
                            <a:schemeClr val="dk1"/>
                          </a:solidFill>
                          <a:latin typeface="Arial"/>
                          <a:ea typeface="Arial"/>
                          <a:cs typeface="Arial"/>
                          <a:sym typeface="Arial"/>
                        </a:rPr>
                        <a:t>一部対応</a:t>
                      </a:r>
                      <a:r>
                        <a:rPr lang="ja-JP" sz="1400" u="none" cap="none" strike="noStrike">
                          <a:solidFill>
                            <a:schemeClr val="dk1"/>
                          </a:solidFill>
                          <a:latin typeface="Arial"/>
                          <a:ea typeface="Arial"/>
                          <a:cs typeface="Arial"/>
                          <a:sym typeface="Arial"/>
                        </a:rPr>
                        <a:t>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未対応</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80550">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BOT方式</a:t>
                      </a:r>
                      <a:endParaRPr sz="1400" u="none" cap="none" strike="noStrike"/>
                    </a:p>
                  </a:txBody>
                  <a:tcPr marT="0" marB="0" marR="51425" marL="5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EFD8"/>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対応済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0795" lvl="0" marL="10795" marR="0" rtl="0" algn="ctr">
                        <a:lnSpc>
                          <a:spcPct val="100000"/>
                        </a:lnSpc>
                        <a:spcBef>
                          <a:spcPts val="0"/>
                        </a:spcBef>
                        <a:spcAft>
                          <a:spcPts val="0"/>
                        </a:spcAft>
                        <a:buClr>
                          <a:schemeClr val="dk1"/>
                        </a:buClr>
                        <a:buSzPts val="1400"/>
                        <a:buFont typeface="Arial"/>
                        <a:buNone/>
                      </a:pPr>
                      <a:r>
                        <a:rPr b="0" i="0" lang="ja-JP" sz="1400" u="none" cap="none" strike="noStrike">
                          <a:solidFill>
                            <a:schemeClr val="dk1"/>
                          </a:solidFill>
                          <a:latin typeface="Arial"/>
                          <a:ea typeface="Arial"/>
                          <a:cs typeface="Arial"/>
                          <a:sym typeface="Arial"/>
                        </a:rPr>
                        <a:t>一部対応</a:t>
                      </a:r>
                      <a:r>
                        <a:rPr lang="ja-JP" sz="1400" u="none" cap="none" strike="noStrike">
                          <a:solidFill>
                            <a:schemeClr val="dk1"/>
                          </a:solidFill>
                          <a:latin typeface="Arial"/>
                          <a:ea typeface="Arial"/>
                          <a:cs typeface="Arial"/>
                          <a:sym typeface="Arial"/>
                        </a:rPr>
                        <a:t>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未対応</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7300">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BOO方式</a:t>
                      </a:r>
                      <a:endParaRPr sz="1400" u="none" cap="none" strike="noStrike"/>
                    </a:p>
                  </a:txBody>
                  <a:tcPr marT="0" marB="0" marR="51425" marL="5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EFD8"/>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対応済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0795" lvl="0" marL="10795" marR="0" rtl="0" algn="ctr">
                        <a:lnSpc>
                          <a:spcPct val="100000"/>
                        </a:lnSpc>
                        <a:spcBef>
                          <a:spcPts val="0"/>
                        </a:spcBef>
                        <a:spcAft>
                          <a:spcPts val="0"/>
                        </a:spcAft>
                        <a:buClr>
                          <a:schemeClr val="dk1"/>
                        </a:buClr>
                        <a:buSzPts val="1400"/>
                        <a:buFont typeface="Arial"/>
                        <a:buNone/>
                      </a:pPr>
                      <a:r>
                        <a:rPr b="0" i="0" lang="ja-JP" sz="1400" u="none" cap="none" strike="noStrike">
                          <a:solidFill>
                            <a:schemeClr val="dk1"/>
                          </a:solidFill>
                          <a:latin typeface="Arial"/>
                          <a:ea typeface="Arial"/>
                          <a:cs typeface="Arial"/>
                          <a:sym typeface="Arial"/>
                        </a:rPr>
                        <a:t>一部対応</a:t>
                      </a:r>
                      <a:r>
                        <a:rPr lang="ja-JP" sz="1400" u="none" cap="none" strike="noStrike">
                          <a:solidFill>
                            <a:schemeClr val="dk1"/>
                          </a:solidFill>
                          <a:latin typeface="Arial"/>
                          <a:ea typeface="Arial"/>
                          <a:cs typeface="Arial"/>
                          <a:sym typeface="Arial"/>
                        </a:rPr>
                        <a:t>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未対応</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3200">
                <a:tc>
                  <a:txBody>
                    <a:bodyPr/>
                    <a:lstStyle/>
                    <a:p>
                      <a:pPr indent="-11113" lvl="0" marL="11113" marR="0" rtl="0" algn="ctr">
                        <a:lnSpc>
                          <a:spcPct val="100000"/>
                        </a:lnSpc>
                        <a:spcBef>
                          <a:spcPts val="0"/>
                        </a:spcBef>
                        <a:spcAft>
                          <a:spcPts val="0"/>
                        </a:spcAft>
                        <a:buClr>
                          <a:schemeClr val="dk1"/>
                        </a:buClr>
                        <a:buSzPts val="1400"/>
                        <a:buFont typeface="Arial"/>
                        <a:buNone/>
                      </a:pPr>
                      <a:r>
                        <a:rPr lang="ja-JP" sz="1400" u="none" cap="none" strike="noStrike">
                          <a:solidFill>
                            <a:schemeClr val="dk1"/>
                          </a:solidFill>
                          <a:latin typeface="Arial"/>
                          <a:ea typeface="Arial"/>
                          <a:cs typeface="Arial"/>
                          <a:sym typeface="Arial"/>
                        </a:rPr>
                        <a:t>RO方式</a:t>
                      </a:r>
                      <a:endParaRPr sz="1400" u="none" cap="none" strike="noStrike"/>
                    </a:p>
                  </a:txBody>
                  <a:tcPr marT="0" marB="0" marR="51425" marL="5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EFD8"/>
                    </a:solidFill>
                  </a:tcPr>
                </a:tc>
                <a:tc>
                  <a:txBody>
                    <a:bodyPr/>
                    <a:lstStyle/>
                    <a:p>
                      <a:pPr indent="-11113" lvl="0" marL="11113" marR="0" rtl="0" algn="ctr">
                        <a:lnSpc>
                          <a:spcPct val="100000"/>
                        </a:lnSpc>
                        <a:spcBef>
                          <a:spcPts val="0"/>
                        </a:spcBef>
                        <a:spcAft>
                          <a:spcPts val="0"/>
                        </a:spcAft>
                        <a:buClr>
                          <a:schemeClr val="dk1"/>
                        </a:buClr>
                        <a:buSzPts val="1400"/>
                        <a:buFont typeface="Arial"/>
                        <a:buNone/>
                      </a:pPr>
                      <a:r>
                        <a:rPr lang="ja-JP" sz="1400" u="none" cap="none" strike="noStrike">
                          <a:solidFill>
                            <a:schemeClr val="dk1"/>
                          </a:solidFill>
                          <a:latin typeface="Arial"/>
                          <a:ea typeface="Arial"/>
                          <a:cs typeface="Arial"/>
                          <a:sym typeface="Arial"/>
                        </a:rPr>
                        <a:t>×</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chemeClr val="dk1"/>
                        </a:buClr>
                        <a:buSzPts val="1400"/>
                        <a:buFont typeface="Arial"/>
                        <a:buNone/>
                      </a:pPr>
                      <a:r>
                        <a:rPr lang="ja-JP" sz="1400" u="none" cap="none" strike="noStrike">
                          <a:solidFill>
                            <a:schemeClr val="dk1"/>
                          </a:solidFill>
                          <a:latin typeface="Arial"/>
                          <a:ea typeface="Arial"/>
                          <a:cs typeface="Arial"/>
                          <a:sym typeface="Arial"/>
                        </a:rPr>
                        <a:t>今後改善予定</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0795" lvl="0" marL="10795" marR="0" rtl="0" algn="ctr">
                        <a:lnSpc>
                          <a:spcPct val="100000"/>
                        </a:lnSpc>
                        <a:spcBef>
                          <a:spcPts val="0"/>
                        </a:spcBef>
                        <a:spcAft>
                          <a:spcPts val="0"/>
                        </a:spcAft>
                        <a:buClr>
                          <a:schemeClr val="dk1"/>
                        </a:buClr>
                        <a:buSzPts val="1400"/>
                        <a:buFont typeface="Arial"/>
                        <a:buNone/>
                      </a:pPr>
                      <a:r>
                        <a:rPr b="0" i="0" lang="ja-JP" sz="1400" u="none" cap="none" strike="noStrike">
                          <a:solidFill>
                            <a:schemeClr val="dk1"/>
                          </a:solidFill>
                          <a:latin typeface="Arial"/>
                          <a:ea typeface="Arial"/>
                          <a:cs typeface="Arial"/>
                          <a:sym typeface="Arial"/>
                        </a:rPr>
                        <a:t>一部対応</a:t>
                      </a:r>
                      <a:r>
                        <a:rPr lang="ja-JP" sz="1400" u="none" cap="none" strike="noStrike">
                          <a:solidFill>
                            <a:schemeClr val="dk1"/>
                          </a:solidFill>
                          <a:latin typeface="Arial"/>
                          <a:ea typeface="Arial"/>
                          <a:cs typeface="Arial"/>
                          <a:sym typeface="Arial"/>
                        </a:rPr>
                        <a:t>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lang="ja-JP" sz="1400" u="none" cap="none" strike="noStrike">
                          <a:solidFill>
                            <a:schemeClr val="dk1"/>
                          </a:solidFill>
                          <a:latin typeface="Arial"/>
                          <a:ea typeface="Arial"/>
                          <a:cs typeface="Arial"/>
                          <a:sym typeface="Arial"/>
                        </a:rPr>
                        <a:t>未対応</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3200">
                <a:tc>
                  <a:txBody>
                    <a:bodyPr/>
                    <a:lstStyle/>
                    <a:p>
                      <a:pPr indent="-11113" lvl="0" marL="11113" marR="0" rtl="0" algn="ctr">
                        <a:lnSpc>
                          <a:spcPct val="100000"/>
                        </a:lnSpc>
                        <a:spcBef>
                          <a:spcPts val="0"/>
                        </a:spcBef>
                        <a:spcAft>
                          <a:spcPts val="0"/>
                        </a:spcAft>
                        <a:buClr>
                          <a:schemeClr val="dk1"/>
                        </a:buClr>
                        <a:buSzPts val="1400"/>
                        <a:buFont typeface="Arial"/>
                        <a:buNone/>
                      </a:pPr>
                      <a:r>
                        <a:rPr lang="ja-JP" sz="1400" u="none" cap="none" strike="noStrike">
                          <a:solidFill>
                            <a:schemeClr val="dk1"/>
                          </a:solidFill>
                          <a:latin typeface="Arial"/>
                          <a:ea typeface="Arial"/>
                          <a:cs typeface="Arial"/>
                          <a:sym typeface="Arial"/>
                        </a:rPr>
                        <a:t>DBO方式</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1EFD8"/>
                    </a:solidFill>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対応済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10795" lvl="0" marL="10795" marR="0" rtl="0" algn="ctr">
                        <a:lnSpc>
                          <a:spcPct val="100000"/>
                        </a:lnSpc>
                        <a:spcBef>
                          <a:spcPts val="0"/>
                        </a:spcBef>
                        <a:spcAft>
                          <a:spcPts val="0"/>
                        </a:spcAft>
                        <a:buClr>
                          <a:schemeClr val="dk1"/>
                        </a:buClr>
                        <a:buSzPts val="1400"/>
                        <a:buFont typeface="Arial"/>
                        <a:buNone/>
                      </a:pPr>
                      <a:r>
                        <a:rPr b="0" i="0" lang="ja-JP" sz="1400" u="none" cap="none" strike="noStrike">
                          <a:solidFill>
                            <a:schemeClr val="dk1"/>
                          </a:solidFill>
                          <a:latin typeface="Arial"/>
                          <a:ea typeface="Arial"/>
                          <a:cs typeface="Arial"/>
                          <a:sym typeface="Arial"/>
                        </a:rPr>
                        <a:t>一部対応</a:t>
                      </a:r>
                      <a:r>
                        <a:rPr lang="ja-JP" sz="1400" u="none" cap="none" strike="noStrike">
                          <a:solidFill>
                            <a:schemeClr val="dk1"/>
                          </a:solidFill>
                          <a:latin typeface="Arial"/>
                          <a:ea typeface="Arial"/>
                          <a:cs typeface="Arial"/>
                          <a:sym typeface="Arial"/>
                        </a:rPr>
                        <a:t>済</a:t>
                      </a:r>
                      <a:endParaRPr sz="1400" u="none" cap="none" strike="noStrike">
                        <a:solidFill>
                          <a:schemeClr val="dk1"/>
                        </a:solidFill>
                        <a:latin typeface="Arial"/>
                        <a:ea typeface="Arial"/>
                        <a:cs typeface="Arial"/>
                        <a:sym typeface="Arial"/>
                      </a:endParaRPr>
                    </a:p>
                  </a:txBody>
                  <a:tcPr marT="0" marB="0" marR="51425" marL="5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11113" lvl="0" marL="11113"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Arial"/>
                          <a:ea typeface="Arial"/>
                          <a:cs typeface="Arial"/>
                          <a:sym typeface="Arial"/>
                        </a:rPr>
                        <a:t>未対応</a:t>
                      </a:r>
                      <a:endParaRPr sz="1400" u="none" cap="none" strike="noStrike"/>
                    </a:p>
                  </a:txBody>
                  <a:tcPr marT="0" marB="0" marR="51425" marL="5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92" name="Google Shape;292;p44"/>
          <p:cNvSpPr txBox="1"/>
          <p:nvPr/>
        </p:nvSpPr>
        <p:spPr>
          <a:xfrm>
            <a:off x="327171" y="3252170"/>
            <a:ext cx="8188179" cy="213392"/>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運営を伴う事業</a:t>
            </a:r>
            <a:endParaRPr b="0" i="0" sz="1400" u="none" cap="none" strike="noStrike">
              <a:solidFill>
                <a:schemeClr val="dk1"/>
              </a:solidFill>
              <a:latin typeface="Arial"/>
              <a:ea typeface="Arial"/>
              <a:cs typeface="Arial"/>
              <a:sym typeface="Arial"/>
            </a:endParaRPr>
          </a:p>
        </p:txBody>
      </p:sp>
      <p:sp>
        <p:nvSpPr>
          <p:cNvPr id="293" name="Google Shape;293;p44"/>
          <p:cNvSpPr txBox="1"/>
          <p:nvPr/>
        </p:nvSpPr>
        <p:spPr>
          <a:xfrm>
            <a:off x="327171" y="5344563"/>
            <a:ext cx="8188179" cy="213392"/>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運営を伴わない事業</a:t>
            </a:r>
            <a:endParaRPr b="0" i="0" sz="1400" u="none" cap="none" strike="noStrike">
              <a:solidFill>
                <a:schemeClr val="dk1"/>
              </a:solidFill>
              <a:latin typeface="Arial"/>
              <a:ea typeface="Arial"/>
              <a:cs typeface="Arial"/>
              <a:sym typeface="Arial"/>
            </a:endParaRPr>
          </a:p>
        </p:txBody>
      </p:sp>
      <p:sp>
        <p:nvSpPr>
          <p:cNvPr id="294" name="Google Shape;294;p44"/>
          <p:cNvSpPr txBox="1"/>
          <p:nvPr/>
        </p:nvSpPr>
        <p:spPr>
          <a:xfrm>
            <a:off x="498854" y="6537424"/>
            <a:ext cx="53421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（算定可否　〇：対応済、△：一部対応済、×：今後改善予定）</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330798" y="190960"/>
            <a:ext cx="7886700" cy="32419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55A11"/>
              </a:buClr>
              <a:buSzPts val="3600"/>
              <a:buFont typeface="Arial"/>
              <a:buNone/>
            </a:pPr>
            <a:r>
              <a:rPr lang="ja-JP" sz="3600">
                <a:solidFill>
                  <a:srgbClr val="C55A11"/>
                </a:solidFill>
                <a:latin typeface="Arial"/>
                <a:ea typeface="Arial"/>
                <a:cs typeface="Arial"/>
                <a:sym typeface="Arial"/>
              </a:rPr>
              <a:t>発表者の自己紹介</a:t>
            </a:r>
            <a:endParaRPr sz="3600">
              <a:solidFill>
                <a:srgbClr val="C55A11"/>
              </a:solidFill>
              <a:latin typeface="Arial"/>
              <a:ea typeface="Arial"/>
              <a:cs typeface="Arial"/>
              <a:sym typeface="Arial"/>
            </a:endParaRPr>
          </a:p>
        </p:txBody>
      </p:sp>
      <p:sp>
        <p:nvSpPr>
          <p:cNvPr id="151" name="Google Shape;151;p2"/>
          <p:cNvSpPr txBox="1"/>
          <p:nvPr>
            <p:ph idx="1" type="body"/>
          </p:nvPr>
        </p:nvSpPr>
        <p:spPr>
          <a:xfrm>
            <a:off x="330800" y="815475"/>
            <a:ext cx="8443800" cy="5851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600"/>
              <a:buNone/>
            </a:pPr>
            <a:r>
              <a:rPr b="1" lang="ja-JP" sz="1900" u="sng">
                <a:solidFill>
                  <a:srgbClr val="C55A11"/>
                </a:solidFill>
                <a:latin typeface="Arial"/>
                <a:ea typeface="Arial"/>
                <a:cs typeface="Arial"/>
                <a:sym typeface="Arial"/>
              </a:rPr>
              <a:t>＜2020年から5年間、内閣府PFI推進室でVFM評価を担当＞</a:t>
            </a:r>
            <a:endParaRPr b="1" sz="1900" u="sng">
              <a:solidFill>
                <a:srgbClr val="C55A11"/>
              </a:solidFill>
              <a:latin typeface="Arial"/>
              <a:ea typeface="Arial"/>
              <a:cs typeface="Arial"/>
              <a:sym typeface="Arial"/>
            </a:endParaRPr>
          </a:p>
          <a:p>
            <a:pPr indent="-247650" lvl="0" marL="228600" rtl="0" algn="l">
              <a:lnSpc>
                <a:spcPct val="90000"/>
              </a:lnSpc>
              <a:spcBef>
                <a:spcPts val="1000"/>
              </a:spcBef>
              <a:spcAft>
                <a:spcPts val="0"/>
              </a:spcAft>
              <a:buClr>
                <a:schemeClr val="dk1"/>
              </a:buClr>
              <a:buSzPts val="1900"/>
              <a:buChar char="•"/>
            </a:pPr>
            <a:r>
              <a:rPr lang="ja-JP" sz="1900">
                <a:latin typeface="Arial"/>
                <a:ea typeface="Arial"/>
                <a:cs typeface="Arial"/>
                <a:sym typeface="Arial"/>
              </a:rPr>
              <a:t>20年1月から内閣府PPP/PFI推進室配属。</a:t>
            </a:r>
            <a:r>
              <a:rPr b="1" lang="ja-JP" sz="1900">
                <a:latin typeface="Arial"/>
                <a:ea typeface="Arial"/>
                <a:cs typeface="Arial"/>
                <a:sym typeface="Arial"/>
              </a:rPr>
              <a:t>同年3月から検査院検査「国が実施するPFI事業について」</a:t>
            </a:r>
            <a:r>
              <a:rPr lang="ja-JP" sz="1900">
                <a:latin typeface="Arial"/>
                <a:ea typeface="Arial"/>
                <a:cs typeface="Arial"/>
                <a:sym typeface="Arial"/>
              </a:rPr>
              <a:t>に担当参事官補佐として対応。22年3月退官。翌月から再任用で、同室勤務継続。</a:t>
            </a:r>
            <a:endParaRPr sz="1900">
              <a:latin typeface="Arial"/>
              <a:ea typeface="Arial"/>
              <a:cs typeface="Arial"/>
              <a:sym typeface="Arial"/>
            </a:endParaRPr>
          </a:p>
          <a:p>
            <a:pPr indent="-247650" lvl="0" marL="228600" rtl="0" algn="l">
              <a:lnSpc>
                <a:spcPct val="90000"/>
              </a:lnSpc>
              <a:spcBef>
                <a:spcPts val="1000"/>
              </a:spcBef>
              <a:spcAft>
                <a:spcPts val="0"/>
              </a:spcAft>
              <a:buClr>
                <a:schemeClr val="dk1"/>
              </a:buClr>
              <a:buSzPts val="1900"/>
              <a:buChar char="•"/>
            </a:pPr>
            <a:r>
              <a:rPr b="1" lang="ja-JP" sz="1900">
                <a:latin typeface="Arial"/>
                <a:ea typeface="Arial"/>
                <a:cs typeface="Arial"/>
                <a:sym typeface="Arial"/>
              </a:rPr>
              <a:t>23年</a:t>
            </a:r>
            <a:r>
              <a:rPr lang="ja-JP" sz="1900">
                <a:latin typeface="Arial"/>
                <a:ea typeface="Arial"/>
                <a:cs typeface="Arial"/>
                <a:sym typeface="Arial"/>
              </a:rPr>
              <a:t>、</a:t>
            </a:r>
            <a:r>
              <a:rPr b="1" lang="ja-JP" sz="1900">
                <a:latin typeface="Arial"/>
                <a:ea typeface="Arial"/>
                <a:cs typeface="Arial"/>
                <a:sym typeface="Arial"/>
              </a:rPr>
              <a:t>前年のPFI法改正案国会審議でのVFMガイドライン改正への強い要請</a:t>
            </a:r>
            <a:r>
              <a:rPr lang="ja-JP" sz="1900">
                <a:latin typeface="Arial"/>
                <a:ea typeface="Arial"/>
                <a:cs typeface="Arial"/>
                <a:sym typeface="Arial"/>
              </a:rPr>
              <a:t>を受け、</a:t>
            </a:r>
            <a:r>
              <a:rPr b="1" lang="ja-JP" sz="1900">
                <a:latin typeface="Arial"/>
                <a:ea typeface="Arial"/>
                <a:cs typeface="Arial"/>
                <a:sym typeface="Arial"/>
              </a:rPr>
              <a:t>同ガイドライン改正作業</a:t>
            </a:r>
            <a:r>
              <a:rPr lang="ja-JP" sz="1900">
                <a:latin typeface="Arial"/>
                <a:ea typeface="Arial"/>
                <a:cs typeface="Arial"/>
                <a:sym typeface="Arial"/>
              </a:rPr>
              <a:t>を担当者として開始。</a:t>
            </a:r>
            <a:r>
              <a:rPr b="1" lang="ja-JP" sz="1900">
                <a:latin typeface="Arial"/>
                <a:ea typeface="Arial"/>
                <a:cs typeface="Arial"/>
                <a:sym typeface="Arial"/>
              </a:rPr>
              <a:t>23年5月同ガイドライン改正決定・公表</a:t>
            </a:r>
            <a:r>
              <a:rPr lang="ja-JP" sz="1900">
                <a:latin typeface="Arial"/>
                <a:ea typeface="Arial"/>
                <a:cs typeface="Arial"/>
                <a:sym typeface="Arial"/>
              </a:rPr>
              <a:t>。</a:t>
            </a:r>
            <a:endParaRPr sz="1900">
              <a:latin typeface="Arial"/>
              <a:ea typeface="Arial"/>
              <a:cs typeface="Arial"/>
              <a:sym typeface="Arial"/>
            </a:endParaRPr>
          </a:p>
          <a:p>
            <a:pPr indent="-247650" lvl="0" marL="228600" rtl="0" algn="l">
              <a:lnSpc>
                <a:spcPct val="90000"/>
              </a:lnSpc>
              <a:spcBef>
                <a:spcPts val="1000"/>
              </a:spcBef>
              <a:spcAft>
                <a:spcPts val="0"/>
              </a:spcAft>
              <a:buClr>
                <a:schemeClr val="dk1"/>
              </a:buClr>
              <a:buSzPts val="1900"/>
              <a:buChar char="•"/>
            </a:pPr>
            <a:r>
              <a:rPr b="1" lang="ja-JP" sz="1900">
                <a:latin typeface="Arial"/>
                <a:ea typeface="Arial"/>
                <a:cs typeface="Arial"/>
                <a:sym typeface="Arial"/>
              </a:rPr>
              <a:t>23年12月～24年3月</a:t>
            </a:r>
            <a:r>
              <a:rPr lang="ja-JP" sz="1900">
                <a:latin typeface="Arial"/>
                <a:ea typeface="Arial"/>
                <a:cs typeface="Arial"/>
                <a:sym typeface="Arial"/>
              </a:rPr>
              <a:t>、上記の</a:t>
            </a:r>
            <a:r>
              <a:rPr b="1" lang="ja-JP" sz="1900">
                <a:latin typeface="Arial"/>
                <a:ea typeface="Arial"/>
                <a:cs typeface="Arial"/>
                <a:sym typeface="Arial"/>
              </a:rPr>
              <a:t>改正内容を踏まえたVFM算定シート、その操作マニュアルの策定</a:t>
            </a:r>
            <a:r>
              <a:rPr lang="ja-JP" sz="1900">
                <a:latin typeface="Arial"/>
                <a:ea typeface="Arial"/>
                <a:cs typeface="Arial"/>
                <a:sym typeface="Arial"/>
              </a:rPr>
              <a:t>を担当。</a:t>
            </a:r>
            <a:r>
              <a:rPr b="1" lang="ja-JP" sz="1900">
                <a:latin typeface="Arial"/>
                <a:ea typeface="Arial"/>
                <a:cs typeface="Arial"/>
                <a:sym typeface="Arial"/>
              </a:rPr>
              <a:t>同年3月、PFI推進委員会（法定の審議会）事業推進部会で同算定シート等を説明</a:t>
            </a:r>
            <a:r>
              <a:rPr lang="ja-JP" sz="1900">
                <a:latin typeface="Arial"/>
                <a:ea typeface="Arial"/>
                <a:cs typeface="Arial"/>
                <a:sym typeface="Arial"/>
              </a:rPr>
              <a:t>。</a:t>
            </a:r>
            <a:r>
              <a:rPr lang="ja-JP" sz="1900" u="sng">
                <a:latin typeface="Arial"/>
                <a:ea typeface="Arial"/>
                <a:cs typeface="Arial"/>
                <a:sym typeface="Arial"/>
              </a:rPr>
              <a:t>公表に向けた作業について了承を得る</a:t>
            </a:r>
            <a:r>
              <a:rPr lang="ja-JP" sz="1900">
                <a:latin typeface="Arial"/>
                <a:ea typeface="Arial"/>
                <a:cs typeface="Arial"/>
                <a:sym typeface="Arial"/>
              </a:rPr>
              <a:t>。</a:t>
            </a:r>
            <a:endParaRPr sz="1900">
              <a:latin typeface="Arial"/>
              <a:ea typeface="Arial"/>
              <a:cs typeface="Arial"/>
              <a:sym typeface="Arial"/>
            </a:endParaRPr>
          </a:p>
          <a:p>
            <a:pPr indent="-247650" lvl="0" marL="228600" rtl="0" algn="l">
              <a:lnSpc>
                <a:spcPct val="90000"/>
              </a:lnSpc>
              <a:spcBef>
                <a:spcPts val="1000"/>
              </a:spcBef>
              <a:spcAft>
                <a:spcPts val="0"/>
              </a:spcAft>
              <a:buClr>
                <a:schemeClr val="dk1"/>
              </a:buClr>
              <a:buSzPts val="1900"/>
              <a:buChar char="•"/>
            </a:pPr>
            <a:r>
              <a:rPr b="1" lang="ja-JP" sz="1900">
                <a:latin typeface="Arial"/>
                <a:ea typeface="Arial"/>
                <a:cs typeface="Arial"/>
                <a:sym typeface="Arial"/>
              </a:rPr>
              <a:t>2024年度は同シート等のコンセッションへの拡充</a:t>
            </a:r>
            <a:r>
              <a:rPr lang="ja-JP" sz="1900">
                <a:latin typeface="Arial"/>
                <a:ea typeface="Arial"/>
                <a:cs typeface="Arial"/>
                <a:sym typeface="Arial"/>
              </a:rPr>
              <a:t>に取り組み、結果について一般向けに説明会を実施して、試用機会を提供</a:t>
            </a:r>
            <a:r>
              <a:rPr lang="ja-JP" sz="1900">
                <a:latin typeface="Arial"/>
                <a:ea typeface="Arial"/>
                <a:cs typeface="Arial"/>
                <a:sym typeface="Arial"/>
              </a:rPr>
              <a:t>。</a:t>
            </a:r>
            <a:endParaRPr sz="1900">
              <a:latin typeface="Arial"/>
              <a:ea typeface="Arial"/>
              <a:cs typeface="Arial"/>
              <a:sym typeface="Arial"/>
            </a:endParaRPr>
          </a:p>
          <a:p>
            <a:pPr indent="-247650" lvl="0" marL="228600" rtl="0" algn="l">
              <a:lnSpc>
                <a:spcPct val="90000"/>
              </a:lnSpc>
              <a:spcBef>
                <a:spcPts val="1000"/>
              </a:spcBef>
              <a:spcAft>
                <a:spcPts val="0"/>
              </a:spcAft>
              <a:buClr>
                <a:schemeClr val="dk1"/>
              </a:buClr>
              <a:buSzPts val="1900"/>
              <a:buChar char="•"/>
            </a:pPr>
            <a:r>
              <a:rPr lang="ja-JP" sz="1900">
                <a:latin typeface="Arial"/>
                <a:ea typeface="Arial"/>
                <a:cs typeface="Arial"/>
                <a:sym typeface="Arial"/>
              </a:rPr>
              <a:t>2025年度から規制改革推進室へ異動。</a:t>
            </a:r>
            <a:endParaRPr sz="19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nvSpPr>
        <p:spPr>
          <a:xfrm>
            <a:off x="214045" y="586867"/>
            <a:ext cx="3267000" cy="243849"/>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rgbClr val="548135"/>
              </a:buClr>
              <a:buSzPts val="1600"/>
              <a:buFont typeface="Noto Sans Symbols"/>
              <a:buChar char="■"/>
            </a:pPr>
            <a:r>
              <a:rPr b="1" i="0" lang="ja-JP" sz="1600" u="none" cap="none" strike="noStrike">
                <a:solidFill>
                  <a:srgbClr val="548135"/>
                </a:solidFill>
                <a:latin typeface="Arial"/>
                <a:ea typeface="Arial"/>
                <a:cs typeface="Arial"/>
                <a:sym typeface="Arial"/>
              </a:rPr>
              <a:t>VFM標準算定シートへの入力</a:t>
            </a:r>
            <a:endParaRPr b="0" i="0" sz="1600" u="none" cap="none" strike="noStrike">
              <a:solidFill>
                <a:schemeClr val="dk1"/>
              </a:solidFill>
              <a:latin typeface="Arial"/>
              <a:ea typeface="Arial"/>
              <a:cs typeface="Arial"/>
              <a:sym typeface="Arial"/>
            </a:endParaRPr>
          </a:p>
        </p:txBody>
      </p:sp>
      <p:grpSp>
        <p:nvGrpSpPr>
          <p:cNvPr id="300" name="Google Shape;300;p45"/>
          <p:cNvGrpSpPr/>
          <p:nvPr/>
        </p:nvGrpSpPr>
        <p:grpSpPr>
          <a:xfrm>
            <a:off x="179550" y="1684848"/>
            <a:ext cx="4366512" cy="5000962"/>
            <a:chOff x="179550" y="1923352"/>
            <a:chExt cx="4366512" cy="4762458"/>
          </a:xfrm>
        </p:grpSpPr>
        <p:sp>
          <p:nvSpPr>
            <p:cNvPr id="301" name="Google Shape;301;p45"/>
            <p:cNvSpPr/>
            <p:nvPr/>
          </p:nvSpPr>
          <p:spPr>
            <a:xfrm>
              <a:off x="179551" y="1924855"/>
              <a:ext cx="2339376" cy="271163"/>
            </a:xfrm>
            <a:prstGeom prst="rect">
              <a:avLst/>
            </a:prstGeom>
            <a:solidFill>
              <a:schemeClr val="accent6"/>
            </a:solid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lt1"/>
                  </a:solidFill>
                  <a:latin typeface="Arial"/>
                  <a:ea typeface="Arial"/>
                  <a:cs typeface="Arial"/>
                  <a:sym typeface="Arial"/>
                </a:rPr>
                <a:t>2．共通条件の入力</a:t>
              </a:r>
              <a:endParaRPr b="0" i="0" sz="1400" u="none" cap="none" strike="noStrike">
                <a:solidFill>
                  <a:srgbClr val="000000"/>
                </a:solidFill>
                <a:latin typeface="Arial"/>
                <a:ea typeface="Arial"/>
                <a:cs typeface="Arial"/>
                <a:sym typeface="Arial"/>
              </a:endParaRPr>
            </a:p>
          </p:txBody>
        </p:sp>
        <p:sp>
          <p:nvSpPr>
            <p:cNvPr id="302" name="Google Shape;302;p45"/>
            <p:cNvSpPr/>
            <p:nvPr/>
          </p:nvSpPr>
          <p:spPr>
            <a:xfrm>
              <a:off x="2566060" y="1923352"/>
              <a:ext cx="1980000" cy="263788"/>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2.1発注者区分</a:t>
              </a:r>
              <a:endParaRPr b="0" i="0" sz="1400" u="none" cap="none" strike="noStrike">
                <a:solidFill>
                  <a:srgbClr val="000000"/>
                </a:solidFill>
                <a:latin typeface="Arial"/>
                <a:ea typeface="Arial"/>
                <a:cs typeface="Arial"/>
                <a:sym typeface="Arial"/>
              </a:endParaRPr>
            </a:p>
          </p:txBody>
        </p:sp>
        <p:sp>
          <p:nvSpPr>
            <p:cNvPr id="303" name="Google Shape;303;p45"/>
            <p:cNvSpPr/>
            <p:nvPr/>
          </p:nvSpPr>
          <p:spPr>
            <a:xfrm>
              <a:off x="2566060" y="2226265"/>
              <a:ext cx="1980000" cy="284112"/>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2.2 事業方式</a:t>
              </a:r>
              <a:endParaRPr b="0" i="0" sz="1400" u="none" cap="none" strike="noStrike">
                <a:solidFill>
                  <a:srgbClr val="000000"/>
                </a:solidFill>
                <a:latin typeface="Arial"/>
                <a:ea typeface="Arial"/>
                <a:cs typeface="Arial"/>
                <a:sym typeface="Arial"/>
              </a:endParaRPr>
            </a:p>
          </p:txBody>
        </p:sp>
        <p:sp>
          <p:nvSpPr>
            <p:cNvPr id="304" name="Google Shape;304;p45"/>
            <p:cNvSpPr/>
            <p:nvPr/>
          </p:nvSpPr>
          <p:spPr>
            <a:xfrm>
              <a:off x="2566060" y="2549505"/>
              <a:ext cx="1980000" cy="284112"/>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2.3 事業期間</a:t>
              </a:r>
              <a:endParaRPr b="0" i="0" sz="1400" u="none" cap="none" strike="noStrike">
                <a:solidFill>
                  <a:srgbClr val="000000"/>
                </a:solidFill>
                <a:latin typeface="Arial"/>
                <a:ea typeface="Arial"/>
                <a:cs typeface="Arial"/>
                <a:sym typeface="Arial"/>
              </a:endParaRPr>
            </a:p>
          </p:txBody>
        </p:sp>
        <p:sp>
          <p:nvSpPr>
            <p:cNvPr id="305" name="Google Shape;305;p45"/>
            <p:cNvSpPr/>
            <p:nvPr/>
          </p:nvSpPr>
          <p:spPr>
            <a:xfrm>
              <a:off x="2566060" y="2868844"/>
              <a:ext cx="1980000" cy="270241"/>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1" i="0" lang="ja-JP" sz="1200" u="none" cap="none" strike="noStrike">
                  <a:solidFill>
                    <a:schemeClr val="accent2"/>
                  </a:solidFill>
                  <a:latin typeface="Arial"/>
                  <a:ea typeface="Arial"/>
                  <a:cs typeface="Arial"/>
                  <a:sym typeface="Arial"/>
                </a:rPr>
                <a:t>2.4 割引率</a:t>
              </a:r>
              <a:endParaRPr b="0" i="0" sz="1400" u="none" cap="none" strike="noStrike">
                <a:solidFill>
                  <a:srgbClr val="000000"/>
                </a:solidFill>
                <a:latin typeface="Arial"/>
                <a:ea typeface="Arial"/>
                <a:cs typeface="Arial"/>
                <a:sym typeface="Arial"/>
              </a:endParaRPr>
            </a:p>
          </p:txBody>
        </p:sp>
        <p:sp>
          <p:nvSpPr>
            <p:cNvPr id="306" name="Google Shape;306;p45"/>
            <p:cNvSpPr/>
            <p:nvPr/>
          </p:nvSpPr>
          <p:spPr>
            <a:xfrm>
              <a:off x="2566060" y="3200968"/>
              <a:ext cx="1980000" cy="270241"/>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1" i="0" lang="ja-JP" sz="1200" u="none" cap="none" strike="noStrike">
                  <a:solidFill>
                    <a:schemeClr val="accent2"/>
                  </a:solidFill>
                  <a:latin typeface="Arial"/>
                  <a:ea typeface="Arial"/>
                  <a:cs typeface="Arial"/>
                  <a:sym typeface="Arial"/>
                </a:rPr>
                <a:t>3.1 施設整備費用</a:t>
              </a:r>
              <a:endParaRPr b="0" i="0" sz="1400" u="none" cap="none" strike="noStrike">
                <a:solidFill>
                  <a:srgbClr val="000000"/>
                </a:solidFill>
                <a:latin typeface="Arial"/>
                <a:ea typeface="Arial"/>
                <a:cs typeface="Arial"/>
                <a:sym typeface="Arial"/>
              </a:endParaRPr>
            </a:p>
          </p:txBody>
        </p:sp>
        <p:sp>
          <p:nvSpPr>
            <p:cNvPr id="307" name="Google Shape;307;p45"/>
            <p:cNvSpPr/>
            <p:nvPr/>
          </p:nvSpPr>
          <p:spPr>
            <a:xfrm>
              <a:off x="179550" y="3205576"/>
              <a:ext cx="2339376" cy="271163"/>
            </a:xfrm>
            <a:prstGeom prst="rect">
              <a:avLst/>
            </a:prstGeom>
            <a:solidFill>
              <a:schemeClr val="accent6"/>
            </a:solid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lt1"/>
                  </a:solidFill>
                  <a:latin typeface="Arial"/>
                  <a:ea typeface="Arial"/>
                  <a:cs typeface="Arial"/>
                  <a:sym typeface="Arial"/>
                </a:rPr>
                <a:t>3．事業に係る費用の入力</a:t>
              </a:r>
              <a:endParaRPr b="0" i="0" sz="1400" u="none" cap="none" strike="noStrike">
                <a:solidFill>
                  <a:srgbClr val="000000"/>
                </a:solidFill>
                <a:latin typeface="Arial"/>
                <a:ea typeface="Arial"/>
                <a:cs typeface="Arial"/>
                <a:sym typeface="Arial"/>
              </a:endParaRPr>
            </a:p>
          </p:txBody>
        </p:sp>
        <p:sp>
          <p:nvSpPr>
            <p:cNvPr id="308" name="Google Shape;308;p45"/>
            <p:cNvSpPr/>
            <p:nvPr/>
          </p:nvSpPr>
          <p:spPr>
            <a:xfrm>
              <a:off x="2566060" y="3506437"/>
              <a:ext cx="1980000" cy="270240"/>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3.2 割賦金利</a:t>
              </a:r>
              <a:endParaRPr b="0" i="0" sz="1400" u="none" cap="none" strike="noStrike">
                <a:solidFill>
                  <a:srgbClr val="000000"/>
                </a:solidFill>
                <a:latin typeface="Arial"/>
                <a:ea typeface="Arial"/>
                <a:cs typeface="Arial"/>
                <a:sym typeface="Arial"/>
              </a:endParaRPr>
            </a:p>
          </p:txBody>
        </p:sp>
        <p:sp>
          <p:nvSpPr>
            <p:cNvPr id="309" name="Google Shape;309;p45"/>
            <p:cNvSpPr/>
            <p:nvPr/>
          </p:nvSpPr>
          <p:spPr>
            <a:xfrm>
              <a:off x="2566060" y="3811078"/>
              <a:ext cx="1980000" cy="279955"/>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1" i="0" lang="ja-JP" sz="1200" u="none" cap="none" strike="noStrike">
                  <a:solidFill>
                    <a:schemeClr val="accent2"/>
                  </a:solidFill>
                  <a:latin typeface="Arial"/>
                  <a:ea typeface="Arial"/>
                  <a:cs typeface="Arial"/>
                  <a:sym typeface="Arial"/>
                </a:rPr>
                <a:t>3.3 維持管理運営費用</a:t>
              </a:r>
              <a:endParaRPr b="0" i="0" sz="1400" u="none" cap="none" strike="noStrike">
                <a:solidFill>
                  <a:srgbClr val="000000"/>
                </a:solidFill>
                <a:latin typeface="Arial"/>
                <a:ea typeface="Arial"/>
                <a:cs typeface="Arial"/>
                <a:sym typeface="Arial"/>
              </a:endParaRPr>
            </a:p>
          </p:txBody>
        </p:sp>
        <p:sp>
          <p:nvSpPr>
            <p:cNvPr id="310" name="Google Shape;310;p45"/>
            <p:cNvSpPr/>
            <p:nvPr/>
          </p:nvSpPr>
          <p:spPr>
            <a:xfrm>
              <a:off x="2566060" y="4125430"/>
              <a:ext cx="1980000" cy="279955"/>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3.4 モニタリング・コスト</a:t>
              </a:r>
              <a:endParaRPr b="0" i="0" sz="1400" u="none" cap="none" strike="noStrike">
                <a:solidFill>
                  <a:srgbClr val="000000"/>
                </a:solidFill>
                <a:latin typeface="Arial"/>
                <a:ea typeface="Arial"/>
                <a:cs typeface="Arial"/>
                <a:sym typeface="Arial"/>
              </a:endParaRPr>
            </a:p>
          </p:txBody>
        </p:sp>
        <p:sp>
          <p:nvSpPr>
            <p:cNvPr id="311" name="Google Shape;311;p45"/>
            <p:cNvSpPr/>
            <p:nvPr/>
          </p:nvSpPr>
          <p:spPr>
            <a:xfrm>
              <a:off x="2566060" y="4440083"/>
              <a:ext cx="1980000" cy="288537"/>
            </a:xfrm>
            <a:prstGeom prst="rect">
              <a:avLst/>
            </a:prstGeom>
            <a:solidFill>
              <a:srgbClr val="C4E0B2"/>
            </a:solidFill>
            <a:ln>
              <a:noFill/>
            </a:ln>
          </p:spPr>
          <p:txBody>
            <a:bodyPr anchorCtr="0" anchor="ctr" bIns="36000" lIns="10800" spcFirstLastPara="1" rIns="36000" wrap="square" tIns="36000">
              <a:noAutofit/>
            </a:bodyPr>
            <a:lstStyle/>
            <a:p>
              <a:pPr indent="0" lvl="0" marL="0" marR="0" rtl="0" algn="just">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3.5 SPC費用、税金等の取扱い</a:t>
              </a:r>
              <a:endParaRPr b="0" i="0" sz="1400" u="none" cap="none" strike="noStrike">
                <a:solidFill>
                  <a:srgbClr val="000000"/>
                </a:solidFill>
                <a:latin typeface="Arial"/>
                <a:ea typeface="Arial"/>
                <a:cs typeface="Arial"/>
                <a:sym typeface="Arial"/>
              </a:endParaRPr>
            </a:p>
          </p:txBody>
        </p:sp>
        <p:sp>
          <p:nvSpPr>
            <p:cNvPr id="312" name="Google Shape;312;p45"/>
            <p:cNvSpPr/>
            <p:nvPr/>
          </p:nvSpPr>
          <p:spPr>
            <a:xfrm>
              <a:off x="2566060" y="4763321"/>
              <a:ext cx="1980000" cy="279652"/>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3.6 調整項目</a:t>
              </a:r>
              <a:endParaRPr b="0" i="0" sz="1400" u="none" cap="none" strike="noStrike">
                <a:solidFill>
                  <a:srgbClr val="000000"/>
                </a:solidFill>
                <a:latin typeface="Arial"/>
                <a:ea typeface="Arial"/>
                <a:cs typeface="Arial"/>
                <a:sym typeface="Arial"/>
              </a:endParaRPr>
            </a:p>
          </p:txBody>
        </p:sp>
        <p:sp>
          <p:nvSpPr>
            <p:cNvPr id="313" name="Google Shape;313;p45"/>
            <p:cNvSpPr/>
            <p:nvPr/>
          </p:nvSpPr>
          <p:spPr>
            <a:xfrm>
              <a:off x="179552" y="5092179"/>
              <a:ext cx="4366510" cy="300688"/>
            </a:xfrm>
            <a:prstGeom prst="rect">
              <a:avLst/>
            </a:prstGeom>
            <a:solidFill>
              <a:schemeClr val="accent6"/>
            </a:solid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lt1"/>
                  </a:solidFill>
                  <a:latin typeface="Arial"/>
                  <a:ea typeface="Arial"/>
                  <a:cs typeface="Arial"/>
                  <a:sym typeface="Arial"/>
                </a:rPr>
                <a:t>4．事業に係る収入の入力</a:t>
              </a:r>
              <a:endParaRPr b="0" i="0" sz="1400" u="none" cap="none" strike="noStrike">
                <a:solidFill>
                  <a:srgbClr val="000000"/>
                </a:solidFill>
                <a:latin typeface="Arial"/>
                <a:ea typeface="Arial"/>
                <a:cs typeface="Arial"/>
                <a:sym typeface="Arial"/>
              </a:endParaRPr>
            </a:p>
          </p:txBody>
        </p:sp>
        <p:sp>
          <p:nvSpPr>
            <p:cNvPr id="314" name="Google Shape;314;p45"/>
            <p:cNvSpPr/>
            <p:nvPr/>
          </p:nvSpPr>
          <p:spPr>
            <a:xfrm>
              <a:off x="179550" y="5442833"/>
              <a:ext cx="2339377" cy="282159"/>
            </a:xfrm>
            <a:prstGeom prst="rect">
              <a:avLst/>
            </a:prstGeom>
            <a:solidFill>
              <a:schemeClr val="accent6"/>
            </a:solidFill>
            <a:ln>
              <a:noFill/>
            </a:ln>
          </p:spPr>
          <p:txBody>
            <a:bodyPr anchorCtr="0" anchor="ctr" bIns="45700" lIns="36000" spcFirstLastPara="1" rIns="0"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ja-JP" sz="1300" u="none" cap="none" strike="noStrike">
                  <a:solidFill>
                    <a:schemeClr val="lt1"/>
                  </a:solidFill>
                  <a:latin typeface="Arial"/>
                  <a:ea typeface="Arial"/>
                  <a:cs typeface="Arial"/>
                  <a:sym typeface="Arial"/>
                </a:rPr>
                <a:t>5．事業に係る資金調達の入力</a:t>
              </a:r>
              <a:endParaRPr b="0" i="0" sz="1300" u="none" cap="none" strike="noStrike">
                <a:solidFill>
                  <a:srgbClr val="000000"/>
                </a:solidFill>
                <a:latin typeface="Arial"/>
                <a:ea typeface="Arial"/>
                <a:cs typeface="Arial"/>
                <a:sym typeface="Arial"/>
              </a:endParaRPr>
            </a:p>
          </p:txBody>
        </p:sp>
        <p:sp>
          <p:nvSpPr>
            <p:cNvPr id="315" name="Google Shape;315;p45"/>
            <p:cNvSpPr/>
            <p:nvPr/>
          </p:nvSpPr>
          <p:spPr>
            <a:xfrm>
              <a:off x="2566060" y="5426552"/>
              <a:ext cx="1980000" cy="280668"/>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5.1 公共側</a:t>
              </a:r>
              <a:endParaRPr b="0" i="0" sz="1400" u="none" cap="none" strike="noStrike">
                <a:solidFill>
                  <a:srgbClr val="000000"/>
                </a:solidFill>
                <a:latin typeface="Arial"/>
                <a:ea typeface="Arial"/>
                <a:cs typeface="Arial"/>
                <a:sym typeface="Arial"/>
              </a:endParaRPr>
            </a:p>
          </p:txBody>
        </p:sp>
        <p:sp>
          <p:nvSpPr>
            <p:cNvPr id="316" name="Google Shape;316;p45"/>
            <p:cNvSpPr/>
            <p:nvPr/>
          </p:nvSpPr>
          <p:spPr>
            <a:xfrm>
              <a:off x="2566060" y="5742000"/>
              <a:ext cx="1980000" cy="297342"/>
            </a:xfrm>
            <a:prstGeom prst="rect">
              <a:avLst/>
            </a:prstGeom>
            <a:solidFill>
              <a:srgbClr val="C4E0B2"/>
            </a:solidFill>
            <a:ln>
              <a:noFill/>
            </a:ln>
          </p:spPr>
          <p:txBody>
            <a:bodyPr anchorCtr="0" anchor="ctr" bIns="36000" lIns="10800" spcFirstLastPara="1" rIns="0" wrap="square" tIns="360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5.2 民間事業者側</a:t>
              </a:r>
              <a:endParaRPr b="0" i="0" sz="1400" u="none" cap="none" strike="noStrike">
                <a:solidFill>
                  <a:srgbClr val="000000"/>
                </a:solidFill>
                <a:latin typeface="Arial"/>
                <a:ea typeface="Arial"/>
                <a:cs typeface="Arial"/>
                <a:sym typeface="Arial"/>
              </a:endParaRPr>
            </a:p>
          </p:txBody>
        </p:sp>
        <p:sp>
          <p:nvSpPr>
            <p:cNvPr id="317" name="Google Shape;317;p45"/>
            <p:cNvSpPr/>
            <p:nvPr/>
          </p:nvSpPr>
          <p:spPr>
            <a:xfrm>
              <a:off x="179551" y="6065237"/>
              <a:ext cx="4366510" cy="297342"/>
            </a:xfrm>
            <a:prstGeom prst="rect">
              <a:avLst/>
            </a:prstGeom>
            <a:solidFill>
              <a:schemeClr val="accent6"/>
            </a:solid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lt1"/>
                  </a:solidFill>
                  <a:latin typeface="Arial"/>
                  <a:ea typeface="Arial"/>
                  <a:cs typeface="Arial"/>
                  <a:sym typeface="Arial"/>
                </a:rPr>
                <a:t>6．事業に係る税金の入力</a:t>
              </a:r>
              <a:endParaRPr b="0" i="0" sz="1400" u="none" cap="none" strike="noStrike">
                <a:solidFill>
                  <a:srgbClr val="000000"/>
                </a:solidFill>
                <a:latin typeface="Arial"/>
                <a:ea typeface="Arial"/>
                <a:cs typeface="Arial"/>
                <a:sym typeface="Arial"/>
              </a:endParaRPr>
            </a:p>
          </p:txBody>
        </p:sp>
        <p:sp>
          <p:nvSpPr>
            <p:cNvPr id="318" name="Google Shape;318;p45"/>
            <p:cNvSpPr/>
            <p:nvPr/>
          </p:nvSpPr>
          <p:spPr>
            <a:xfrm>
              <a:off x="179551" y="6385122"/>
              <a:ext cx="4366510" cy="300688"/>
            </a:xfrm>
            <a:prstGeom prst="rect">
              <a:avLst/>
            </a:prstGeom>
            <a:solidFill>
              <a:schemeClr val="accent6"/>
            </a:solid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lt1"/>
                  </a:solidFill>
                  <a:latin typeface="Arial"/>
                  <a:ea typeface="Arial"/>
                  <a:cs typeface="Arial"/>
                  <a:sym typeface="Arial"/>
                </a:rPr>
                <a:t>7．リスク調整の入力</a:t>
              </a:r>
              <a:endParaRPr b="0" i="0" sz="1400" u="none" cap="none" strike="noStrike">
                <a:solidFill>
                  <a:srgbClr val="000000"/>
                </a:solidFill>
                <a:latin typeface="Arial"/>
                <a:ea typeface="Arial"/>
                <a:cs typeface="Arial"/>
                <a:sym typeface="Arial"/>
              </a:endParaRPr>
            </a:p>
          </p:txBody>
        </p:sp>
      </p:grpSp>
      <p:sp>
        <p:nvSpPr>
          <p:cNvPr id="319" name="Google Shape;319;p45"/>
          <p:cNvSpPr txBox="1"/>
          <p:nvPr/>
        </p:nvSpPr>
        <p:spPr>
          <a:xfrm>
            <a:off x="179550" y="852567"/>
            <a:ext cx="3544560" cy="276999"/>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chemeClr val="dk1"/>
              </a:buClr>
              <a:buSzPts val="1200"/>
              <a:buFont typeface="Arial"/>
              <a:buChar char="•"/>
            </a:pPr>
            <a:r>
              <a:rPr b="0" i="0" lang="ja-JP" sz="1200" u="none" cap="none" strike="noStrike">
                <a:solidFill>
                  <a:schemeClr val="dk1"/>
                </a:solidFill>
                <a:latin typeface="Arial"/>
                <a:ea typeface="Arial"/>
                <a:cs typeface="Arial"/>
                <a:sym typeface="Arial"/>
              </a:rPr>
              <a:t>以下の必要項目を入力すれば、VFMが算定できる。</a:t>
            </a:r>
            <a:endParaRPr b="0" i="0" sz="1400" u="none" cap="none" strike="noStrike">
              <a:solidFill>
                <a:srgbClr val="000000"/>
              </a:solidFill>
              <a:latin typeface="Arial"/>
              <a:ea typeface="Arial"/>
              <a:cs typeface="Arial"/>
              <a:sym typeface="Arial"/>
            </a:endParaRPr>
          </a:p>
        </p:txBody>
      </p:sp>
      <p:sp>
        <p:nvSpPr>
          <p:cNvPr id="320" name="Google Shape;320;p45"/>
          <p:cNvSpPr/>
          <p:nvPr/>
        </p:nvSpPr>
        <p:spPr>
          <a:xfrm>
            <a:off x="0" y="8203"/>
            <a:ext cx="9144000" cy="331981"/>
          </a:xfrm>
          <a:prstGeom prst="rect">
            <a:avLst/>
          </a:prstGeom>
          <a:gradFill>
            <a:gsLst>
              <a:gs pos="0">
                <a:srgbClr val="66FF66"/>
              </a:gs>
              <a:gs pos="50000">
                <a:srgbClr val="FFFFFF"/>
              </a:gs>
              <a:gs pos="100000">
                <a:srgbClr val="66FF66"/>
              </a:gs>
            </a:gsLst>
            <a:lin ang="5400000" scaled="0"/>
          </a:gradFill>
          <a:ln>
            <a:noFill/>
          </a:ln>
        </p:spPr>
        <p:txBody>
          <a:bodyPr anchorCtr="0" anchor="t" bIns="42450" lIns="84925" spcFirstLastPara="1" rIns="84925" wrap="square" tIns="42450">
            <a:spAutoFit/>
          </a:bodyPr>
          <a:lstStyle/>
          <a:p>
            <a:pPr indent="0" lvl="0" marL="0" marR="0" rtl="0" algn="ctr">
              <a:lnSpc>
                <a:spcPct val="100000"/>
              </a:lnSpc>
              <a:spcBef>
                <a:spcPts val="0"/>
              </a:spcBef>
              <a:spcAft>
                <a:spcPts val="0"/>
              </a:spcAft>
              <a:buClr>
                <a:srgbClr val="000000"/>
              </a:buClr>
              <a:buSzPts val="1600"/>
              <a:buFont typeface="Arial"/>
              <a:buNone/>
            </a:pPr>
            <a:r>
              <a:rPr b="0" i="0" lang="ja-JP" sz="1600" u="none" cap="none" strike="noStrike">
                <a:solidFill>
                  <a:srgbClr val="000000"/>
                </a:solidFill>
                <a:latin typeface="Arial"/>
                <a:ea typeface="Arial"/>
                <a:cs typeface="Arial"/>
                <a:sym typeface="Arial"/>
              </a:rPr>
              <a:t>ＶＦＭ 標準算定シート</a:t>
            </a:r>
            <a:endParaRPr b="0" i="0" sz="1400" u="none" cap="none" strike="noStrike">
              <a:solidFill>
                <a:srgbClr val="000000"/>
              </a:solidFill>
              <a:latin typeface="Arial"/>
              <a:ea typeface="Arial"/>
              <a:cs typeface="Arial"/>
              <a:sym typeface="Arial"/>
            </a:endParaRPr>
          </a:p>
        </p:txBody>
      </p:sp>
      <p:sp>
        <p:nvSpPr>
          <p:cNvPr id="321" name="Google Shape;321;p45"/>
          <p:cNvSpPr txBox="1"/>
          <p:nvPr/>
        </p:nvSpPr>
        <p:spPr>
          <a:xfrm>
            <a:off x="4670352" y="586867"/>
            <a:ext cx="3267000" cy="243849"/>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rgbClr val="548135"/>
              </a:buClr>
              <a:buSzPts val="1600"/>
              <a:buFont typeface="Noto Sans Symbols"/>
              <a:buChar char="■"/>
            </a:pPr>
            <a:r>
              <a:rPr b="1" i="0" lang="ja-JP" sz="1600" u="none" cap="none" strike="noStrike">
                <a:solidFill>
                  <a:srgbClr val="548135"/>
                </a:solidFill>
                <a:latin typeface="Arial"/>
                <a:ea typeface="Arial"/>
                <a:cs typeface="Arial"/>
                <a:sym typeface="Arial"/>
              </a:rPr>
              <a:t>VFM標準算定シートの出力</a:t>
            </a:r>
            <a:endParaRPr b="0" i="0" sz="1400" u="none" cap="none" strike="noStrike">
              <a:solidFill>
                <a:srgbClr val="000000"/>
              </a:solidFill>
              <a:latin typeface="Arial"/>
              <a:ea typeface="Arial"/>
              <a:cs typeface="Arial"/>
              <a:sym typeface="Arial"/>
            </a:endParaRPr>
          </a:p>
        </p:txBody>
      </p:sp>
      <p:sp>
        <p:nvSpPr>
          <p:cNvPr id="322" name="Google Shape;322;p45"/>
          <p:cNvSpPr txBox="1"/>
          <p:nvPr/>
        </p:nvSpPr>
        <p:spPr>
          <a:xfrm>
            <a:off x="4675694" y="1556394"/>
            <a:ext cx="4288755" cy="70737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①　収支状況出力シート</a:t>
            </a:r>
            <a:endParaRPr b="1" i="0" sz="1400" u="none" cap="none" strike="noStrike">
              <a:solidFill>
                <a:schemeClr val="dk1"/>
              </a:solidFill>
              <a:latin typeface="Arial"/>
              <a:ea typeface="Arial"/>
              <a:cs typeface="Arial"/>
              <a:sym typeface="Arial"/>
            </a:endParaRPr>
          </a:p>
          <a:p>
            <a:pPr indent="-285750" lvl="0" marL="285750" marR="0" rtl="0" algn="l">
              <a:lnSpc>
                <a:spcPct val="110000"/>
              </a:lnSpc>
              <a:spcBef>
                <a:spcPts val="450"/>
              </a:spcBef>
              <a:spcAft>
                <a:spcPts val="0"/>
              </a:spcAft>
              <a:buClr>
                <a:schemeClr val="dk1"/>
              </a:buClr>
              <a:buSzPts val="1400"/>
              <a:buFont typeface="Noto Sans Symbols"/>
              <a:buChar char="●"/>
            </a:pPr>
            <a:r>
              <a:rPr b="0" i="0" lang="ja-JP" sz="1200" u="none" cap="none" strike="noStrike">
                <a:solidFill>
                  <a:schemeClr val="dk1"/>
                </a:solidFill>
                <a:latin typeface="Arial"/>
                <a:ea typeface="Arial"/>
                <a:cs typeface="Arial"/>
                <a:sym typeface="Arial"/>
              </a:rPr>
              <a:t>公共・事業者それぞれの視点からの収支とVFM等を自動的に計算・出力</a:t>
            </a:r>
            <a:endParaRPr b="0" i="0" sz="1200" u="none" cap="none" strike="noStrike">
              <a:solidFill>
                <a:srgbClr val="000000"/>
              </a:solidFill>
              <a:latin typeface="Arial"/>
              <a:ea typeface="Arial"/>
              <a:cs typeface="Arial"/>
              <a:sym typeface="Arial"/>
            </a:endParaRPr>
          </a:p>
        </p:txBody>
      </p:sp>
      <p:sp>
        <p:nvSpPr>
          <p:cNvPr id="323" name="Google Shape;323;p45"/>
          <p:cNvSpPr txBox="1"/>
          <p:nvPr/>
        </p:nvSpPr>
        <p:spPr>
          <a:xfrm>
            <a:off x="4700464" y="2562617"/>
            <a:ext cx="4288755" cy="292746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②　概要出力シート</a:t>
            </a:r>
            <a:endParaRPr b="1" i="0" sz="14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ja-JP" sz="1400" u="none" cap="none" strike="noStrike">
                <a:solidFill>
                  <a:schemeClr val="dk1"/>
                </a:solidFill>
                <a:latin typeface="Arial"/>
                <a:ea typeface="Arial"/>
                <a:cs typeface="Arial"/>
                <a:sym typeface="Arial"/>
              </a:rPr>
              <a:t>算定概要を整理した表を出力</a:t>
            </a:r>
            <a:endParaRPr b="0" i="0" sz="1400" u="none" cap="none" strike="noStrike">
              <a:solidFill>
                <a:schemeClr val="dk1"/>
              </a:solidFill>
              <a:latin typeface="Arial"/>
              <a:ea typeface="Arial"/>
              <a:cs typeface="Arial"/>
              <a:sym typeface="Arial"/>
            </a:endParaRPr>
          </a:p>
          <a:p>
            <a:pPr indent="-444500" lvl="0" marL="444500" marR="0" rtl="0" algn="l">
              <a:lnSpc>
                <a:spcPct val="110000"/>
              </a:lnSpc>
              <a:spcBef>
                <a:spcPts val="0"/>
              </a:spcBef>
              <a:spcAft>
                <a:spcPts val="0"/>
              </a:spcAft>
              <a:buNone/>
            </a:pPr>
            <a:r>
              <a:rPr b="0" i="0" lang="ja-JP" sz="1400" u="none" cap="none" strike="noStrike">
                <a:solidFill>
                  <a:schemeClr val="dk1"/>
                </a:solidFill>
                <a:latin typeface="Arial"/>
                <a:ea typeface="Arial"/>
                <a:cs typeface="Arial"/>
                <a:sym typeface="Arial"/>
              </a:rPr>
              <a:t>（1）公共が、自ら事業を実施する場合の将来収支推計</a:t>
            </a:r>
            <a:endParaRPr b="0" i="0" sz="1400" u="none" cap="none" strike="noStrike">
              <a:solidFill>
                <a:srgbClr val="000000"/>
              </a:solidFill>
              <a:latin typeface="Arial"/>
              <a:ea typeface="Arial"/>
              <a:cs typeface="Arial"/>
              <a:sym typeface="Arial"/>
            </a:endParaRPr>
          </a:p>
          <a:p>
            <a:pPr indent="-444500" lvl="0" marL="444500" marR="0" rtl="0" algn="l">
              <a:lnSpc>
                <a:spcPct val="110000"/>
              </a:lnSpc>
              <a:spcBef>
                <a:spcPts val="450"/>
              </a:spcBef>
              <a:spcAft>
                <a:spcPts val="0"/>
              </a:spcAft>
              <a:buNone/>
            </a:pPr>
            <a:r>
              <a:rPr b="0" i="0" lang="ja-JP" sz="1400" u="none" cap="none" strike="noStrike">
                <a:solidFill>
                  <a:schemeClr val="dk1"/>
                </a:solidFill>
                <a:latin typeface="Arial"/>
                <a:ea typeface="Arial"/>
                <a:cs typeface="Arial"/>
                <a:sym typeface="Arial"/>
              </a:rPr>
              <a:t>（2）公共が、PFI事業として実施する場合の将来収支推計</a:t>
            </a:r>
            <a:endParaRPr/>
          </a:p>
          <a:p>
            <a:pPr indent="-444500" lvl="0" marL="444500" marR="0" rtl="0" algn="l">
              <a:lnSpc>
                <a:spcPct val="110000"/>
              </a:lnSpc>
              <a:spcBef>
                <a:spcPts val="450"/>
              </a:spcBef>
              <a:spcAft>
                <a:spcPts val="0"/>
              </a:spcAft>
              <a:buNone/>
            </a:pPr>
            <a:r>
              <a:rPr b="0" i="0" lang="ja-JP" sz="1400" u="none" cap="none" strike="noStrike">
                <a:solidFill>
                  <a:schemeClr val="dk1"/>
                </a:solidFill>
                <a:latin typeface="Arial"/>
                <a:ea typeface="Arial"/>
                <a:cs typeface="Arial"/>
                <a:sym typeface="Arial"/>
              </a:rPr>
              <a:t>（3）事業者（SPC）の視点でのPFI事業の将来収支推計</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450"/>
              </a:spcBef>
              <a:spcAft>
                <a:spcPts val="0"/>
              </a:spcAft>
              <a:buNone/>
            </a:pPr>
            <a:r>
              <a:rPr b="0" i="0" lang="ja-JP" sz="1400" u="none" cap="none" strike="noStrike">
                <a:solidFill>
                  <a:schemeClr val="dk1"/>
                </a:solidFill>
                <a:latin typeface="Arial"/>
                <a:ea typeface="Arial"/>
                <a:cs typeface="Arial"/>
                <a:sym typeface="Arial"/>
              </a:rPr>
              <a:t>（4）当該事業におけるPSC、PFI-LCC、VFM</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450"/>
              </a:spcBef>
              <a:spcAft>
                <a:spcPts val="0"/>
              </a:spcAft>
              <a:buNone/>
            </a:pPr>
            <a:r>
              <a:rPr b="0" i="0" lang="ja-JP" sz="1400" u="none" cap="none" strike="noStrike">
                <a:solidFill>
                  <a:schemeClr val="dk1"/>
                </a:solidFill>
                <a:latin typeface="Arial"/>
                <a:ea typeface="Arial"/>
                <a:cs typeface="Arial"/>
                <a:sym typeface="Arial"/>
              </a:rPr>
              <a:t>（5）当該事業における内部収益率（PIRR）</a:t>
            </a:r>
            <a:endParaRPr b="0" i="0" sz="1400" u="none" cap="none" strike="noStrike">
              <a:solidFill>
                <a:schemeClr val="dk1"/>
              </a:solidFill>
              <a:latin typeface="Arial"/>
              <a:ea typeface="Arial"/>
              <a:cs typeface="Arial"/>
              <a:sym typeface="Arial"/>
            </a:endParaRPr>
          </a:p>
          <a:p>
            <a:pPr indent="-196850" lvl="0" marL="285750" marR="0" rtl="0" algn="l">
              <a:lnSpc>
                <a:spcPct val="110000"/>
              </a:lnSpc>
              <a:spcBef>
                <a:spcPts val="450"/>
              </a:spcBef>
              <a:spcAft>
                <a:spcPts val="0"/>
              </a:spcAft>
              <a:buClr>
                <a:schemeClr val="dk1"/>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
        <p:nvSpPr>
          <p:cNvPr id="324" name="Google Shape;324;p45"/>
          <p:cNvSpPr txBox="1"/>
          <p:nvPr/>
        </p:nvSpPr>
        <p:spPr>
          <a:xfrm>
            <a:off x="4670352" y="852567"/>
            <a:ext cx="4054315" cy="276999"/>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chemeClr val="dk1"/>
              </a:buClr>
              <a:buSzPts val="1200"/>
              <a:buFont typeface="Arial"/>
              <a:buChar char="•"/>
            </a:pPr>
            <a:r>
              <a:rPr b="0" i="0" lang="ja-JP" sz="1200" u="none" cap="none" strike="noStrike">
                <a:solidFill>
                  <a:schemeClr val="dk1"/>
                </a:solidFill>
                <a:latin typeface="Arial"/>
                <a:ea typeface="Arial"/>
                <a:cs typeface="Arial"/>
                <a:sym typeface="Arial"/>
              </a:rPr>
              <a:t>VFM標準算定シートの入力により以下の情報が出力される。</a:t>
            </a:r>
            <a:endParaRPr b="0" i="0" sz="1200" u="none" cap="none" strike="noStrike">
              <a:solidFill>
                <a:schemeClr val="dk1"/>
              </a:solidFill>
              <a:latin typeface="Arial"/>
              <a:ea typeface="Arial"/>
              <a:cs typeface="Arial"/>
              <a:sym typeface="Arial"/>
            </a:endParaRPr>
          </a:p>
        </p:txBody>
      </p:sp>
      <p:sp>
        <p:nvSpPr>
          <p:cNvPr id="325" name="Google Shape;325;p45"/>
          <p:cNvSpPr/>
          <p:nvPr/>
        </p:nvSpPr>
        <p:spPr>
          <a:xfrm>
            <a:off x="214044" y="2002931"/>
            <a:ext cx="2117945" cy="1005389"/>
          </a:xfrm>
          <a:prstGeom prst="wedgeRectCallout">
            <a:avLst>
              <a:gd fmla="val 59785" name="adj1"/>
              <a:gd fmla="val 33837"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chemeClr val="dk1"/>
                </a:solidFill>
                <a:latin typeface="Arial"/>
                <a:ea typeface="Arial"/>
                <a:cs typeface="Arial"/>
                <a:sym typeface="Arial"/>
              </a:rPr>
              <a:t>【ポイント①】割引率</a:t>
            </a:r>
            <a:br>
              <a:rPr b="0" i="0" lang="ja-JP" sz="1100" u="none" cap="none" strike="noStrike">
                <a:solidFill>
                  <a:schemeClr val="dk1"/>
                </a:solidFill>
                <a:latin typeface="Arial"/>
                <a:ea typeface="Arial"/>
                <a:cs typeface="Arial"/>
                <a:sym typeface="Arial"/>
              </a:rPr>
            </a:br>
            <a:r>
              <a:rPr b="0" i="0" lang="ja-JP" sz="1100" u="none" cap="none" strike="noStrike">
                <a:solidFill>
                  <a:schemeClr val="dk1"/>
                </a:solidFill>
                <a:latin typeface="Arial"/>
                <a:ea typeface="Arial"/>
                <a:cs typeface="Arial"/>
                <a:sym typeface="Arial"/>
              </a:rPr>
              <a:t>　</a:t>
            </a:r>
            <a:r>
              <a:rPr b="1" i="0" lang="ja-JP" sz="1100" u="sng" cap="none" strike="noStrike">
                <a:solidFill>
                  <a:schemeClr val="dk1"/>
                </a:solidFill>
                <a:latin typeface="Arial"/>
                <a:ea typeface="Arial"/>
                <a:cs typeface="Arial"/>
                <a:sym typeface="Arial"/>
              </a:rPr>
              <a:t>リスクフリーレートの採用</a:t>
            </a:r>
            <a:endParaRPr b="1" i="0" sz="1100" u="sng" cap="none" strike="noStrike">
              <a:solidFill>
                <a:schemeClr val="dk1"/>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1300"/>
              <a:buFont typeface="Noto Sans Symbols"/>
              <a:buChar char="⮚"/>
            </a:pPr>
            <a:r>
              <a:rPr b="0" i="0" lang="ja-JP" sz="1100" u="none" cap="none" strike="noStrike">
                <a:solidFill>
                  <a:schemeClr val="dk1"/>
                </a:solidFill>
                <a:latin typeface="Arial"/>
                <a:ea typeface="Arial"/>
                <a:cs typeface="Arial"/>
                <a:sym typeface="Arial"/>
              </a:rPr>
              <a:t>事業期間に近い償還期限の国債利回りに、物価上昇率を加味して入力</a:t>
            </a:r>
            <a:endParaRPr b="0" i="0" sz="1100" u="none" cap="none" strike="noStrike">
              <a:solidFill>
                <a:srgbClr val="000000"/>
              </a:solidFill>
              <a:latin typeface="Arial"/>
              <a:ea typeface="Arial"/>
              <a:cs typeface="Arial"/>
              <a:sym typeface="Arial"/>
            </a:endParaRPr>
          </a:p>
        </p:txBody>
      </p:sp>
      <p:sp>
        <p:nvSpPr>
          <p:cNvPr id="326" name="Google Shape;326;p45"/>
          <p:cNvSpPr/>
          <p:nvPr/>
        </p:nvSpPr>
        <p:spPr>
          <a:xfrm>
            <a:off x="214044" y="3541815"/>
            <a:ext cx="2133502" cy="969072"/>
          </a:xfrm>
          <a:prstGeom prst="wedgeRectCallout">
            <a:avLst>
              <a:gd fmla="val 54832" name="adj1"/>
              <a:gd fmla="val -52176"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chemeClr val="dk1"/>
                </a:solidFill>
                <a:latin typeface="Arial"/>
                <a:ea typeface="Arial"/>
                <a:cs typeface="Arial"/>
                <a:sym typeface="Arial"/>
              </a:rPr>
              <a:t>【ポイント②】公的財政負担</a:t>
            </a:r>
            <a:br>
              <a:rPr b="0" i="0" lang="ja-JP" sz="1100" u="none" cap="none" strike="noStrike">
                <a:solidFill>
                  <a:schemeClr val="lt1"/>
                </a:solidFill>
                <a:latin typeface="Arial"/>
                <a:ea typeface="Arial"/>
                <a:cs typeface="Arial"/>
                <a:sym typeface="Arial"/>
              </a:rPr>
            </a:br>
            <a:r>
              <a:rPr b="0" i="0" lang="ja-JP" sz="1100" u="none" cap="none" strike="noStrike">
                <a:solidFill>
                  <a:schemeClr val="dk1"/>
                </a:solidFill>
                <a:latin typeface="Arial"/>
                <a:ea typeface="Arial"/>
                <a:cs typeface="Arial"/>
                <a:sym typeface="Arial"/>
              </a:rPr>
              <a:t>　</a:t>
            </a:r>
            <a:r>
              <a:rPr b="1" i="0" lang="ja-JP" sz="1100" u="sng" cap="none" strike="noStrike">
                <a:solidFill>
                  <a:schemeClr val="dk1"/>
                </a:solidFill>
                <a:latin typeface="Arial"/>
                <a:ea typeface="Arial"/>
                <a:cs typeface="Arial"/>
                <a:sym typeface="Arial"/>
              </a:rPr>
              <a:t>競争の効果の反映</a:t>
            </a:r>
            <a:endParaRPr b="1" i="0" sz="1100" u="sng" cap="none" strike="noStrike">
              <a:solidFill>
                <a:schemeClr val="dk1"/>
              </a:solidFill>
              <a:latin typeface="Arial"/>
              <a:ea typeface="Arial"/>
              <a:cs typeface="Arial"/>
              <a:sym typeface="Arial"/>
            </a:endParaRPr>
          </a:p>
          <a:p>
            <a:pPr indent="-179070" lvl="0" marL="179070" marR="0" rtl="0" algn="l">
              <a:lnSpc>
                <a:spcPct val="100000"/>
              </a:lnSpc>
              <a:spcBef>
                <a:spcPts val="0"/>
              </a:spcBef>
              <a:spcAft>
                <a:spcPts val="0"/>
              </a:spcAft>
              <a:buClr>
                <a:schemeClr val="dk1"/>
              </a:buClr>
              <a:buSzPts val="1300"/>
              <a:buFont typeface="Noto Sans Symbols"/>
              <a:buChar char="⮚"/>
            </a:pPr>
            <a:r>
              <a:rPr b="0" i="0" lang="ja-JP" sz="1100" u="none" cap="none" strike="noStrike">
                <a:solidFill>
                  <a:schemeClr val="dk1"/>
                </a:solidFill>
                <a:latin typeface="Arial"/>
                <a:ea typeface="Arial"/>
                <a:cs typeface="Arial"/>
                <a:sym typeface="Arial"/>
              </a:rPr>
              <a:t>入札で実現するはずの金額の低下を、 PSCに落札率をかけて反映</a:t>
            </a:r>
            <a:endParaRPr b="0" i="0" sz="1100" u="none" cap="none" strike="noStrike">
              <a:solidFill>
                <a:schemeClr val="dk1"/>
              </a:solidFill>
              <a:latin typeface="Arial"/>
              <a:ea typeface="Arial"/>
              <a:cs typeface="Arial"/>
              <a:sym typeface="Arial"/>
            </a:endParaRPr>
          </a:p>
        </p:txBody>
      </p:sp>
      <p:grpSp>
        <p:nvGrpSpPr>
          <p:cNvPr id="327" name="Google Shape;327;p45"/>
          <p:cNvGrpSpPr/>
          <p:nvPr/>
        </p:nvGrpSpPr>
        <p:grpSpPr>
          <a:xfrm>
            <a:off x="3481045" y="561644"/>
            <a:ext cx="1140643" cy="276999"/>
            <a:chOff x="3481045" y="598974"/>
            <a:chExt cx="1140643" cy="276999"/>
          </a:xfrm>
        </p:grpSpPr>
        <p:sp>
          <p:nvSpPr>
            <p:cNvPr id="328" name="Google Shape;328;p45"/>
            <p:cNvSpPr/>
            <p:nvPr/>
          </p:nvSpPr>
          <p:spPr>
            <a:xfrm>
              <a:off x="3481045" y="598974"/>
              <a:ext cx="1140643" cy="276999"/>
            </a:xfrm>
            <a:prstGeom prst="rightArrow">
              <a:avLst>
                <a:gd fmla="val 50000" name="adj1"/>
                <a:gd fmla="val 87435" name="adj2"/>
              </a:avLst>
            </a:prstGeom>
            <a:solidFill>
              <a:srgbClr val="70AD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29" name="Google Shape;329;p45"/>
            <p:cNvCxnSpPr/>
            <p:nvPr/>
          </p:nvCxnSpPr>
          <p:spPr>
            <a:xfrm>
              <a:off x="3510904" y="659688"/>
              <a:ext cx="0" cy="180000"/>
            </a:xfrm>
            <a:prstGeom prst="straightConnector1">
              <a:avLst/>
            </a:prstGeom>
            <a:noFill/>
            <a:ln cap="flat" cmpd="sng" w="57150">
              <a:solidFill>
                <a:schemeClr val="lt1"/>
              </a:solidFill>
              <a:prstDash val="solid"/>
              <a:miter lim="800000"/>
              <a:headEnd len="sm" w="sm" type="none"/>
              <a:tailEnd len="sm" w="sm" type="none"/>
            </a:ln>
          </p:spPr>
        </p:cxnSp>
        <p:cxnSp>
          <p:nvCxnSpPr>
            <p:cNvPr id="330" name="Google Shape;330;p45"/>
            <p:cNvCxnSpPr/>
            <p:nvPr/>
          </p:nvCxnSpPr>
          <p:spPr>
            <a:xfrm>
              <a:off x="3573113" y="659688"/>
              <a:ext cx="0" cy="180000"/>
            </a:xfrm>
            <a:prstGeom prst="straightConnector1">
              <a:avLst/>
            </a:prstGeom>
            <a:noFill/>
            <a:ln cap="flat" cmpd="sng" w="57150">
              <a:solidFill>
                <a:schemeClr val="lt1"/>
              </a:solidFill>
              <a:prstDash val="solid"/>
              <a:miter lim="800000"/>
              <a:headEnd len="sm" w="sm" type="none"/>
              <a:tailEnd len="sm" w="sm" type="none"/>
            </a:ln>
          </p:spPr>
        </p:cxnSp>
        <p:cxnSp>
          <p:nvCxnSpPr>
            <p:cNvPr id="331" name="Google Shape;331;p45"/>
            <p:cNvCxnSpPr/>
            <p:nvPr/>
          </p:nvCxnSpPr>
          <p:spPr>
            <a:xfrm>
              <a:off x="3635322" y="659688"/>
              <a:ext cx="0" cy="180000"/>
            </a:xfrm>
            <a:prstGeom prst="straightConnector1">
              <a:avLst/>
            </a:prstGeom>
            <a:noFill/>
            <a:ln cap="flat" cmpd="sng" w="38100">
              <a:solidFill>
                <a:schemeClr val="lt1"/>
              </a:solidFill>
              <a:prstDash val="solid"/>
              <a:miter lim="800000"/>
              <a:headEnd len="sm" w="sm" type="none"/>
              <a:tailEnd len="sm" w="sm" type="none"/>
            </a:ln>
          </p:spPr>
        </p:cxnSp>
        <p:cxnSp>
          <p:nvCxnSpPr>
            <p:cNvPr id="332" name="Google Shape;332;p45"/>
            <p:cNvCxnSpPr/>
            <p:nvPr/>
          </p:nvCxnSpPr>
          <p:spPr>
            <a:xfrm>
              <a:off x="3697531" y="659688"/>
              <a:ext cx="0" cy="180000"/>
            </a:xfrm>
            <a:prstGeom prst="straightConnector1">
              <a:avLst/>
            </a:prstGeom>
            <a:noFill/>
            <a:ln cap="flat" cmpd="sng" w="28575">
              <a:solidFill>
                <a:schemeClr val="lt1"/>
              </a:solidFill>
              <a:prstDash val="solid"/>
              <a:miter lim="800000"/>
              <a:headEnd len="sm" w="sm" type="none"/>
              <a:tailEnd len="sm" w="sm" type="none"/>
            </a:ln>
          </p:spPr>
        </p:cxnSp>
        <p:cxnSp>
          <p:nvCxnSpPr>
            <p:cNvPr id="333" name="Google Shape;333;p45"/>
            <p:cNvCxnSpPr/>
            <p:nvPr/>
          </p:nvCxnSpPr>
          <p:spPr>
            <a:xfrm>
              <a:off x="3759740" y="659688"/>
              <a:ext cx="0" cy="180000"/>
            </a:xfrm>
            <a:prstGeom prst="straightConnector1">
              <a:avLst/>
            </a:prstGeom>
            <a:noFill/>
            <a:ln cap="flat" cmpd="sng" w="19050">
              <a:solidFill>
                <a:schemeClr val="lt1"/>
              </a:solidFill>
              <a:prstDash val="solid"/>
              <a:miter lim="800000"/>
              <a:headEnd len="sm" w="sm" type="none"/>
              <a:tailEnd len="sm" w="sm" type="none"/>
            </a:ln>
          </p:spPr>
        </p:cxnSp>
        <p:cxnSp>
          <p:nvCxnSpPr>
            <p:cNvPr id="334" name="Google Shape;334;p45"/>
            <p:cNvCxnSpPr/>
            <p:nvPr/>
          </p:nvCxnSpPr>
          <p:spPr>
            <a:xfrm>
              <a:off x="3821948" y="659688"/>
              <a:ext cx="0" cy="180000"/>
            </a:xfrm>
            <a:prstGeom prst="straightConnector1">
              <a:avLst/>
            </a:prstGeom>
            <a:noFill/>
            <a:ln cap="flat" cmpd="sng" w="12700">
              <a:solidFill>
                <a:schemeClr val="lt1"/>
              </a:solidFill>
              <a:prstDash val="solid"/>
              <a:miter lim="800000"/>
              <a:headEnd len="sm" w="sm" type="none"/>
              <a:tailEnd len="sm" w="sm" type="none"/>
            </a:ln>
          </p:spPr>
        </p:cxnSp>
      </p:grpSp>
      <p:sp>
        <p:nvSpPr>
          <p:cNvPr id="335" name="Google Shape;335;p45"/>
          <p:cNvSpPr/>
          <p:nvPr/>
        </p:nvSpPr>
        <p:spPr>
          <a:xfrm>
            <a:off x="2471838" y="3141926"/>
            <a:ext cx="108712" cy="675586"/>
          </a:xfrm>
          <a:prstGeom prst="leftBracket">
            <a:avLst>
              <a:gd fmla="val 8333" name="adj"/>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45"/>
          <p:cNvSpPr/>
          <p:nvPr/>
        </p:nvSpPr>
        <p:spPr>
          <a:xfrm>
            <a:off x="179551" y="1285040"/>
            <a:ext cx="4366510" cy="340226"/>
          </a:xfrm>
          <a:prstGeom prst="rect">
            <a:avLst/>
          </a:prstGeom>
          <a:solidFill>
            <a:schemeClr val="accent6"/>
          </a:solid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lt1"/>
                </a:solidFill>
                <a:latin typeface="Arial"/>
                <a:ea typeface="Arial"/>
                <a:cs typeface="Arial"/>
                <a:sym typeface="Arial"/>
              </a:rPr>
              <a:t>1．事業費用概算の入力</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p:nvPr/>
        </p:nvSpPr>
        <p:spPr>
          <a:xfrm>
            <a:off x="0" y="8203"/>
            <a:ext cx="9144000" cy="331981"/>
          </a:xfrm>
          <a:prstGeom prst="rect">
            <a:avLst/>
          </a:prstGeom>
          <a:gradFill>
            <a:gsLst>
              <a:gs pos="0">
                <a:srgbClr val="66FF66"/>
              </a:gs>
              <a:gs pos="50000">
                <a:srgbClr val="FFFFFF"/>
              </a:gs>
              <a:gs pos="100000">
                <a:srgbClr val="66FF66"/>
              </a:gs>
            </a:gsLst>
            <a:lin ang="5400000" scaled="0"/>
          </a:gradFill>
          <a:ln>
            <a:noFill/>
          </a:ln>
        </p:spPr>
        <p:txBody>
          <a:bodyPr anchorCtr="0" anchor="t" bIns="42450" lIns="84925" spcFirstLastPara="1" rIns="84925" wrap="square" tIns="42450">
            <a:spAutoFit/>
          </a:bodyPr>
          <a:lstStyle/>
          <a:p>
            <a:pPr indent="0" lvl="0" marL="0" marR="0" rtl="0" algn="ctr">
              <a:lnSpc>
                <a:spcPct val="100000"/>
              </a:lnSpc>
              <a:spcBef>
                <a:spcPts val="0"/>
              </a:spcBef>
              <a:spcAft>
                <a:spcPts val="0"/>
              </a:spcAft>
              <a:buClr>
                <a:srgbClr val="000000"/>
              </a:buClr>
              <a:buSzPts val="1600"/>
              <a:buFont typeface="Arial"/>
              <a:buNone/>
            </a:pPr>
            <a:r>
              <a:rPr b="0" i="0" lang="ja-JP" sz="1600" u="none" cap="none" strike="noStrike">
                <a:solidFill>
                  <a:srgbClr val="000000"/>
                </a:solidFill>
                <a:latin typeface="Arial"/>
                <a:ea typeface="Arial"/>
                <a:cs typeface="Arial"/>
                <a:sym typeface="Arial"/>
              </a:rPr>
              <a:t>ＶＦＭ 標準算定マニュアル等の今後の進め方</a:t>
            </a:r>
            <a:endParaRPr b="0" i="0" sz="1400" u="none" cap="none" strike="noStrike">
              <a:solidFill>
                <a:srgbClr val="000000"/>
              </a:solidFill>
              <a:latin typeface="Arial"/>
              <a:ea typeface="Arial"/>
              <a:cs typeface="Arial"/>
              <a:sym typeface="Arial"/>
            </a:endParaRPr>
          </a:p>
        </p:txBody>
      </p:sp>
      <p:sp>
        <p:nvSpPr>
          <p:cNvPr id="342" name="Google Shape;342;p46"/>
          <p:cNvSpPr txBox="1"/>
          <p:nvPr/>
        </p:nvSpPr>
        <p:spPr>
          <a:xfrm>
            <a:off x="6836020" y="6355864"/>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6"/>
          <p:cNvSpPr txBox="1"/>
          <p:nvPr/>
        </p:nvSpPr>
        <p:spPr>
          <a:xfrm>
            <a:off x="308447" y="3650841"/>
            <a:ext cx="3267000" cy="243849"/>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rgbClr val="548135"/>
              </a:buClr>
              <a:buSzPts val="1600"/>
              <a:buFont typeface="Noto Sans Symbols"/>
              <a:buChar char="■"/>
            </a:pPr>
            <a:r>
              <a:rPr b="1" i="0" lang="ja-JP" sz="1600" u="none" cap="none" strike="noStrike">
                <a:solidFill>
                  <a:srgbClr val="548135"/>
                </a:solidFill>
                <a:latin typeface="Arial"/>
                <a:ea typeface="Arial"/>
                <a:cs typeface="Arial"/>
                <a:sym typeface="Arial"/>
              </a:rPr>
              <a:t>今後の進め方</a:t>
            </a:r>
            <a:endParaRPr b="1" i="0" sz="1600" u="none" cap="none" strike="noStrike">
              <a:solidFill>
                <a:srgbClr val="548135"/>
              </a:solidFill>
              <a:latin typeface="Arial"/>
              <a:ea typeface="Arial"/>
              <a:cs typeface="Arial"/>
              <a:sym typeface="Arial"/>
            </a:endParaRPr>
          </a:p>
        </p:txBody>
      </p:sp>
      <p:sp>
        <p:nvSpPr>
          <p:cNvPr id="344" name="Google Shape;344;p46"/>
          <p:cNvSpPr txBox="1"/>
          <p:nvPr/>
        </p:nvSpPr>
        <p:spPr>
          <a:xfrm>
            <a:off x="327170" y="3925972"/>
            <a:ext cx="8359629" cy="1580946"/>
          </a:xfrm>
          <a:prstGeom prst="rect">
            <a:avLst/>
          </a:prstGeom>
          <a:noFill/>
          <a:ln>
            <a:noFill/>
          </a:ln>
        </p:spPr>
        <p:txBody>
          <a:bodyPr anchorCtr="0" anchor="t" bIns="0" lIns="0" spcFirstLastPara="1" rIns="0" wrap="square" tIns="0">
            <a:spAutoFit/>
          </a:bodyPr>
          <a:lstStyle/>
          <a:p>
            <a:pPr indent="0" lvl="0" marL="0" marR="0" rtl="0" algn="l">
              <a:lnSpc>
                <a:spcPct val="157142"/>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①　本部会でのご審議及び本部会後でのご意見聴取のうえ、 </a:t>
            </a:r>
            <a:r>
              <a:rPr b="0" i="0" lang="ja-JP" sz="1400" u="sng" cap="none" strike="noStrike">
                <a:solidFill>
                  <a:schemeClr val="dk1"/>
                </a:solidFill>
                <a:latin typeface="Arial"/>
                <a:ea typeface="Arial"/>
                <a:cs typeface="Arial"/>
                <a:sym typeface="Arial"/>
              </a:rPr>
              <a:t>暫定版</a:t>
            </a:r>
            <a:r>
              <a:rPr b="0" i="0" lang="ja-JP" sz="1400" u="none" cap="none" strike="noStrike">
                <a:solidFill>
                  <a:schemeClr val="dk1"/>
                </a:solidFill>
                <a:latin typeface="Arial"/>
                <a:ea typeface="Arial"/>
                <a:cs typeface="Arial"/>
                <a:sym typeface="Arial"/>
              </a:rPr>
              <a:t>を本年6月目途に公表予定。</a:t>
            </a:r>
            <a:endParaRPr b="0" i="0" sz="1400" u="none" cap="none" strike="noStrike">
              <a:solidFill>
                <a:schemeClr val="dk1"/>
              </a:solidFill>
              <a:latin typeface="Arial"/>
              <a:ea typeface="Arial"/>
              <a:cs typeface="Arial"/>
              <a:sym typeface="Arial"/>
            </a:endParaRPr>
          </a:p>
          <a:p>
            <a:pPr indent="0" lvl="0" marL="0" marR="0" rtl="0" algn="l">
              <a:lnSpc>
                <a:spcPct val="57142"/>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69875" lvl="0" marL="269875" marR="0" rtl="0" algn="l">
              <a:lnSpc>
                <a:spcPct val="157142"/>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②　暫定版公表後に、広く関係者（地方公共団体、民間事業者）からご意見を聴取するとともに、 RO方式のサービス購入型に係るVFM算定に対応させた</a:t>
            </a:r>
            <a:r>
              <a:rPr b="0" i="0" lang="ja-JP" sz="1400" u="sng" cap="none" strike="noStrike">
                <a:solidFill>
                  <a:schemeClr val="dk1"/>
                </a:solidFill>
                <a:latin typeface="Arial"/>
                <a:ea typeface="Arial"/>
                <a:cs typeface="Arial"/>
                <a:sym typeface="Arial"/>
              </a:rPr>
              <a:t>正式版</a:t>
            </a:r>
            <a:r>
              <a:rPr b="0" i="0" lang="ja-JP" sz="1400" u="none" cap="none" strike="noStrike">
                <a:solidFill>
                  <a:schemeClr val="dk1"/>
                </a:solidFill>
                <a:latin typeface="Arial"/>
                <a:ea typeface="Arial"/>
                <a:cs typeface="Arial"/>
                <a:sym typeface="Arial"/>
              </a:rPr>
              <a:t>を、次回部会（本年9月予定）にお諮りしたうえで公表予定。</a:t>
            </a:r>
            <a:endParaRPr b="0" i="0" sz="1400" u="none" cap="none" strike="noStrike">
              <a:solidFill>
                <a:schemeClr val="dk1"/>
              </a:solidFill>
              <a:latin typeface="Arial"/>
              <a:ea typeface="Arial"/>
              <a:cs typeface="Arial"/>
              <a:sym typeface="Arial"/>
            </a:endParaRPr>
          </a:p>
          <a:p>
            <a:pPr indent="-269875" lvl="0" marL="269875" marR="0" rtl="0" algn="l">
              <a:lnSpc>
                <a:spcPct val="57142"/>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69875" lvl="0" marL="269875" marR="0" rtl="0" algn="l">
              <a:lnSpc>
                <a:spcPct val="157142"/>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③　令和６年度末をめどに、会計検査院所見により対応を求められた「混合型」事業及び「独立採算型」事業のVFM算定について、標準的な算定方法を追加した</a:t>
            </a:r>
            <a:r>
              <a:rPr b="0" i="0" lang="ja-JP" sz="1400" u="sng" cap="none" strike="noStrike">
                <a:solidFill>
                  <a:schemeClr val="dk1"/>
                </a:solidFill>
                <a:latin typeface="Arial"/>
                <a:ea typeface="Arial"/>
                <a:cs typeface="Arial"/>
                <a:sym typeface="Arial"/>
              </a:rPr>
              <a:t>改定版</a:t>
            </a:r>
            <a:r>
              <a:rPr b="0" i="0" lang="ja-JP" sz="1400" u="none" cap="none" strike="noStrike">
                <a:solidFill>
                  <a:schemeClr val="dk1"/>
                </a:solidFill>
                <a:latin typeface="Arial"/>
                <a:ea typeface="Arial"/>
                <a:cs typeface="Arial"/>
                <a:sym typeface="Arial"/>
              </a:rPr>
              <a:t>の公表を目指す。その後も継続的に改善を図っていく。</a:t>
            </a:r>
            <a:endParaRPr b="0" i="0" sz="1400" u="none" cap="none" strike="noStrike">
              <a:solidFill>
                <a:schemeClr val="dk1"/>
              </a:solidFill>
              <a:latin typeface="Arial"/>
              <a:ea typeface="Arial"/>
              <a:cs typeface="Arial"/>
              <a:sym typeface="Arial"/>
            </a:endParaRPr>
          </a:p>
        </p:txBody>
      </p:sp>
      <p:sp>
        <p:nvSpPr>
          <p:cNvPr id="345" name="Google Shape;345;p46"/>
          <p:cNvSpPr txBox="1"/>
          <p:nvPr/>
        </p:nvSpPr>
        <p:spPr>
          <a:xfrm>
            <a:off x="327170" y="608793"/>
            <a:ext cx="4672719" cy="243849"/>
          </a:xfrm>
          <a:prstGeom prst="rect">
            <a:avLst/>
          </a:prstGeom>
          <a:noFill/>
          <a:ln>
            <a:noFill/>
          </a:ln>
        </p:spPr>
        <p:txBody>
          <a:bodyPr anchorCtr="0" anchor="t" bIns="0" lIns="0" spcFirstLastPara="1" rIns="0" wrap="square" tIns="0">
            <a:spAutoFit/>
          </a:bodyPr>
          <a:lstStyle/>
          <a:p>
            <a:pPr indent="-214313" lvl="0" marL="214313" marR="0" rtl="0" algn="l">
              <a:lnSpc>
                <a:spcPct val="110000"/>
              </a:lnSpc>
              <a:spcBef>
                <a:spcPts val="0"/>
              </a:spcBef>
              <a:spcAft>
                <a:spcPts val="0"/>
              </a:spcAft>
              <a:buClr>
                <a:srgbClr val="548135"/>
              </a:buClr>
              <a:buSzPts val="1600"/>
              <a:buFont typeface="Noto Sans Symbols"/>
              <a:buChar char="■"/>
            </a:pPr>
            <a:r>
              <a:rPr b="1" i="0" lang="ja-JP" sz="1600" u="none" cap="none" strike="noStrike">
                <a:solidFill>
                  <a:srgbClr val="548135"/>
                </a:solidFill>
                <a:latin typeface="Arial"/>
                <a:ea typeface="Arial"/>
                <a:cs typeface="Arial"/>
                <a:sym typeface="Arial"/>
              </a:rPr>
              <a:t>標準算定マニュアル等の現状に係る関係者の反応</a:t>
            </a:r>
            <a:endParaRPr b="1" i="0" sz="1600" u="none" cap="none" strike="noStrike">
              <a:solidFill>
                <a:srgbClr val="548135"/>
              </a:solidFill>
              <a:latin typeface="Arial"/>
              <a:ea typeface="Arial"/>
              <a:cs typeface="Arial"/>
              <a:sym typeface="Arial"/>
            </a:endParaRPr>
          </a:p>
        </p:txBody>
      </p:sp>
      <p:graphicFrame>
        <p:nvGraphicFramePr>
          <p:cNvPr id="346" name="Google Shape;346;p46"/>
          <p:cNvGraphicFramePr/>
          <p:nvPr/>
        </p:nvGraphicFramePr>
        <p:xfrm>
          <a:off x="414449" y="1384182"/>
          <a:ext cx="3000000" cy="3000000"/>
        </p:xfrm>
        <a:graphic>
          <a:graphicData uri="http://schemas.openxmlformats.org/drawingml/2006/table">
            <a:tbl>
              <a:tblPr>
                <a:noFill/>
                <a:tableStyleId>{E331D7A9-985E-488E-868F-F01DF8D2BAFD}</a:tableStyleId>
              </a:tblPr>
              <a:tblGrid>
                <a:gridCol w="1435750"/>
                <a:gridCol w="907550"/>
                <a:gridCol w="874675"/>
              </a:tblGrid>
              <a:tr h="388000">
                <a:tc>
                  <a:txBody>
                    <a:bodyPr/>
                    <a:lstStyle/>
                    <a:p>
                      <a:pPr indent="0" lvl="0" marL="0" marR="0" rtl="0" algn="ct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『理解できたか？』</a:t>
                      </a:r>
                      <a:endParaRPr b="0" i="0" sz="1100" u="none" cap="none" strike="noStrike">
                        <a:solidFill>
                          <a:srgbClr val="000000"/>
                        </a:solidFill>
                        <a:latin typeface="Arial"/>
                        <a:ea typeface="Arial"/>
                        <a:cs typeface="Arial"/>
                        <a:sym typeface="Arial"/>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5C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地方公共団体</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5C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民間事業者</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5CF"/>
                    </a:solidFill>
                  </a:tcPr>
                </a:tc>
              </a:tr>
              <a:tr h="30575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十分理解できた</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20.0%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625">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かなり理解できた</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16.7%</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20.0%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680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どちらとも言えない</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66.7%</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40.0%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055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かなり難しい</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16.7%</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20.0%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690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現時点では理解困難</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7" name="Google Shape;347;p46"/>
          <p:cNvSpPr txBox="1"/>
          <p:nvPr/>
        </p:nvSpPr>
        <p:spPr>
          <a:xfrm>
            <a:off x="7080861" y="1393289"/>
            <a:ext cx="1453151" cy="1635319"/>
          </a:xfrm>
          <a:prstGeom prst="rect">
            <a:avLst/>
          </a:prstGeom>
          <a:noFill/>
          <a:ln>
            <a:noFill/>
          </a:ln>
        </p:spPr>
        <p:txBody>
          <a:bodyPr anchorCtr="0" anchor="t" bIns="0" lIns="0" spcFirstLastPara="1" rIns="0" wrap="square" tIns="0">
            <a:spAutoFit/>
          </a:bodyPr>
          <a:lstStyle/>
          <a:p>
            <a:pPr indent="-213995" lvl="0" marL="213995"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一定の理解と採用意欲が確認されたが、</a:t>
            </a:r>
            <a:r>
              <a:rPr b="0" i="0" lang="ja-JP" sz="1400" u="sng" cap="none" strike="noStrike">
                <a:solidFill>
                  <a:schemeClr val="dk1"/>
                </a:solidFill>
                <a:latin typeface="Arial"/>
                <a:ea typeface="Arial"/>
                <a:cs typeface="Arial"/>
                <a:sym typeface="Arial"/>
              </a:rPr>
              <a:t>さらに意見・要望の聴取を図り、内容・利便性の改善を進める必要</a:t>
            </a:r>
            <a:r>
              <a:rPr b="0" i="0" lang="ja-JP" sz="1400" u="none" cap="none" strike="noStrike">
                <a:solidFill>
                  <a:schemeClr val="dk1"/>
                </a:solidFill>
                <a:latin typeface="Arial"/>
                <a:ea typeface="Arial"/>
                <a:cs typeface="Arial"/>
                <a:sym typeface="Arial"/>
              </a:rPr>
              <a:t>がある。</a:t>
            </a:r>
            <a:endParaRPr b="0" i="0" sz="1400" u="none" cap="none" strike="noStrike">
              <a:solidFill>
                <a:schemeClr val="dk1"/>
              </a:solidFill>
              <a:latin typeface="Arial"/>
              <a:ea typeface="Arial"/>
              <a:cs typeface="Arial"/>
              <a:sym typeface="Arial"/>
            </a:endParaRPr>
          </a:p>
        </p:txBody>
      </p:sp>
      <p:graphicFrame>
        <p:nvGraphicFramePr>
          <p:cNvPr id="348" name="Google Shape;348;p46"/>
          <p:cNvGraphicFramePr/>
          <p:nvPr/>
        </p:nvGraphicFramePr>
        <p:xfrm>
          <a:off x="3725547" y="1385604"/>
          <a:ext cx="3000000" cy="3000000"/>
        </p:xfrm>
        <a:graphic>
          <a:graphicData uri="http://schemas.openxmlformats.org/drawingml/2006/table">
            <a:tbl>
              <a:tblPr>
                <a:noFill/>
                <a:tableStyleId>{E331D7A9-985E-488E-868F-F01DF8D2BAFD}</a:tableStyleId>
              </a:tblPr>
              <a:tblGrid>
                <a:gridCol w="1338375"/>
                <a:gridCol w="949575"/>
                <a:gridCol w="914325"/>
              </a:tblGrid>
              <a:tr h="390225">
                <a:tc>
                  <a:txBody>
                    <a:bodyPr/>
                    <a:lstStyle/>
                    <a:p>
                      <a:pPr indent="0" lvl="0" marL="0" marR="0" rtl="0" algn="ct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『使いたいか？』</a:t>
                      </a:r>
                      <a:endParaRPr b="0" i="0" sz="1100" u="none" cap="none" strike="noStrike">
                        <a:solidFill>
                          <a:srgbClr val="000000"/>
                        </a:solidFill>
                        <a:latin typeface="Arial"/>
                        <a:ea typeface="Arial"/>
                        <a:cs typeface="Arial"/>
                        <a:sym typeface="Arial"/>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5C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地方公共団体</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5C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民間事業者</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5CF"/>
                    </a:solidFill>
                  </a:tcPr>
                </a:tc>
              </a:tr>
              <a:tr h="29075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すぐ使いたい</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16.7%</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20.0%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135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使用を検討したい</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16.7%</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40.0%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0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どちらとも言えない</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50.0%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20.0%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895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かなり難しそう</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16.7%</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20.0%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0850">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　現時点では無理</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0.0%</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9" name="Google Shape;349;p46"/>
          <p:cNvSpPr txBox="1"/>
          <p:nvPr/>
        </p:nvSpPr>
        <p:spPr>
          <a:xfrm>
            <a:off x="420480" y="976276"/>
            <a:ext cx="8359629" cy="213392"/>
          </a:xfrm>
          <a:prstGeom prst="rect">
            <a:avLst/>
          </a:prstGeom>
          <a:noFill/>
          <a:ln>
            <a:noFill/>
          </a:ln>
        </p:spPr>
        <p:txBody>
          <a:bodyPr anchorCtr="0" anchor="t" bIns="0" lIns="0" spcFirstLastPara="1" rIns="0" wrap="square" tIns="0">
            <a:spAutoFit/>
          </a:bodyPr>
          <a:lstStyle/>
          <a:p>
            <a:pPr indent="-213995" lvl="0" marL="213995" marR="0" rtl="0" algn="l">
              <a:lnSpc>
                <a:spcPct val="110000"/>
              </a:lnSpc>
              <a:spcBef>
                <a:spcPts val="0"/>
              </a:spcBef>
              <a:spcAft>
                <a:spcPts val="0"/>
              </a:spcAft>
              <a:buClr>
                <a:schemeClr val="dk1"/>
              </a:buClr>
              <a:buSzPts val="1400"/>
              <a:buFont typeface="Arial"/>
              <a:buChar char="•"/>
            </a:pPr>
            <a:r>
              <a:rPr b="0" i="0" lang="ja-JP" sz="1400" u="none" cap="none" strike="noStrike">
                <a:solidFill>
                  <a:schemeClr val="dk1"/>
                </a:solidFill>
                <a:latin typeface="Arial"/>
                <a:ea typeface="Arial"/>
                <a:cs typeface="Arial"/>
                <a:sym typeface="Arial"/>
              </a:rPr>
              <a:t>現時点版について、地方公共団体・民間事業者の担当者（20名程度）にアンケートを実施。</a:t>
            </a:r>
            <a:endParaRPr b="0" i="0" sz="1400" u="none" cap="none" strike="noStrike">
              <a:solidFill>
                <a:schemeClr val="dk1"/>
              </a:solidFill>
              <a:latin typeface="Arial"/>
              <a:ea typeface="Arial"/>
              <a:cs typeface="Arial"/>
              <a:sym typeface="Arial"/>
            </a:endParaRPr>
          </a:p>
        </p:txBody>
      </p:sp>
      <p:sp>
        <p:nvSpPr>
          <p:cNvPr id="350" name="Google Shape;350;p46"/>
          <p:cNvSpPr txBox="1"/>
          <p:nvPr/>
        </p:nvSpPr>
        <p:spPr>
          <a:xfrm>
            <a:off x="2569509" y="6249207"/>
            <a:ext cx="570906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※本事業推進部会の議事録等は、以下に掲載されています。</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https://www8.cao.go.jp/pfi/iinkai/kaisai/jigyou_s/13kai/shiryo_jsb_13.html</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
        <p:nvSpPr>
          <p:cNvPr id="356" name="Google Shape;356;p30"/>
          <p:cNvSpPr txBox="1"/>
          <p:nvPr/>
        </p:nvSpPr>
        <p:spPr>
          <a:xfrm>
            <a:off x="528897" y="691199"/>
            <a:ext cx="7886700" cy="6249300"/>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None/>
            </a:pPr>
            <a:r>
              <a:rPr b="0" i="0" lang="ja-JP" sz="2000" u="none" cap="none" strike="noStrike">
                <a:solidFill>
                  <a:schemeClr val="dk1"/>
                </a:solidFill>
                <a:latin typeface="Calibri"/>
                <a:ea typeface="Calibri"/>
                <a:cs typeface="Calibri"/>
                <a:sym typeface="Calibri"/>
              </a:rPr>
              <a:t>(１)　</a:t>
            </a:r>
            <a:r>
              <a:rPr b="0" i="0" lang="ja-JP" sz="2000" u="none" cap="none" strike="noStrike">
                <a:solidFill>
                  <a:srgbClr val="C55A11"/>
                </a:solidFill>
                <a:latin typeface="Calibri"/>
                <a:ea typeface="Calibri"/>
                <a:cs typeface="Calibri"/>
                <a:sym typeface="Calibri"/>
              </a:rPr>
              <a:t>「サービス購入型」のビジネスとしての限界</a:t>
            </a:r>
            <a:endParaRPr b="0" i="0" sz="2000" u="none" cap="none" strike="noStrike">
              <a:solidFill>
                <a:srgbClr val="C55A11"/>
              </a:solidFill>
              <a:latin typeface="Arial"/>
              <a:ea typeface="Arial"/>
              <a:cs typeface="Arial"/>
              <a:sym typeface="Arial"/>
            </a:endParaRPr>
          </a:p>
          <a:p>
            <a:pPr indent="-139700" lvl="2" marL="139700" marR="0" rtl="0" algn="l">
              <a:lnSpc>
                <a:spcPct val="100000"/>
              </a:lnSpc>
              <a:spcBef>
                <a:spcPts val="0"/>
              </a:spcBef>
              <a:spcAft>
                <a:spcPts val="0"/>
              </a:spcAft>
              <a:buClr>
                <a:schemeClr val="dk1"/>
              </a:buClr>
              <a:buSzPts val="1800"/>
              <a:buFont typeface="Arial"/>
              <a:buChar char="•"/>
            </a:pPr>
            <a:r>
              <a:rPr b="0" i="0" lang="ja-JP" sz="2000" u="none" cap="none" strike="noStrike">
                <a:solidFill>
                  <a:schemeClr val="dk1"/>
                </a:solidFill>
                <a:latin typeface="Calibri"/>
                <a:ea typeface="Calibri"/>
                <a:cs typeface="Calibri"/>
                <a:sym typeface="Calibri"/>
              </a:rPr>
              <a:t>算定シートのSPC収支部分を詳細に見ると、融資の元利を返済すると、SPCには殆ど利益が残らないか、残すためには、VFM低減と引き換えに、割賦金利の形で公共側からの持ち出し増加が必要となる。</a:t>
            </a:r>
            <a:endParaRPr b="0" i="0" sz="2000" u="none" cap="none" strike="noStrike">
              <a:solidFill>
                <a:schemeClr val="dk1"/>
              </a:solidFill>
              <a:latin typeface="Calibri"/>
              <a:ea typeface="Calibri"/>
              <a:cs typeface="Calibri"/>
              <a:sym typeface="Calibri"/>
            </a:endParaRPr>
          </a:p>
          <a:p>
            <a:pPr indent="-139700" lvl="2" marL="139700" marR="0" rtl="0" algn="l">
              <a:lnSpc>
                <a:spcPct val="100000"/>
              </a:lnSpc>
              <a:spcBef>
                <a:spcPts val="0"/>
              </a:spcBef>
              <a:spcAft>
                <a:spcPts val="0"/>
              </a:spcAft>
              <a:buClr>
                <a:schemeClr val="dk1"/>
              </a:buClr>
              <a:buSzPts val="1800"/>
              <a:buFont typeface="Arial"/>
              <a:buChar char="•"/>
            </a:pPr>
            <a:r>
              <a:rPr b="0" i="0" lang="ja-JP" sz="2000" u="none" cap="none" strike="noStrike">
                <a:solidFill>
                  <a:srgbClr val="C55A11"/>
                </a:solidFill>
                <a:latin typeface="Calibri"/>
                <a:ea typeface="Calibri"/>
                <a:cs typeface="Calibri"/>
                <a:sym typeface="Calibri"/>
              </a:rPr>
              <a:t>「サービス購入方型」</a:t>
            </a:r>
            <a:r>
              <a:rPr b="0" i="0" lang="ja-JP" sz="2000" u="none" cap="none" strike="noStrike">
                <a:solidFill>
                  <a:schemeClr val="dk1"/>
                </a:solidFill>
                <a:latin typeface="Calibri"/>
                <a:ea typeface="Calibri"/>
                <a:cs typeface="Calibri"/>
                <a:sym typeface="Calibri"/>
              </a:rPr>
              <a:t>は、</a:t>
            </a:r>
            <a:r>
              <a:rPr b="0" i="0" lang="ja-JP" sz="2000" u="none" cap="none" strike="noStrike">
                <a:solidFill>
                  <a:srgbClr val="C55A11"/>
                </a:solidFill>
                <a:latin typeface="Calibri"/>
                <a:ea typeface="Calibri"/>
                <a:cs typeface="Calibri"/>
                <a:sym typeface="Calibri"/>
              </a:rPr>
              <a:t>公共側が従来提供してきたサービスの枠組の範囲内</a:t>
            </a:r>
            <a:r>
              <a:rPr b="0" i="0" lang="ja-JP" sz="2000" u="none" cap="none" strike="noStrike">
                <a:solidFill>
                  <a:schemeClr val="dk1"/>
                </a:solidFill>
                <a:latin typeface="Calibri"/>
                <a:ea typeface="Calibri"/>
                <a:cs typeface="Calibri"/>
                <a:sym typeface="Calibri"/>
              </a:rPr>
              <a:t>で、より効率的に</a:t>
            </a:r>
            <a:r>
              <a:rPr b="0" i="0" lang="ja-JP" sz="2000" u="none" cap="none" strike="noStrike">
                <a:solidFill>
                  <a:srgbClr val="C55A11"/>
                </a:solidFill>
                <a:latin typeface="Calibri"/>
                <a:ea typeface="Calibri"/>
                <a:cs typeface="Calibri"/>
                <a:sym typeface="Calibri"/>
              </a:rPr>
              <a:t>民間事業者が「代行」</a:t>
            </a:r>
            <a:r>
              <a:rPr b="0" i="0" lang="ja-JP" sz="2000" u="none" cap="none" strike="noStrike">
                <a:solidFill>
                  <a:schemeClr val="dk1"/>
                </a:solidFill>
                <a:latin typeface="Calibri"/>
                <a:ea typeface="Calibri"/>
                <a:cs typeface="Calibri"/>
                <a:sym typeface="Calibri"/>
              </a:rPr>
              <a:t>する形態。収益機会として限界があり、事業者の継続的な関与・参入を必ずしも期待しにくい。</a:t>
            </a:r>
            <a:endParaRPr b="0" i="0" sz="2000" u="none" cap="none" strike="noStrike">
              <a:solidFill>
                <a:schemeClr val="dk1"/>
              </a:solidFill>
              <a:latin typeface="Calibri"/>
              <a:ea typeface="Calibri"/>
              <a:cs typeface="Calibri"/>
              <a:sym typeface="Calibri"/>
            </a:endParaRPr>
          </a:p>
          <a:p>
            <a:pPr indent="114300" lvl="3" marL="0" marR="0" rtl="0" algn="l">
              <a:lnSpc>
                <a:spcPct val="100000"/>
              </a:lnSpc>
              <a:spcBef>
                <a:spcPts val="0"/>
              </a:spcBef>
              <a:spcAft>
                <a:spcPts val="0"/>
              </a:spcAft>
              <a:buClr>
                <a:schemeClr val="dk1"/>
              </a:buClr>
              <a:buSzPts val="1800"/>
              <a:buFont typeface="Arial"/>
              <a:buNone/>
            </a:pPr>
            <a:r>
              <a:t/>
            </a:r>
            <a:endParaRPr b="0" i="0" sz="2000" u="none" cap="none" strike="noStrike">
              <a:solidFill>
                <a:schemeClr val="dk1"/>
              </a:solidFill>
              <a:latin typeface="Calibri"/>
              <a:ea typeface="Calibri"/>
              <a:cs typeface="Calibri"/>
              <a:sym typeface="Calibri"/>
            </a:endParaRPr>
          </a:p>
          <a:p>
            <a:pPr indent="0" lvl="3" marL="0" marR="0" rtl="0" algn="l">
              <a:lnSpc>
                <a:spcPct val="100000"/>
              </a:lnSpc>
              <a:spcBef>
                <a:spcPts val="0"/>
              </a:spcBef>
              <a:spcAft>
                <a:spcPts val="0"/>
              </a:spcAft>
              <a:buNone/>
            </a:pPr>
            <a:r>
              <a:rPr b="0" i="0" lang="ja-JP" sz="2000" u="none" cap="none" strike="noStrike">
                <a:solidFill>
                  <a:schemeClr val="dk1"/>
                </a:solidFill>
                <a:latin typeface="Calibri"/>
                <a:ea typeface="Calibri"/>
                <a:cs typeface="Calibri"/>
                <a:sym typeface="Calibri"/>
              </a:rPr>
              <a:t>(２)　</a:t>
            </a:r>
            <a:r>
              <a:rPr b="0" i="0" lang="ja-JP" sz="2000" u="none" cap="none" strike="noStrike">
                <a:solidFill>
                  <a:srgbClr val="C55A11"/>
                </a:solidFill>
                <a:latin typeface="Calibri"/>
                <a:ea typeface="Calibri"/>
                <a:cs typeface="Calibri"/>
                <a:sym typeface="Calibri"/>
              </a:rPr>
              <a:t>VFM算定方法標準化の難しさ</a:t>
            </a:r>
            <a:endParaRPr b="0" i="0" sz="2000" u="none" cap="none" strike="noStrike">
              <a:solidFill>
                <a:schemeClr val="dk1"/>
              </a:solidFill>
              <a:latin typeface="Calibri"/>
              <a:ea typeface="Calibri"/>
              <a:cs typeface="Calibri"/>
              <a:sym typeface="Calibri"/>
            </a:endParaRPr>
          </a:p>
          <a:p>
            <a:pPr indent="-271463" lvl="3" marL="271463" marR="0" rtl="0" algn="l">
              <a:lnSpc>
                <a:spcPct val="100000"/>
              </a:lnSpc>
              <a:spcBef>
                <a:spcPts val="0"/>
              </a:spcBef>
              <a:spcAft>
                <a:spcPts val="0"/>
              </a:spcAft>
              <a:buNone/>
            </a:pPr>
            <a:r>
              <a:rPr b="0" i="0" lang="ja-JP" sz="2000" u="none" cap="none" strike="noStrike">
                <a:solidFill>
                  <a:schemeClr val="dk1"/>
                </a:solidFill>
                <a:latin typeface="Calibri"/>
                <a:ea typeface="Calibri"/>
                <a:cs typeface="Calibri"/>
                <a:sym typeface="Calibri"/>
              </a:rPr>
              <a:t>・前述のように、事実上のVFM算定主体である「コンサル等」のうち、自前の算定モデルを持つ大手にとって、算定標準の確立は「競争力の喪失」「新規参入の増加」につながり、メリットが小さい。</a:t>
            </a:r>
            <a:endParaRPr b="0" i="0" sz="2000" u="none" cap="none" strike="noStrike">
              <a:solidFill>
                <a:schemeClr val="dk1"/>
              </a:solidFill>
              <a:latin typeface="Calibri"/>
              <a:ea typeface="Calibri"/>
              <a:cs typeface="Calibri"/>
              <a:sym typeface="Calibri"/>
            </a:endParaRPr>
          </a:p>
          <a:p>
            <a:pPr indent="-271463" lvl="3" marL="271463" marR="0" rtl="0" algn="l">
              <a:lnSpc>
                <a:spcPct val="100000"/>
              </a:lnSpc>
              <a:spcBef>
                <a:spcPts val="0"/>
              </a:spcBef>
              <a:spcAft>
                <a:spcPts val="0"/>
              </a:spcAft>
              <a:buNone/>
            </a:pPr>
            <a:r>
              <a:rPr b="0" i="0" lang="ja-JP" sz="2000" u="none" cap="none" strike="noStrike">
                <a:solidFill>
                  <a:schemeClr val="dk1"/>
                </a:solidFill>
                <a:latin typeface="Calibri"/>
                <a:ea typeface="Calibri"/>
                <a:cs typeface="Calibri"/>
                <a:sym typeface="Calibri"/>
              </a:rPr>
              <a:t>・自治体にとっては、「まず自ら検討してみるためのツール」が加わることで、コンサル依存を軽減する機会となる。</a:t>
            </a:r>
            <a:endParaRPr b="0" i="0" sz="2000" u="none" cap="none" strike="noStrike">
              <a:solidFill>
                <a:schemeClr val="dk1"/>
              </a:solidFill>
              <a:latin typeface="Calibri"/>
              <a:ea typeface="Calibri"/>
              <a:cs typeface="Calibri"/>
              <a:sym typeface="Calibri"/>
            </a:endParaRPr>
          </a:p>
          <a:p>
            <a:pPr indent="-271462" lvl="3" marL="271462" marR="0" rtl="0" algn="l">
              <a:lnSpc>
                <a:spcPct val="100000"/>
              </a:lnSpc>
              <a:spcBef>
                <a:spcPts val="0"/>
              </a:spcBef>
              <a:spcAft>
                <a:spcPts val="0"/>
              </a:spcAft>
              <a:buNone/>
            </a:pPr>
            <a:r>
              <a:rPr b="0" i="0" lang="ja-JP" sz="2000" u="none" cap="none" strike="noStrike">
                <a:solidFill>
                  <a:schemeClr val="dk1"/>
                </a:solidFill>
                <a:latin typeface="Calibri"/>
                <a:ea typeface="Calibri"/>
                <a:cs typeface="Calibri"/>
                <a:sym typeface="Calibri"/>
              </a:rPr>
              <a:t>・富山県、横浜市から採用要望が出ており、中堅・中小コンサルも「競争力強化の機会」として、前向きに受け止めている。</a:t>
            </a:r>
            <a:endParaRPr b="0" i="0" sz="2000" u="none" cap="none" strike="noStrike">
              <a:solidFill>
                <a:schemeClr val="dk1"/>
              </a:solidFill>
              <a:latin typeface="Calibri"/>
              <a:ea typeface="Calibri"/>
              <a:cs typeface="Calibri"/>
              <a:sym typeface="Calibri"/>
            </a:endParaRPr>
          </a:p>
          <a:p>
            <a:pPr indent="-271463" lvl="3" marL="271463" marR="0" rtl="0" algn="l">
              <a:lnSpc>
                <a:spcPct val="100000"/>
              </a:lnSpc>
              <a:spcBef>
                <a:spcPts val="0"/>
              </a:spcBef>
              <a:spcAft>
                <a:spcPts val="0"/>
              </a:spcAft>
              <a:buNone/>
            </a:pPr>
            <a:r>
              <a:rPr lang="ja-JP" sz="2000">
                <a:solidFill>
                  <a:schemeClr val="dk1"/>
                </a:solidFill>
                <a:latin typeface="Calibri"/>
                <a:ea typeface="Calibri"/>
                <a:cs typeface="Calibri"/>
                <a:sym typeface="Calibri"/>
              </a:rPr>
              <a:t>・ただ、一律に歓迎はされていない。</a:t>
            </a:r>
            <a:endParaRPr sz="2000">
              <a:solidFill>
                <a:schemeClr val="dk1"/>
              </a:solidFill>
              <a:latin typeface="Calibri"/>
              <a:ea typeface="Calibri"/>
              <a:cs typeface="Calibri"/>
              <a:sym typeface="Calibri"/>
            </a:endParaRPr>
          </a:p>
        </p:txBody>
      </p:sp>
      <p:sp>
        <p:nvSpPr>
          <p:cNvPr id="357" name="Google Shape;357;p30"/>
          <p:cNvSpPr txBox="1"/>
          <p:nvPr/>
        </p:nvSpPr>
        <p:spPr>
          <a:xfrm>
            <a:off x="312420" y="138834"/>
            <a:ext cx="8519160" cy="5665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C55A11"/>
              </a:buClr>
              <a:buSzPts val="3600"/>
              <a:buFont typeface="Arial"/>
              <a:buNone/>
            </a:pPr>
            <a:r>
              <a:rPr b="0" i="0" lang="ja-JP" sz="3600" u="none" cap="none" strike="noStrike">
                <a:solidFill>
                  <a:schemeClr val="dk1"/>
                </a:solidFill>
                <a:latin typeface="Arial"/>
                <a:ea typeface="Arial"/>
                <a:cs typeface="Arial"/>
                <a:sym typeface="Arial"/>
              </a:rPr>
              <a:t>作成しての雑感</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9"/>
          <p:cNvSpPr txBox="1"/>
          <p:nvPr>
            <p:ph type="title"/>
          </p:nvPr>
        </p:nvSpPr>
        <p:spPr>
          <a:xfrm>
            <a:off x="628650" y="201840"/>
            <a:ext cx="7886700" cy="8323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ja-JP"/>
              <a:t>PFI事業における「関係者」</a:t>
            </a:r>
            <a:endParaRPr/>
          </a:p>
        </p:txBody>
      </p:sp>
      <p:sp>
        <p:nvSpPr>
          <p:cNvPr id="363" name="Google Shape;363;p69"/>
          <p:cNvSpPr txBox="1"/>
          <p:nvPr>
            <p:ph idx="1" type="body"/>
          </p:nvPr>
        </p:nvSpPr>
        <p:spPr>
          <a:xfrm>
            <a:off x="628650" y="957943"/>
            <a:ext cx="7886700" cy="5573486"/>
          </a:xfrm>
          <a:prstGeom prst="rect">
            <a:avLst/>
          </a:prstGeom>
          <a:noFill/>
          <a:ln>
            <a:noFill/>
          </a:ln>
        </p:spPr>
        <p:txBody>
          <a:bodyPr anchorCtr="0" anchor="t" bIns="45700" lIns="91425" spcFirstLastPara="1" rIns="91425" wrap="square" tIns="45700">
            <a:normAutofit fontScale="92500" lnSpcReduction="10000"/>
          </a:bodyPr>
          <a:lstStyle/>
          <a:p>
            <a:pPr indent="-1806575" lvl="0" marL="1920875" rtl="0" algn="l">
              <a:lnSpc>
                <a:spcPct val="90000"/>
              </a:lnSpc>
              <a:spcBef>
                <a:spcPts val="1000"/>
              </a:spcBef>
              <a:spcAft>
                <a:spcPts val="0"/>
              </a:spcAft>
              <a:buSzPct val="74844"/>
              <a:buNone/>
            </a:pPr>
            <a:r>
              <a:rPr lang="ja-JP" sz="2600">
                <a:solidFill>
                  <a:srgbClr val="C55A11"/>
                </a:solidFill>
              </a:rPr>
              <a:t>施設管理者</a:t>
            </a:r>
            <a:r>
              <a:rPr lang="ja-JP" sz="2600"/>
              <a:t>：事業対象となる公共施設の管理者。国や自治体。事業の発注者。</a:t>
            </a:r>
            <a:r>
              <a:rPr lang="ja-JP" sz="2600" u="sng"/>
              <a:t>財政支出削減に関心</a:t>
            </a:r>
            <a:r>
              <a:rPr lang="ja-JP" sz="2600"/>
              <a:t>。ただし、円滑な業務執行にも関心。</a:t>
            </a:r>
            <a:endParaRPr sz="2600"/>
          </a:p>
          <a:p>
            <a:pPr indent="0" lvl="0" marL="114300" rtl="0" algn="l">
              <a:lnSpc>
                <a:spcPct val="37857"/>
              </a:lnSpc>
              <a:spcBef>
                <a:spcPts val="1000"/>
              </a:spcBef>
              <a:spcAft>
                <a:spcPts val="0"/>
              </a:spcAft>
              <a:buSzPct val="69498"/>
              <a:buNone/>
            </a:pPr>
            <a:r>
              <a:t/>
            </a:r>
            <a:endParaRPr/>
          </a:p>
          <a:p>
            <a:pPr indent="-1220788" lvl="0" marL="1335088" rtl="0" algn="l">
              <a:lnSpc>
                <a:spcPct val="90000"/>
              </a:lnSpc>
              <a:spcBef>
                <a:spcPts val="1000"/>
              </a:spcBef>
              <a:spcAft>
                <a:spcPts val="0"/>
              </a:spcAft>
              <a:buSzPct val="74844"/>
              <a:buNone/>
            </a:pPr>
            <a:r>
              <a:rPr lang="ja-JP" sz="2600">
                <a:solidFill>
                  <a:srgbClr val="C55A11"/>
                </a:solidFill>
              </a:rPr>
              <a:t>事業者</a:t>
            </a:r>
            <a:r>
              <a:rPr lang="ja-JP" sz="2600"/>
              <a:t>：事業の受注者。設計・建設・維持管理等の事業者がSPC（特別目的会社）を設立するケースが多い。</a:t>
            </a:r>
            <a:r>
              <a:rPr lang="ja-JP" sz="2600" u="sng"/>
              <a:t>事業落札と利益率増に関心</a:t>
            </a:r>
            <a:r>
              <a:rPr lang="ja-JP" sz="2600"/>
              <a:t>。</a:t>
            </a:r>
            <a:endParaRPr sz="2600"/>
          </a:p>
          <a:p>
            <a:pPr indent="0" lvl="0" marL="114300" rtl="0" algn="l">
              <a:lnSpc>
                <a:spcPct val="37857"/>
              </a:lnSpc>
              <a:spcBef>
                <a:spcPts val="1000"/>
              </a:spcBef>
              <a:spcAft>
                <a:spcPts val="0"/>
              </a:spcAft>
              <a:buSzPct val="69498"/>
              <a:buNone/>
            </a:pPr>
            <a:r>
              <a:t/>
            </a:r>
            <a:endParaRPr/>
          </a:p>
          <a:p>
            <a:pPr indent="-1490663" lvl="0" marL="1604963" rtl="0" algn="l">
              <a:lnSpc>
                <a:spcPct val="90000"/>
              </a:lnSpc>
              <a:spcBef>
                <a:spcPts val="1000"/>
              </a:spcBef>
              <a:spcAft>
                <a:spcPts val="0"/>
              </a:spcAft>
              <a:buSzPct val="74844"/>
              <a:buNone/>
            </a:pPr>
            <a:r>
              <a:rPr lang="ja-JP" sz="2600">
                <a:solidFill>
                  <a:srgbClr val="C55A11"/>
                </a:solidFill>
              </a:rPr>
              <a:t>金融機関</a:t>
            </a:r>
            <a:r>
              <a:rPr lang="ja-JP" sz="2600"/>
              <a:t>：事業者に民間資金を融資。従来方式やDBOでは、民間資金は利用されない。</a:t>
            </a:r>
            <a:r>
              <a:rPr lang="ja-JP" sz="2600" u="sng"/>
              <a:t>融資件数増と融資リスクの低減に関心</a:t>
            </a:r>
            <a:r>
              <a:rPr lang="ja-JP" sz="2600"/>
              <a:t>。</a:t>
            </a:r>
            <a:endParaRPr sz="2600"/>
          </a:p>
          <a:p>
            <a:pPr indent="0" lvl="0" marL="114300" rtl="0" algn="l">
              <a:lnSpc>
                <a:spcPct val="36428"/>
              </a:lnSpc>
              <a:spcBef>
                <a:spcPts val="1000"/>
              </a:spcBef>
              <a:spcAft>
                <a:spcPts val="0"/>
              </a:spcAft>
              <a:buSzPct val="69498"/>
              <a:buNone/>
            </a:pPr>
            <a:r>
              <a:t/>
            </a:r>
            <a:endParaRPr/>
          </a:p>
          <a:p>
            <a:pPr indent="-1806575" lvl="0" marL="1920875" rtl="0" algn="l">
              <a:lnSpc>
                <a:spcPct val="90000"/>
              </a:lnSpc>
              <a:spcBef>
                <a:spcPts val="1000"/>
              </a:spcBef>
              <a:spcAft>
                <a:spcPts val="0"/>
              </a:spcAft>
              <a:buSzPct val="74844"/>
              <a:buNone/>
            </a:pPr>
            <a:r>
              <a:rPr lang="ja-JP" sz="2600">
                <a:solidFill>
                  <a:srgbClr val="C55A11"/>
                </a:solidFill>
              </a:rPr>
              <a:t>コンサル等</a:t>
            </a:r>
            <a:r>
              <a:rPr lang="ja-JP" sz="2600"/>
              <a:t>：施設管理者のアドバイザリとして、事前調査や入札準備を行う。VFM算定の担い手。自前の算定モデルをもつ「大手」と持たない「中堅以下」。</a:t>
            </a:r>
            <a:r>
              <a:rPr lang="ja-JP" sz="2600" u="sng"/>
              <a:t>件数増と受注金額増に関心</a:t>
            </a:r>
            <a:r>
              <a:rPr lang="ja-JP" sz="2600"/>
              <a:t>。</a:t>
            </a:r>
            <a:endParaRPr sz="2600"/>
          </a:p>
          <a:p>
            <a:pPr indent="0" lvl="0" marL="114300" rtl="0" algn="l">
              <a:lnSpc>
                <a:spcPct val="90000"/>
              </a:lnSpc>
              <a:spcBef>
                <a:spcPts val="1000"/>
              </a:spcBef>
              <a:spcAft>
                <a:spcPts val="0"/>
              </a:spcAft>
              <a:buSzPct val="69498"/>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3290cf4dffd_0_12"/>
          <p:cNvSpPr txBox="1"/>
          <p:nvPr>
            <p:ph type="title"/>
          </p:nvPr>
        </p:nvSpPr>
        <p:spPr>
          <a:xfrm>
            <a:off x="628650" y="224971"/>
            <a:ext cx="7886700" cy="1051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ja-JP"/>
              <a:t>施設管理者からみたPFI事業</a:t>
            </a:r>
            <a:endParaRPr/>
          </a:p>
        </p:txBody>
      </p:sp>
      <p:sp>
        <p:nvSpPr>
          <p:cNvPr id="370" name="Google Shape;370;g3290cf4dffd_0_12"/>
          <p:cNvSpPr txBox="1"/>
          <p:nvPr>
            <p:ph idx="1" type="body"/>
          </p:nvPr>
        </p:nvSpPr>
        <p:spPr>
          <a:xfrm>
            <a:off x="628650" y="1351100"/>
            <a:ext cx="7886700" cy="4953900"/>
          </a:xfrm>
          <a:prstGeom prst="rect">
            <a:avLst/>
          </a:prstGeom>
          <a:noFill/>
          <a:ln>
            <a:noFill/>
          </a:ln>
        </p:spPr>
        <p:txBody>
          <a:bodyPr anchorCtr="0" anchor="t" bIns="45700" lIns="91425" spcFirstLastPara="1" rIns="91425" wrap="square" tIns="45700">
            <a:normAutofit fontScale="92500" lnSpcReduction="10000"/>
          </a:bodyPr>
          <a:lstStyle/>
          <a:p>
            <a:pPr indent="-666750" lvl="0" marL="666750" rtl="0" algn="l">
              <a:lnSpc>
                <a:spcPct val="90000"/>
              </a:lnSpc>
              <a:spcBef>
                <a:spcPts val="1000"/>
              </a:spcBef>
              <a:spcAft>
                <a:spcPts val="0"/>
              </a:spcAft>
              <a:buSzPct val="69498"/>
              <a:buNone/>
            </a:pPr>
            <a:r>
              <a:rPr lang="ja-JP"/>
              <a:t>(１)	PFI事業は、従来方式やDBOに比べて金融機関という関係者が加わる。</a:t>
            </a:r>
            <a:r>
              <a:rPr lang="ja-JP">
                <a:solidFill>
                  <a:srgbClr val="C55A11"/>
                </a:solidFill>
              </a:rPr>
              <a:t>関係者間の利益・関心の違いは、調整を複雑化</a:t>
            </a:r>
            <a:r>
              <a:rPr lang="ja-JP"/>
              <a:t>。</a:t>
            </a:r>
            <a:endParaRPr/>
          </a:p>
          <a:p>
            <a:pPr indent="-666750" lvl="0" marL="666750" rtl="0" algn="l">
              <a:lnSpc>
                <a:spcPct val="43571"/>
              </a:lnSpc>
              <a:spcBef>
                <a:spcPts val="1000"/>
              </a:spcBef>
              <a:spcAft>
                <a:spcPts val="0"/>
              </a:spcAft>
              <a:buSzPct val="69498"/>
              <a:buNone/>
            </a:pPr>
            <a:r>
              <a:t/>
            </a:r>
            <a:endParaRPr/>
          </a:p>
          <a:p>
            <a:pPr indent="-666750" lvl="0" marL="666750" rtl="0" algn="l">
              <a:lnSpc>
                <a:spcPct val="90000"/>
              </a:lnSpc>
              <a:spcBef>
                <a:spcPts val="1000"/>
              </a:spcBef>
              <a:spcAft>
                <a:spcPts val="0"/>
              </a:spcAft>
              <a:buSzPct val="69498"/>
              <a:buNone/>
            </a:pPr>
            <a:r>
              <a:rPr lang="ja-JP"/>
              <a:t>(２)	また、PFI方式採用には、</a:t>
            </a:r>
            <a:r>
              <a:rPr lang="ja-JP">
                <a:solidFill>
                  <a:srgbClr val="C55A11"/>
                </a:solidFill>
              </a:rPr>
              <a:t>VFM評価が必要</a:t>
            </a:r>
            <a:r>
              <a:rPr lang="ja-JP"/>
              <a:t>。事業者、金融機関の参加意欲等も確認する必要。</a:t>
            </a:r>
            <a:r>
              <a:rPr lang="ja-JP">
                <a:solidFill>
                  <a:srgbClr val="C55A11"/>
                </a:solidFill>
              </a:rPr>
              <a:t>従来方式等に比べ、事業開始までに時間と費用が必要</a:t>
            </a:r>
            <a:r>
              <a:rPr lang="ja-JP"/>
              <a:t>となる。</a:t>
            </a:r>
            <a:endParaRPr/>
          </a:p>
          <a:p>
            <a:pPr indent="-666750" lvl="0" marL="666750" rtl="0" algn="l">
              <a:lnSpc>
                <a:spcPct val="43571"/>
              </a:lnSpc>
              <a:spcBef>
                <a:spcPts val="1000"/>
              </a:spcBef>
              <a:spcAft>
                <a:spcPts val="0"/>
              </a:spcAft>
              <a:buSzPct val="69498"/>
              <a:buNone/>
            </a:pPr>
            <a:r>
              <a:t/>
            </a:r>
            <a:endParaRPr/>
          </a:p>
          <a:p>
            <a:pPr indent="-666750" lvl="0" marL="666750" rtl="0" algn="l">
              <a:lnSpc>
                <a:spcPct val="90000"/>
              </a:lnSpc>
              <a:spcBef>
                <a:spcPts val="1000"/>
              </a:spcBef>
              <a:spcAft>
                <a:spcPts val="0"/>
              </a:spcAft>
              <a:buSzPct val="69498"/>
              <a:buNone/>
            </a:pPr>
            <a:r>
              <a:rPr lang="ja-JP"/>
              <a:t>(３)	自治体の調達業務には、</a:t>
            </a:r>
            <a:r>
              <a:rPr lang="ja-JP">
                <a:solidFill>
                  <a:srgbClr val="C55A11"/>
                </a:solidFill>
              </a:rPr>
              <a:t>行政的な側面（地域内の利害調整等）も大きい</a:t>
            </a:r>
            <a:r>
              <a:rPr lang="ja-JP"/>
              <a:t>。検討・調整コストが大きいＰＦＩを歓迎しにくい。</a:t>
            </a:r>
            <a:r>
              <a:rPr lang="ja-JP">
                <a:solidFill>
                  <a:srgbClr val="C55A11"/>
                </a:solidFill>
              </a:rPr>
              <a:t>「やりたくても調査予算や時間が足りない」「経験やノウハウが足りない」</a:t>
            </a:r>
            <a:endParaRPr>
              <a:solidFill>
                <a:srgbClr val="C55A1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70"/>
          <p:cNvSpPr txBox="1"/>
          <p:nvPr>
            <p:ph type="title"/>
          </p:nvPr>
        </p:nvSpPr>
        <p:spPr>
          <a:xfrm>
            <a:off x="628650" y="201840"/>
            <a:ext cx="7886700" cy="8323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ja-JP"/>
              <a:t>「関係者」からみたPFI事業</a:t>
            </a:r>
            <a:endParaRPr/>
          </a:p>
        </p:txBody>
      </p:sp>
      <p:sp>
        <p:nvSpPr>
          <p:cNvPr id="376" name="Google Shape;376;p70"/>
          <p:cNvSpPr txBox="1"/>
          <p:nvPr>
            <p:ph idx="1" type="body"/>
          </p:nvPr>
        </p:nvSpPr>
        <p:spPr>
          <a:xfrm>
            <a:off x="628650" y="957943"/>
            <a:ext cx="8058150" cy="5573486"/>
          </a:xfrm>
          <a:prstGeom prst="rect">
            <a:avLst/>
          </a:prstGeom>
          <a:noFill/>
          <a:ln>
            <a:noFill/>
          </a:ln>
        </p:spPr>
        <p:txBody>
          <a:bodyPr anchorCtr="0" anchor="t" bIns="45700" lIns="91425" spcFirstLastPara="1" rIns="91425" wrap="square" tIns="45700">
            <a:normAutofit lnSpcReduction="10000"/>
          </a:bodyPr>
          <a:lstStyle/>
          <a:p>
            <a:pPr indent="-1665288" lvl="0" marL="1779588" rtl="0" algn="just">
              <a:lnSpc>
                <a:spcPct val="90000"/>
              </a:lnSpc>
              <a:spcBef>
                <a:spcPts val="1000"/>
              </a:spcBef>
              <a:spcAft>
                <a:spcPts val="0"/>
              </a:spcAft>
              <a:buSzPts val="1800"/>
              <a:buNone/>
            </a:pPr>
            <a:r>
              <a:rPr lang="ja-JP" sz="2200">
                <a:solidFill>
                  <a:srgbClr val="C55A11"/>
                </a:solidFill>
              </a:rPr>
              <a:t>施設管理者</a:t>
            </a:r>
            <a:r>
              <a:rPr lang="ja-JP" sz="2200"/>
              <a:t>：財政支出削減のためにPFI採用したい。実施のために必要な経費・時間も削減したい。支出を抑えつつ、コンサル等へ依存しがち。</a:t>
            </a:r>
            <a:endParaRPr sz="2200"/>
          </a:p>
          <a:p>
            <a:pPr indent="0" lvl="0" marL="114300" rtl="0" algn="l">
              <a:lnSpc>
                <a:spcPct val="37857"/>
              </a:lnSpc>
              <a:spcBef>
                <a:spcPts val="1000"/>
              </a:spcBef>
              <a:spcAft>
                <a:spcPts val="0"/>
              </a:spcAft>
              <a:buSzPts val="1800"/>
              <a:buNone/>
            </a:pPr>
            <a:r>
              <a:t/>
            </a:r>
            <a:endParaRPr/>
          </a:p>
          <a:p>
            <a:pPr indent="-1263650" lvl="0" marL="1377950" rtl="0" algn="just">
              <a:lnSpc>
                <a:spcPct val="90000"/>
              </a:lnSpc>
              <a:spcBef>
                <a:spcPts val="1000"/>
              </a:spcBef>
              <a:spcAft>
                <a:spcPts val="0"/>
              </a:spcAft>
              <a:buSzPts val="1800"/>
              <a:buNone/>
            </a:pPr>
            <a:r>
              <a:rPr lang="ja-JP" sz="2400">
                <a:solidFill>
                  <a:srgbClr val="C55A11"/>
                </a:solidFill>
              </a:rPr>
              <a:t>事業者</a:t>
            </a:r>
            <a:r>
              <a:rPr lang="ja-JP" sz="2400"/>
              <a:t>：事業落札のため、入札金額を低く抑えたい。技術力・資金力のある「大手」は、利益率の小さい「サービス購入型」ではなく「コンセッション」を志向。</a:t>
            </a:r>
            <a:endParaRPr sz="2400"/>
          </a:p>
          <a:p>
            <a:pPr indent="0" lvl="0" marL="114300" rtl="0" algn="l">
              <a:lnSpc>
                <a:spcPct val="37857"/>
              </a:lnSpc>
              <a:spcBef>
                <a:spcPts val="1000"/>
              </a:spcBef>
              <a:spcAft>
                <a:spcPts val="0"/>
              </a:spcAft>
              <a:buSzPts val="1800"/>
              <a:buNone/>
            </a:pPr>
            <a:r>
              <a:t/>
            </a:r>
            <a:endParaRPr/>
          </a:p>
          <a:p>
            <a:pPr indent="-1490663" lvl="0" marL="1604963" rtl="0" algn="just">
              <a:lnSpc>
                <a:spcPct val="90000"/>
              </a:lnSpc>
              <a:spcBef>
                <a:spcPts val="1000"/>
              </a:spcBef>
              <a:spcAft>
                <a:spcPts val="0"/>
              </a:spcAft>
              <a:buSzPts val="1800"/>
              <a:buNone/>
            </a:pPr>
            <a:r>
              <a:rPr lang="ja-JP" sz="2400">
                <a:solidFill>
                  <a:srgbClr val="C55A11"/>
                </a:solidFill>
              </a:rPr>
              <a:t>金融機関</a:t>
            </a:r>
            <a:r>
              <a:rPr lang="ja-JP" sz="2400"/>
              <a:t>：融資件数増につながるのでPFI事業増は歓迎。他方で、融資リスクが大きい「コンセッション」より「サービス購入型」を歓迎。</a:t>
            </a:r>
            <a:endParaRPr sz="2400"/>
          </a:p>
          <a:p>
            <a:pPr indent="0" lvl="0" marL="114300" rtl="0" algn="l">
              <a:lnSpc>
                <a:spcPct val="36428"/>
              </a:lnSpc>
              <a:spcBef>
                <a:spcPts val="1000"/>
              </a:spcBef>
              <a:spcAft>
                <a:spcPts val="0"/>
              </a:spcAft>
              <a:buSzPts val="1800"/>
              <a:buNone/>
            </a:pPr>
            <a:r>
              <a:t/>
            </a:r>
            <a:endParaRPr/>
          </a:p>
          <a:p>
            <a:pPr indent="-1849438" lvl="0" marL="1963738" rtl="0" algn="just">
              <a:lnSpc>
                <a:spcPct val="90000"/>
              </a:lnSpc>
              <a:spcBef>
                <a:spcPts val="1000"/>
              </a:spcBef>
              <a:spcAft>
                <a:spcPts val="0"/>
              </a:spcAft>
              <a:buSzPts val="1800"/>
              <a:buNone/>
            </a:pPr>
            <a:r>
              <a:rPr lang="ja-JP" sz="2400">
                <a:solidFill>
                  <a:srgbClr val="C55A11"/>
                </a:solidFill>
              </a:rPr>
              <a:t>コンサル等</a:t>
            </a:r>
            <a:r>
              <a:rPr lang="ja-JP" sz="2400"/>
              <a:t>：自前の算定モデルは競争力の源泉で、開示したくない。自治体のノウハウが高まって発注内容を絞り込まれるより、すべて任せてもらう方を歓迎。</a:t>
            </a:r>
            <a:endParaRPr sz="2400"/>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1"/>
          <p:cNvSpPr txBox="1"/>
          <p:nvPr>
            <p:ph type="title"/>
          </p:nvPr>
        </p:nvSpPr>
        <p:spPr>
          <a:xfrm>
            <a:off x="628650" y="256269"/>
            <a:ext cx="7886700" cy="10064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ja-JP"/>
              <a:t>結果としてのPFIの実態</a:t>
            </a:r>
            <a:endParaRPr/>
          </a:p>
        </p:txBody>
      </p:sp>
      <p:sp>
        <p:nvSpPr>
          <p:cNvPr id="382" name="Google Shape;382;p71"/>
          <p:cNvSpPr txBox="1"/>
          <p:nvPr>
            <p:ph idx="1" type="body"/>
          </p:nvPr>
        </p:nvSpPr>
        <p:spPr>
          <a:xfrm>
            <a:off x="628650" y="1262743"/>
            <a:ext cx="7886700" cy="4914220"/>
          </a:xfrm>
          <a:prstGeom prst="rect">
            <a:avLst/>
          </a:prstGeom>
          <a:noFill/>
          <a:ln>
            <a:noFill/>
          </a:ln>
        </p:spPr>
        <p:txBody>
          <a:bodyPr anchorCtr="0" anchor="t" bIns="45700" lIns="91425" spcFirstLastPara="1" rIns="91425" wrap="square" tIns="45700">
            <a:normAutofit fontScale="92500" lnSpcReduction="10000"/>
          </a:bodyPr>
          <a:lstStyle/>
          <a:p>
            <a:pPr indent="-601663" lvl="0" marL="715963" rtl="0" algn="l">
              <a:lnSpc>
                <a:spcPct val="90000"/>
              </a:lnSpc>
              <a:spcBef>
                <a:spcPts val="1000"/>
              </a:spcBef>
              <a:spcAft>
                <a:spcPts val="0"/>
              </a:spcAft>
              <a:buSzPct val="81081"/>
              <a:buNone/>
            </a:pPr>
            <a:r>
              <a:rPr lang="ja-JP" sz="2400"/>
              <a:t>(１)	融資が確保しやすく調整等も比較的少ない</a:t>
            </a:r>
            <a:r>
              <a:rPr lang="ja-JP" sz="2400">
                <a:solidFill>
                  <a:srgbClr val="C55A11"/>
                </a:solidFill>
              </a:rPr>
              <a:t>「サービス購入型」が、実施件数の大半となった</a:t>
            </a:r>
            <a:r>
              <a:rPr lang="ja-JP" sz="2400"/>
              <a:t>。</a:t>
            </a:r>
            <a:endParaRPr sz="2400"/>
          </a:p>
          <a:p>
            <a:pPr indent="-601663" lvl="0" marL="715963" rtl="0" algn="l">
              <a:lnSpc>
                <a:spcPct val="45000"/>
              </a:lnSpc>
              <a:spcBef>
                <a:spcPts val="1000"/>
              </a:spcBef>
              <a:spcAft>
                <a:spcPts val="0"/>
              </a:spcAft>
              <a:buSzPct val="81081"/>
              <a:buNone/>
            </a:pPr>
            <a:r>
              <a:t/>
            </a:r>
            <a:endParaRPr sz="2400"/>
          </a:p>
          <a:p>
            <a:pPr indent="-601663" lvl="0" marL="715963" rtl="0" algn="l">
              <a:lnSpc>
                <a:spcPct val="90000"/>
              </a:lnSpc>
              <a:spcBef>
                <a:spcPts val="1000"/>
              </a:spcBef>
              <a:spcAft>
                <a:spcPts val="0"/>
              </a:spcAft>
              <a:buSzPct val="81081"/>
              <a:buNone/>
            </a:pPr>
            <a:r>
              <a:rPr lang="ja-JP" sz="2400"/>
              <a:t>(２)	（上記の結果）事業方式の</a:t>
            </a:r>
            <a:r>
              <a:rPr lang="ja-JP" sz="2400">
                <a:solidFill>
                  <a:srgbClr val="C55A11"/>
                </a:solidFill>
              </a:rPr>
              <a:t>利益率の小ささ</a:t>
            </a:r>
            <a:r>
              <a:rPr lang="ja-JP" sz="2400"/>
              <a:t>から、</a:t>
            </a:r>
            <a:r>
              <a:rPr lang="ja-JP" sz="2400">
                <a:solidFill>
                  <a:srgbClr val="C55A11"/>
                </a:solidFill>
              </a:rPr>
              <a:t>参入する事業者はあまり増えず、地域のPFI事業は１社入札</a:t>
            </a:r>
            <a:r>
              <a:rPr lang="ja-JP" sz="2400"/>
              <a:t>が多い。</a:t>
            </a:r>
            <a:r>
              <a:rPr lang="ja-JP" sz="2400">
                <a:solidFill>
                  <a:srgbClr val="C55A11"/>
                </a:solidFill>
              </a:rPr>
              <a:t>価格競争重視</a:t>
            </a:r>
            <a:r>
              <a:rPr lang="ja-JP" sz="2400"/>
              <a:t>の入札が多く、入札金額を大きくする</a:t>
            </a:r>
            <a:r>
              <a:rPr lang="ja-JP" sz="2400">
                <a:solidFill>
                  <a:srgbClr val="C55A11"/>
                </a:solidFill>
              </a:rPr>
              <a:t>技術提案はしにくい</a:t>
            </a:r>
            <a:r>
              <a:rPr lang="ja-JP" sz="2400"/>
              <a:t>状況。</a:t>
            </a:r>
            <a:endParaRPr sz="2400"/>
          </a:p>
          <a:p>
            <a:pPr indent="-601663" lvl="0" marL="715963" rtl="0" algn="l">
              <a:lnSpc>
                <a:spcPct val="45000"/>
              </a:lnSpc>
              <a:spcBef>
                <a:spcPts val="1000"/>
              </a:spcBef>
              <a:spcAft>
                <a:spcPts val="0"/>
              </a:spcAft>
              <a:buSzPct val="81081"/>
              <a:buNone/>
            </a:pPr>
            <a:r>
              <a:t/>
            </a:r>
            <a:endParaRPr sz="2400"/>
          </a:p>
          <a:p>
            <a:pPr indent="-601663" lvl="0" marL="715963" rtl="0" algn="l">
              <a:lnSpc>
                <a:spcPct val="90000"/>
              </a:lnSpc>
              <a:spcBef>
                <a:spcPts val="1000"/>
              </a:spcBef>
              <a:spcAft>
                <a:spcPts val="0"/>
              </a:spcAft>
              <a:buSzPct val="81081"/>
              <a:buNone/>
            </a:pPr>
            <a:r>
              <a:rPr lang="ja-JP" sz="2400"/>
              <a:t>(３)	複雑な事業契約策定やVFM算定の</a:t>
            </a:r>
            <a:r>
              <a:rPr lang="ja-JP" sz="2400">
                <a:solidFill>
                  <a:srgbClr val="C55A11"/>
                </a:solidFill>
              </a:rPr>
              <a:t>ノウハウは自治体に移転・蓄積されず</a:t>
            </a:r>
            <a:r>
              <a:rPr lang="ja-JP" sz="2400"/>
              <a:t>、コンサル等の側でも</a:t>
            </a:r>
            <a:r>
              <a:rPr lang="ja-JP" sz="2400">
                <a:solidFill>
                  <a:srgbClr val="C55A11"/>
                </a:solidFill>
              </a:rPr>
              <a:t>「業界標準」</a:t>
            </a:r>
            <a:r>
              <a:rPr lang="ja-JP" sz="2400"/>
              <a:t>を策定して、競争のスタートラインを揃えるような</a:t>
            </a:r>
            <a:r>
              <a:rPr lang="ja-JP" sz="2400">
                <a:solidFill>
                  <a:srgbClr val="C55A11"/>
                </a:solidFill>
              </a:rPr>
              <a:t>動きは出なかった</a:t>
            </a:r>
            <a:r>
              <a:rPr lang="ja-JP" sz="2400"/>
              <a:t>。</a:t>
            </a:r>
            <a:endParaRPr sz="2400"/>
          </a:p>
          <a:p>
            <a:pPr indent="-601663" lvl="0" marL="715963" rtl="0" algn="l">
              <a:lnSpc>
                <a:spcPct val="43333"/>
              </a:lnSpc>
              <a:spcBef>
                <a:spcPts val="1000"/>
              </a:spcBef>
              <a:spcAft>
                <a:spcPts val="0"/>
              </a:spcAft>
              <a:buSzPct val="81081"/>
              <a:buNone/>
            </a:pPr>
            <a:r>
              <a:t/>
            </a:r>
            <a:endParaRPr sz="2400"/>
          </a:p>
          <a:p>
            <a:pPr indent="-601663" lvl="0" marL="715963" rtl="0" algn="l">
              <a:lnSpc>
                <a:spcPct val="90000"/>
              </a:lnSpc>
              <a:spcBef>
                <a:spcPts val="1000"/>
              </a:spcBef>
              <a:spcAft>
                <a:spcPts val="0"/>
              </a:spcAft>
              <a:buSzPct val="81081"/>
              <a:buNone/>
            </a:pPr>
            <a:r>
              <a:rPr lang="ja-JP" sz="2400"/>
              <a:t>(４)	施設管理者への</a:t>
            </a:r>
            <a:r>
              <a:rPr lang="ja-JP" sz="2400">
                <a:solidFill>
                  <a:srgbClr val="C55A11"/>
                </a:solidFill>
              </a:rPr>
              <a:t>事前調査・調整負担の大きさは変わらず、事業件数は大きくは伸びなかった</a:t>
            </a:r>
            <a:r>
              <a:rPr lang="ja-JP" sz="2400"/>
              <a:t>。</a:t>
            </a:r>
            <a:endParaRPr sz="2400"/>
          </a:p>
          <a:p>
            <a:pPr indent="-228600" lvl="0" marL="457200" rtl="0" algn="l">
              <a:lnSpc>
                <a:spcPct val="90000"/>
              </a:lnSpc>
              <a:spcBef>
                <a:spcPts val="1000"/>
              </a:spcBef>
              <a:spcAft>
                <a:spcPts val="0"/>
              </a:spcAft>
              <a:buClr>
                <a:schemeClr val="dk1"/>
              </a:buClr>
              <a:buSzPct val="81081"/>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type="title"/>
          </p:nvPr>
        </p:nvSpPr>
        <p:spPr>
          <a:xfrm>
            <a:off x="491490" y="172835"/>
            <a:ext cx="7886700" cy="48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ja-JP"/>
              <a:t>では、VFMに新たな可能性は？</a:t>
            </a:r>
            <a:endParaRPr/>
          </a:p>
        </p:txBody>
      </p:sp>
      <p:sp>
        <p:nvSpPr>
          <p:cNvPr id="388" name="Google Shape;388;p31"/>
          <p:cNvSpPr txBox="1"/>
          <p:nvPr>
            <p:ph idx="1" type="body"/>
          </p:nvPr>
        </p:nvSpPr>
        <p:spPr>
          <a:xfrm>
            <a:off x="491500" y="775375"/>
            <a:ext cx="8112300" cy="59460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350"/>
              <a:buChar char="•"/>
            </a:pPr>
            <a:r>
              <a:rPr b="1" lang="ja-JP" sz="2000"/>
              <a:t>VFMガイドライン一１より</a:t>
            </a:r>
            <a:r>
              <a:rPr b="1" lang="ja-JP" sz="2000"/>
              <a:t>抜粋：</a:t>
            </a:r>
            <a:endParaRPr b="1" sz="2000"/>
          </a:p>
          <a:p>
            <a:pPr indent="-336947" lvl="0" marL="336947" rtl="0" algn="l">
              <a:lnSpc>
                <a:spcPct val="150000"/>
              </a:lnSpc>
              <a:spcBef>
                <a:spcPts val="0"/>
              </a:spcBef>
              <a:spcAft>
                <a:spcPts val="0"/>
              </a:spcAft>
              <a:buClr>
                <a:schemeClr val="dk1"/>
              </a:buClr>
              <a:buSzPts val="1050"/>
              <a:buNone/>
            </a:pPr>
            <a:r>
              <a:rPr lang="ja-JP" sz="1600"/>
              <a:t>（2）～PFI事業として実施することにより、当該事業が効率的かつ効果的に実施できることを基準としている。公共部門が自ら実施する場合に比べて</a:t>
            </a:r>
            <a:r>
              <a:rPr b="1" lang="ja-JP" sz="1600" u="sng">
                <a:solidFill>
                  <a:srgbClr val="C55A11"/>
                </a:solidFill>
              </a:rPr>
              <a:t>VFMがある</a:t>
            </a:r>
            <a:r>
              <a:rPr lang="ja-JP" sz="1600"/>
              <a:t>場合、</a:t>
            </a:r>
            <a:r>
              <a:rPr b="1" lang="ja-JP" sz="1600" u="sng">
                <a:solidFill>
                  <a:srgbClr val="C55A11"/>
                </a:solidFill>
              </a:rPr>
              <a:t>効率的かつ効果的に実施できる</a:t>
            </a:r>
            <a:r>
              <a:rPr lang="ja-JP" sz="1600"/>
              <a:t>という当該基準を満たす。</a:t>
            </a:r>
            <a:endParaRPr sz="1600"/>
          </a:p>
          <a:p>
            <a:pPr indent="0" lvl="0" marL="0" rtl="0" algn="l">
              <a:lnSpc>
                <a:spcPct val="62500"/>
              </a:lnSpc>
              <a:spcBef>
                <a:spcPts val="1000"/>
              </a:spcBef>
              <a:spcAft>
                <a:spcPts val="0"/>
              </a:spcAft>
              <a:buClr>
                <a:schemeClr val="dk1"/>
              </a:buClr>
              <a:buSzPts val="1050"/>
              <a:buNone/>
            </a:pPr>
            <a:r>
              <a:t/>
            </a:r>
            <a:endParaRPr sz="1600"/>
          </a:p>
          <a:p>
            <a:pPr indent="-336947" lvl="0" marL="336947" rtl="0" algn="l">
              <a:lnSpc>
                <a:spcPct val="150000"/>
              </a:lnSpc>
              <a:spcBef>
                <a:spcPts val="0"/>
              </a:spcBef>
              <a:spcAft>
                <a:spcPts val="0"/>
              </a:spcAft>
              <a:buClr>
                <a:schemeClr val="dk1"/>
              </a:buClr>
              <a:buSzPts val="1050"/>
              <a:buNone/>
            </a:pPr>
            <a:r>
              <a:rPr lang="ja-JP" sz="1600"/>
              <a:t>（3）～</a:t>
            </a:r>
            <a:r>
              <a:rPr b="1" lang="ja-JP" sz="1600" u="sng">
                <a:solidFill>
                  <a:srgbClr val="C55A11"/>
                </a:solidFill>
              </a:rPr>
              <a:t>VFMを評価する要素</a:t>
            </a:r>
            <a:r>
              <a:rPr lang="ja-JP" sz="1600"/>
              <a:t>としては、～</a:t>
            </a:r>
            <a:r>
              <a:rPr b="1" lang="ja-JP" sz="1600" u="sng">
                <a:solidFill>
                  <a:srgbClr val="C55A11"/>
                </a:solidFill>
              </a:rPr>
              <a:t>「支払」と「サービスの価値」の２つ</a:t>
            </a:r>
            <a:r>
              <a:rPr lang="ja-JP" sz="1600"/>
              <a:t>があるが、</a:t>
            </a:r>
            <a:r>
              <a:rPr lang="ja-JP" sz="1600" u="sng"/>
              <a:t>基本方針</a:t>
            </a:r>
            <a:r>
              <a:rPr lang="ja-JP" sz="1600"/>
              <a:t>においては、</a:t>
            </a:r>
            <a:r>
              <a:rPr lang="ja-JP" sz="1600" u="sng">
                <a:solidFill>
                  <a:srgbClr val="C55A11"/>
                </a:solidFill>
              </a:rPr>
              <a:t>「支払」は、事業期間全体を通じた公的財政負担の見込額の現在価値</a:t>
            </a:r>
            <a:r>
              <a:rPr lang="ja-JP" sz="1600"/>
              <a:t>であり、</a:t>
            </a:r>
            <a:r>
              <a:rPr lang="ja-JP" sz="1600" u="sng">
                <a:solidFill>
                  <a:srgbClr val="C55A11"/>
                </a:solidFill>
              </a:rPr>
              <a:t>「サービスの価値」は、公共施設等の整備等によって得られるサービスの水準</a:t>
            </a:r>
            <a:r>
              <a:rPr lang="ja-JP" sz="1600"/>
              <a:t>である。</a:t>
            </a:r>
            <a:endParaRPr sz="1600"/>
          </a:p>
          <a:p>
            <a:pPr indent="0" lvl="0" marL="0" rtl="0" algn="l">
              <a:lnSpc>
                <a:spcPct val="62500"/>
              </a:lnSpc>
              <a:spcBef>
                <a:spcPts val="1000"/>
              </a:spcBef>
              <a:spcAft>
                <a:spcPts val="0"/>
              </a:spcAft>
              <a:buClr>
                <a:schemeClr val="dk1"/>
              </a:buClr>
              <a:buSzPts val="1050"/>
              <a:buNone/>
            </a:pPr>
            <a:r>
              <a:t/>
            </a:r>
            <a:endParaRPr sz="1600"/>
          </a:p>
          <a:p>
            <a:pPr indent="-336947" lvl="0" marL="336947" rtl="0" algn="l">
              <a:lnSpc>
                <a:spcPct val="150000"/>
              </a:lnSpc>
              <a:spcBef>
                <a:spcPts val="0"/>
              </a:spcBef>
              <a:spcAft>
                <a:spcPts val="0"/>
              </a:spcAft>
              <a:buClr>
                <a:schemeClr val="dk1"/>
              </a:buClr>
              <a:buSzPts val="1050"/>
              <a:buNone/>
            </a:pPr>
            <a:r>
              <a:rPr lang="ja-JP" sz="1600"/>
              <a:t>（6）一方、公共サービス水準を同一に設定することなく評価する場合、</a:t>
            </a:r>
            <a:r>
              <a:rPr lang="ja-JP" sz="1600" u="sng"/>
              <a:t>PSCとPFI事業のLCCが等しくても、PFI事業において公共サービス水準の向上が期待できるとき、PFI事業の側にVFM</a:t>
            </a:r>
            <a:r>
              <a:rPr lang="ja-JP" sz="1600"/>
              <a:t>がある。また、</a:t>
            </a:r>
            <a:r>
              <a:rPr lang="ja-JP" sz="1600" u="sng"/>
              <a:t>PFI事業のLCCがPSCを上回っても、その差を上回る公共サービス水準の向上がPFI事業において期待できれば、PFI事業の側にVFM</a:t>
            </a:r>
            <a:r>
              <a:rPr lang="ja-JP" sz="1600"/>
              <a:t>があるといえる。ただし、この場合においては、</a:t>
            </a:r>
            <a:r>
              <a:rPr b="1" lang="ja-JP" sz="1600" u="sng">
                <a:solidFill>
                  <a:srgbClr val="C55A11"/>
                </a:solidFill>
              </a:rPr>
              <a:t>期待できる公共サービス水準の向上が何らかの方法によりPSCやPFI事業のLCCと同一の尺度で定量化できることが前提</a:t>
            </a:r>
            <a:r>
              <a:rPr lang="ja-JP" sz="1600"/>
              <a:t>条件となる。</a:t>
            </a:r>
            <a:endParaRPr sz="1600"/>
          </a:p>
        </p:txBody>
      </p:sp>
      <p:sp>
        <p:nvSpPr>
          <p:cNvPr id="389" name="Google Shape;389;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idx="1" type="body"/>
          </p:nvPr>
        </p:nvSpPr>
        <p:spPr>
          <a:xfrm>
            <a:off x="460317" y="1677835"/>
            <a:ext cx="8055033" cy="4276898"/>
          </a:xfrm>
          <a:prstGeom prst="rect">
            <a:avLst/>
          </a:prstGeom>
          <a:noFill/>
          <a:ln>
            <a:noFill/>
          </a:ln>
        </p:spPr>
        <p:txBody>
          <a:bodyPr anchorCtr="0" anchor="t" bIns="45700" lIns="91425" spcFirstLastPara="1" rIns="91425" wrap="square" tIns="45700">
            <a:normAutofit/>
          </a:bodyPr>
          <a:lstStyle/>
          <a:p>
            <a:pPr indent="-758825" lvl="0" marL="758825" rtl="0" algn="l">
              <a:lnSpc>
                <a:spcPct val="120000"/>
              </a:lnSpc>
              <a:spcBef>
                <a:spcPts val="1000"/>
              </a:spcBef>
              <a:spcAft>
                <a:spcPts val="0"/>
              </a:spcAft>
              <a:buClr>
                <a:schemeClr val="dk1"/>
              </a:buClr>
              <a:buSzPts val="2800"/>
              <a:buNone/>
            </a:pPr>
            <a:r>
              <a:rPr lang="ja-JP"/>
              <a:t>(１)では、「同じ費用で、効果・価値を上げられる」部分は、PFI事業の事業では、どこに確認できる</a:t>
            </a:r>
            <a:r>
              <a:rPr lang="ja-JP"/>
              <a:t>の</a:t>
            </a:r>
            <a:r>
              <a:rPr lang="ja-JP"/>
              <a:t>か？</a:t>
            </a:r>
            <a:endParaRPr/>
          </a:p>
          <a:p>
            <a:pPr indent="-267891" lvl="0" marL="267891" rtl="0" algn="l">
              <a:lnSpc>
                <a:spcPct val="120000"/>
              </a:lnSpc>
              <a:spcBef>
                <a:spcPts val="1000"/>
              </a:spcBef>
              <a:spcAft>
                <a:spcPts val="0"/>
              </a:spcAft>
              <a:buClr>
                <a:schemeClr val="dk1"/>
              </a:buClr>
              <a:buSzPts val="2800"/>
              <a:buNone/>
            </a:pPr>
            <a:r>
              <a:t/>
            </a:r>
            <a:endParaRPr/>
          </a:p>
          <a:p>
            <a:pPr indent="-758825" lvl="0" marL="758825" rtl="0" algn="l">
              <a:lnSpc>
                <a:spcPct val="120000"/>
              </a:lnSpc>
              <a:spcBef>
                <a:spcPts val="1000"/>
              </a:spcBef>
              <a:spcAft>
                <a:spcPts val="0"/>
              </a:spcAft>
              <a:buClr>
                <a:schemeClr val="dk1"/>
              </a:buClr>
              <a:buSzPts val="2800"/>
              <a:buNone/>
            </a:pPr>
            <a:r>
              <a:rPr lang="ja-JP">
                <a:solidFill>
                  <a:schemeClr val="dk1"/>
                </a:solidFill>
              </a:rPr>
              <a:t>(２)	</a:t>
            </a:r>
            <a:r>
              <a:rPr lang="ja-JP">
                <a:solidFill>
                  <a:srgbClr val="C55A11"/>
                </a:solidFill>
              </a:rPr>
              <a:t>混合型、独立採算型の収益事業、コンセッションでの運営権事業</a:t>
            </a:r>
            <a:r>
              <a:rPr lang="ja-JP"/>
              <a:t>が、それに該当するのではないか？</a:t>
            </a:r>
            <a:endParaRPr/>
          </a:p>
        </p:txBody>
      </p:sp>
      <p:sp>
        <p:nvSpPr>
          <p:cNvPr id="395" name="Google Shape;395;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
        <p:nvSpPr>
          <p:cNvPr id="396" name="Google Shape;396;p33"/>
          <p:cNvSpPr txBox="1"/>
          <p:nvPr>
            <p:ph type="title"/>
          </p:nvPr>
        </p:nvSpPr>
        <p:spPr>
          <a:xfrm>
            <a:off x="491490" y="426835"/>
            <a:ext cx="7886700" cy="7705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ja-JP"/>
              <a:t>検討の方向性</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cxnSp>
        <p:nvCxnSpPr>
          <p:cNvPr id="402" name="Google Shape;402;p34"/>
          <p:cNvCxnSpPr/>
          <p:nvPr/>
        </p:nvCxnSpPr>
        <p:spPr>
          <a:xfrm>
            <a:off x="1873944" y="1758259"/>
            <a:ext cx="0" cy="2107286"/>
          </a:xfrm>
          <a:prstGeom prst="straightConnector1">
            <a:avLst/>
          </a:prstGeom>
          <a:noFill/>
          <a:ln cap="flat" cmpd="sng" w="9525">
            <a:solidFill>
              <a:srgbClr val="548135"/>
            </a:solidFill>
            <a:prstDash val="solid"/>
            <a:miter lim="800000"/>
            <a:headEnd len="sm" w="sm" type="none"/>
            <a:tailEnd len="sm" w="sm" type="none"/>
          </a:ln>
        </p:spPr>
      </p:cxnSp>
      <p:cxnSp>
        <p:nvCxnSpPr>
          <p:cNvPr id="403" name="Google Shape;403;p34"/>
          <p:cNvCxnSpPr/>
          <p:nvPr/>
        </p:nvCxnSpPr>
        <p:spPr>
          <a:xfrm>
            <a:off x="5978345" y="2181977"/>
            <a:ext cx="0" cy="1683568"/>
          </a:xfrm>
          <a:prstGeom prst="straightConnector1">
            <a:avLst/>
          </a:prstGeom>
          <a:noFill/>
          <a:ln cap="flat" cmpd="sng" w="9525">
            <a:solidFill>
              <a:srgbClr val="548135"/>
            </a:solidFill>
            <a:prstDash val="solid"/>
            <a:miter lim="800000"/>
            <a:headEnd len="sm" w="sm" type="none"/>
            <a:tailEnd len="sm" w="sm" type="none"/>
          </a:ln>
        </p:spPr>
      </p:cxnSp>
      <p:sp>
        <p:nvSpPr>
          <p:cNvPr id="404" name="Google Shape;404;p34"/>
          <p:cNvSpPr/>
          <p:nvPr/>
        </p:nvSpPr>
        <p:spPr>
          <a:xfrm>
            <a:off x="1873944" y="2503283"/>
            <a:ext cx="4104396" cy="448887"/>
          </a:xfrm>
          <a:prstGeom prst="rect">
            <a:avLst/>
          </a:prstGeom>
          <a:solidFill>
            <a:srgbClr val="F4B08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405" name="Google Shape;405;p34"/>
          <p:cNvSpPr/>
          <p:nvPr/>
        </p:nvSpPr>
        <p:spPr>
          <a:xfrm>
            <a:off x="1876018" y="3276135"/>
            <a:ext cx="3171308" cy="448887"/>
          </a:xfrm>
          <a:prstGeom prst="rect">
            <a:avLst/>
          </a:prstGeom>
          <a:solidFill>
            <a:srgbClr val="FEE599"/>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406" name="Google Shape;406;p34"/>
          <p:cNvSpPr/>
          <p:nvPr/>
        </p:nvSpPr>
        <p:spPr>
          <a:xfrm>
            <a:off x="5047326" y="3278327"/>
            <a:ext cx="937260" cy="448887"/>
          </a:xfrm>
          <a:prstGeom prst="rect">
            <a:avLst/>
          </a:prstGeom>
          <a:no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407" name="Google Shape;407;p34"/>
          <p:cNvSpPr/>
          <p:nvPr/>
        </p:nvSpPr>
        <p:spPr>
          <a:xfrm>
            <a:off x="5984583" y="3274057"/>
            <a:ext cx="1190914" cy="448887"/>
          </a:xfrm>
          <a:prstGeom prst="rect">
            <a:avLst/>
          </a:prstGeom>
          <a:solidFill>
            <a:srgbClr val="FFC00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cxnSp>
        <p:nvCxnSpPr>
          <p:cNvPr id="408" name="Google Shape;408;p34"/>
          <p:cNvCxnSpPr/>
          <p:nvPr/>
        </p:nvCxnSpPr>
        <p:spPr>
          <a:xfrm>
            <a:off x="1873944" y="2348342"/>
            <a:ext cx="4104396" cy="0"/>
          </a:xfrm>
          <a:prstGeom prst="straightConnector1">
            <a:avLst/>
          </a:prstGeom>
          <a:noFill/>
          <a:ln cap="flat" cmpd="sng" w="9525">
            <a:solidFill>
              <a:srgbClr val="548135"/>
            </a:solidFill>
            <a:prstDash val="solid"/>
            <a:miter lim="800000"/>
            <a:headEnd len="med" w="med" type="triangle"/>
            <a:tailEnd len="med" w="med" type="triangle"/>
          </a:ln>
        </p:spPr>
      </p:cxnSp>
      <p:sp>
        <p:nvSpPr>
          <p:cNvPr id="409" name="Google Shape;409;p34"/>
          <p:cNvSpPr txBox="1"/>
          <p:nvPr/>
        </p:nvSpPr>
        <p:spPr>
          <a:xfrm>
            <a:off x="2932087" y="2138334"/>
            <a:ext cx="2115239"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ja-JP" sz="1050" u="none" cap="none" strike="noStrike">
                <a:solidFill>
                  <a:schemeClr val="dk1"/>
                </a:solidFill>
                <a:latin typeface="Arial"/>
                <a:ea typeface="Arial"/>
                <a:cs typeface="Arial"/>
                <a:sym typeface="Arial"/>
              </a:rPr>
              <a:t>（本体事業のサービスの水準）</a:t>
            </a:r>
            <a:endParaRPr b="0" i="0" sz="1400" u="none" cap="none" strike="noStrike">
              <a:solidFill>
                <a:srgbClr val="000000"/>
              </a:solidFill>
              <a:latin typeface="Arial"/>
              <a:ea typeface="Arial"/>
              <a:cs typeface="Arial"/>
              <a:sym typeface="Arial"/>
            </a:endParaRPr>
          </a:p>
        </p:txBody>
      </p:sp>
      <p:sp>
        <p:nvSpPr>
          <p:cNvPr id="410" name="Google Shape;410;p34"/>
          <p:cNvSpPr txBox="1"/>
          <p:nvPr/>
        </p:nvSpPr>
        <p:spPr>
          <a:xfrm>
            <a:off x="5247129" y="3281851"/>
            <a:ext cx="9355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費用のVFM</a:t>
            </a:r>
            <a:endParaRPr b="0" i="0" sz="1200" u="none" cap="none" strike="noStrike">
              <a:solidFill>
                <a:schemeClr val="dk1"/>
              </a:solidFill>
              <a:latin typeface="Arial"/>
              <a:ea typeface="Arial"/>
              <a:cs typeface="Arial"/>
              <a:sym typeface="Arial"/>
            </a:endParaRPr>
          </a:p>
        </p:txBody>
      </p:sp>
      <p:sp>
        <p:nvSpPr>
          <p:cNvPr id="411" name="Google Shape;411;p34"/>
          <p:cNvSpPr/>
          <p:nvPr/>
        </p:nvSpPr>
        <p:spPr>
          <a:xfrm>
            <a:off x="6475082" y="3735526"/>
            <a:ext cx="197566" cy="130019"/>
          </a:xfrm>
          <a:prstGeom prst="upArrow">
            <a:avLst>
              <a:gd fmla="val 50000" name="adj1"/>
              <a:gd fmla="val 50000" name="adj2"/>
            </a:avLst>
          </a:prstGeom>
          <a:solidFill>
            <a:srgbClr val="FFF2C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412" name="Google Shape;412;p34"/>
          <p:cNvSpPr txBox="1"/>
          <p:nvPr/>
        </p:nvSpPr>
        <p:spPr>
          <a:xfrm>
            <a:off x="6311908" y="3300338"/>
            <a:ext cx="9355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Arial"/>
                <a:ea typeface="Arial"/>
                <a:cs typeface="Arial"/>
                <a:sym typeface="Arial"/>
              </a:rPr>
              <a:t>価値のVFM</a:t>
            </a:r>
            <a:endParaRPr b="0" i="0" sz="1200" u="none" cap="none" strike="noStrike">
              <a:solidFill>
                <a:schemeClr val="dk1"/>
              </a:solidFill>
              <a:latin typeface="Arial"/>
              <a:ea typeface="Arial"/>
              <a:cs typeface="Arial"/>
              <a:sym typeface="Arial"/>
            </a:endParaRPr>
          </a:p>
        </p:txBody>
      </p:sp>
      <p:sp>
        <p:nvSpPr>
          <p:cNvPr id="413" name="Google Shape;413;p34"/>
          <p:cNvSpPr txBox="1"/>
          <p:nvPr/>
        </p:nvSpPr>
        <p:spPr>
          <a:xfrm>
            <a:off x="5859880" y="3867258"/>
            <a:ext cx="1434536"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ja-JP" sz="900" u="none" cap="none" strike="noStrike">
                <a:solidFill>
                  <a:schemeClr val="dk1"/>
                </a:solidFill>
                <a:latin typeface="Arial"/>
                <a:ea typeface="Arial"/>
                <a:cs typeface="Arial"/>
                <a:sym typeface="Arial"/>
              </a:rPr>
              <a:t>・事業者のリスクによって追加された経済価値</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JP" sz="900" u="none" cap="none" strike="noStrike">
                <a:solidFill>
                  <a:schemeClr val="dk1"/>
                </a:solidFill>
                <a:latin typeface="Arial"/>
                <a:ea typeface="Arial"/>
                <a:cs typeface="Arial"/>
                <a:sym typeface="Arial"/>
              </a:rPr>
              <a:t>・住民の経済的需要を満たして得られる収入</a:t>
            </a:r>
            <a:endParaRPr b="0" i="0" sz="900" u="none" cap="none" strike="noStrike">
              <a:solidFill>
                <a:schemeClr val="dk1"/>
              </a:solidFill>
              <a:latin typeface="Arial"/>
              <a:ea typeface="Arial"/>
              <a:cs typeface="Arial"/>
              <a:sym typeface="Arial"/>
            </a:endParaRPr>
          </a:p>
        </p:txBody>
      </p:sp>
      <p:sp>
        <p:nvSpPr>
          <p:cNvPr id="414" name="Google Shape;414;p34"/>
          <p:cNvSpPr txBox="1"/>
          <p:nvPr/>
        </p:nvSpPr>
        <p:spPr>
          <a:xfrm>
            <a:off x="5984582" y="2802892"/>
            <a:ext cx="1187670" cy="5078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ja-JP" sz="900" u="none" cap="none" strike="noStrike">
                <a:solidFill>
                  <a:schemeClr val="dk1"/>
                </a:solidFill>
                <a:latin typeface="Arial"/>
                <a:ea typeface="Arial"/>
                <a:cs typeface="Arial"/>
                <a:sym typeface="Arial"/>
              </a:rPr>
              <a:t>（任意・附帯事業により追加されるサービスの水準）</a:t>
            </a:r>
            <a:endParaRPr b="0" i="0" sz="1400" u="none" cap="none" strike="noStrike">
              <a:solidFill>
                <a:srgbClr val="000000"/>
              </a:solidFill>
              <a:latin typeface="Arial"/>
              <a:ea typeface="Arial"/>
              <a:cs typeface="Arial"/>
              <a:sym typeface="Arial"/>
            </a:endParaRPr>
          </a:p>
        </p:txBody>
      </p:sp>
      <p:sp>
        <p:nvSpPr>
          <p:cNvPr id="415" name="Google Shape;415;p34"/>
          <p:cNvSpPr txBox="1"/>
          <p:nvPr/>
        </p:nvSpPr>
        <p:spPr>
          <a:xfrm>
            <a:off x="549105" y="607825"/>
            <a:ext cx="8045788" cy="707846"/>
          </a:xfrm>
          <a:prstGeom prst="rect">
            <a:avLst/>
          </a:prstGeom>
          <a:noFill/>
          <a:ln cap="flat" cmpd="sng" w="9525">
            <a:solidFill>
              <a:srgbClr val="C0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rgbClr val="C00000"/>
                </a:solidFill>
                <a:latin typeface="Arial"/>
                <a:ea typeface="Arial"/>
                <a:cs typeface="Arial"/>
                <a:sym typeface="Arial"/>
              </a:rPr>
              <a:t>本来、＜全体のVFM　＝　費用のVFM　＋　価値のVFM＞と考えるべきでは？</a:t>
            </a:r>
            <a:endParaRPr b="1" i="0" sz="2000" u="none" cap="none" strike="noStrike">
              <a:solidFill>
                <a:srgbClr val="C00000"/>
              </a:solidFill>
              <a:latin typeface="Arial"/>
              <a:ea typeface="Arial"/>
              <a:cs typeface="Arial"/>
              <a:sym typeface="Arial"/>
            </a:endParaRPr>
          </a:p>
        </p:txBody>
      </p:sp>
      <p:sp>
        <p:nvSpPr>
          <p:cNvPr id="416" name="Google Shape;416;p34"/>
          <p:cNvSpPr txBox="1"/>
          <p:nvPr/>
        </p:nvSpPr>
        <p:spPr>
          <a:xfrm>
            <a:off x="628650" y="5195315"/>
            <a:ext cx="7886698" cy="923289"/>
          </a:xfrm>
          <a:prstGeom prst="rect">
            <a:avLst/>
          </a:prstGeom>
          <a:noFill/>
          <a:ln>
            <a:noFill/>
          </a:ln>
        </p:spPr>
        <p:txBody>
          <a:bodyPr anchorCtr="0" anchor="t" bIns="45700" lIns="91425" spcFirstLastPara="1" rIns="91425" wrap="square" tIns="45700">
            <a:spAutoFit/>
          </a:bodyPr>
          <a:lstStyle/>
          <a:p>
            <a:pPr indent="-227013" lvl="0" marL="227013" marR="0" rtl="0" algn="l">
              <a:lnSpc>
                <a:spcPct val="100000"/>
              </a:lnSpc>
              <a:spcBef>
                <a:spcPts val="0"/>
              </a:spcBef>
              <a:spcAft>
                <a:spcPts val="0"/>
              </a:spcAft>
              <a:buClr>
                <a:srgbClr val="000000"/>
              </a:buClr>
              <a:buSzPts val="1800"/>
              <a:buFont typeface="Arial"/>
              <a:buNone/>
            </a:pPr>
            <a:r>
              <a:rPr b="1" i="0" lang="ja-JP" sz="1800" u="none" cap="none" strike="noStrike">
                <a:solidFill>
                  <a:srgbClr val="C55A11"/>
                </a:solidFill>
                <a:latin typeface="Arial"/>
                <a:ea typeface="Arial"/>
                <a:cs typeface="Arial"/>
                <a:sym typeface="Arial"/>
              </a:rPr>
              <a:t>※サービス購入型では、「同じサービス水準での費用を比較」するため、任意事業や附帯事業で追加される経済価値を測定してこなかったが、混合型でもそれで十分か？</a:t>
            </a:r>
            <a:endParaRPr b="1" i="0" sz="1800" u="none" cap="none" strike="noStrike">
              <a:solidFill>
                <a:srgbClr val="C55A11"/>
              </a:solidFill>
              <a:latin typeface="Arial"/>
              <a:ea typeface="Arial"/>
              <a:cs typeface="Arial"/>
              <a:sym typeface="Arial"/>
            </a:endParaRPr>
          </a:p>
        </p:txBody>
      </p:sp>
      <p:cxnSp>
        <p:nvCxnSpPr>
          <p:cNvPr id="417" name="Google Shape;417;p34"/>
          <p:cNvCxnSpPr/>
          <p:nvPr/>
        </p:nvCxnSpPr>
        <p:spPr>
          <a:xfrm>
            <a:off x="7178497" y="1758259"/>
            <a:ext cx="0" cy="2107286"/>
          </a:xfrm>
          <a:prstGeom prst="straightConnector1">
            <a:avLst/>
          </a:prstGeom>
          <a:noFill/>
          <a:ln cap="flat" cmpd="sng" w="9525">
            <a:solidFill>
              <a:srgbClr val="548135"/>
            </a:solidFill>
            <a:prstDash val="solid"/>
            <a:miter lim="800000"/>
            <a:headEnd len="sm" w="sm" type="none"/>
            <a:tailEnd len="sm" w="sm" type="none"/>
          </a:ln>
        </p:spPr>
      </p:cxnSp>
      <p:cxnSp>
        <p:nvCxnSpPr>
          <p:cNvPr id="418" name="Google Shape;418;p34"/>
          <p:cNvCxnSpPr/>
          <p:nvPr/>
        </p:nvCxnSpPr>
        <p:spPr>
          <a:xfrm>
            <a:off x="1880296" y="1953834"/>
            <a:ext cx="5295200" cy="0"/>
          </a:xfrm>
          <a:prstGeom prst="straightConnector1">
            <a:avLst/>
          </a:prstGeom>
          <a:noFill/>
          <a:ln cap="flat" cmpd="sng" w="9525">
            <a:solidFill>
              <a:srgbClr val="548135"/>
            </a:solidFill>
            <a:prstDash val="solid"/>
            <a:miter lim="800000"/>
            <a:headEnd len="med" w="med" type="triangle"/>
            <a:tailEnd len="med" w="med" type="triangle"/>
          </a:ln>
        </p:spPr>
      </p:cxnSp>
      <p:sp>
        <p:nvSpPr>
          <p:cNvPr id="419" name="Google Shape;419;p34"/>
          <p:cNvSpPr txBox="1"/>
          <p:nvPr/>
        </p:nvSpPr>
        <p:spPr>
          <a:xfrm>
            <a:off x="3554388" y="1718427"/>
            <a:ext cx="2095637"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ja-JP" sz="1050" u="none" cap="none" strike="noStrike">
                <a:solidFill>
                  <a:schemeClr val="dk1"/>
                </a:solidFill>
                <a:latin typeface="Arial"/>
                <a:ea typeface="Arial"/>
                <a:cs typeface="Arial"/>
                <a:sym typeface="Arial"/>
              </a:rPr>
              <a:t>（事業全体のサービスの水準）</a:t>
            </a:r>
            <a:endParaRPr b="0" i="0" sz="1400" u="none" cap="none" strike="noStrike">
              <a:solidFill>
                <a:srgbClr val="000000"/>
              </a:solidFill>
              <a:latin typeface="Arial"/>
              <a:ea typeface="Arial"/>
              <a:cs typeface="Arial"/>
              <a:sym typeface="Arial"/>
            </a:endParaRPr>
          </a:p>
        </p:txBody>
      </p:sp>
      <p:sp>
        <p:nvSpPr>
          <p:cNvPr id="420" name="Google Shape;420;p34"/>
          <p:cNvSpPr txBox="1"/>
          <p:nvPr/>
        </p:nvSpPr>
        <p:spPr>
          <a:xfrm>
            <a:off x="3032763" y="2618278"/>
            <a:ext cx="1873201"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ja-JP" sz="1050" u="none" cap="none" strike="noStrike">
                <a:solidFill>
                  <a:schemeClr val="dk1"/>
                </a:solidFill>
                <a:latin typeface="Arial"/>
                <a:ea typeface="Arial"/>
                <a:cs typeface="Arial"/>
                <a:sym typeface="Arial"/>
              </a:rPr>
              <a:t>（公的財政支出の見込額）</a:t>
            </a:r>
            <a:endParaRPr b="0" i="0" sz="1400" u="none" cap="none" strike="noStrike">
              <a:solidFill>
                <a:srgbClr val="000000"/>
              </a:solidFill>
              <a:latin typeface="Arial"/>
              <a:ea typeface="Arial"/>
              <a:cs typeface="Arial"/>
              <a:sym typeface="Arial"/>
            </a:endParaRPr>
          </a:p>
        </p:txBody>
      </p:sp>
      <p:sp>
        <p:nvSpPr>
          <p:cNvPr id="421" name="Google Shape;421;p34"/>
          <p:cNvSpPr txBox="1"/>
          <p:nvPr/>
        </p:nvSpPr>
        <p:spPr>
          <a:xfrm>
            <a:off x="2617126" y="3387205"/>
            <a:ext cx="182974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ja-JP" sz="1050" u="none" cap="none" strike="noStrike">
                <a:solidFill>
                  <a:schemeClr val="dk1"/>
                </a:solidFill>
                <a:latin typeface="Arial"/>
                <a:ea typeface="Arial"/>
                <a:cs typeface="Arial"/>
                <a:sym typeface="Arial"/>
              </a:rPr>
              <a:t>（公的財政支出の見込額）</a:t>
            </a:r>
            <a:endParaRPr b="0" i="0" sz="1400" u="none" cap="none" strike="noStrike">
              <a:solidFill>
                <a:srgbClr val="000000"/>
              </a:solidFill>
              <a:latin typeface="Arial"/>
              <a:ea typeface="Arial"/>
              <a:cs typeface="Arial"/>
              <a:sym typeface="Arial"/>
            </a:endParaRPr>
          </a:p>
        </p:txBody>
      </p:sp>
      <p:sp>
        <p:nvSpPr>
          <p:cNvPr id="422" name="Google Shape;422;p34"/>
          <p:cNvSpPr txBox="1"/>
          <p:nvPr/>
        </p:nvSpPr>
        <p:spPr>
          <a:xfrm>
            <a:off x="643522" y="2580870"/>
            <a:ext cx="940402" cy="25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ja-JP" sz="1050" u="none" cap="none" strike="noStrike">
                <a:solidFill>
                  <a:schemeClr val="dk1"/>
                </a:solidFill>
                <a:latin typeface="Arial"/>
                <a:ea typeface="Arial"/>
                <a:cs typeface="Arial"/>
                <a:sym typeface="Arial"/>
              </a:rPr>
              <a:t>（PSC）</a:t>
            </a:r>
            <a:endParaRPr b="0" i="0" sz="1400" u="none" cap="none" strike="noStrike">
              <a:solidFill>
                <a:srgbClr val="000000"/>
              </a:solidFill>
              <a:latin typeface="Arial"/>
              <a:ea typeface="Arial"/>
              <a:cs typeface="Arial"/>
              <a:sym typeface="Arial"/>
            </a:endParaRPr>
          </a:p>
        </p:txBody>
      </p:sp>
      <p:sp>
        <p:nvSpPr>
          <p:cNvPr id="423" name="Google Shape;423;p34"/>
          <p:cNvSpPr txBox="1"/>
          <p:nvPr/>
        </p:nvSpPr>
        <p:spPr>
          <a:xfrm>
            <a:off x="628650" y="3374735"/>
            <a:ext cx="1219219" cy="25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ja-JP" sz="1050" u="none" cap="none" strike="noStrike">
                <a:solidFill>
                  <a:schemeClr val="dk1"/>
                </a:solidFill>
                <a:latin typeface="Arial"/>
                <a:ea typeface="Arial"/>
                <a:cs typeface="Arial"/>
                <a:sym typeface="Arial"/>
              </a:rPr>
              <a:t>（PFI-LCC）</a:t>
            </a:r>
            <a:endParaRPr b="0" i="0" sz="1400" u="none" cap="none" strike="noStrike">
              <a:solidFill>
                <a:srgbClr val="000000"/>
              </a:solidFill>
              <a:latin typeface="Arial"/>
              <a:ea typeface="Arial"/>
              <a:cs typeface="Arial"/>
              <a:sym typeface="Arial"/>
            </a:endParaRPr>
          </a:p>
        </p:txBody>
      </p:sp>
      <p:cxnSp>
        <p:nvCxnSpPr>
          <p:cNvPr id="424" name="Google Shape;424;p34"/>
          <p:cNvCxnSpPr/>
          <p:nvPr/>
        </p:nvCxnSpPr>
        <p:spPr>
          <a:xfrm flipH="1">
            <a:off x="5047326" y="2952170"/>
            <a:ext cx="931014" cy="321887"/>
          </a:xfrm>
          <a:prstGeom prst="straightConnector1">
            <a:avLst/>
          </a:prstGeom>
          <a:noFill/>
          <a:ln cap="flat" cmpd="sng" w="9525">
            <a:solidFill>
              <a:srgbClr val="A8D08C"/>
            </a:solidFill>
            <a:prstDash val="dash"/>
            <a:miter lim="800000"/>
            <a:headEnd len="sm" w="sm" type="none"/>
            <a:tailEnd len="sm" w="sm" type="none"/>
          </a:ln>
        </p:spPr>
      </p:cxnSp>
      <p:sp>
        <p:nvSpPr>
          <p:cNvPr id="425" name="Google Shape;425;p34"/>
          <p:cNvSpPr txBox="1"/>
          <p:nvPr/>
        </p:nvSpPr>
        <p:spPr>
          <a:xfrm>
            <a:off x="5248675" y="4612558"/>
            <a:ext cx="2836546" cy="4154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ja-JP" sz="1050" u="none" cap="none" strike="noStrike">
                <a:solidFill>
                  <a:schemeClr val="dk1"/>
                </a:solidFill>
                <a:latin typeface="Arial"/>
                <a:ea typeface="Arial"/>
                <a:cs typeface="Arial"/>
                <a:sym typeface="Arial"/>
              </a:rPr>
              <a:t>＜直接の公共支出に依存しない経済価値の創出＞</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65e7f0f70c_0_0"/>
          <p:cNvSpPr txBox="1"/>
          <p:nvPr>
            <p:ph type="title"/>
          </p:nvPr>
        </p:nvSpPr>
        <p:spPr>
          <a:xfrm>
            <a:off x="628650" y="365125"/>
            <a:ext cx="7886700" cy="711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ja-JP"/>
              <a:t>本日の報告事項　１</a:t>
            </a:r>
            <a:endParaRPr/>
          </a:p>
        </p:txBody>
      </p:sp>
      <p:sp>
        <p:nvSpPr>
          <p:cNvPr id="158" name="Google Shape;158;g365e7f0f70c_0_0"/>
          <p:cNvSpPr txBox="1"/>
          <p:nvPr>
            <p:ph idx="1" type="body"/>
          </p:nvPr>
        </p:nvSpPr>
        <p:spPr>
          <a:xfrm>
            <a:off x="628650" y="1196475"/>
            <a:ext cx="7886700" cy="4980300"/>
          </a:xfrm>
          <a:prstGeom prst="rect">
            <a:avLst/>
          </a:prstGeom>
        </p:spPr>
        <p:txBody>
          <a:bodyPr anchorCtr="0" anchor="t" bIns="91425" lIns="1440000" spcFirstLastPara="1" rIns="91425" wrap="square" tIns="91425">
            <a:normAutofit/>
          </a:bodyPr>
          <a:lstStyle/>
          <a:p>
            <a:pPr indent="-990000" lvl="0" marL="0" rtl="0" algn="l">
              <a:spcBef>
                <a:spcPts val="1000"/>
              </a:spcBef>
              <a:spcAft>
                <a:spcPts val="0"/>
              </a:spcAft>
              <a:buNone/>
            </a:pPr>
            <a:r>
              <a:rPr lang="ja-JP"/>
              <a:t>１−１　PFIとは？</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ja-JP"/>
              <a:t>１−２　令和3年</a:t>
            </a:r>
            <a:r>
              <a:rPr lang="ja-JP"/>
              <a:t>度</a:t>
            </a:r>
            <a:r>
              <a:rPr lang="ja-JP"/>
              <a:t>　VFMの算定実態を把握（会計検査結果＋実態調査結果）</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ja-JP"/>
              <a:t>①</a:t>
            </a:r>
            <a:r>
              <a:rPr lang="ja-JP"/>
              <a:t>ガイドラインの不備</a:t>
            </a:r>
            <a:r>
              <a:rPr lang="ja-JP"/>
              <a:t>もあって</a:t>
            </a:r>
            <a:r>
              <a:rPr lang="ja-JP"/>
              <a:t>、かなり無理な算定実態を招いていた。</a:t>
            </a:r>
            <a:endParaRPr/>
          </a:p>
          <a:p>
            <a:pPr indent="0" lvl="0" marL="0" rtl="0" algn="l">
              <a:spcBef>
                <a:spcPts val="1000"/>
              </a:spcBef>
              <a:spcAft>
                <a:spcPts val="0"/>
              </a:spcAft>
              <a:buNone/>
            </a:pPr>
            <a:r>
              <a:rPr lang="ja-JP"/>
              <a:t>②VFMが客観的とはいえない形で制御されていた可能性が浮上？</a:t>
            </a:r>
            <a:endParaRPr/>
          </a:p>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idx="1" type="body"/>
          </p:nvPr>
        </p:nvSpPr>
        <p:spPr>
          <a:xfrm>
            <a:off x="517467" y="974416"/>
            <a:ext cx="8092440" cy="4909168"/>
          </a:xfrm>
          <a:prstGeom prst="rect">
            <a:avLst/>
          </a:prstGeom>
          <a:noFill/>
          <a:ln>
            <a:noFill/>
          </a:ln>
        </p:spPr>
        <p:txBody>
          <a:bodyPr anchorCtr="0" anchor="t" bIns="45700" lIns="91425" spcFirstLastPara="1" rIns="91425" wrap="square" tIns="45700">
            <a:noAutofit/>
          </a:bodyPr>
          <a:lstStyle/>
          <a:p>
            <a:pPr indent="-585788" lvl="0" marL="585788" rtl="0" algn="l">
              <a:lnSpc>
                <a:spcPct val="133333"/>
              </a:lnSpc>
              <a:spcBef>
                <a:spcPts val="0"/>
              </a:spcBef>
              <a:spcAft>
                <a:spcPts val="0"/>
              </a:spcAft>
              <a:buClr>
                <a:schemeClr val="dk1"/>
              </a:buClr>
              <a:buSzPts val="1800"/>
              <a:buNone/>
            </a:pPr>
            <a:r>
              <a:rPr lang="ja-JP" sz="2000"/>
              <a:t>(３)　他方で、</a:t>
            </a:r>
            <a:r>
              <a:rPr lang="ja-JP" sz="2000" u="sng">
                <a:solidFill>
                  <a:srgbClr val="C55A11"/>
                </a:solidFill>
              </a:rPr>
              <a:t>収益事業はリスクを伴う</a:t>
            </a:r>
            <a:r>
              <a:rPr lang="ja-JP" sz="2000"/>
              <a:t>ため、</a:t>
            </a:r>
            <a:r>
              <a:rPr lang="ja-JP" sz="2000">
                <a:solidFill>
                  <a:srgbClr val="C55A11"/>
                </a:solidFill>
              </a:rPr>
              <a:t>「サービス購入型」にはない</a:t>
            </a:r>
            <a:r>
              <a:rPr lang="ja-JP" sz="2000" u="sng">
                <a:solidFill>
                  <a:srgbClr val="C55A11"/>
                </a:solidFill>
              </a:rPr>
              <a:t>「高めのリスクを伴う投資」が必要</a:t>
            </a:r>
            <a:r>
              <a:rPr lang="ja-JP" sz="2000"/>
              <a:t>となる。</a:t>
            </a:r>
            <a:endParaRPr sz="2000"/>
          </a:p>
          <a:p>
            <a:pPr indent="-114300" lvl="0" marL="228600" rtl="0" algn="l">
              <a:lnSpc>
                <a:spcPct val="133333"/>
              </a:lnSpc>
              <a:spcBef>
                <a:spcPts val="0"/>
              </a:spcBef>
              <a:spcAft>
                <a:spcPts val="0"/>
              </a:spcAft>
              <a:buClr>
                <a:schemeClr val="dk1"/>
              </a:buClr>
              <a:buSzPts val="1800"/>
              <a:buNone/>
            </a:pPr>
            <a:r>
              <a:t/>
            </a:r>
            <a:endParaRPr sz="2000"/>
          </a:p>
          <a:p>
            <a:pPr indent="-628650" lvl="0" marL="628650" rtl="0" algn="l">
              <a:lnSpc>
                <a:spcPct val="133333"/>
              </a:lnSpc>
              <a:spcBef>
                <a:spcPts val="0"/>
              </a:spcBef>
              <a:spcAft>
                <a:spcPts val="0"/>
              </a:spcAft>
              <a:buClr>
                <a:schemeClr val="dk1"/>
              </a:buClr>
              <a:buSzPts val="1800"/>
              <a:buNone/>
            </a:pPr>
            <a:r>
              <a:rPr lang="ja-JP" sz="2000">
                <a:solidFill>
                  <a:schemeClr val="dk1"/>
                </a:solidFill>
              </a:rPr>
              <a:t>(４)　</a:t>
            </a:r>
            <a:r>
              <a:rPr lang="ja-JP" sz="2000" u="sng">
                <a:solidFill>
                  <a:srgbClr val="C55A11"/>
                </a:solidFill>
              </a:rPr>
              <a:t>この投資が、得られる「効果・価値」（≒収入）や「リスク」に見合っている</a:t>
            </a:r>
            <a:r>
              <a:rPr lang="ja-JP" sz="2000"/>
              <a:t>ことは、</a:t>
            </a:r>
            <a:r>
              <a:rPr lang="ja-JP" sz="2000">
                <a:solidFill>
                  <a:srgbClr val="C55A11"/>
                </a:solidFill>
              </a:rPr>
              <a:t>競争入札</a:t>
            </a:r>
            <a:r>
              <a:rPr lang="ja-JP" sz="2000"/>
              <a:t>を経ることで、(応札があれば)</a:t>
            </a:r>
            <a:r>
              <a:rPr lang="ja-JP" sz="2000">
                <a:solidFill>
                  <a:srgbClr val="C55A11"/>
                </a:solidFill>
              </a:rPr>
              <a:t>事業者によって担保される</a:t>
            </a:r>
            <a:r>
              <a:rPr lang="ja-JP" sz="2000"/>
              <a:t>と期待できる。</a:t>
            </a:r>
            <a:endParaRPr sz="2000"/>
          </a:p>
          <a:p>
            <a:pPr indent="-628650" lvl="0" marL="628650" rtl="0" algn="l">
              <a:lnSpc>
                <a:spcPct val="133333"/>
              </a:lnSpc>
              <a:spcBef>
                <a:spcPts val="0"/>
              </a:spcBef>
              <a:spcAft>
                <a:spcPts val="0"/>
              </a:spcAft>
              <a:buClr>
                <a:schemeClr val="dk1"/>
              </a:buClr>
              <a:buSzPts val="1800"/>
              <a:buNone/>
            </a:pPr>
            <a:r>
              <a:t/>
            </a:r>
            <a:endParaRPr sz="2000"/>
          </a:p>
          <a:p>
            <a:pPr indent="-628650" lvl="0" marL="628650" rtl="0" algn="l">
              <a:lnSpc>
                <a:spcPct val="133333"/>
              </a:lnSpc>
              <a:spcBef>
                <a:spcPts val="0"/>
              </a:spcBef>
              <a:spcAft>
                <a:spcPts val="0"/>
              </a:spcAft>
              <a:buClr>
                <a:schemeClr val="dk1"/>
              </a:buClr>
              <a:buSzPts val="1800"/>
              <a:buNone/>
            </a:pPr>
            <a:r>
              <a:rPr lang="ja-JP" sz="2000"/>
              <a:t>(５)　また、金融機関という「事業評価の玄人」とうまく連携する必要もある。</a:t>
            </a:r>
            <a:endParaRPr sz="2000"/>
          </a:p>
          <a:p>
            <a:pPr indent="-267891" lvl="0" marL="267891" rtl="0" algn="l">
              <a:lnSpc>
                <a:spcPct val="133333"/>
              </a:lnSpc>
              <a:spcBef>
                <a:spcPts val="0"/>
              </a:spcBef>
              <a:spcAft>
                <a:spcPts val="0"/>
              </a:spcAft>
              <a:buClr>
                <a:schemeClr val="dk1"/>
              </a:buClr>
              <a:buSzPts val="1800"/>
              <a:buNone/>
            </a:pPr>
            <a:r>
              <a:t/>
            </a:r>
            <a:endParaRPr sz="2000"/>
          </a:p>
          <a:p>
            <a:pPr indent="-585788" lvl="0" marL="585788" rtl="0" algn="l">
              <a:lnSpc>
                <a:spcPct val="133333"/>
              </a:lnSpc>
              <a:spcBef>
                <a:spcPts val="0"/>
              </a:spcBef>
              <a:spcAft>
                <a:spcPts val="0"/>
              </a:spcAft>
              <a:buClr>
                <a:schemeClr val="dk1"/>
              </a:buClr>
              <a:buSzPts val="1800"/>
              <a:buNone/>
            </a:pPr>
            <a:r>
              <a:t/>
            </a:r>
            <a:endParaRPr sz="2000"/>
          </a:p>
        </p:txBody>
      </p:sp>
      <p:sp>
        <p:nvSpPr>
          <p:cNvPr id="431" name="Google Shape;431;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title"/>
          </p:nvPr>
        </p:nvSpPr>
        <p:spPr>
          <a:xfrm>
            <a:off x="339290" y="266676"/>
            <a:ext cx="8431731" cy="5739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3600"/>
              <a:buFont typeface="Arial"/>
              <a:buNone/>
            </a:pPr>
            <a:r>
              <a:rPr lang="ja-JP" sz="3600">
                <a:solidFill>
                  <a:srgbClr val="C55A11"/>
                </a:solidFill>
                <a:latin typeface="Arial"/>
                <a:ea typeface="Arial"/>
                <a:cs typeface="Arial"/>
                <a:sym typeface="Arial"/>
              </a:rPr>
              <a:t>今後のPFI、VFMは？ 乞う専門家の議論</a:t>
            </a:r>
            <a:endParaRPr>
              <a:solidFill>
                <a:srgbClr val="C55A11"/>
              </a:solidFill>
            </a:endParaRPr>
          </a:p>
        </p:txBody>
      </p:sp>
      <p:sp>
        <p:nvSpPr>
          <p:cNvPr id="438" name="Google Shape;438;p38"/>
          <p:cNvSpPr txBox="1"/>
          <p:nvPr>
            <p:ph idx="1" type="body"/>
          </p:nvPr>
        </p:nvSpPr>
        <p:spPr>
          <a:xfrm>
            <a:off x="339290" y="1114425"/>
            <a:ext cx="8557060" cy="5203056"/>
          </a:xfrm>
          <a:prstGeom prst="rect">
            <a:avLst/>
          </a:prstGeom>
          <a:noFill/>
          <a:ln>
            <a:noFill/>
          </a:ln>
        </p:spPr>
        <p:txBody>
          <a:bodyPr anchorCtr="0" anchor="t" bIns="45700" lIns="91425" spcFirstLastPara="1" rIns="91425" wrap="square" tIns="45700">
            <a:noAutofit/>
          </a:bodyPr>
          <a:lstStyle/>
          <a:p>
            <a:pPr indent="0" lvl="0" marL="0" rtl="0" algn="l">
              <a:lnSpc>
                <a:spcPct val="32272"/>
              </a:lnSpc>
              <a:spcBef>
                <a:spcPts val="400"/>
              </a:spcBef>
              <a:spcAft>
                <a:spcPts val="0"/>
              </a:spcAft>
              <a:buClr>
                <a:schemeClr val="dk1"/>
              </a:buClr>
              <a:buSzPts val="2200"/>
              <a:buNone/>
            </a:pPr>
            <a:r>
              <a:t/>
            </a:r>
            <a:endParaRPr sz="2200">
              <a:latin typeface="Arial"/>
              <a:ea typeface="Arial"/>
              <a:cs typeface="Arial"/>
              <a:sym typeface="Arial"/>
            </a:endParaRPr>
          </a:p>
          <a:p>
            <a:pPr indent="0" lvl="0" marL="0" rtl="0" algn="l">
              <a:lnSpc>
                <a:spcPct val="32272"/>
              </a:lnSpc>
              <a:spcBef>
                <a:spcPts val="400"/>
              </a:spcBef>
              <a:spcAft>
                <a:spcPts val="0"/>
              </a:spcAft>
              <a:buClr>
                <a:schemeClr val="dk1"/>
              </a:buClr>
              <a:buSzPts val="2200"/>
              <a:buNone/>
            </a:pPr>
            <a:r>
              <a:t/>
            </a:r>
            <a:endParaRPr sz="2200">
              <a:latin typeface="Arial"/>
              <a:ea typeface="Arial"/>
              <a:cs typeface="Arial"/>
              <a:sym typeface="Arial"/>
            </a:endParaRPr>
          </a:p>
        </p:txBody>
      </p:sp>
      <p:sp>
        <p:nvSpPr>
          <p:cNvPr id="439" name="Google Shape;439;p38"/>
          <p:cNvSpPr txBox="1"/>
          <p:nvPr/>
        </p:nvSpPr>
        <p:spPr>
          <a:xfrm>
            <a:off x="477215" y="840582"/>
            <a:ext cx="8155879" cy="5632311"/>
          </a:xfrm>
          <a:prstGeom prst="rect">
            <a:avLst/>
          </a:prstGeom>
          <a:noFill/>
          <a:ln>
            <a:noFill/>
          </a:ln>
        </p:spPr>
        <p:txBody>
          <a:bodyPr anchorCtr="0" anchor="t" bIns="45700" lIns="91425" spcFirstLastPara="1" rIns="91425" wrap="square" tIns="45700">
            <a:spAutoFit/>
          </a:bodyPr>
          <a:lstStyle/>
          <a:p>
            <a:pPr indent="-354013" lvl="1" marL="361950" marR="0" rtl="0" algn="l">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Calibri"/>
                <a:ea typeface="Calibri"/>
                <a:cs typeface="Calibri"/>
                <a:sym typeface="Calibri"/>
              </a:rPr>
              <a:t>(１)</a:t>
            </a:r>
            <a:r>
              <a:rPr b="0" i="0" lang="ja-JP" sz="2000" u="none" cap="none" strike="noStrike">
                <a:solidFill>
                  <a:srgbClr val="C55A11"/>
                </a:solidFill>
                <a:latin typeface="Calibri"/>
                <a:ea typeface="Calibri"/>
                <a:cs typeface="Calibri"/>
                <a:sym typeface="Calibri"/>
              </a:rPr>
              <a:t>VFM</a:t>
            </a:r>
            <a:r>
              <a:rPr b="0" i="0" lang="ja-JP" sz="2000" u="none" cap="none" strike="noStrike">
                <a:solidFill>
                  <a:schemeClr val="dk1"/>
                </a:solidFill>
                <a:latin typeface="Calibri"/>
                <a:ea typeface="Calibri"/>
                <a:cs typeface="Calibri"/>
                <a:sym typeface="Calibri"/>
              </a:rPr>
              <a:t>は、</a:t>
            </a:r>
            <a:r>
              <a:rPr b="0" i="0" lang="ja-JP" sz="2000" u="none" cap="none" strike="noStrike">
                <a:solidFill>
                  <a:srgbClr val="C55A11"/>
                </a:solidFill>
                <a:latin typeface="Calibri"/>
                <a:ea typeface="Calibri"/>
                <a:cs typeface="Calibri"/>
                <a:sym typeface="Calibri"/>
              </a:rPr>
              <a:t>本来、費用削減だけでなく価値創出も視野</a:t>
            </a:r>
            <a:r>
              <a:rPr b="0" i="0" lang="ja-JP" sz="2000" u="none" cap="none" strike="noStrike">
                <a:solidFill>
                  <a:schemeClr val="dk1"/>
                </a:solidFill>
                <a:latin typeface="Calibri"/>
                <a:ea typeface="Calibri"/>
                <a:cs typeface="Calibri"/>
                <a:sym typeface="Calibri"/>
              </a:rPr>
              <a:t>に入れているが、これまでの四半世紀では、殆ど費用削減のみが実施・注目されてきた。</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Calibri"/>
                <a:ea typeface="Calibri"/>
                <a:cs typeface="Calibri"/>
                <a:sym typeface="Calibri"/>
              </a:rPr>
              <a:t>(２)これは、</a:t>
            </a:r>
            <a:r>
              <a:rPr b="0" i="0" lang="ja-JP" sz="2000" u="none" cap="none" strike="noStrike">
                <a:solidFill>
                  <a:srgbClr val="C55A11"/>
                </a:solidFill>
                <a:latin typeface="Calibri"/>
                <a:ea typeface="Calibri"/>
                <a:cs typeface="Calibri"/>
                <a:sym typeface="Calibri"/>
              </a:rPr>
              <a:t>自治体等の財政事情から理解はできる</a:t>
            </a:r>
            <a:r>
              <a:rPr b="0" i="0" lang="ja-JP" sz="2000" u="none" cap="none" strike="noStrike">
                <a:solidFill>
                  <a:schemeClr val="dk1"/>
                </a:solidFill>
                <a:latin typeface="Calibri"/>
                <a:ea typeface="Calibri"/>
                <a:cs typeface="Calibri"/>
                <a:sym typeface="Calibri"/>
              </a:rPr>
              <a:t>ものの、費用削減のみを志向したPFIでは、</a:t>
            </a:r>
            <a:r>
              <a:rPr b="0" i="0" lang="ja-JP" sz="2000" u="none" cap="none" strike="noStrike">
                <a:solidFill>
                  <a:srgbClr val="C55A11"/>
                </a:solidFill>
                <a:latin typeface="Calibri"/>
                <a:ea typeface="Calibri"/>
                <a:cs typeface="Calibri"/>
                <a:sym typeface="Calibri"/>
              </a:rPr>
              <a:t>民間事業者の継続的な協力は得られにくい</a:t>
            </a:r>
            <a:r>
              <a:rPr b="0" i="0" lang="ja-JP"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Calibri"/>
                <a:ea typeface="Calibri"/>
                <a:cs typeface="Calibri"/>
                <a:sym typeface="Calibri"/>
              </a:rPr>
              <a:t>(３)今後、VFM算定、ひいてはPFIも、</a:t>
            </a:r>
            <a:r>
              <a:rPr b="0" i="0" lang="ja-JP" sz="2000" u="none" cap="none" strike="noStrike">
                <a:solidFill>
                  <a:srgbClr val="C55A11"/>
                </a:solidFill>
                <a:latin typeface="Calibri"/>
                <a:ea typeface="Calibri"/>
                <a:cs typeface="Calibri"/>
                <a:sym typeface="Calibri"/>
              </a:rPr>
              <a:t>「事業者による新たな経済価値創出の重視、それに応じた適切な利益機会の提供」を視野に入れていくべき</a:t>
            </a:r>
            <a:r>
              <a:rPr b="0" i="0" lang="ja-JP"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Calibri"/>
                <a:ea typeface="Calibri"/>
                <a:cs typeface="Calibri"/>
                <a:sym typeface="Calibri"/>
              </a:rPr>
              <a:t>(４)「</a:t>
            </a:r>
            <a:r>
              <a:rPr b="0" i="0" lang="ja-JP" sz="2000" u="none" cap="none" strike="noStrike">
                <a:solidFill>
                  <a:srgbClr val="C55A11"/>
                </a:solidFill>
                <a:latin typeface="Calibri"/>
                <a:ea typeface="Calibri"/>
                <a:cs typeface="Calibri"/>
                <a:sym typeface="Calibri"/>
              </a:rPr>
              <a:t>算定ツールを発注者へ</a:t>
            </a:r>
            <a:r>
              <a:rPr b="0" i="0" lang="ja-JP" sz="2000" u="none" cap="none" strike="noStrike">
                <a:solidFill>
                  <a:schemeClr val="dk1"/>
                </a:solidFill>
                <a:latin typeface="Calibri"/>
                <a:ea typeface="Calibri"/>
                <a:cs typeface="Calibri"/>
                <a:sym typeface="Calibri"/>
              </a:rPr>
              <a:t>」の試みは、少なくとも、PFIの検討件数増加に資するはず。</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4013" lvl="1" marL="361950" marR="0" rtl="0" algn="l">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Calibri"/>
                <a:ea typeface="Calibri"/>
                <a:cs typeface="Calibri"/>
                <a:sym typeface="Calibri"/>
              </a:rPr>
              <a:t>(５)またそれによるVFN算定のより一層の普及は、例えば、「</a:t>
            </a:r>
            <a:r>
              <a:rPr b="0" i="0" lang="ja-JP" sz="2000" u="none" cap="none" strike="noStrike">
                <a:solidFill>
                  <a:srgbClr val="C55A11"/>
                </a:solidFill>
                <a:latin typeface="Calibri"/>
                <a:ea typeface="Calibri"/>
                <a:cs typeface="Calibri"/>
                <a:sym typeface="Calibri"/>
              </a:rPr>
              <a:t>公共サービス経営への、キャッシュフロー視点での管理の導入</a:t>
            </a:r>
            <a:r>
              <a:rPr b="0" i="0" lang="ja-JP" sz="2000" u="none" cap="none" strike="noStrike">
                <a:solidFill>
                  <a:schemeClr val="dk1"/>
                </a:solidFill>
                <a:latin typeface="Calibri"/>
                <a:ea typeface="Calibri"/>
                <a:cs typeface="Calibri"/>
                <a:sym typeface="Calibri"/>
              </a:rPr>
              <a:t>」にも寄与していくはず。事業性融資もまもなく開始されていく。</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628650" y="365127"/>
            <a:ext cx="7886700" cy="6559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b="0" i="0" lang="ja-JP" sz="3600">
                <a:solidFill>
                  <a:srgbClr val="C55A11"/>
                </a:solidFill>
                <a:latin typeface="Arial"/>
                <a:ea typeface="Arial"/>
                <a:cs typeface="Arial"/>
                <a:sym typeface="Arial"/>
              </a:rPr>
              <a:t>最後に</a:t>
            </a:r>
            <a:endParaRPr>
              <a:solidFill>
                <a:srgbClr val="C55A11"/>
              </a:solidFill>
            </a:endParaRPr>
          </a:p>
        </p:txBody>
      </p:sp>
      <p:sp>
        <p:nvSpPr>
          <p:cNvPr id="446" name="Google Shape;446;p39"/>
          <p:cNvSpPr txBox="1"/>
          <p:nvPr>
            <p:ph idx="1" type="body"/>
          </p:nvPr>
        </p:nvSpPr>
        <p:spPr>
          <a:xfrm>
            <a:off x="628650" y="1120190"/>
            <a:ext cx="7886700" cy="5072792"/>
          </a:xfrm>
          <a:prstGeom prst="rect">
            <a:avLst/>
          </a:prstGeom>
          <a:noFill/>
          <a:ln>
            <a:noFill/>
          </a:ln>
        </p:spPr>
        <p:txBody>
          <a:bodyPr anchorCtr="0" anchor="t" bIns="45700" lIns="91425" spcFirstLastPara="1" rIns="91425" wrap="square" tIns="45700">
            <a:normAutofit/>
          </a:bodyPr>
          <a:lstStyle/>
          <a:p>
            <a:pPr indent="-293914" lvl="0" marL="228600" rtl="0" algn="l">
              <a:lnSpc>
                <a:spcPct val="85000"/>
              </a:lnSpc>
              <a:spcBef>
                <a:spcPts val="0"/>
              </a:spcBef>
              <a:spcAft>
                <a:spcPts val="0"/>
              </a:spcAft>
              <a:buClr>
                <a:schemeClr val="dk1"/>
              </a:buClr>
              <a:buSzPts val="3429"/>
              <a:buChar char="•"/>
            </a:pPr>
            <a:r>
              <a:rPr lang="ja-JP" sz="2400">
                <a:latin typeface="Arial"/>
                <a:ea typeface="Arial"/>
                <a:cs typeface="Arial"/>
                <a:sym typeface="Arial"/>
              </a:rPr>
              <a:t>本日の貴重な機会を頂きましたことを、赤井先生、ご出席の皆様に心より感謝いたします。</a:t>
            </a:r>
            <a:endParaRPr sz="2400">
              <a:latin typeface="Arial"/>
              <a:ea typeface="Arial"/>
              <a:cs typeface="Arial"/>
              <a:sym typeface="Arial"/>
            </a:endParaRPr>
          </a:p>
          <a:p>
            <a:pPr indent="-293914" lvl="0" marL="228600" rtl="0" algn="l">
              <a:lnSpc>
                <a:spcPct val="85000"/>
              </a:lnSpc>
              <a:spcBef>
                <a:spcPts val="1000"/>
              </a:spcBef>
              <a:spcAft>
                <a:spcPts val="0"/>
              </a:spcAft>
              <a:buClr>
                <a:schemeClr val="dk1"/>
              </a:buClr>
              <a:buSzPts val="3429"/>
              <a:buChar char="•"/>
            </a:pPr>
            <a:r>
              <a:rPr lang="ja-JP" sz="2400">
                <a:latin typeface="Arial"/>
                <a:ea typeface="Arial"/>
                <a:cs typeface="Arial"/>
                <a:sym typeface="Arial"/>
              </a:rPr>
              <a:t>本日の発表内容</a:t>
            </a:r>
            <a:r>
              <a:rPr lang="ja-JP" sz="2400">
                <a:latin typeface="Arial"/>
                <a:ea typeface="Arial"/>
                <a:cs typeface="Arial"/>
                <a:sym typeface="Arial"/>
              </a:rPr>
              <a:t>は、芦原個人の意見によるもので、所属機関の見解を示すものではありません。</a:t>
            </a:r>
            <a:endParaRPr sz="2400">
              <a:latin typeface="Arial"/>
              <a:ea typeface="Arial"/>
              <a:cs typeface="Arial"/>
              <a:sym typeface="Arial"/>
            </a:endParaRPr>
          </a:p>
          <a:p>
            <a:pPr indent="-293914" lvl="0" marL="228600" rtl="0" algn="l">
              <a:lnSpc>
                <a:spcPct val="85000"/>
              </a:lnSpc>
              <a:spcBef>
                <a:spcPts val="1000"/>
              </a:spcBef>
              <a:spcAft>
                <a:spcPts val="0"/>
              </a:spcAft>
              <a:buClr>
                <a:schemeClr val="dk1"/>
              </a:buClr>
              <a:buSzPts val="3429"/>
              <a:buChar char="•"/>
            </a:pPr>
            <a:r>
              <a:rPr lang="ja-JP" sz="2400">
                <a:latin typeface="Arial"/>
                <a:ea typeface="Arial"/>
                <a:cs typeface="Arial"/>
                <a:sym typeface="Arial"/>
              </a:rPr>
              <a:t>「今後のVFM評価に関する調査・検討」について、ご意見、ご質問ありましたら、ご遠慮なく、芦原までお尋ねください。</a:t>
            </a:r>
            <a:endParaRPr sz="2400">
              <a:latin typeface="Arial"/>
              <a:ea typeface="Arial"/>
              <a:cs typeface="Arial"/>
              <a:sym typeface="Arial"/>
            </a:endParaRPr>
          </a:p>
          <a:p>
            <a:pPr indent="-332014" lvl="0" marL="228600" rtl="0" algn="l">
              <a:lnSpc>
                <a:spcPct val="85000"/>
              </a:lnSpc>
              <a:spcBef>
                <a:spcPts val="1000"/>
              </a:spcBef>
              <a:spcAft>
                <a:spcPts val="0"/>
              </a:spcAft>
              <a:buClr>
                <a:schemeClr val="dk1"/>
              </a:buClr>
              <a:buSzPts val="4029"/>
              <a:buChar char="•"/>
            </a:pPr>
            <a:r>
              <a:rPr lang="ja-JP" sz="2400">
                <a:solidFill>
                  <a:srgbClr val="222222"/>
                </a:solidFill>
                <a:latin typeface="Arial"/>
                <a:ea typeface="Arial"/>
                <a:cs typeface="Arial"/>
                <a:sym typeface="Arial"/>
              </a:rPr>
              <a:t>今回発表内容に係るデータと参考文献は、以下のレポジトリに整理していきますので、ご容赦ください。</a:t>
            </a:r>
            <a:endParaRPr sz="2400">
              <a:solidFill>
                <a:srgbClr val="222222"/>
              </a:solidFill>
              <a:latin typeface="Arial"/>
              <a:ea typeface="Arial"/>
              <a:cs typeface="Arial"/>
              <a:sym typeface="Arial"/>
            </a:endParaRPr>
          </a:p>
          <a:p>
            <a:pPr indent="0" lvl="0" marL="0" rtl="0" algn="l">
              <a:lnSpc>
                <a:spcPct val="90000"/>
              </a:lnSpc>
              <a:spcBef>
                <a:spcPts val="1000"/>
              </a:spcBef>
              <a:spcAft>
                <a:spcPts val="0"/>
              </a:spcAft>
              <a:buClr>
                <a:schemeClr val="dk1"/>
              </a:buClr>
              <a:buSzPts val="3429"/>
              <a:buNone/>
            </a:pPr>
            <a:r>
              <a:rPr lang="ja-JP" sz="1800" u="sng">
                <a:solidFill>
                  <a:schemeClr val="hlink"/>
                </a:solidFill>
                <a:latin typeface="Arial"/>
                <a:ea typeface="Arial"/>
                <a:cs typeface="Arial"/>
                <a:sym typeface="Arial"/>
                <a:hlinkClick r:id="rId3"/>
              </a:rPr>
              <a:t>https://github.com/Ashihara-Y/VFM_data</a:t>
            </a:r>
            <a:endParaRPr sz="1800">
              <a:solidFill>
                <a:srgbClr val="222222"/>
              </a:solidFill>
              <a:latin typeface="Arial"/>
              <a:ea typeface="Arial"/>
              <a:cs typeface="Arial"/>
              <a:sym typeface="Arial"/>
            </a:endParaRPr>
          </a:p>
          <a:p>
            <a:pPr indent="0" lvl="0" marL="0" rtl="0" algn="l">
              <a:lnSpc>
                <a:spcPct val="90000"/>
              </a:lnSpc>
              <a:spcBef>
                <a:spcPts val="1000"/>
              </a:spcBef>
              <a:spcAft>
                <a:spcPts val="0"/>
              </a:spcAft>
              <a:buClr>
                <a:schemeClr val="dk1"/>
              </a:buClr>
              <a:buSzPts val="3429"/>
              <a:buNone/>
            </a:pPr>
            <a:r>
              <a:t/>
            </a:r>
            <a:endParaRPr sz="1800">
              <a:solidFill>
                <a:srgbClr val="22222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（参考資料）</a:t>
            </a:r>
            <a:endParaRPr/>
          </a:p>
        </p:txBody>
      </p:sp>
      <p:sp>
        <p:nvSpPr>
          <p:cNvPr id="452" name="Google Shape;452;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
          <p:cNvSpPr txBox="1"/>
          <p:nvPr>
            <p:ph type="title"/>
          </p:nvPr>
        </p:nvSpPr>
        <p:spPr>
          <a:xfrm>
            <a:off x="299280" y="361676"/>
            <a:ext cx="8413180" cy="5379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55A11"/>
              </a:buClr>
              <a:buSzPts val="3000"/>
              <a:buFont typeface="Arial"/>
              <a:buNone/>
            </a:pPr>
            <a:r>
              <a:rPr b="1" lang="ja-JP" sz="3000" u="sng">
                <a:solidFill>
                  <a:srgbClr val="C55A11"/>
                </a:solidFill>
                <a:latin typeface="Arial"/>
                <a:ea typeface="Arial"/>
                <a:cs typeface="Arial"/>
                <a:sym typeface="Arial"/>
              </a:rPr>
              <a:t>VFMに係る法制度的な背景</a:t>
            </a:r>
            <a:endParaRPr b="1" sz="2175" u="sng">
              <a:solidFill>
                <a:srgbClr val="C55A11"/>
              </a:solidFill>
              <a:latin typeface="Arial"/>
              <a:ea typeface="Arial"/>
              <a:cs typeface="Arial"/>
              <a:sym typeface="Arial"/>
            </a:endParaRPr>
          </a:p>
        </p:txBody>
      </p:sp>
      <p:sp>
        <p:nvSpPr>
          <p:cNvPr id="458" name="Google Shape;458;p4"/>
          <p:cNvSpPr txBox="1"/>
          <p:nvPr>
            <p:ph idx="1" type="body"/>
          </p:nvPr>
        </p:nvSpPr>
        <p:spPr>
          <a:xfrm>
            <a:off x="299280" y="1024335"/>
            <a:ext cx="8413180" cy="52128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5A11"/>
              </a:buClr>
              <a:buSzPts val="2800"/>
              <a:buNone/>
            </a:pPr>
            <a:r>
              <a:rPr lang="ja-JP">
                <a:solidFill>
                  <a:srgbClr val="C55A11"/>
                </a:solidFill>
                <a:latin typeface="Arial"/>
                <a:ea typeface="Arial"/>
                <a:cs typeface="Arial"/>
                <a:sym typeface="Arial"/>
              </a:rPr>
              <a:t>（１）PFI法11条の要請</a:t>
            </a:r>
            <a:endParaRPr>
              <a:solidFill>
                <a:srgbClr val="C55A11"/>
              </a:solidFill>
              <a:latin typeface="Arial"/>
              <a:ea typeface="Arial"/>
              <a:cs typeface="Arial"/>
              <a:sym typeface="Arial"/>
            </a:endParaRPr>
          </a:p>
          <a:p>
            <a:pPr indent="-771525" lvl="0" marL="972741" rtl="0" algn="just">
              <a:lnSpc>
                <a:spcPct val="124000"/>
              </a:lnSpc>
              <a:spcBef>
                <a:spcPts val="1000"/>
              </a:spcBef>
              <a:spcAft>
                <a:spcPts val="0"/>
              </a:spcAft>
              <a:buClr>
                <a:srgbClr val="323232"/>
              </a:buClr>
              <a:buSzPts val="1500"/>
              <a:buNone/>
            </a:pPr>
            <a:r>
              <a:rPr b="1" i="0" lang="ja-JP" sz="1500">
                <a:solidFill>
                  <a:srgbClr val="323232"/>
                </a:solidFill>
                <a:latin typeface="Arial"/>
                <a:ea typeface="Arial"/>
                <a:cs typeface="Arial"/>
                <a:sym typeface="Arial"/>
              </a:rPr>
              <a:t>第十一条</a:t>
            </a:r>
            <a:r>
              <a:rPr b="0" i="0" lang="ja-JP" sz="1500">
                <a:solidFill>
                  <a:srgbClr val="323232"/>
                </a:solidFill>
                <a:latin typeface="Arial"/>
                <a:ea typeface="Arial"/>
                <a:cs typeface="Arial"/>
                <a:sym typeface="Arial"/>
              </a:rPr>
              <a:t>　</a:t>
            </a:r>
            <a:r>
              <a:rPr b="0" i="0" lang="ja-JP" sz="1500" u="sng">
                <a:solidFill>
                  <a:srgbClr val="323232"/>
                </a:solidFill>
                <a:latin typeface="Arial"/>
                <a:ea typeface="Arial"/>
                <a:cs typeface="Arial"/>
                <a:sym typeface="Arial"/>
              </a:rPr>
              <a:t>公共施設等の管理者等</a:t>
            </a:r>
            <a:r>
              <a:rPr b="0" i="0" lang="ja-JP" sz="1500">
                <a:solidFill>
                  <a:srgbClr val="323232"/>
                </a:solidFill>
                <a:latin typeface="Arial"/>
                <a:ea typeface="Arial"/>
                <a:cs typeface="Arial"/>
                <a:sym typeface="Arial"/>
              </a:rPr>
              <a:t>は、第七条の特定事業の選定及び第八条第一項の民間事業者の選定を行うに当たっては、</a:t>
            </a:r>
            <a:r>
              <a:rPr b="0" i="0" lang="ja-JP" sz="1500" u="sng">
                <a:solidFill>
                  <a:srgbClr val="323232"/>
                </a:solidFill>
                <a:latin typeface="Arial"/>
                <a:ea typeface="Arial"/>
                <a:cs typeface="Arial"/>
                <a:sym typeface="Arial"/>
              </a:rPr>
              <a:t>客観的な評価</a:t>
            </a:r>
            <a:r>
              <a:rPr b="0" i="0" lang="ja-JP" sz="1500">
                <a:solidFill>
                  <a:srgbClr val="323232"/>
                </a:solidFill>
                <a:latin typeface="Arial"/>
                <a:ea typeface="Arial"/>
                <a:cs typeface="Arial"/>
                <a:sym typeface="Arial"/>
              </a:rPr>
              <a:t>（当該特定事業の</a:t>
            </a:r>
            <a:r>
              <a:rPr b="0" i="0" lang="ja-JP" sz="1500" u="sng">
                <a:solidFill>
                  <a:srgbClr val="323232"/>
                </a:solidFill>
                <a:latin typeface="Arial"/>
                <a:ea typeface="Arial"/>
                <a:cs typeface="Arial"/>
                <a:sym typeface="Arial"/>
              </a:rPr>
              <a:t>効果及び効率性に関する評価</a:t>
            </a:r>
            <a:r>
              <a:rPr b="0" i="0" lang="ja-JP" sz="1500">
                <a:solidFill>
                  <a:srgbClr val="323232"/>
                </a:solidFill>
                <a:latin typeface="Arial"/>
                <a:ea typeface="Arial"/>
                <a:cs typeface="Arial"/>
                <a:sym typeface="Arial"/>
              </a:rPr>
              <a:t>を含む。）を行い、</a:t>
            </a:r>
            <a:r>
              <a:rPr b="0" i="0" lang="ja-JP" sz="1500" u="sng">
                <a:solidFill>
                  <a:srgbClr val="323232"/>
                </a:solidFill>
                <a:latin typeface="Arial"/>
                <a:ea typeface="Arial"/>
                <a:cs typeface="Arial"/>
                <a:sym typeface="Arial"/>
              </a:rPr>
              <a:t>その結果を公表</a:t>
            </a:r>
            <a:r>
              <a:rPr b="0" i="0" lang="ja-JP" sz="1500">
                <a:solidFill>
                  <a:srgbClr val="323232"/>
                </a:solidFill>
                <a:latin typeface="Arial"/>
                <a:ea typeface="Arial"/>
                <a:cs typeface="Arial"/>
                <a:sym typeface="Arial"/>
              </a:rPr>
              <a:t>しなければならない。</a:t>
            </a:r>
            <a:endParaRPr b="0" i="0" sz="1500">
              <a:solidFill>
                <a:srgbClr val="323232"/>
              </a:solidFill>
              <a:latin typeface="Arial"/>
              <a:ea typeface="Arial"/>
              <a:cs typeface="Arial"/>
              <a:sym typeface="Arial"/>
            </a:endParaRPr>
          </a:p>
          <a:p>
            <a:pPr indent="-771525" lvl="0" marL="972741" rtl="0" algn="l">
              <a:lnSpc>
                <a:spcPct val="90000"/>
              </a:lnSpc>
              <a:spcBef>
                <a:spcPts val="1000"/>
              </a:spcBef>
              <a:spcAft>
                <a:spcPts val="0"/>
              </a:spcAft>
              <a:buClr>
                <a:srgbClr val="C55A11"/>
              </a:buClr>
              <a:buSzPts val="1800"/>
              <a:buNone/>
            </a:pPr>
            <a:r>
              <a:rPr lang="ja-JP" sz="1800">
                <a:solidFill>
                  <a:srgbClr val="C55A11"/>
                </a:solidFill>
                <a:latin typeface="Arial"/>
                <a:ea typeface="Arial"/>
                <a:cs typeface="Arial"/>
                <a:sym typeface="Arial"/>
              </a:rPr>
              <a:t>⇛</a:t>
            </a:r>
            <a:r>
              <a:rPr lang="ja-JP" sz="1800" u="sng">
                <a:solidFill>
                  <a:srgbClr val="C55A11"/>
                </a:solidFill>
                <a:latin typeface="Arial"/>
                <a:ea typeface="Arial"/>
                <a:cs typeface="Arial"/>
                <a:sym typeface="Arial"/>
              </a:rPr>
              <a:t>PFIによる効果と効率性を客観的に評価</a:t>
            </a:r>
            <a:r>
              <a:rPr lang="ja-JP" sz="1800">
                <a:solidFill>
                  <a:srgbClr val="C55A11"/>
                </a:solidFill>
                <a:latin typeface="Arial"/>
                <a:ea typeface="Arial"/>
                <a:cs typeface="Arial"/>
                <a:sym typeface="Arial"/>
              </a:rPr>
              <a:t>し、公表することを要請。</a:t>
            </a:r>
            <a:endParaRPr sz="1800">
              <a:solidFill>
                <a:srgbClr val="C55A11"/>
              </a:solidFill>
              <a:latin typeface="Arial"/>
              <a:ea typeface="Arial"/>
              <a:cs typeface="Arial"/>
              <a:sym typeface="Arial"/>
            </a:endParaRPr>
          </a:p>
          <a:p>
            <a:pPr indent="-771525" lvl="0" marL="972741" rtl="0" algn="l">
              <a:lnSpc>
                <a:spcPct val="90000"/>
              </a:lnSpc>
              <a:spcBef>
                <a:spcPts val="1000"/>
              </a:spcBef>
              <a:spcAft>
                <a:spcPts val="0"/>
              </a:spcAft>
              <a:buClr>
                <a:schemeClr val="dk1"/>
              </a:buClr>
              <a:buSzPts val="1800"/>
              <a:buNone/>
            </a:pPr>
            <a:r>
              <a:t/>
            </a:r>
            <a:endParaRPr sz="1800">
              <a:solidFill>
                <a:srgbClr val="C55A11"/>
              </a:solidFill>
              <a:latin typeface="Arial"/>
              <a:ea typeface="Arial"/>
              <a:cs typeface="Arial"/>
              <a:sym typeface="Arial"/>
            </a:endParaRPr>
          </a:p>
          <a:p>
            <a:pPr indent="-1162050" lvl="0" marL="1168004" rtl="0" algn="l">
              <a:lnSpc>
                <a:spcPct val="41666"/>
              </a:lnSpc>
              <a:spcBef>
                <a:spcPts val="0"/>
              </a:spcBef>
              <a:spcAft>
                <a:spcPts val="0"/>
              </a:spcAft>
              <a:buClr>
                <a:schemeClr val="dk1"/>
              </a:buClr>
              <a:buSzPts val="1800"/>
              <a:buNone/>
            </a:pPr>
            <a:r>
              <a:t/>
            </a:r>
            <a:endParaRPr sz="1800">
              <a:solidFill>
                <a:srgbClr val="323232"/>
              </a:solidFill>
              <a:latin typeface="Arial"/>
              <a:ea typeface="Arial"/>
              <a:cs typeface="Arial"/>
              <a:sym typeface="Arial"/>
            </a:endParaRPr>
          </a:p>
          <a:p>
            <a:pPr indent="-1162050" lvl="0" marL="1168004" rtl="0" algn="l">
              <a:lnSpc>
                <a:spcPct val="90000"/>
              </a:lnSpc>
              <a:spcBef>
                <a:spcPts val="1000"/>
              </a:spcBef>
              <a:spcAft>
                <a:spcPts val="0"/>
              </a:spcAft>
              <a:buClr>
                <a:srgbClr val="C55A11"/>
              </a:buClr>
              <a:buSzPts val="2800"/>
              <a:buNone/>
            </a:pPr>
            <a:r>
              <a:rPr lang="ja-JP">
                <a:solidFill>
                  <a:srgbClr val="C55A11"/>
                </a:solidFill>
                <a:latin typeface="Arial"/>
                <a:ea typeface="Arial"/>
                <a:cs typeface="Arial"/>
                <a:sym typeface="Arial"/>
              </a:rPr>
              <a:t>（２）PFI基本方針（二２(1),(2)）の要請（特定事業選定時）</a:t>
            </a:r>
            <a:endParaRPr>
              <a:solidFill>
                <a:srgbClr val="C55A11"/>
              </a:solidFill>
              <a:latin typeface="Arial"/>
              <a:ea typeface="Arial"/>
              <a:cs typeface="Arial"/>
              <a:sym typeface="Arial"/>
            </a:endParaRPr>
          </a:p>
          <a:p>
            <a:pPr indent="-3302794" lvl="0" marL="3504010" rtl="0" algn="l">
              <a:lnSpc>
                <a:spcPct val="120000"/>
              </a:lnSpc>
              <a:spcBef>
                <a:spcPts val="1000"/>
              </a:spcBef>
              <a:spcAft>
                <a:spcPts val="0"/>
              </a:spcAft>
              <a:buClr>
                <a:srgbClr val="323232"/>
              </a:buClr>
              <a:buSzPts val="1500"/>
              <a:buNone/>
            </a:pPr>
            <a:r>
              <a:rPr lang="ja-JP" sz="1500">
                <a:solidFill>
                  <a:srgbClr val="323232"/>
                </a:solidFill>
                <a:latin typeface="Arial"/>
                <a:ea typeface="Arial"/>
                <a:cs typeface="Arial"/>
                <a:sym typeface="Arial"/>
              </a:rPr>
              <a:t>１）</a:t>
            </a:r>
            <a:r>
              <a:rPr b="0" i="0" lang="ja-JP" sz="1500">
                <a:solidFill>
                  <a:srgbClr val="323232"/>
                </a:solidFill>
                <a:latin typeface="Arial"/>
                <a:ea typeface="Arial"/>
                <a:cs typeface="Arial"/>
                <a:sym typeface="Arial"/>
              </a:rPr>
              <a:t>　</a:t>
            </a:r>
            <a:r>
              <a:rPr b="0" i="0" lang="ja-JP" sz="1500" u="sng">
                <a:solidFill>
                  <a:srgbClr val="323232"/>
                </a:solidFill>
                <a:latin typeface="Arial"/>
                <a:ea typeface="Arial"/>
                <a:cs typeface="Arial"/>
                <a:sym typeface="Arial"/>
              </a:rPr>
              <a:t>公共サービスが同一の水準</a:t>
            </a:r>
            <a:r>
              <a:rPr lang="ja-JP" sz="1500">
                <a:solidFill>
                  <a:srgbClr val="323232"/>
                </a:solidFill>
                <a:latin typeface="Arial"/>
                <a:ea typeface="Arial"/>
                <a:cs typeface="Arial"/>
                <a:sym typeface="Arial"/>
              </a:rPr>
              <a:t>の</a:t>
            </a:r>
            <a:r>
              <a:rPr b="0" i="0" lang="ja-JP" sz="1500">
                <a:solidFill>
                  <a:srgbClr val="323232"/>
                </a:solidFill>
                <a:latin typeface="Arial"/>
                <a:ea typeface="Arial"/>
                <a:cs typeface="Arial"/>
                <a:sym typeface="Arial"/>
              </a:rPr>
              <a:t>場合：</a:t>
            </a:r>
            <a:r>
              <a:rPr b="1" i="0" lang="ja-JP" sz="1500">
                <a:solidFill>
                  <a:srgbClr val="323232"/>
                </a:solidFill>
                <a:latin typeface="Arial"/>
                <a:ea typeface="Arial"/>
                <a:cs typeface="Arial"/>
                <a:sym typeface="Arial"/>
              </a:rPr>
              <a:t>事業期間全体</a:t>
            </a:r>
            <a:r>
              <a:rPr b="0" i="0" lang="ja-JP" sz="1500">
                <a:solidFill>
                  <a:srgbClr val="323232"/>
                </a:solidFill>
                <a:latin typeface="Arial"/>
                <a:ea typeface="Arial"/>
                <a:cs typeface="Arial"/>
                <a:sym typeface="Arial"/>
              </a:rPr>
              <a:t>を通じた</a:t>
            </a:r>
            <a:r>
              <a:rPr b="1" i="0" lang="ja-JP" sz="1500" u="sng">
                <a:solidFill>
                  <a:srgbClr val="323232"/>
                </a:solidFill>
                <a:latin typeface="Arial"/>
                <a:ea typeface="Arial"/>
                <a:cs typeface="Arial"/>
                <a:sym typeface="Arial"/>
              </a:rPr>
              <a:t>公的財政負担の縮減</a:t>
            </a:r>
            <a:r>
              <a:rPr b="0" i="0" lang="ja-JP" sz="1500">
                <a:solidFill>
                  <a:srgbClr val="323232"/>
                </a:solidFill>
                <a:latin typeface="Arial"/>
                <a:ea typeface="Arial"/>
                <a:cs typeface="Arial"/>
                <a:sym typeface="Arial"/>
              </a:rPr>
              <a:t>を</a:t>
            </a:r>
            <a:r>
              <a:rPr b="1" i="0" lang="ja-JP" sz="1500">
                <a:solidFill>
                  <a:srgbClr val="323232"/>
                </a:solidFill>
                <a:latin typeface="Arial"/>
                <a:ea typeface="Arial"/>
                <a:cs typeface="Arial"/>
                <a:sym typeface="Arial"/>
              </a:rPr>
              <a:t>期待</a:t>
            </a:r>
            <a:r>
              <a:rPr b="0" i="0" lang="ja-JP" sz="1500">
                <a:solidFill>
                  <a:srgbClr val="323232"/>
                </a:solidFill>
                <a:latin typeface="Arial"/>
                <a:ea typeface="Arial"/>
                <a:cs typeface="Arial"/>
                <a:sym typeface="Arial"/>
              </a:rPr>
              <a:t>することができること</a:t>
            </a:r>
            <a:endParaRPr b="0" i="0" sz="1500">
              <a:solidFill>
                <a:srgbClr val="323232"/>
              </a:solidFill>
              <a:latin typeface="Arial"/>
              <a:ea typeface="Arial"/>
              <a:cs typeface="Arial"/>
              <a:sym typeface="Arial"/>
            </a:endParaRPr>
          </a:p>
          <a:p>
            <a:pPr indent="-30956" lvl="0" marL="701279" rtl="0" algn="l">
              <a:lnSpc>
                <a:spcPct val="90000"/>
              </a:lnSpc>
              <a:spcBef>
                <a:spcPts val="1000"/>
              </a:spcBef>
              <a:spcAft>
                <a:spcPts val="0"/>
              </a:spcAft>
              <a:buClr>
                <a:srgbClr val="323232"/>
              </a:buClr>
              <a:buSzPts val="1500"/>
              <a:buNone/>
            </a:pPr>
            <a:r>
              <a:rPr b="0" i="0" lang="ja-JP" sz="1500">
                <a:solidFill>
                  <a:srgbClr val="323232"/>
                </a:solidFill>
                <a:latin typeface="Arial"/>
                <a:ea typeface="Arial"/>
                <a:cs typeface="Arial"/>
                <a:sym typeface="Arial"/>
              </a:rPr>
              <a:t>公的財政</a:t>
            </a:r>
            <a:r>
              <a:rPr b="0" i="0" lang="ja-JP" sz="1500" u="sng">
                <a:solidFill>
                  <a:srgbClr val="323232"/>
                </a:solidFill>
                <a:latin typeface="Arial"/>
                <a:ea typeface="Arial"/>
                <a:cs typeface="Arial"/>
                <a:sym typeface="Arial"/>
              </a:rPr>
              <a:t>負担が同一の水準</a:t>
            </a:r>
            <a:r>
              <a:rPr lang="ja-JP" sz="1500">
                <a:solidFill>
                  <a:srgbClr val="323232"/>
                </a:solidFill>
                <a:latin typeface="Arial"/>
                <a:ea typeface="Arial"/>
                <a:cs typeface="Arial"/>
                <a:sym typeface="Arial"/>
              </a:rPr>
              <a:t>の</a:t>
            </a:r>
            <a:r>
              <a:rPr b="0" i="0" lang="ja-JP" sz="1500">
                <a:solidFill>
                  <a:srgbClr val="323232"/>
                </a:solidFill>
                <a:latin typeface="Arial"/>
                <a:ea typeface="Arial"/>
                <a:cs typeface="Arial"/>
                <a:sym typeface="Arial"/>
              </a:rPr>
              <a:t>場合：</a:t>
            </a:r>
            <a:r>
              <a:rPr b="1" i="0" lang="ja-JP" sz="1500" u="sng">
                <a:solidFill>
                  <a:srgbClr val="323232"/>
                </a:solidFill>
                <a:latin typeface="Arial"/>
                <a:ea typeface="Arial"/>
                <a:cs typeface="Arial"/>
                <a:sym typeface="Arial"/>
              </a:rPr>
              <a:t>公共サービスの水準の向上</a:t>
            </a:r>
            <a:r>
              <a:rPr b="0" i="0" lang="ja-JP" sz="1500">
                <a:solidFill>
                  <a:srgbClr val="323232"/>
                </a:solidFill>
                <a:latin typeface="Arial"/>
                <a:ea typeface="Arial"/>
                <a:cs typeface="Arial"/>
                <a:sym typeface="Arial"/>
              </a:rPr>
              <a:t>を</a:t>
            </a:r>
            <a:r>
              <a:rPr b="1" i="0" lang="ja-JP" sz="1500">
                <a:solidFill>
                  <a:srgbClr val="323232"/>
                </a:solidFill>
                <a:latin typeface="Arial"/>
                <a:ea typeface="Arial"/>
                <a:cs typeface="Arial"/>
                <a:sym typeface="Arial"/>
              </a:rPr>
              <a:t>期待</a:t>
            </a:r>
            <a:r>
              <a:rPr b="0" i="0" lang="ja-JP" sz="1500">
                <a:solidFill>
                  <a:srgbClr val="323232"/>
                </a:solidFill>
                <a:latin typeface="Arial"/>
                <a:ea typeface="Arial"/>
                <a:cs typeface="Arial"/>
                <a:sym typeface="Arial"/>
              </a:rPr>
              <a:t>することができること</a:t>
            </a:r>
            <a:endParaRPr b="0" i="0" sz="1500">
              <a:solidFill>
                <a:srgbClr val="323232"/>
              </a:solidFill>
              <a:latin typeface="Arial"/>
              <a:ea typeface="Arial"/>
              <a:cs typeface="Arial"/>
              <a:sym typeface="Arial"/>
            </a:endParaRPr>
          </a:p>
          <a:p>
            <a:pPr indent="-3170635" lvl="0" marL="3371850" rtl="0" algn="l">
              <a:lnSpc>
                <a:spcPct val="120000"/>
              </a:lnSpc>
              <a:spcBef>
                <a:spcPts val="1000"/>
              </a:spcBef>
              <a:spcAft>
                <a:spcPts val="0"/>
              </a:spcAft>
              <a:buClr>
                <a:srgbClr val="323232"/>
              </a:buClr>
              <a:buSzPts val="1500"/>
              <a:buNone/>
            </a:pPr>
            <a:r>
              <a:rPr b="0" i="0" lang="ja-JP" sz="1500">
                <a:solidFill>
                  <a:srgbClr val="323232"/>
                </a:solidFill>
                <a:latin typeface="Arial"/>
                <a:ea typeface="Arial"/>
                <a:cs typeface="Arial"/>
                <a:sym typeface="Arial"/>
              </a:rPr>
              <a:t>２）　公的財政負担の見込額の算定：</a:t>
            </a:r>
            <a:r>
              <a:rPr lang="ja-JP" sz="1500" u="sng">
                <a:latin typeface="Arial"/>
                <a:ea typeface="Arial"/>
                <a:cs typeface="Arial"/>
                <a:sym typeface="Arial"/>
              </a:rPr>
              <a:t>財政上の支援や民間事業者からの税収等を適切に調整</a:t>
            </a:r>
            <a:r>
              <a:rPr lang="ja-JP" sz="1500">
                <a:latin typeface="Arial"/>
                <a:ea typeface="Arial"/>
                <a:cs typeface="Arial"/>
                <a:sym typeface="Arial"/>
              </a:rPr>
              <a:t>し、</a:t>
            </a:r>
            <a:r>
              <a:rPr b="1" lang="ja-JP" sz="1500" u="sng">
                <a:latin typeface="Arial"/>
                <a:ea typeface="Arial"/>
                <a:cs typeface="Arial"/>
                <a:sym typeface="Arial"/>
              </a:rPr>
              <a:t>将来の費用</a:t>
            </a:r>
            <a:r>
              <a:rPr lang="ja-JP" sz="1500">
                <a:latin typeface="Arial"/>
                <a:ea typeface="Arial"/>
                <a:cs typeface="Arial"/>
                <a:sym typeface="Arial"/>
              </a:rPr>
              <a:t>（費用変動のリスクを合理的に勘案）</a:t>
            </a:r>
            <a:r>
              <a:rPr b="1" lang="ja-JP" sz="1500" u="sng">
                <a:latin typeface="Arial"/>
                <a:ea typeface="Arial"/>
                <a:cs typeface="Arial"/>
                <a:sym typeface="Arial"/>
              </a:rPr>
              <a:t>と見込まれる</a:t>
            </a:r>
            <a:r>
              <a:rPr lang="ja-JP" sz="1500" u="sng">
                <a:latin typeface="Arial"/>
                <a:ea typeface="Arial"/>
                <a:cs typeface="Arial"/>
                <a:sym typeface="Arial"/>
              </a:rPr>
              <a:t>公的財政負担の総額を算出</a:t>
            </a:r>
            <a:r>
              <a:rPr lang="ja-JP" sz="1500">
                <a:latin typeface="Arial"/>
                <a:ea typeface="Arial"/>
                <a:cs typeface="Arial"/>
                <a:sym typeface="Arial"/>
              </a:rPr>
              <a:t>のうえ、</a:t>
            </a:r>
            <a:r>
              <a:rPr lang="ja-JP" sz="1500" u="sng">
                <a:latin typeface="Arial"/>
                <a:ea typeface="Arial"/>
                <a:cs typeface="Arial"/>
                <a:sym typeface="Arial"/>
              </a:rPr>
              <a:t>現在価値に換算</a:t>
            </a:r>
            <a:r>
              <a:rPr lang="ja-JP" sz="1500">
                <a:latin typeface="Arial"/>
                <a:ea typeface="Arial"/>
                <a:cs typeface="Arial"/>
                <a:sym typeface="Arial"/>
              </a:rPr>
              <a:t>して評価。</a:t>
            </a:r>
            <a:endParaRPr sz="1500">
              <a:latin typeface="Arial"/>
              <a:ea typeface="Arial"/>
              <a:cs typeface="Arial"/>
              <a:sym typeface="Arial"/>
            </a:endParaRPr>
          </a:p>
          <a:p>
            <a:pPr indent="-3170635" lvl="0" marL="3371850" rtl="0" algn="l">
              <a:lnSpc>
                <a:spcPct val="45000"/>
              </a:lnSpc>
              <a:spcBef>
                <a:spcPts val="0"/>
              </a:spcBef>
              <a:spcAft>
                <a:spcPts val="0"/>
              </a:spcAft>
              <a:buClr>
                <a:schemeClr val="dk1"/>
              </a:buClr>
              <a:buSzPts val="1500"/>
              <a:buNone/>
            </a:pPr>
            <a:r>
              <a:t/>
            </a:r>
            <a:endParaRPr sz="1500">
              <a:latin typeface="Arial"/>
              <a:ea typeface="Arial"/>
              <a:cs typeface="Arial"/>
              <a:sym typeface="Arial"/>
            </a:endParaRPr>
          </a:p>
          <a:p>
            <a:pPr indent="-3170635" lvl="0" marL="3371850" rtl="0" algn="l">
              <a:lnSpc>
                <a:spcPct val="100000"/>
              </a:lnSpc>
              <a:spcBef>
                <a:spcPts val="1000"/>
              </a:spcBef>
              <a:spcAft>
                <a:spcPts val="0"/>
              </a:spcAft>
              <a:buClr>
                <a:srgbClr val="C55A11"/>
              </a:buClr>
              <a:buSzPts val="1800"/>
              <a:buNone/>
            </a:pPr>
            <a:r>
              <a:rPr i="0" lang="ja-JP" sz="1800">
                <a:solidFill>
                  <a:srgbClr val="C55A11"/>
                </a:solidFill>
                <a:latin typeface="Arial"/>
                <a:ea typeface="Arial"/>
                <a:cs typeface="Arial"/>
                <a:sym typeface="Arial"/>
              </a:rPr>
              <a:t>⇛</a:t>
            </a:r>
            <a:r>
              <a:rPr i="0" lang="ja-JP" sz="1800" u="sng">
                <a:solidFill>
                  <a:srgbClr val="C55A11"/>
                </a:solidFill>
                <a:latin typeface="Arial"/>
                <a:ea typeface="Arial"/>
                <a:cs typeface="Arial"/>
                <a:sym typeface="Arial"/>
              </a:rPr>
              <a:t>公的財政負担見込額</a:t>
            </a:r>
            <a:r>
              <a:rPr i="0" lang="ja-JP" sz="1800">
                <a:solidFill>
                  <a:srgbClr val="C55A11"/>
                </a:solidFill>
                <a:latin typeface="Arial"/>
                <a:ea typeface="Arial"/>
                <a:cs typeface="Arial"/>
                <a:sym typeface="Arial"/>
              </a:rPr>
              <a:t>の</a:t>
            </a:r>
            <a:r>
              <a:rPr i="0" lang="ja-JP" sz="1800" u="sng">
                <a:solidFill>
                  <a:srgbClr val="C55A11"/>
                </a:solidFill>
                <a:latin typeface="Arial"/>
                <a:ea typeface="Arial"/>
                <a:cs typeface="Arial"/>
                <a:sym typeface="Arial"/>
              </a:rPr>
              <a:t>現在価値</a:t>
            </a:r>
            <a:r>
              <a:rPr lang="ja-JP" sz="1800" u="sng">
                <a:solidFill>
                  <a:srgbClr val="C55A11"/>
                </a:solidFill>
                <a:latin typeface="Arial"/>
                <a:ea typeface="Arial"/>
                <a:cs typeface="Arial"/>
                <a:sym typeface="Arial"/>
              </a:rPr>
              <a:t>での</a:t>
            </a:r>
            <a:r>
              <a:rPr i="0" lang="ja-JP" sz="1800" u="sng">
                <a:solidFill>
                  <a:srgbClr val="C55A11"/>
                </a:solidFill>
                <a:latin typeface="Arial"/>
                <a:ea typeface="Arial"/>
                <a:cs typeface="Arial"/>
                <a:sym typeface="Arial"/>
              </a:rPr>
              <a:t>評価</a:t>
            </a:r>
            <a:r>
              <a:rPr i="0" lang="ja-JP" sz="1800">
                <a:solidFill>
                  <a:srgbClr val="C55A11"/>
                </a:solidFill>
                <a:latin typeface="Arial"/>
                <a:ea typeface="Arial"/>
                <a:cs typeface="Arial"/>
                <a:sym typeface="Arial"/>
              </a:rPr>
              <a:t>を要請（</a:t>
            </a:r>
            <a:r>
              <a:rPr i="0" lang="ja-JP" sz="1800" u="sng">
                <a:solidFill>
                  <a:srgbClr val="C55A11"/>
                </a:solidFill>
                <a:latin typeface="Arial"/>
                <a:ea typeface="Arial"/>
                <a:cs typeface="Arial"/>
                <a:sym typeface="Arial"/>
              </a:rPr>
              <a:t>財務的な効率性</a:t>
            </a:r>
            <a:r>
              <a:rPr i="0" lang="ja-JP" sz="1800">
                <a:solidFill>
                  <a:srgbClr val="C55A11"/>
                </a:solidFill>
                <a:latin typeface="Arial"/>
                <a:ea typeface="Arial"/>
                <a:cs typeface="Arial"/>
                <a:sym typeface="Arial"/>
              </a:rPr>
              <a:t>に焦点）</a:t>
            </a:r>
            <a:endParaRPr i="0" sz="1800">
              <a:solidFill>
                <a:srgbClr val="C55A11"/>
              </a:solidFill>
              <a:latin typeface="Arial"/>
              <a:ea typeface="Arial"/>
              <a:cs typeface="Arial"/>
              <a:sym typeface="Arial"/>
            </a:endParaRPr>
          </a:p>
        </p:txBody>
      </p:sp>
      <p:sp>
        <p:nvSpPr>
          <p:cNvPr id="459" name="Google Shape;459;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
          <p:cNvSpPr txBox="1"/>
          <p:nvPr>
            <p:ph type="title"/>
          </p:nvPr>
        </p:nvSpPr>
        <p:spPr>
          <a:xfrm>
            <a:off x="628650" y="735930"/>
            <a:ext cx="7886700" cy="6019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MS Gothic"/>
              <a:buNone/>
            </a:pPr>
            <a:r>
              <a:rPr lang="ja-JP" sz="2000">
                <a:latin typeface="MS Gothic"/>
                <a:ea typeface="MS Gothic"/>
                <a:cs typeface="MS Gothic"/>
                <a:sym typeface="MS Gothic"/>
              </a:rPr>
              <a:t>PFI事業の契約額を施設用途別にみると、契約金額で見た事業規模には、かなりの幅がある。</a:t>
            </a:r>
            <a:endParaRPr/>
          </a:p>
        </p:txBody>
      </p:sp>
      <p:graphicFrame>
        <p:nvGraphicFramePr>
          <p:cNvPr id="466" name="Google Shape;466;p8"/>
          <p:cNvGraphicFramePr/>
          <p:nvPr/>
        </p:nvGraphicFramePr>
        <p:xfrm>
          <a:off x="322593" y="1575685"/>
          <a:ext cx="8473290" cy="4901059"/>
        </p:xfrm>
        <a:graphic>
          <a:graphicData uri="http://schemas.openxmlformats.org/drawingml/2006/chart">
            <c:chart r:id="rId3"/>
          </a:graphicData>
        </a:graphic>
      </p:graphicFrame>
      <p:sp>
        <p:nvSpPr>
          <p:cNvPr id="467" name="Google Shape;467;p8"/>
          <p:cNvSpPr txBox="1"/>
          <p:nvPr/>
        </p:nvSpPr>
        <p:spPr>
          <a:xfrm>
            <a:off x="628650" y="309266"/>
            <a:ext cx="56701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JP" sz="1400" u="none" cap="none" strike="noStrike">
                <a:solidFill>
                  <a:srgbClr val="000000"/>
                </a:solidFill>
                <a:latin typeface="Arial"/>
                <a:ea typeface="Arial"/>
                <a:cs typeface="Arial"/>
                <a:sym typeface="Arial"/>
              </a:rPr>
              <a:t>※以下、3点のグラフは、内閣府公表の「実施状況データ」による。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4"/>
          <p:cNvSpPr/>
          <p:nvPr/>
        </p:nvSpPr>
        <p:spPr>
          <a:xfrm>
            <a:off x="-12762" y="8242"/>
            <a:ext cx="9144000" cy="523804"/>
          </a:xfrm>
          <a:prstGeom prst="rect">
            <a:avLst/>
          </a:prstGeom>
          <a:gradFill>
            <a:gsLst>
              <a:gs pos="0">
                <a:srgbClr val="66FF66"/>
              </a:gs>
              <a:gs pos="50000">
                <a:schemeClr val="lt1"/>
              </a:gs>
              <a:gs pos="100000">
                <a:srgbClr val="66FF66"/>
              </a:gs>
            </a:gsLst>
            <a:lin ang="5400000" scaled="0"/>
          </a:gradFill>
          <a:ln>
            <a:noFill/>
          </a:ln>
        </p:spPr>
        <p:txBody>
          <a:bodyPr anchorCtr="0" anchor="t" bIns="46000" lIns="92000" spcFirstLastPara="1" rIns="92000" wrap="square" tIns="46000">
            <a:spAutoFit/>
          </a:bodyPr>
          <a:lstStyle/>
          <a:p>
            <a:pPr indent="0" lvl="0" marL="0" marR="0" rtl="0" algn="ctr">
              <a:lnSpc>
                <a:spcPct val="100000"/>
              </a:lnSpc>
              <a:spcBef>
                <a:spcPts val="0"/>
              </a:spcBef>
              <a:spcAft>
                <a:spcPts val="0"/>
              </a:spcAft>
              <a:buNone/>
            </a:pPr>
            <a:r>
              <a:rPr b="0" i="0" lang="ja-JP" sz="2800" u="none" cap="none" strike="noStrike">
                <a:solidFill>
                  <a:srgbClr val="000000"/>
                </a:solidFill>
                <a:latin typeface="Arial"/>
                <a:ea typeface="Arial"/>
                <a:cs typeface="Arial"/>
                <a:sym typeface="Arial"/>
              </a:rPr>
              <a:t>契約金額１０億円未満</a:t>
            </a:r>
            <a:r>
              <a:rPr b="0" i="0" lang="ja-JP" sz="2000" u="none" cap="none" strike="noStrike">
                <a:solidFill>
                  <a:srgbClr val="000000"/>
                </a:solidFill>
                <a:latin typeface="Arial"/>
                <a:ea typeface="Arial"/>
                <a:cs typeface="Arial"/>
                <a:sym typeface="Arial"/>
              </a:rPr>
              <a:t>（「小さなPFI」と呼ぶ）</a:t>
            </a:r>
            <a:r>
              <a:rPr b="0" i="0" lang="ja-JP" sz="2800" u="none" cap="none" strike="noStrike">
                <a:solidFill>
                  <a:srgbClr val="000000"/>
                </a:solidFill>
                <a:latin typeface="Arial"/>
                <a:ea typeface="Arial"/>
                <a:cs typeface="Arial"/>
                <a:sym typeface="Arial"/>
              </a:rPr>
              <a:t>の件数シェアの推移</a:t>
            </a:r>
            <a:endParaRPr/>
          </a:p>
        </p:txBody>
      </p:sp>
      <p:sp>
        <p:nvSpPr>
          <p:cNvPr id="474" name="Google Shape;474;p74"/>
          <p:cNvSpPr txBox="1"/>
          <p:nvPr>
            <p:ph type="title"/>
          </p:nvPr>
        </p:nvSpPr>
        <p:spPr>
          <a:xfrm>
            <a:off x="628650" y="640796"/>
            <a:ext cx="7886700" cy="3651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MS Gothic"/>
              <a:buNone/>
            </a:pPr>
            <a:r>
              <a:rPr lang="ja-JP" sz="2000">
                <a:latin typeface="MS Gothic"/>
                <a:ea typeface="MS Gothic"/>
                <a:cs typeface="MS Gothic"/>
                <a:sym typeface="MS Gothic"/>
              </a:rPr>
              <a:t>「小さなPFI」は、全件数の１０〜１６％を占めているようである。</a:t>
            </a:r>
            <a:endParaRPr/>
          </a:p>
        </p:txBody>
      </p:sp>
      <p:sp>
        <p:nvSpPr>
          <p:cNvPr id="475" name="Google Shape;475;p7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ja-JP" sz="1600">
                <a:solidFill>
                  <a:schemeClr val="dk1"/>
                </a:solidFill>
              </a:rPr>
              <a:t>‹#›</a:t>
            </a:fld>
            <a:endParaRPr sz="1600">
              <a:solidFill>
                <a:schemeClr val="dk1"/>
              </a:solidFill>
            </a:endParaRPr>
          </a:p>
        </p:txBody>
      </p:sp>
      <p:sp>
        <p:nvSpPr>
          <p:cNvPr id="476" name="Google Shape;476;p74"/>
          <p:cNvSpPr txBox="1"/>
          <p:nvPr/>
        </p:nvSpPr>
        <p:spPr>
          <a:xfrm>
            <a:off x="847898" y="5730214"/>
            <a:ext cx="7107381"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JP" sz="1000" u="none" cap="none" strike="noStrike">
                <a:solidFill>
                  <a:srgbClr val="000000"/>
                </a:solidFill>
                <a:latin typeface="Arial"/>
                <a:ea typeface="Arial"/>
                <a:cs typeface="Arial"/>
                <a:sym typeface="Arial"/>
              </a:rPr>
              <a:t>※上記の計数は、内閣府PFI推進室公表「PFI事業 基礎データベース」による。公共施設等運営権を含む事業は除いている。</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000" u="none" cap="none" strike="noStrike">
                <a:solidFill>
                  <a:srgbClr val="000000"/>
                </a:solidFill>
                <a:latin typeface="Arial"/>
                <a:ea typeface="Arial"/>
                <a:cs typeface="Arial"/>
                <a:sym typeface="Arial"/>
              </a:rPr>
              <a:t>※分析の都合から、分析項目のいずれかに欠損等があるデータを除いているため、上記の図表中の件数等には、相互に、或いは他の公表資料と齟齬を生じうる点を留意されたい。</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000" u="none" cap="none" strike="noStrike">
                <a:solidFill>
                  <a:srgbClr val="000000"/>
                </a:solidFill>
                <a:latin typeface="Arial"/>
                <a:ea typeface="Arial"/>
                <a:cs typeface="Arial"/>
                <a:sym typeface="Arial"/>
              </a:rPr>
              <a:t>※上記の図表は今回発表のためにのみ提示するものであり、各項目の公式数値は、上記データベースそのものないし他の公表資料を参照されたい。</a:t>
            </a:r>
            <a:endParaRPr/>
          </a:p>
        </p:txBody>
      </p:sp>
      <p:graphicFrame>
        <p:nvGraphicFramePr>
          <p:cNvPr id="477" name="Google Shape;477;p74"/>
          <p:cNvGraphicFramePr/>
          <p:nvPr/>
        </p:nvGraphicFramePr>
        <p:xfrm>
          <a:off x="297656" y="1143026"/>
          <a:ext cx="8548688" cy="4457700"/>
        </p:xfrm>
        <a:graphic>
          <a:graphicData uri="http://schemas.openxmlformats.org/drawingml/2006/chart">
            <c:chart r:id="rId3"/>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9"/>
          <p:cNvSpPr txBox="1"/>
          <p:nvPr>
            <p:ph type="title"/>
          </p:nvPr>
        </p:nvSpPr>
        <p:spPr>
          <a:xfrm>
            <a:off x="628649" y="625094"/>
            <a:ext cx="7886700" cy="5699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MS Gothic"/>
              <a:buNone/>
            </a:pPr>
            <a:r>
              <a:rPr lang="ja-JP" sz="2000">
                <a:latin typeface="MS Gothic"/>
                <a:ea typeface="MS Gothic"/>
                <a:cs typeface="MS Gothic"/>
                <a:sym typeface="MS Gothic"/>
              </a:rPr>
              <a:t>浄化槽や道路（この場合「共同溝」）といった小規模事業のVFMが、平均の1.5倍以上（利用料金収入等の存在が影響か）</a:t>
            </a:r>
            <a:endParaRPr/>
          </a:p>
        </p:txBody>
      </p:sp>
      <p:graphicFrame>
        <p:nvGraphicFramePr>
          <p:cNvPr id="484" name="Google Shape;484;p9"/>
          <p:cNvGraphicFramePr/>
          <p:nvPr/>
        </p:nvGraphicFramePr>
        <p:xfrm>
          <a:off x="694950" y="1548361"/>
          <a:ext cx="7754099" cy="4489993"/>
        </p:xfrm>
        <a:graphic>
          <a:graphicData uri="http://schemas.openxmlformats.org/drawingml/2006/chart">
            <c:chart r:id="rId3"/>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0"/>
          <p:cNvSpPr txBox="1"/>
          <p:nvPr>
            <p:ph type="title"/>
          </p:nvPr>
        </p:nvSpPr>
        <p:spPr>
          <a:xfrm>
            <a:off x="628650" y="568430"/>
            <a:ext cx="7886700" cy="5699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MS Gothic"/>
              <a:buNone/>
            </a:pPr>
            <a:r>
              <a:rPr lang="ja-JP" sz="2000">
                <a:latin typeface="MS Gothic"/>
                <a:ea typeface="MS Gothic"/>
                <a:cs typeface="MS Gothic"/>
                <a:sym typeface="MS Gothic"/>
              </a:rPr>
              <a:t>契約金額とVFMの間には逆相関が見られ、小規模事業でも高い効率化が図られているケースがある</a:t>
            </a:r>
            <a:endParaRPr sz="2000">
              <a:latin typeface="MS Gothic"/>
              <a:ea typeface="MS Gothic"/>
              <a:cs typeface="MS Gothic"/>
              <a:sym typeface="MS Gothic"/>
            </a:endParaRPr>
          </a:p>
        </p:txBody>
      </p:sp>
      <p:sp>
        <p:nvSpPr>
          <p:cNvPr id="491" name="Google Shape;49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ja-JP" sz="1600">
                <a:solidFill>
                  <a:schemeClr val="dk1"/>
                </a:solidFill>
              </a:rPr>
              <a:t>‹#›</a:t>
            </a:fld>
            <a:endParaRPr sz="1600">
              <a:solidFill>
                <a:schemeClr val="dk1"/>
              </a:solidFill>
            </a:endParaRPr>
          </a:p>
        </p:txBody>
      </p:sp>
      <p:pic>
        <p:nvPicPr>
          <p:cNvPr id="492" name="Google Shape;492;p10"/>
          <p:cNvPicPr preferRelativeResize="0"/>
          <p:nvPr/>
        </p:nvPicPr>
        <p:blipFill rotWithShape="1">
          <a:blip r:embed="rId3">
            <a:alphaModFix/>
          </a:blip>
          <a:srcRect b="0" l="0" r="0" t="0"/>
          <a:stretch/>
        </p:blipFill>
        <p:spPr>
          <a:xfrm>
            <a:off x="1093448" y="1476330"/>
            <a:ext cx="6957103" cy="5245146"/>
          </a:xfrm>
          <a:prstGeom prst="rect">
            <a:avLst/>
          </a:prstGeom>
          <a:noFill/>
          <a:ln>
            <a:noFill/>
          </a:ln>
        </p:spPr>
      </p:pic>
      <p:cxnSp>
        <p:nvCxnSpPr>
          <p:cNvPr id="493" name="Google Shape;493;p10"/>
          <p:cNvCxnSpPr/>
          <p:nvPr/>
        </p:nvCxnSpPr>
        <p:spPr>
          <a:xfrm>
            <a:off x="1880171" y="4325420"/>
            <a:ext cx="6061753" cy="0"/>
          </a:xfrm>
          <a:prstGeom prst="straightConnector1">
            <a:avLst/>
          </a:prstGeom>
          <a:noFill/>
          <a:ln cap="flat" cmpd="sng" w="12700">
            <a:solidFill>
              <a:srgbClr val="C00000"/>
            </a:solidFill>
            <a:prstDash val="dash"/>
            <a:miter lim="800000"/>
            <a:headEnd len="sm" w="sm" type="none"/>
            <a:tailEnd len="sm" w="sm" type="none"/>
          </a:ln>
        </p:spPr>
      </p:cxnSp>
      <p:cxnSp>
        <p:nvCxnSpPr>
          <p:cNvPr id="494" name="Google Shape;494;p10"/>
          <p:cNvCxnSpPr/>
          <p:nvPr/>
        </p:nvCxnSpPr>
        <p:spPr>
          <a:xfrm>
            <a:off x="2743200" y="1582220"/>
            <a:ext cx="0" cy="4489807"/>
          </a:xfrm>
          <a:prstGeom prst="straightConnector1">
            <a:avLst/>
          </a:prstGeom>
          <a:noFill/>
          <a:ln cap="flat" cmpd="sng" w="12700">
            <a:solidFill>
              <a:srgbClr val="C00000"/>
            </a:solidFill>
            <a:prstDash val="dash"/>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65e7f0f70c_0_6"/>
          <p:cNvSpPr txBox="1"/>
          <p:nvPr>
            <p:ph type="title"/>
          </p:nvPr>
        </p:nvSpPr>
        <p:spPr>
          <a:xfrm>
            <a:off x="628650" y="365125"/>
            <a:ext cx="7886700" cy="911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ja-JP"/>
              <a:t>（その後の対応）</a:t>
            </a:r>
            <a:endParaRPr/>
          </a:p>
        </p:txBody>
      </p:sp>
      <p:sp>
        <p:nvSpPr>
          <p:cNvPr id="165" name="Google Shape;165;g365e7f0f70c_0_6"/>
          <p:cNvSpPr txBox="1"/>
          <p:nvPr>
            <p:ph idx="1" type="body"/>
          </p:nvPr>
        </p:nvSpPr>
        <p:spPr>
          <a:xfrm>
            <a:off x="628650" y="1376950"/>
            <a:ext cx="7886700" cy="4800000"/>
          </a:xfrm>
          <a:prstGeom prst="rect">
            <a:avLst/>
          </a:prstGeom>
        </p:spPr>
        <p:txBody>
          <a:bodyPr anchorCtr="0" anchor="t" bIns="91425" lIns="90000" spcFirstLastPara="1" rIns="91425" wrap="square" tIns="91425">
            <a:normAutofit/>
          </a:bodyPr>
          <a:lstStyle/>
          <a:p>
            <a:pPr indent="0" lvl="0" marL="89999" rtl="0" algn="l">
              <a:spcBef>
                <a:spcPts val="1000"/>
              </a:spcBef>
              <a:spcAft>
                <a:spcPts val="0"/>
              </a:spcAft>
              <a:buNone/>
            </a:pPr>
            <a:r>
              <a:rPr lang="ja-JP"/>
              <a:t>２　</a:t>
            </a:r>
            <a:r>
              <a:rPr lang="ja-JP"/>
              <a:t>令和５年</a:t>
            </a:r>
            <a:r>
              <a:rPr lang="ja-JP"/>
              <a:t>度</a:t>
            </a:r>
            <a:r>
              <a:rPr lang="ja-JP"/>
              <a:t>　VFMガイドラインを改定</a:t>
            </a:r>
            <a:r>
              <a:rPr lang="ja-JP"/>
              <a:t>。　　　</a:t>
            </a:r>
            <a:r>
              <a:rPr lang="ja-JP"/>
              <a:t>サービス購入型を対象とするVFM算定シー　　ト等を策定・一般向け説明会と試用機会提　　供を実施</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ja-JP"/>
              <a:t>３　令和６年度　</a:t>
            </a:r>
            <a:r>
              <a:rPr lang="ja-JP"/>
              <a:t>混合型（コンセッションを含　　む）を対象とするVFM算定シート等を、下　　水道事業、BT＋コンセッション事業につい　　て策定・一般向け説明会と試用機会提供を　　実施</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65e7f0f70c_0_24"/>
          <p:cNvSpPr txBox="1"/>
          <p:nvPr>
            <p:ph type="title"/>
          </p:nvPr>
        </p:nvSpPr>
        <p:spPr>
          <a:xfrm>
            <a:off x="628650" y="365125"/>
            <a:ext cx="7886700" cy="85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ja-JP"/>
              <a:t>本日の報告事項　２</a:t>
            </a:r>
            <a:endParaRPr/>
          </a:p>
        </p:txBody>
      </p:sp>
      <p:sp>
        <p:nvSpPr>
          <p:cNvPr id="172" name="Google Shape;172;g365e7f0f70c_0_24"/>
          <p:cNvSpPr txBox="1"/>
          <p:nvPr>
            <p:ph idx="1" type="body"/>
          </p:nvPr>
        </p:nvSpPr>
        <p:spPr>
          <a:xfrm>
            <a:off x="628650" y="1437100"/>
            <a:ext cx="7886700" cy="4739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ja-JP"/>
              <a:t>・</a:t>
            </a:r>
            <a:r>
              <a:rPr lang="ja-JP"/>
              <a:t>VFM算定シート等は、自治体の作業負担やコンサル担当者の負担を軽減できるはず</a:t>
            </a:r>
            <a:r>
              <a:rPr lang="ja-JP"/>
              <a:t>。</a:t>
            </a:r>
            <a:endParaRPr/>
          </a:p>
          <a:p>
            <a:pPr indent="0" lvl="0" marL="0" rtl="0" algn="l">
              <a:spcBef>
                <a:spcPts val="1000"/>
              </a:spcBef>
              <a:spcAft>
                <a:spcPts val="0"/>
              </a:spcAft>
              <a:buClr>
                <a:schemeClr val="dk1"/>
              </a:buClr>
              <a:buSzPts val="1100"/>
              <a:buFont typeface="Arial"/>
              <a:buNone/>
            </a:pPr>
            <a:r>
              <a:rPr lang="ja-JP"/>
              <a:t>・しかし</a:t>
            </a:r>
            <a:r>
              <a:rPr lang="ja-JP"/>
              <a:t>、歓迎する自治体・コンサルも相当数確認されたが、歓迎しない自治体・コンサルも存在。</a:t>
            </a:r>
            <a:r>
              <a:rPr lang="ja-JP"/>
              <a:t>なぜか？</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ja-JP"/>
              <a:t>→PFI・VFM市場の構造に理由があるのでは？そうだとすると、何らかの算定ツールの提出の必要性はやはりあるのではないか？</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8"/>
          <p:cNvSpPr txBox="1"/>
          <p:nvPr>
            <p:ph type="title"/>
          </p:nvPr>
        </p:nvSpPr>
        <p:spPr>
          <a:xfrm>
            <a:off x="628650" y="248394"/>
            <a:ext cx="7886700" cy="5881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ja-JP"/>
              <a:t>VFM、PFIとは？</a:t>
            </a:r>
            <a:endParaRPr/>
          </a:p>
        </p:txBody>
      </p:sp>
      <p:sp>
        <p:nvSpPr>
          <p:cNvPr id="178" name="Google Shape;178;p68"/>
          <p:cNvSpPr txBox="1"/>
          <p:nvPr>
            <p:ph idx="1" type="body"/>
          </p:nvPr>
        </p:nvSpPr>
        <p:spPr>
          <a:xfrm>
            <a:off x="525293" y="836579"/>
            <a:ext cx="8122595" cy="5535037"/>
          </a:xfrm>
          <a:prstGeom prst="rect">
            <a:avLst/>
          </a:prstGeom>
          <a:noFill/>
          <a:ln>
            <a:noFill/>
          </a:ln>
        </p:spPr>
        <p:txBody>
          <a:bodyPr anchorCtr="0" anchor="t" bIns="45700" lIns="91425" spcFirstLastPara="1" rIns="91425" wrap="square" tIns="45700">
            <a:noAutofit/>
          </a:bodyPr>
          <a:lstStyle/>
          <a:p>
            <a:pPr indent="0" lvl="0" marL="114300" rtl="0" algn="l">
              <a:lnSpc>
                <a:spcPct val="144444"/>
              </a:lnSpc>
              <a:spcBef>
                <a:spcPts val="0"/>
              </a:spcBef>
              <a:spcAft>
                <a:spcPts val="0"/>
              </a:spcAft>
              <a:buSzPts val="1800"/>
              <a:buNone/>
            </a:pPr>
            <a:r>
              <a:rPr lang="ja-JP" sz="2900"/>
              <a:t>&lt;制度の</a:t>
            </a:r>
            <a:r>
              <a:rPr lang="ja-JP" sz="2900"/>
              <a:t>本来の</a:t>
            </a:r>
            <a:r>
              <a:rPr lang="ja-JP" sz="2900"/>
              <a:t>狙い&gt;</a:t>
            </a:r>
            <a:endParaRPr sz="3900"/>
          </a:p>
          <a:p>
            <a:pPr indent="-412750" lvl="0" marL="457200" rtl="0" algn="l">
              <a:lnSpc>
                <a:spcPct val="144444"/>
              </a:lnSpc>
              <a:spcBef>
                <a:spcPts val="0"/>
              </a:spcBef>
              <a:spcAft>
                <a:spcPts val="0"/>
              </a:spcAft>
              <a:buSzPts val="2900"/>
              <a:buChar char="•"/>
            </a:pPr>
            <a:r>
              <a:rPr lang="ja-JP" sz="2900"/>
              <a:t>PFI：</a:t>
            </a:r>
            <a:r>
              <a:rPr lang="ja-JP" sz="2900"/>
              <a:t>“Wise Spending”</a:t>
            </a:r>
            <a:endParaRPr sz="2900"/>
          </a:p>
          <a:p>
            <a:pPr indent="-412750" lvl="0" marL="457200" rtl="0" algn="l">
              <a:lnSpc>
                <a:spcPct val="144444"/>
              </a:lnSpc>
              <a:spcBef>
                <a:spcPts val="0"/>
              </a:spcBef>
              <a:spcAft>
                <a:spcPts val="0"/>
              </a:spcAft>
              <a:buSzPts val="2900"/>
              <a:buChar char="•"/>
            </a:pPr>
            <a:r>
              <a:rPr lang="ja-JP" sz="2900"/>
              <a:t>VFM：</a:t>
            </a:r>
            <a:r>
              <a:rPr lang="ja-JP" sz="2900"/>
              <a:t>ベースライン把握と施策効果の確認、それを踏まえた施策実施を、施設管理者に求めることで、効果・効率性を重視した公共施設設置・管理の浸透を図る。</a:t>
            </a:r>
            <a:endParaRPr sz="2900"/>
          </a:p>
          <a:p>
            <a:pPr indent="0" lvl="0" marL="114300" rtl="0" algn="l">
              <a:lnSpc>
                <a:spcPct val="144444"/>
              </a:lnSpc>
              <a:spcBef>
                <a:spcPts val="0"/>
              </a:spcBef>
              <a:spcAft>
                <a:spcPts val="0"/>
              </a:spcAft>
              <a:buSzPts val="1800"/>
              <a:buNone/>
            </a:pPr>
            <a:r>
              <a:t/>
            </a:r>
            <a:endParaRPr sz="3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855072" y="529157"/>
            <a:ext cx="5273584" cy="6254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55A11"/>
              </a:buClr>
              <a:buSzPts val="3000"/>
              <a:buFont typeface="Arial"/>
              <a:buNone/>
            </a:pPr>
            <a:r>
              <a:rPr lang="ja-JP" sz="3000" u="sng">
                <a:solidFill>
                  <a:srgbClr val="C55A11"/>
                </a:solidFill>
                <a:latin typeface="Arial"/>
                <a:ea typeface="Arial"/>
                <a:cs typeface="Arial"/>
                <a:sym typeface="Arial"/>
              </a:rPr>
              <a:t>公共事業のキャッシュフロー</a:t>
            </a:r>
            <a:endParaRPr sz="3000" u="sng">
              <a:solidFill>
                <a:srgbClr val="C55A11"/>
              </a:solidFill>
              <a:latin typeface="Arial"/>
              <a:ea typeface="Arial"/>
              <a:cs typeface="Arial"/>
              <a:sym typeface="Arial"/>
            </a:endParaRPr>
          </a:p>
        </p:txBody>
      </p:sp>
      <p:graphicFrame>
        <p:nvGraphicFramePr>
          <p:cNvPr id="184" name="Google Shape;184;p6"/>
          <p:cNvGraphicFramePr/>
          <p:nvPr/>
        </p:nvGraphicFramePr>
        <p:xfrm>
          <a:off x="336917" y="1458686"/>
          <a:ext cx="6220042" cy="4870157"/>
        </p:xfrm>
        <a:graphic>
          <a:graphicData uri="http://schemas.openxmlformats.org/drawingml/2006/chart">
            <c:chart r:id="rId3"/>
          </a:graphicData>
        </a:graphic>
      </p:graphicFrame>
      <p:sp>
        <p:nvSpPr>
          <p:cNvPr id="185" name="Google Shape;185;p6"/>
          <p:cNvSpPr txBox="1"/>
          <p:nvPr/>
        </p:nvSpPr>
        <p:spPr>
          <a:xfrm>
            <a:off x="6629399" y="471776"/>
            <a:ext cx="2385991" cy="140034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ja-JP" sz="1700" u="none" cap="none" strike="noStrike">
                <a:solidFill>
                  <a:schemeClr val="dk1"/>
                </a:solidFill>
                <a:latin typeface="Calibri"/>
                <a:ea typeface="Calibri"/>
                <a:cs typeface="Calibri"/>
                <a:sym typeface="Calibri"/>
              </a:rPr>
              <a:t>公共施設を整備する期間のキャッシュフローが大きく、国からの補助金はこの部分のみに充てられる。</a:t>
            </a:r>
            <a:endParaRPr b="0" i="0" sz="1400" u="none" cap="none" strike="noStrike">
              <a:solidFill>
                <a:srgbClr val="000000"/>
              </a:solidFill>
              <a:latin typeface="Arial"/>
              <a:ea typeface="Arial"/>
              <a:cs typeface="Arial"/>
              <a:sym typeface="Arial"/>
            </a:endParaRPr>
          </a:p>
        </p:txBody>
      </p:sp>
      <p:sp>
        <p:nvSpPr>
          <p:cNvPr id="186" name="Google Shape;186;p6"/>
          <p:cNvSpPr/>
          <p:nvPr/>
        </p:nvSpPr>
        <p:spPr>
          <a:xfrm>
            <a:off x="7653814" y="1940291"/>
            <a:ext cx="360948" cy="394366"/>
          </a:xfrm>
          <a:prstGeom prst="downArrow">
            <a:avLst>
              <a:gd fmla="val 50000" name="adj1"/>
              <a:gd fmla="val 50000" name="adj2"/>
            </a:avLst>
          </a:prstGeom>
          <a:solidFill>
            <a:srgbClr val="BF9000"/>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6"/>
          <p:cNvSpPr txBox="1"/>
          <p:nvPr/>
        </p:nvSpPr>
        <p:spPr>
          <a:xfrm>
            <a:off x="6629398" y="2300870"/>
            <a:ext cx="2385991" cy="218517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ja-JP" sz="1700" u="none" cap="none" strike="noStrike">
                <a:solidFill>
                  <a:schemeClr val="dk1"/>
                </a:solidFill>
                <a:latin typeface="Calibri"/>
                <a:ea typeface="Calibri"/>
                <a:cs typeface="Calibri"/>
                <a:sym typeface="Calibri"/>
              </a:rPr>
              <a:t>実際には、長期にわたる維持管理運営期間のキャッシュフロー合計の方が大きくなる。この部分には国からの補助金等はなく、自治体の各年度予算で手当てする必要。</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a:off x="7620738" y="4478565"/>
            <a:ext cx="360948" cy="394366"/>
          </a:xfrm>
          <a:prstGeom prst="downArrow">
            <a:avLst>
              <a:gd fmla="val 50000" name="adj1"/>
              <a:gd fmla="val 50000" name="adj2"/>
            </a:avLst>
          </a:prstGeom>
          <a:solidFill>
            <a:srgbClr val="BF9000"/>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6"/>
          <p:cNvSpPr txBox="1"/>
          <p:nvPr/>
        </p:nvSpPr>
        <p:spPr>
          <a:xfrm>
            <a:off x="6629398" y="4846622"/>
            <a:ext cx="2343628" cy="16619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ja-JP" sz="1700" u="none" cap="none" strike="noStrike">
                <a:solidFill>
                  <a:srgbClr val="000000"/>
                </a:solidFill>
                <a:latin typeface="Arial"/>
                <a:ea typeface="Arial"/>
                <a:cs typeface="Arial"/>
                <a:sym typeface="Arial"/>
              </a:rPr>
              <a:t>施設管理者は、事業期間全体のキャッシュフローを検討すべき。PFIは、全体のキャッシュフローを平準化する方式。</a:t>
            </a:r>
            <a:endParaRPr b="0" i="0" sz="1700" u="none" cap="none" strike="noStrike">
              <a:solidFill>
                <a:srgbClr val="000000"/>
              </a:solidFill>
              <a:latin typeface="Arial"/>
              <a:ea typeface="Arial"/>
              <a:cs typeface="Arial"/>
              <a:sym typeface="Arial"/>
            </a:endParaRPr>
          </a:p>
        </p:txBody>
      </p:sp>
      <p:cxnSp>
        <p:nvCxnSpPr>
          <p:cNvPr id="190" name="Google Shape;190;p6"/>
          <p:cNvCxnSpPr/>
          <p:nvPr/>
        </p:nvCxnSpPr>
        <p:spPr>
          <a:xfrm>
            <a:off x="2275114" y="1940291"/>
            <a:ext cx="0" cy="3459023"/>
          </a:xfrm>
          <a:prstGeom prst="straightConnector1">
            <a:avLst/>
          </a:prstGeom>
          <a:noFill/>
          <a:ln cap="flat" cmpd="sng" w="19050">
            <a:solidFill>
              <a:srgbClr val="3E6EC2"/>
            </a:solidFill>
            <a:prstDash val="dash"/>
            <a:round/>
            <a:headEnd len="sm" w="sm" type="none"/>
            <a:tailEnd len="sm" w="sm" type="none"/>
          </a:ln>
        </p:spPr>
      </p:cxnSp>
      <p:sp>
        <p:nvSpPr>
          <p:cNvPr id="191" name="Google Shape;191;p6"/>
          <p:cNvSpPr txBox="1"/>
          <p:nvPr/>
        </p:nvSpPr>
        <p:spPr>
          <a:xfrm>
            <a:off x="759646" y="1967673"/>
            <a:ext cx="16209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JP" sz="1400" u="none" cap="none" strike="noStrike">
                <a:solidFill>
                  <a:srgbClr val="000000"/>
                </a:solidFill>
                <a:latin typeface="Arial"/>
                <a:ea typeface="Arial"/>
                <a:cs typeface="Arial"/>
                <a:sym typeface="Arial"/>
              </a:rPr>
              <a:t>（施設整備期間）</a:t>
            </a:r>
            <a:endParaRPr/>
          </a:p>
        </p:txBody>
      </p:sp>
      <p:sp>
        <p:nvSpPr>
          <p:cNvPr id="192" name="Google Shape;192;p6"/>
          <p:cNvSpPr txBox="1"/>
          <p:nvPr/>
        </p:nvSpPr>
        <p:spPr>
          <a:xfrm>
            <a:off x="3266873" y="1967672"/>
            <a:ext cx="198002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JP" sz="1400" u="none" cap="none" strike="noStrike">
                <a:solidFill>
                  <a:srgbClr val="000000"/>
                </a:solidFill>
                <a:latin typeface="Arial"/>
                <a:ea typeface="Arial"/>
                <a:cs typeface="Arial"/>
                <a:sym typeface="Arial"/>
              </a:rPr>
              <a:t>（維持管理運営期間）</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6"/>
          <p:cNvSpPr txBox="1"/>
          <p:nvPr>
            <p:ph type="title"/>
          </p:nvPr>
        </p:nvSpPr>
        <p:spPr>
          <a:xfrm>
            <a:off x="1320423" y="164121"/>
            <a:ext cx="6489519" cy="6254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55A11"/>
              </a:buClr>
              <a:buSzPts val="3000"/>
              <a:buFont typeface="Arial"/>
              <a:buNone/>
            </a:pPr>
            <a:r>
              <a:rPr lang="ja-JP" sz="3000" u="sng">
                <a:solidFill>
                  <a:srgbClr val="C55A11"/>
                </a:solidFill>
                <a:latin typeface="Arial"/>
                <a:ea typeface="Arial"/>
                <a:cs typeface="Arial"/>
                <a:sym typeface="Arial"/>
              </a:rPr>
              <a:t>キャッシュフローとその現在価値化</a:t>
            </a:r>
            <a:endParaRPr sz="3000" u="sng">
              <a:solidFill>
                <a:srgbClr val="C55A11"/>
              </a:solidFill>
              <a:latin typeface="Arial"/>
              <a:ea typeface="Arial"/>
              <a:cs typeface="Arial"/>
              <a:sym typeface="Arial"/>
            </a:endParaRPr>
          </a:p>
        </p:txBody>
      </p:sp>
      <p:graphicFrame>
        <p:nvGraphicFramePr>
          <p:cNvPr id="198" name="Google Shape;198;p66"/>
          <p:cNvGraphicFramePr/>
          <p:nvPr/>
        </p:nvGraphicFramePr>
        <p:xfrm>
          <a:off x="1877126" y="810894"/>
          <a:ext cx="5376114" cy="2662508"/>
        </p:xfrm>
        <a:graphic>
          <a:graphicData uri="http://schemas.openxmlformats.org/drawingml/2006/chart">
            <c:chart r:id="rId3"/>
          </a:graphicData>
        </a:graphic>
      </p:graphicFrame>
      <p:graphicFrame>
        <p:nvGraphicFramePr>
          <p:cNvPr id="199" name="Google Shape;199;p66"/>
          <p:cNvGraphicFramePr/>
          <p:nvPr/>
        </p:nvGraphicFramePr>
        <p:xfrm>
          <a:off x="1899183" y="3504402"/>
          <a:ext cx="5345634" cy="2793219"/>
        </p:xfrm>
        <a:graphic>
          <a:graphicData uri="http://schemas.openxmlformats.org/drawingml/2006/chart">
            <c:chart r:id="rId4"/>
          </a:graphicData>
        </a:graphic>
      </p:graphicFrame>
      <p:sp>
        <p:nvSpPr>
          <p:cNvPr id="200" name="Google Shape;200;p66"/>
          <p:cNvSpPr txBox="1"/>
          <p:nvPr/>
        </p:nvSpPr>
        <p:spPr>
          <a:xfrm>
            <a:off x="95953" y="3046425"/>
            <a:ext cx="1929864" cy="10783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H29の現在価値：</a:t>
            </a:r>
            <a:endParaRPr b="0" i="0" sz="1800" u="none" cap="none" strike="noStrike">
              <a:solidFill>
                <a:schemeClr val="dk1"/>
              </a:solidFill>
              <a:latin typeface="Calibri"/>
              <a:ea typeface="Calibri"/>
              <a:cs typeface="Calibri"/>
              <a:sym typeface="Calibri"/>
            </a:endParaRPr>
          </a:p>
          <a:p>
            <a:pPr indent="0" lvl="0" marL="0" marR="0" rtl="0" algn="l">
              <a:lnSpc>
                <a:spcPct val="555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集計値 / </a:t>
            </a:r>
            <a:r>
              <a:rPr b="1" i="0" lang="ja-JP" sz="1800" u="none" cap="none" strike="noStrike">
                <a:solidFill>
                  <a:schemeClr val="dk1"/>
                </a:solidFill>
                <a:latin typeface="Calibri"/>
                <a:ea typeface="Calibri"/>
                <a:cs typeface="Calibri"/>
                <a:sym typeface="Calibri"/>
              </a:rPr>
              <a:t>(１＋割引率</a:t>
            </a:r>
            <a:r>
              <a:rPr b="0" i="0" lang="ja-JP"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01" name="Google Shape;201;p66"/>
          <p:cNvSpPr txBox="1"/>
          <p:nvPr/>
        </p:nvSpPr>
        <p:spPr>
          <a:xfrm>
            <a:off x="95953" y="4685436"/>
            <a:ext cx="1929864" cy="1051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H48の現在価値：</a:t>
            </a:r>
            <a:endParaRPr b="0" i="0" sz="1800" u="none" cap="none" strike="noStrike">
              <a:solidFill>
                <a:schemeClr val="dk1"/>
              </a:solidFill>
              <a:latin typeface="Calibri"/>
              <a:ea typeface="Calibri"/>
              <a:cs typeface="Calibri"/>
              <a:sym typeface="Calibri"/>
            </a:endParaRPr>
          </a:p>
          <a:p>
            <a:pPr indent="0" lvl="0" marL="0" marR="0" rtl="0" algn="l">
              <a:lnSpc>
                <a:spcPct val="555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集計値 /</a:t>
            </a:r>
            <a:r>
              <a:rPr b="1" i="0" lang="ja-JP" sz="1800" u="none" cap="none" strike="noStrike">
                <a:solidFill>
                  <a:schemeClr val="dk1"/>
                </a:solidFill>
                <a:latin typeface="Calibri"/>
                <a:ea typeface="Calibri"/>
                <a:cs typeface="Calibri"/>
                <a:sym typeface="Calibri"/>
              </a:rPr>
              <a:t> (１＋割引率)^20</a:t>
            </a:r>
            <a:endParaRPr b="1" i="0" sz="1800" u="none" cap="none" strike="noStrike">
              <a:solidFill>
                <a:schemeClr val="dk1"/>
              </a:solidFill>
              <a:latin typeface="Calibri"/>
              <a:ea typeface="Calibri"/>
              <a:cs typeface="Calibri"/>
              <a:sym typeface="Calibri"/>
            </a:endParaRPr>
          </a:p>
        </p:txBody>
      </p:sp>
      <p:sp>
        <p:nvSpPr>
          <p:cNvPr id="202" name="Google Shape;202;p66"/>
          <p:cNvSpPr txBox="1"/>
          <p:nvPr/>
        </p:nvSpPr>
        <p:spPr>
          <a:xfrm>
            <a:off x="7249525" y="841894"/>
            <a:ext cx="1798522" cy="140038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ja-JP" sz="1700" u="none" cap="none" strike="noStrike">
                <a:solidFill>
                  <a:schemeClr val="dk1"/>
                </a:solidFill>
                <a:latin typeface="Calibri"/>
                <a:ea typeface="Calibri"/>
                <a:cs typeface="Calibri"/>
                <a:sym typeface="Calibri"/>
              </a:rPr>
              <a:t>事業期間終期の方が、分母が大きくなり、現在価値化された値が小さくなる。</a:t>
            </a:r>
            <a:endParaRPr b="0" i="0" sz="1400" u="none" cap="none" strike="noStrike">
              <a:solidFill>
                <a:srgbClr val="000000"/>
              </a:solidFill>
              <a:latin typeface="Arial"/>
              <a:ea typeface="Arial"/>
              <a:cs typeface="Arial"/>
              <a:sym typeface="Arial"/>
            </a:endParaRPr>
          </a:p>
        </p:txBody>
      </p:sp>
      <p:sp>
        <p:nvSpPr>
          <p:cNvPr id="203" name="Google Shape;203;p66"/>
          <p:cNvSpPr/>
          <p:nvPr/>
        </p:nvSpPr>
        <p:spPr>
          <a:xfrm>
            <a:off x="880411" y="4171876"/>
            <a:ext cx="360948" cy="394366"/>
          </a:xfrm>
          <a:prstGeom prst="downArrow">
            <a:avLst>
              <a:gd fmla="val 50000" name="adj1"/>
              <a:gd fmla="val 50000" name="adj2"/>
            </a:avLst>
          </a:prstGeom>
          <a:solidFill>
            <a:srgbClr val="BF9000"/>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66"/>
          <p:cNvSpPr/>
          <p:nvPr/>
        </p:nvSpPr>
        <p:spPr>
          <a:xfrm>
            <a:off x="7924796" y="2263576"/>
            <a:ext cx="360948" cy="394366"/>
          </a:xfrm>
          <a:prstGeom prst="downArrow">
            <a:avLst>
              <a:gd fmla="val 50000" name="adj1"/>
              <a:gd fmla="val 50000" name="adj2"/>
            </a:avLst>
          </a:prstGeom>
          <a:solidFill>
            <a:srgbClr val="BF9000"/>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66"/>
          <p:cNvSpPr txBox="1"/>
          <p:nvPr/>
        </p:nvSpPr>
        <p:spPr>
          <a:xfrm>
            <a:off x="7249525" y="2738760"/>
            <a:ext cx="1798522" cy="192360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ja-JP" sz="1700" u="none" cap="none" strike="noStrike">
                <a:solidFill>
                  <a:schemeClr val="dk1"/>
                </a:solidFill>
                <a:latin typeface="Calibri"/>
                <a:ea typeface="Calibri"/>
                <a:cs typeface="Calibri"/>
                <a:sym typeface="Calibri"/>
              </a:rPr>
              <a:t>建設期に大きなCFが生じず、終期まで同額分割払のPFIーLCCは、PSCより現在価値総額が小さくなりやすい。</a:t>
            </a:r>
            <a:endParaRPr b="0" i="0" sz="1400" u="none" cap="none" strike="noStrike">
              <a:solidFill>
                <a:srgbClr val="000000"/>
              </a:solidFill>
              <a:latin typeface="Arial"/>
              <a:ea typeface="Arial"/>
              <a:cs typeface="Arial"/>
              <a:sym typeface="Arial"/>
            </a:endParaRPr>
          </a:p>
        </p:txBody>
      </p:sp>
      <p:sp>
        <p:nvSpPr>
          <p:cNvPr id="206" name="Google Shape;206;p66"/>
          <p:cNvSpPr txBox="1"/>
          <p:nvPr/>
        </p:nvSpPr>
        <p:spPr>
          <a:xfrm>
            <a:off x="2164246" y="6384692"/>
            <a:ext cx="517000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ja-JP" sz="800" u="none" cap="none" strike="noStrike">
                <a:solidFill>
                  <a:schemeClr val="dk1"/>
                </a:solidFill>
                <a:latin typeface="Calibri"/>
                <a:ea typeface="Calibri"/>
                <a:cs typeface="Calibri"/>
                <a:sym typeface="Calibri"/>
              </a:rPr>
              <a:t>参照：「(仮称)木更津市火葬場整備運営事業PFI導入可能性調査報告書【概要版】」木更津市　平成28年12月</a:t>
            </a:r>
            <a:endParaRPr b="0" i="0" sz="1400" u="none" cap="none" strike="noStrike">
              <a:solidFill>
                <a:srgbClr val="000000"/>
              </a:solidFill>
              <a:latin typeface="Arial"/>
              <a:ea typeface="Arial"/>
              <a:cs typeface="Arial"/>
              <a:sym typeface="Arial"/>
            </a:endParaRPr>
          </a:p>
        </p:txBody>
      </p:sp>
      <p:sp>
        <p:nvSpPr>
          <p:cNvPr id="207" name="Google Shape;207;p66"/>
          <p:cNvSpPr/>
          <p:nvPr/>
        </p:nvSpPr>
        <p:spPr>
          <a:xfrm>
            <a:off x="7968312" y="4677411"/>
            <a:ext cx="360948" cy="394366"/>
          </a:xfrm>
          <a:prstGeom prst="downArrow">
            <a:avLst>
              <a:gd fmla="val 50000" name="adj1"/>
              <a:gd fmla="val 50000" name="adj2"/>
            </a:avLst>
          </a:prstGeom>
          <a:solidFill>
            <a:srgbClr val="BF9000"/>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 name="Google Shape;208;p66"/>
          <p:cNvSpPr txBox="1"/>
          <p:nvPr/>
        </p:nvSpPr>
        <p:spPr>
          <a:xfrm>
            <a:off x="7334251" y="5158848"/>
            <a:ext cx="1713796" cy="113873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1" i="0" lang="ja-JP" sz="1700" u="none" cap="none" strike="noStrike">
                <a:solidFill>
                  <a:schemeClr val="dk1"/>
                </a:solidFill>
                <a:latin typeface="Calibri"/>
                <a:ea typeface="Calibri"/>
                <a:cs typeface="Calibri"/>
                <a:sym typeface="Calibri"/>
              </a:rPr>
              <a:t>VFM</a:t>
            </a:r>
            <a:r>
              <a:rPr b="0" i="0" lang="ja-JP" sz="1700" u="none" cap="none" strike="noStrike">
                <a:solidFill>
                  <a:schemeClr val="dk1"/>
                </a:solidFill>
                <a:latin typeface="Calibri"/>
                <a:ea typeface="Calibri"/>
                <a:cs typeface="Calibri"/>
                <a:sym typeface="Calibri"/>
              </a:rPr>
              <a:t>は、PSCとPFI-LCCの差として算定(通常、対PSC比率)。</a:t>
            </a:r>
            <a:endParaRPr b="0" i="0" sz="1400" u="none" cap="none" strike="noStrike">
              <a:solidFill>
                <a:srgbClr val="000000"/>
              </a:solidFill>
              <a:latin typeface="Arial"/>
              <a:ea typeface="Arial"/>
              <a:cs typeface="Arial"/>
              <a:sym typeface="Arial"/>
            </a:endParaRPr>
          </a:p>
        </p:txBody>
      </p:sp>
      <p:sp>
        <p:nvSpPr>
          <p:cNvPr id="209" name="Google Shape;209;p66"/>
          <p:cNvSpPr txBox="1"/>
          <p:nvPr/>
        </p:nvSpPr>
        <p:spPr>
          <a:xfrm>
            <a:off x="95953" y="1218110"/>
            <a:ext cx="1698557" cy="1477287"/>
          </a:xfrm>
          <a:prstGeom prst="rect">
            <a:avLst/>
          </a:prstGeom>
          <a:noFill/>
          <a:ln cap="flat" cmpd="sng" w="12700">
            <a:solidFill>
              <a:srgbClr val="C55A1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将来のキャッシュフローを正確に把握するには、現在価値化が必要。</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
          <p:cNvSpPr txBox="1"/>
          <p:nvPr>
            <p:ph type="title"/>
          </p:nvPr>
        </p:nvSpPr>
        <p:spPr>
          <a:xfrm>
            <a:off x="242047" y="249608"/>
            <a:ext cx="8665285" cy="9543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55A11"/>
              </a:buClr>
              <a:buSzPts val="3600"/>
              <a:buFont typeface="Arial"/>
              <a:buNone/>
            </a:pPr>
            <a:r>
              <a:rPr lang="ja-JP" sz="3600">
                <a:solidFill>
                  <a:srgbClr val="C55A11"/>
                </a:solidFill>
                <a:latin typeface="Arial"/>
                <a:ea typeface="Arial"/>
                <a:cs typeface="Arial"/>
                <a:sym typeface="Arial"/>
              </a:rPr>
              <a:t>VFM(Value For Money) 基本用語</a:t>
            </a:r>
            <a:endParaRPr sz="3600">
              <a:solidFill>
                <a:srgbClr val="C55A11"/>
              </a:solidFill>
              <a:latin typeface="Arial"/>
              <a:ea typeface="Arial"/>
              <a:cs typeface="Arial"/>
              <a:sym typeface="Arial"/>
            </a:endParaRPr>
          </a:p>
        </p:txBody>
      </p:sp>
      <p:sp>
        <p:nvSpPr>
          <p:cNvPr id="216" name="Google Shape;216;p3"/>
          <p:cNvSpPr txBox="1"/>
          <p:nvPr>
            <p:ph idx="1" type="body"/>
          </p:nvPr>
        </p:nvSpPr>
        <p:spPr>
          <a:xfrm>
            <a:off x="242047" y="1203960"/>
            <a:ext cx="8665285" cy="5265420"/>
          </a:xfrm>
          <a:prstGeom prst="rect">
            <a:avLst/>
          </a:prstGeom>
          <a:noFill/>
          <a:ln>
            <a:noFill/>
          </a:ln>
        </p:spPr>
        <p:txBody>
          <a:bodyPr anchorCtr="0" anchor="t" bIns="45700" lIns="91425" spcFirstLastPara="1" rIns="91425" wrap="square" tIns="45700">
            <a:normAutofit lnSpcReduction="10000"/>
          </a:bodyPr>
          <a:lstStyle/>
          <a:p>
            <a:pPr indent="-1066800" lvl="0" marL="1066800" rtl="0" algn="l">
              <a:lnSpc>
                <a:spcPct val="90000"/>
              </a:lnSpc>
              <a:spcBef>
                <a:spcPts val="0"/>
              </a:spcBef>
              <a:spcAft>
                <a:spcPts val="0"/>
              </a:spcAft>
              <a:buClr>
                <a:schemeClr val="dk1"/>
              </a:buClr>
              <a:buSzPts val="2800"/>
              <a:buNone/>
            </a:pPr>
            <a:r>
              <a:t/>
            </a:r>
            <a:endParaRPr/>
          </a:p>
          <a:p>
            <a:pPr indent="0" lvl="0" marL="0" rtl="0" algn="l">
              <a:lnSpc>
                <a:spcPct val="375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200"/>
              <a:buNone/>
            </a:pPr>
            <a:r>
              <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2200"/>
              <a:buNone/>
            </a:pPr>
            <a:r>
              <a:rPr lang="ja-JP" sz="2200">
                <a:latin typeface="Arial"/>
                <a:ea typeface="Arial"/>
                <a:cs typeface="Arial"/>
                <a:sym typeface="Arial"/>
              </a:rPr>
              <a:t>＜PFIの入札等の流れ・ポイント＞ </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lang="ja-JP" sz="1500">
                <a:latin typeface="Arial"/>
                <a:ea typeface="Arial"/>
                <a:cs typeface="Arial"/>
                <a:sym typeface="Arial"/>
              </a:rPr>
              <a:t>①実施方針公表 ⇒ 特定事業選定結果公表(施設管理者がVFM推計・公表)</a:t>
            </a:r>
            <a:endParaRPr/>
          </a:p>
          <a:p>
            <a:pPr indent="0" lvl="0" marL="0" rtl="0" algn="l">
              <a:lnSpc>
                <a:spcPct val="90000"/>
              </a:lnSpc>
              <a:spcBef>
                <a:spcPts val="1000"/>
              </a:spcBef>
              <a:spcAft>
                <a:spcPts val="0"/>
              </a:spcAft>
              <a:buClr>
                <a:schemeClr val="dk1"/>
              </a:buClr>
              <a:buSzPts val="1500"/>
              <a:buNone/>
            </a:pPr>
            <a:r>
              <a:rPr lang="ja-JP" sz="1500">
                <a:latin typeface="Arial"/>
                <a:ea typeface="Arial"/>
                <a:cs typeface="Arial"/>
                <a:sym typeface="Arial"/>
              </a:rPr>
              <a:t>　</a:t>
            </a:r>
            <a:r>
              <a:rPr lang="ja-JP" sz="1500" u="sng">
                <a:latin typeface="Arial"/>
                <a:ea typeface="Arial"/>
                <a:cs typeface="Arial"/>
                <a:sym typeface="Arial"/>
              </a:rPr>
              <a:t>特定事業選定時</a:t>
            </a:r>
            <a:r>
              <a:rPr lang="ja-JP" sz="1500">
                <a:latin typeface="Arial"/>
                <a:ea typeface="Arial"/>
                <a:cs typeface="Arial"/>
                <a:sym typeface="Arial"/>
              </a:rPr>
              <a:t>PSC － 同時点LCC ＝ 同時点のVFM</a:t>
            </a:r>
            <a:endParaRPr/>
          </a:p>
          <a:p>
            <a:pPr indent="0" lvl="0" marL="0" rtl="0" algn="l">
              <a:lnSpc>
                <a:spcPct val="66666"/>
              </a:lnSpc>
              <a:spcBef>
                <a:spcPts val="400"/>
              </a:spcBef>
              <a:spcAft>
                <a:spcPts val="0"/>
              </a:spcAft>
              <a:buClr>
                <a:schemeClr val="dk1"/>
              </a:buClr>
              <a:buSzPts val="1500"/>
              <a:buNone/>
            </a:pPr>
            <a:r>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lang="ja-JP" sz="1500">
                <a:latin typeface="Arial"/>
                <a:ea typeface="Arial"/>
                <a:cs typeface="Arial"/>
                <a:sym typeface="Arial"/>
              </a:rPr>
              <a:t>②入札公告 ⇒ 落札者審査結果公表(落札価格からVFM算定・公表)</a:t>
            </a:r>
            <a:endParaRPr/>
          </a:p>
          <a:p>
            <a:pPr indent="0" lvl="0" marL="0" rtl="0" algn="l">
              <a:lnSpc>
                <a:spcPct val="90000"/>
              </a:lnSpc>
              <a:spcBef>
                <a:spcPts val="1000"/>
              </a:spcBef>
              <a:spcAft>
                <a:spcPts val="0"/>
              </a:spcAft>
              <a:buClr>
                <a:schemeClr val="dk1"/>
              </a:buClr>
              <a:buSzPts val="1500"/>
              <a:buNone/>
            </a:pPr>
            <a:r>
              <a:rPr lang="ja-JP" sz="1500">
                <a:latin typeface="Arial"/>
                <a:ea typeface="Arial"/>
                <a:cs typeface="Arial"/>
                <a:sym typeface="Arial"/>
              </a:rPr>
              <a:t>　</a:t>
            </a:r>
            <a:r>
              <a:rPr lang="ja-JP" sz="1500" u="sng">
                <a:latin typeface="Arial"/>
                <a:ea typeface="Arial"/>
                <a:cs typeface="Arial"/>
                <a:sym typeface="Arial"/>
              </a:rPr>
              <a:t>事業者選定時</a:t>
            </a:r>
            <a:r>
              <a:rPr lang="ja-JP" sz="1500">
                <a:latin typeface="Arial"/>
                <a:ea typeface="Arial"/>
                <a:cs typeface="Arial"/>
                <a:sym typeface="Arial"/>
              </a:rPr>
              <a:t>PSC － 同時点LCC ＝ 同時点のVFM</a:t>
            </a:r>
            <a:endParaRPr/>
          </a:p>
          <a:p>
            <a:pPr indent="0" lvl="0" marL="0" rtl="0" algn="l">
              <a:lnSpc>
                <a:spcPct val="66666"/>
              </a:lnSpc>
              <a:spcBef>
                <a:spcPts val="1000"/>
              </a:spcBef>
              <a:spcAft>
                <a:spcPts val="0"/>
              </a:spcAft>
              <a:buClr>
                <a:schemeClr val="dk1"/>
              </a:buClr>
              <a:buSzPts val="1500"/>
              <a:buNone/>
            </a:pPr>
            <a:r>
              <a:t/>
            </a:r>
            <a:endParaRPr sz="1500">
              <a:latin typeface="Arial"/>
              <a:ea typeface="Arial"/>
              <a:cs typeface="Arial"/>
              <a:sym typeface="Arial"/>
            </a:endParaRPr>
          </a:p>
          <a:p>
            <a:pPr indent="-269875" lvl="0" marL="269875" rtl="0" algn="l">
              <a:lnSpc>
                <a:spcPct val="152000"/>
              </a:lnSpc>
              <a:spcBef>
                <a:spcPts val="400"/>
              </a:spcBef>
              <a:spcAft>
                <a:spcPts val="0"/>
              </a:spcAft>
              <a:buClr>
                <a:schemeClr val="dk1"/>
              </a:buClr>
              <a:buSzPts val="1500"/>
              <a:buNone/>
            </a:pPr>
            <a:r>
              <a:rPr lang="ja-JP" sz="1500">
                <a:latin typeface="Arial"/>
                <a:ea typeface="Arial"/>
                <a:cs typeface="Arial"/>
                <a:sym typeface="Arial"/>
              </a:rPr>
              <a:t>③事業者選定には客観性が求められているが、実態として</a:t>
            </a:r>
            <a:r>
              <a:rPr b="1" lang="ja-JP" sz="1500">
                <a:latin typeface="Arial"/>
                <a:ea typeface="Arial"/>
                <a:cs typeface="Arial"/>
                <a:sym typeface="Arial"/>
              </a:rPr>
              <a:t>VFMの大小では選定されておらず、予定価格からの下げ幅や、技術提案内容で選定される。</a:t>
            </a:r>
            <a:endParaRPr sz="1500">
              <a:latin typeface="Arial"/>
              <a:ea typeface="Arial"/>
              <a:cs typeface="Arial"/>
              <a:sym typeface="Arial"/>
            </a:endParaRPr>
          </a:p>
        </p:txBody>
      </p:sp>
      <p:graphicFrame>
        <p:nvGraphicFramePr>
          <p:cNvPr id="217" name="Google Shape;217;p3"/>
          <p:cNvGraphicFramePr/>
          <p:nvPr/>
        </p:nvGraphicFramePr>
        <p:xfrm>
          <a:off x="354330" y="1370628"/>
          <a:ext cx="3000000" cy="3000000"/>
        </p:xfrm>
        <a:graphic>
          <a:graphicData uri="http://schemas.openxmlformats.org/drawingml/2006/table">
            <a:tbl>
              <a:tblPr>
                <a:noFill/>
                <a:tableStyleId>{BECCB5E3-79FF-4DAF-A40B-5D7DCC086D24}</a:tableStyleId>
              </a:tblPr>
              <a:tblGrid>
                <a:gridCol w="1653550"/>
                <a:gridCol w="6781800"/>
              </a:tblGrid>
              <a:tr h="398675">
                <a:tc>
                  <a:txBody>
                    <a:bodyPr/>
                    <a:lstStyle/>
                    <a:p>
                      <a:pPr indent="0" lvl="0" marL="0" marR="0" rtl="0" algn="ctr">
                        <a:lnSpc>
                          <a:spcPct val="100000"/>
                        </a:lnSpc>
                        <a:spcBef>
                          <a:spcPts val="0"/>
                        </a:spcBef>
                        <a:spcAft>
                          <a:spcPts val="0"/>
                        </a:spcAft>
                        <a:buClr>
                          <a:srgbClr val="000000"/>
                        </a:buClr>
                        <a:buSzPts val="2200"/>
                        <a:buFont typeface="Arial"/>
                        <a:buNone/>
                      </a:pPr>
                      <a:r>
                        <a:rPr lang="ja-JP" sz="2200" u="none" cap="none" strike="noStrike"/>
                        <a:t>PSC</a:t>
                      </a:r>
                      <a:endParaRPr b="1" i="0" sz="2200" u="none" cap="none" strike="noStrike">
                        <a:solidFill>
                          <a:srgbClr val="000000"/>
                        </a:solidFill>
                        <a:latin typeface="Arial"/>
                        <a:ea typeface="Arial"/>
                        <a:cs typeface="Arial"/>
                        <a:sym typeface="Arial"/>
                      </a:endParaRPr>
                    </a:p>
                  </a:txBody>
                  <a:tcPr marT="6500" marB="0" marR="6500" marL="6500" anchor="ctr">
                    <a:solidFill>
                      <a:srgbClr val="FFF2CC">
                        <a:alpha val="39215"/>
                      </a:srgbClr>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ja-JP" sz="1500" u="none" cap="none" strike="noStrike"/>
                        <a:t>Public Sector Comparator　従来方式での費用(キャッシュフロー総額の現在価値)</a:t>
                      </a:r>
                      <a:endParaRPr b="0" i="0" sz="1500" u="none" cap="none" strike="noStrike">
                        <a:solidFill>
                          <a:srgbClr val="000000"/>
                        </a:solidFill>
                        <a:latin typeface="Arial"/>
                        <a:ea typeface="Arial"/>
                        <a:cs typeface="Arial"/>
                        <a:sym typeface="Arial"/>
                      </a:endParaRPr>
                    </a:p>
                  </a:txBody>
                  <a:tcPr marT="6500" marB="0" marR="6500" marL="58500" anchor="ctr">
                    <a:solidFill>
                      <a:srgbClr val="FFF2CC">
                        <a:alpha val="39215"/>
                      </a:srgbClr>
                    </a:solidFill>
                  </a:tcPr>
                </a:tc>
              </a:tr>
              <a:tr h="398675">
                <a:tc>
                  <a:txBody>
                    <a:bodyPr/>
                    <a:lstStyle/>
                    <a:p>
                      <a:pPr indent="0" lvl="0" marL="0" marR="0" rtl="0" algn="ctr">
                        <a:lnSpc>
                          <a:spcPct val="100000"/>
                        </a:lnSpc>
                        <a:spcBef>
                          <a:spcPts val="0"/>
                        </a:spcBef>
                        <a:spcAft>
                          <a:spcPts val="0"/>
                        </a:spcAft>
                        <a:buClr>
                          <a:srgbClr val="000000"/>
                        </a:buClr>
                        <a:buSzPts val="2200"/>
                        <a:buFont typeface="Arial"/>
                        <a:buNone/>
                      </a:pPr>
                      <a:r>
                        <a:rPr lang="ja-JP" sz="2200" u="none" cap="none" strike="noStrike"/>
                        <a:t>(PFI-)LCC</a:t>
                      </a:r>
                      <a:endParaRPr b="1" i="0" sz="2200" u="none" cap="none" strike="noStrike">
                        <a:solidFill>
                          <a:srgbClr val="000000"/>
                        </a:solidFill>
                        <a:latin typeface="Arial"/>
                        <a:ea typeface="Arial"/>
                        <a:cs typeface="Arial"/>
                        <a:sym typeface="Arial"/>
                      </a:endParaRPr>
                    </a:p>
                  </a:txBody>
                  <a:tcPr marT="6500" marB="0" marR="6500" marL="6500" anchor="ctr">
                    <a:solidFill>
                      <a:srgbClr val="FFF2CC">
                        <a:alpha val="39215"/>
                      </a:srgbClr>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ja-JP" sz="1500" u="none" cap="none" strike="noStrike"/>
                        <a:t>Life Cycle Cost　PFI方式での費用(キャッシュフロー総額の現在価値)</a:t>
                      </a:r>
                      <a:endParaRPr b="0" i="0" sz="1500" u="none" cap="none" strike="noStrike">
                        <a:solidFill>
                          <a:srgbClr val="000000"/>
                        </a:solidFill>
                        <a:latin typeface="Arial"/>
                        <a:ea typeface="Arial"/>
                        <a:cs typeface="Arial"/>
                        <a:sym typeface="Arial"/>
                      </a:endParaRPr>
                    </a:p>
                  </a:txBody>
                  <a:tcPr marT="6500" marB="0" marR="6500" marL="58500" anchor="ctr">
                    <a:solidFill>
                      <a:srgbClr val="FFF2CC">
                        <a:alpha val="39215"/>
                      </a:srgbClr>
                    </a:solidFill>
                  </a:tcPr>
                </a:tc>
              </a:tr>
              <a:tr h="398675">
                <a:tc>
                  <a:txBody>
                    <a:bodyPr/>
                    <a:lstStyle/>
                    <a:p>
                      <a:pPr indent="0" lvl="0" marL="0" marR="0" rtl="0" algn="ctr">
                        <a:lnSpc>
                          <a:spcPct val="100000"/>
                        </a:lnSpc>
                        <a:spcBef>
                          <a:spcPts val="0"/>
                        </a:spcBef>
                        <a:spcAft>
                          <a:spcPts val="0"/>
                        </a:spcAft>
                        <a:buClr>
                          <a:srgbClr val="000000"/>
                        </a:buClr>
                        <a:buSzPts val="2200"/>
                        <a:buFont typeface="Arial"/>
                        <a:buNone/>
                      </a:pPr>
                      <a:r>
                        <a:rPr lang="ja-JP" sz="2200" u="none" cap="none" strike="noStrike"/>
                        <a:t>VFM</a:t>
                      </a:r>
                      <a:endParaRPr b="1" i="0" sz="2200" u="none" cap="none" strike="noStrike">
                        <a:solidFill>
                          <a:srgbClr val="000000"/>
                        </a:solidFill>
                        <a:latin typeface="Arial"/>
                        <a:ea typeface="Arial"/>
                        <a:cs typeface="Arial"/>
                        <a:sym typeface="Arial"/>
                      </a:endParaRPr>
                    </a:p>
                  </a:txBody>
                  <a:tcPr marT="6500" marB="0" marR="6500" marL="6500" anchor="ctr">
                    <a:solidFill>
                      <a:srgbClr val="FFF2CC">
                        <a:alpha val="39215"/>
                      </a:srgbClr>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ja-JP" sz="1500" u="none" cap="none" strike="noStrike"/>
                        <a:t>Value for Money 『価格に見合った価値』　PFIの場合、上記2つの差。主に、PFI事業の事前評価指標として算定される。</a:t>
                      </a:r>
                      <a:endParaRPr b="0" i="0" sz="1500" u="none" cap="none" strike="noStrike">
                        <a:solidFill>
                          <a:srgbClr val="000000"/>
                        </a:solidFill>
                        <a:latin typeface="Arial"/>
                        <a:ea typeface="Arial"/>
                        <a:cs typeface="Arial"/>
                        <a:sym typeface="Arial"/>
                      </a:endParaRPr>
                    </a:p>
                  </a:txBody>
                  <a:tcPr marT="6500" marB="0" marR="6500" marL="58500" anchor="ctr">
                    <a:solidFill>
                      <a:srgbClr val="FFF2CC">
                        <a:alpha val="39215"/>
                      </a:srgbClr>
                    </a:solidFill>
                  </a:tcPr>
                </a:tc>
              </a:tr>
              <a:tr h="398675">
                <a:tc>
                  <a:txBody>
                    <a:bodyPr/>
                    <a:lstStyle/>
                    <a:p>
                      <a:pPr indent="0" lvl="0" marL="0" marR="0" rtl="0" algn="ctr">
                        <a:lnSpc>
                          <a:spcPct val="100000"/>
                        </a:lnSpc>
                        <a:spcBef>
                          <a:spcPts val="0"/>
                        </a:spcBef>
                        <a:spcAft>
                          <a:spcPts val="0"/>
                        </a:spcAft>
                        <a:buClr>
                          <a:srgbClr val="000000"/>
                        </a:buClr>
                        <a:buSzPts val="1800"/>
                        <a:buFont typeface="Arial"/>
                        <a:buNone/>
                      </a:pPr>
                      <a:r>
                        <a:rPr b="1" lang="ja-JP" sz="1800" u="none" cap="none" strike="noStrike"/>
                        <a:t>「施設管理者」</a:t>
                      </a:r>
                      <a:endParaRPr b="1" i="0" sz="1800" u="none" cap="none" strike="noStrike">
                        <a:solidFill>
                          <a:srgbClr val="000000"/>
                        </a:solidFill>
                        <a:latin typeface="Arial"/>
                        <a:ea typeface="Arial"/>
                        <a:cs typeface="Arial"/>
                        <a:sym typeface="Arial"/>
                      </a:endParaRPr>
                    </a:p>
                  </a:txBody>
                  <a:tcPr marT="6500" marB="0" marR="6500" marL="6500" anchor="ctr">
                    <a:solidFill>
                      <a:srgbClr val="FFF2CC">
                        <a:alpha val="39215"/>
                      </a:srgbClr>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ja-JP" sz="1500" u="none" cap="none" strike="noStrike"/>
                        <a:t>国、地方公共団体等の発注側。</a:t>
                      </a:r>
                      <a:r>
                        <a:rPr lang="ja-JP" sz="1500" u="sng" cap="none" strike="noStrike"/>
                        <a:t>VFM算定・公表の主体</a:t>
                      </a:r>
                      <a:r>
                        <a:rPr lang="ja-JP" sz="1500" u="none" cap="none" strike="noStrike"/>
                        <a:t>（PFI法11条）</a:t>
                      </a:r>
                      <a:endParaRPr b="0" i="0" sz="1500" u="none" cap="none" strike="noStrike">
                        <a:solidFill>
                          <a:srgbClr val="000000"/>
                        </a:solidFill>
                        <a:latin typeface="Arial"/>
                        <a:ea typeface="Arial"/>
                        <a:cs typeface="Arial"/>
                        <a:sym typeface="Arial"/>
                      </a:endParaRPr>
                    </a:p>
                  </a:txBody>
                  <a:tcPr marT="6500" marB="0" marR="6500" marL="58500" anchor="ctr">
                    <a:solidFill>
                      <a:srgbClr val="FFF2CC">
                        <a:alpha val="39215"/>
                      </a:srgbClr>
                    </a:solidFill>
                  </a:tcPr>
                </a:tc>
              </a:tr>
              <a:tr h="398675">
                <a:tc>
                  <a:txBody>
                    <a:bodyPr/>
                    <a:lstStyle/>
                    <a:p>
                      <a:pPr indent="0" lvl="0" marL="0" marR="0" rtl="0" algn="ctr">
                        <a:lnSpc>
                          <a:spcPct val="100000"/>
                        </a:lnSpc>
                        <a:spcBef>
                          <a:spcPts val="0"/>
                        </a:spcBef>
                        <a:spcAft>
                          <a:spcPts val="0"/>
                        </a:spcAft>
                        <a:buClr>
                          <a:srgbClr val="000000"/>
                        </a:buClr>
                        <a:buSzPts val="1800"/>
                        <a:buFont typeface="Arial"/>
                        <a:buNone/>
                      </a:pPr>
                      <a:r>
                        <a:rPr b="1" lang="ja-JP" sz="1800" u="none" cap="none" strike="noStrike"/>
                        <a:t>「事業者」</a:t>
                      </a:r>
                      <a:endParaRPr b="1" i="0" sz="1800" u="none" cap="none" strike="noStrike">
                        <a:solidFill>
                          <a:srgbClr val="000000"/>
                        </a:solidFill>
                        <a:latin typeface="Arial"/>
                        <a:ea typeface="Arial"/>
                        <a:cs typeface="Arial"/>
                        <a:sym typeface="Arial"/>
                      </a:endParaRPr>
                    </a:p>
                  </a:txBody>
                  <a:tcPr marT="6500" marB="0" marR="6500" marL="6500" anchor="ctr">
                    <a:solidFill>
                      <a:srgbClr val="FFF2CC">
                        <a:alpha val="39215"/>
                      </a:srgbClr>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ja-JP" sz="1500" u="none" cap="none" strike="noStrike"/>
                        <a:t>応札・契約する民間事業者</a:t>
                      </a:r>
                      <a:endParaRPr b="0" i="0" sz="1500" u="none" cap="none" strike="noStrike">
                        <a:solidFill>
                          <a:srgbClr val="000000"/>
                        </a:solidFill>
                        <a:latin typeface="Arial"/>
                        <a:ea typeface="Arial"/>
                        <a:cs typeface="Arial"/>
                        <a:sym typeface="Arial"/>
                      </a:endParaRPr>
                    </a:p>
                  </a:txBody>
                  <a:tcPr marT="6500" marB="0" marR="6500" marL="58500" anchor="ctr">
                    <a:solidFill>
                      <a:srgbClr val="FFF2CC">
                        <a:alpha val="39215"/>
                      </a:srgbClr>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2022-07-05T15:20:48Z</dcterms:created>
  <dc:creator>Ashihara Yoshihiro</dc:creator>
</cp:coreProperties>
</file>