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theme/theme3.xml" ContentType="application/vnd.openxmlformats-officedocument.theme+xml"/>
  <Override PartName="/ppt/slideLayouts/slideLayout1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trictFirstAndLastChars="0" saveSubsetFonts="1" autoCompressPictures="0">
  <p:sldMasterIdLst>
    <p:sldMasterId id="2147483648" r:id="rId4"/>
    <p:sldMasterId id="2147483662" r:id="rId5"/>
    <p:sldMasterId id="2147483665" r:id="rId6"/>
    <p:sldMasterId id="2147483675" r:id="rId7"/>
  </p:sldMasterIdLst>
  <p:notesMasterIdLst>
    <p:notesMasterId r:id="rId38"/>
  </p:notesMasterIdLst>
  <p:sldIdLst>
    <p:sldId id="256" r:id="rId8"/>
    <p:sldId id="257" r:id="rId9"/>
    <p:sldId id="315" r:id="rId10"/>
    <p:sldId id="316" r:id="rId11"/>
    <p:sldId id="317" r:id="rId12"/>
    <p:sldId id="325" r:id="rId13"/>
    <p:sldId id="313" r:id="rId14"/>
    <p:sldId id="301" r:id="rId15"/>
    <p:sldId id="302" r:id="rId16"/>
    <p:sldId id="303" r:id="rId17"/>
    <p:sldId id="304" r:id="rId18"/>
    <p:sldId id="272" r:id="rId19"/>
    <p:sldId id="277" r:id="rId20"/>
    <p:sldId id="312" r:id="rId21"/>
    <p:sldId id="278" r:id="rId22"/>
    <p:sldId id="326" r:id="rId23"/>
    <p:sldId id="288" r:id="rId24"/>
    <p:sldId id="318" r:id="rId25"/>
    <p:sldId id="289" r:id="rId26"/>
    <p:sldId id="314" r:id="rId27"/>
    <p:sldId id="290" r:id="rId28"/>
    <p:sldId id="292" r:id="rId29"/>
    <p:sldId id="291" r:id="rId30"/>
    <p:sldId id="327" r:id="rId31"/>
    <p:sldId id="320" r:id="rId32"/>
    <p:sldId id="319" r:id="rId33"/>
    <p:sldId id="321" r:id="rId34"/>
    <p:sldId id="323" r:id="rId35"/>
    <p:sldId id="322" r:id="rId36"/>
    <p:sldId id="324" r:id="rId37"/>
  </p:sldIdLst>
  <p:sldSz cx="9144000" cy="6858000" type="screen4x3"/>
  <p:notesSz cx="6797675" cy="9926638"/>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8" roundtripDataSignature="AMtx7mh0dKtz02Spex1maK4Dh4CvweN91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BAB68F-49A7-47F2-BC2F-585DBDC23A12}">
  <a:tblStyle styleId="{58BAB68F-49A7-47F2-BC2F-585DBDC23A12}"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BF5"/>
          </a:solidFill>
        </a:fill>
      </a:tcStyle>
    </a:wholeTbl>
    <a:band1H>
      <a:tcTxStyle/>
      <a:tcStyle>
        <a:tcBdr/>
        <a:fill>
          <a:solidFill>
            <a:srgbClr val="CDD4EA"/>
          </a:solidFill>
        </a:fill>
      </a:tcStyle>
    </a:band1H>
    <a:band2H>
      <a:tcTxStyle/>
      <a:tcStyle>
        <a:tcBdr/>
      </a:tcStyle>
    </a:band2H>
    <a:band1V>
      <a:tcTxStyle/>
      <a:tcStyle>
        <a:tcBdr/>
        <a:fill>
          <a:solidFill>
            <a:srgbClr val="CDD4E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7448FA3A-7672-4414-AAE8-BF5B7DD5A8C3}"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47"/>
    <p:restoredTop sz="94694"/>
  </p:normalViewPr>
  <p:slideViewPr>
    <p:cSldViewPr snapToGrid="0">
      <p:cViewPr varScale="1">
        <p:scale>
          <a:sx n="107" d="100"/>
          <a:sy n="107" d="100"/>
        </p:scale>
        <p:origin x="177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21" Type="http://schemas.openxmlformats.org/officeDocument/2006/relationships/slide" Target="slides/slide14.xml"/><Relationship Id="rId34" Type="http://schemas.openxmlformats.org/officeDocument/2006/relationships/slide" Target="slides/slide27.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62"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58"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61" Type="http://schemas.openxmlformats.org/officeDocument/2006/relationships/theme" Target="theme/theme1.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6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8" Type="http://schemas.openxmlformats.org/officeDocument/2006/relationships/slide" Target="slides/slide1.xml"/><Relationship Id="rId3" Type="http://schemas.openxmlformats.org/officeDocument/2006/relationships/customXml" Target="../customXml/item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 Id="rId5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1" y="0"/>
            <a:ext cx="2945659" cy="498056"/>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50443" y="0"/>
            <a:ext cx="2945659" cy="498056"/>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6pPr>
            <a:lvl7pPr marL="3200400" marR="0" lvl="6"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7pPr>
            <a:lvl8pPr marL="3657600" marR="0" lvl="7"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8pPr>
            <a:lvl9pPr marL="4114800" marR="0" lvl="8" indent="-228600" algn="l" rtl="0">
              <a:spcBef>
                <a:spcPts val="0"/>
              </a:spcBef>
              <a:spcAft>
                <a:spcPts val="0"/>
              </a:spcAft>
              <a:buSzPts val="1400"/>
              <a:buNone/>
              <a:defRPr sz="1200" b="0" i="0" u="none" strike="noStrike" cap="none">
                <a:solidFill>
                  <a:schemeClr val="dk1"/>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1" y="9428584"/>
            <a:ext cx="2945659" cy="498055"/>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ja-JP"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1: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6" name="Google Shape;126;p1: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7" name="Google Shape;127;p1: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0</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8"/>
        <p:cNvGrpSpPr/>
        <p:nvPr/>
      </p:nvGrpSpPr>
      <p:grpSpPr>
        <a:xfrm>
          <a:off x="0" y="0"/>
          <a:ext cx="0" cy="0"/>
          <a:chOff x="0" y="0"/>
          <a:chExt cx="0" cy="0"/>
        </a:xfrm>
      </p:grpSpPr>
      <p:sp>
        <p:nvSpPr>
          <p:cNvPr id="379" name="Google Shape;379;p30:notes"/>
          <p:cNvSpPr txBox="1">
            <a:spLocks noGrp="1"/>
          </p:cNvSpPr>
          <p:nvPr>
            <p:ph type="body" idx="1"/>
          </p:nvPr>
        </p:nvSpPr>
        <p:spPr>
          <a:xfrm>
            <a:off x="679768" y="4777195"/>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0" name="Google Shape;380;p30: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kumimoji="1" lang="ja-JP" altLang="ja-JP" sz="1200" b="1" i="0" u="none" strike="noStrike"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施設整備費施設整備費</a:t>
            </a:r>
            <a:endParaRPr lang="ja-JP" altLang="ja-JP" sz="1200" b="0" i="0" u="none" strike="noStrike" dirty="0">
              <a:effectLst/>
              <a:latin typeface="Arial" panose="020B0604020202020204" pitchFamily="34" charset="0"/>
            </a:endParaRP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ja-JP" altLang="ja-JP" sz="1200" b="0" i="0" u="none" strike="noStrike" dirty="0">
              <a:effectLst/>
              <a:latin typeface="Arial" panose="020B0604020202020204" pitchFamily="34" charset="0"/>
            </a:endParaRPr>
          </a:p>
          <a:p>
            <a:endParaRPr kumimoji="1" lang="ja-JP" altLang="en-US" dirty="0"/>
          </a:p>
        </p:txBody>
      </p:sp>
      <p:sp>
        <p:nvSpPr>
          <p:cNvPr id="4" name="スライド番号プレースホルダー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altLang="ja-JP" sz="1200" b="0" i="0" u="none" strike="noStrike" cap="none" smtClean="0">
                <a:solidFill>
                  <a:schemeClr val="dk1"/>
                </a:solidFill>
                <a:latin typeface="Arial"/>
                <a:ea typeface="Arial"/>
                <a:cs typeface="Arial"/>
                <a:sym typeface="Arial"/>
              </a:rPr>
              <a:t>17</a:t>
            </a:fld>
            <a:endParaRPr lang="ja-JP" alt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8891532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4"/>
        <p:cNvGrpSpPr/>
        <p:nvPr/>
      </p:nvGrpSpPr>
      <p:grpSpPr>
        <a:xfrm>
          <a:off x="0" y="0"/>
          <a:ext cx="0" cy="0"/>
          <a:chOff x="0" y="0"/>
          <a:chExt cx="0" cy="0"/>
        </a:xfrm>
      </p:grpSpPr>
      <p:sp>
        <p:nvSpPr>
          <p:cNvPr id="385" name="Google Shape;385;p31:notes"/>
          <p:cNvSpPr txBox="1">
            <a:spLocks noGrp="1"/>
          </p:cNvSpPr>
          <p:nvPr>
            <p:ph type="body" idx="1"/>
          </p:nvPr>
        </p:nvSpPr>
        <p:spPr>
          <a:xfrm>
            <a:off x="679768" y="4777195"/>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86" name="Google Shape;386;p31: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1"/>
        <p:cNvGrpSpPr/>
        <p:nvPr/>
      </p:nvGrpSpPr>
      <p:grpSpPr>
        <a:xfrm>
          <a:off x="0" y="0"/>
          <a:ext cx="0" cy="0"/>
          <a:chOff x="0" y="0"/>
          <a:chExt cx="0" cy="0"/>
        </a:xfrm>
      </p:grpSpPr>
      <p:sp>
        <p:nvSpPr>
          <p:cNvPr id="392" name="Google Shape;392;p32:notes"/>
          <p:cNvSpPr txBox="1">
            <a:spLocks noGrp="1"/>
          </p:cNvSpPr>
          <p:nvPr>
            <p:ph type="body" idx="1"/>
          </p:nvPr>
        </p:nvSpPr>
        <p:spPr>
          <a:xfrm>
            <a:off x="679768" y="4777195"/>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3" name="Google Shape;393;p3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4:notes"/>
          <p:cNvSpPr txBox="1">
            <a:spLocks noGrp="1"/>
          </p:cNvSpPr>
          <p:nvPr>
            <p:ph type="body" idx="1"/>
          </p:nvPr>
        </p:nvSpPr>
        <p:spPr>
          <a:xfrm>
            <a:off x="679768" y="4777195"/>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05" name="Google Shape;405;p34: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33:notes"/>
          <p:cNvSpPr txBox="1">
            <a:spLocks noGrp="1"/>
          </p:cNvSpPr>
          <p:nvPr>
            <p:ph type="body" idx="1"/>
          </p:nvPr>
        </p:nvSpPr>
        <p:spPr>
          <a:xfrm>
            <a:off x="679768" y="4777195"/>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99" name="Google Shape;399;p33: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2: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5" name="Google Shape;135;p2: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6" name="Google Shape;136;p2: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5"/>
        <p:cNvGrpSpPr/>
        <p:nvPr/>
      </p:nvGrpSpPr>
      <p:grpSpPr>
        <a:xfrm>
          <a:off x="0" y="0"/>
          <a:ext cx="0" cy="0"/>
          <a:chOff x="0" y="0"/>
          <a:chExt cx="0" cy="0"/>
        </a:xfrm>
      </p:grpSpPr>
      <p:sp>
        <p:nvSpPr>
          <p:cNvPr id="486" name="Google Shape;486;p43: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87" name="Google Shape;487;p43: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4:notes"/>
          <p:cNvSpPr>
            <a:spLocks noGrp="1" noRot="1" noChangeAspect="1"/>
          </p:cNvSpPr>
          <p:nvPr>
            <p:ph type="sldImg" idx="2"/>
          </p:nvPr>
        </p:nvSpPr>
        <p:spPr>
          <a:xfrm>
            <a:off x="1166813" y="931863"/>
            <a:ext cx="446405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p44:notes"/>
          <p:cNvSpPr txBox="1">
            <a:spLocks noGrp="1"/>
          </p:cNvSpPr>
          <p:nvPr>
            <p:ph type="body" idx="1"/>
          </p:nvPr>
        </p:nvSpPr>
        <p:spPr>
          <a:xfrm>
            <a:off x="680085" y="4576613"/>
            <a:ext cx="5437506" cy="4066347"/>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t>それでは、VFM標準算定マニュアルについて、資料３により、策定担当の芦原からご説明させて頂きます。</a:t>
            </a:r>
            <a:endParaRPr/>
          </a:p>
          <a:p>
            <a:pPr marL="0" lvl="0" indent="0" algn="l" rtl="0">
              <a:spcBef>
                <a:spcPts val="0"/>
              </a:spcBef>
              <a:spcAft>
                <a:spcPts val="0"/>
              </a:spcAft>
              <a:buNone/>
            </a:pPr>
            <a:r>
              <a:rPr lang="ja-JP"/>
              <a:t>表紙をめくって、資料の1ページ目をご覧ください。本件の目的・背景ですが、大きく2点ございます。</a:t>
            </a:r>
            <a:endParaRPr/>
          </a:p>
          <a:p>
            <a:pPr marL="0" lvl="0" indent="0" algn="l" rtl="0">
              <a:spcBef>
                <a:spcPts val="0"/>
              </a:spcBef>
              <a:spcAft>
                <a:spcPts val="0"/>
              </a:spcAft>
              <a:buNone/>
            </a:pPr>
            <a:r>
              <a:rPr lang="ja-JP"/>
              <a:t>１つは、VFM算定に係る作業負担の軽減です。これまで内閣府はガイドラインによってVFM算定の概要を示してきましたが、詳細な算定手法については、地方公共団体等の担当者の検討に委ねてきました。この結果、相当の作業負担が担当者に生じており、その軽減が課題と認識しているところです。この負担の軽減が、本件の１つめの目的です。</a:t>
            </a:r>
            <a:endParaRPr/>
          </a:p>
          <a:p>
            <a:pPr marL="0" lvl="0" indent="0" algn="l" rtl="0">
              <a:spcBef>
                <a:spcPts val="0"/>
              </a:spcBef>
              <a:spcAft>
                <a:spcPts val="0"/>
              </a:spcAft>
              <a:buNone/>
            </a:pPr>
            <a:r>
              <a:rPr lang="ja-JP"/>
              <a:t>目的の２つめは、令和3年5月に公表された会計検査院報告で示された所見への対応を確実に図っていくことです。既に、昨年６月にVFMガイドラインをこの所見を踏まえた内容に改正したところですが、VFM算定の詳細を示す本マニュアルでは、所見への対応を、具体的にポイントとして組み込みました。これによって、２つめの目的である確実な実行が図れると考えます。</a:t>
            </a:r>
            <a:endParaRPr/>
          </a:p>
          <a:p>
            <a:pPr marL="0" lvl="0" indent="0" algn="l" rtl="0">
              <a:spcBef>
                <a:spcPts val="0"/>
              </a:spcBef>
              <a:spcAft>
                <a:spcPts val="0"/>
              </a:spcAft>
              <a:buNone/>
            </a:pPr>
            <a:r>
              <a:rPr lang="ja-JP"/>
              <a:t>２つめの見出し、全体の構成ですが、マニュアルとExcelの標準算定シートの２つからなります。今回の参考資料２が、このマニュアルの現時点でのドラフトです。Excelシートは、今回お付けしておりません。</a:t>
            </a:r>
            <a:endParaRPr/>
          </a:p>
          <a:p>
            <a:pPr marL="0" lvl="0" indent="0" algn="l" rtl="0">
              <a:spcBef>
                <a:spcPts val="0"/>
              </a:spcBef>
              <a:spcAft>
                <a:spcPts val="0"/>
              </a:spcAft>
              <a:buNone/>
            </a:pPr>
            <a:r>
              <a:rPr lang="ja-JP"/>
              <a:t>３つめの見出し、今回の標準算定方法の適用事業ですが、現時点でサービス購入型と一部の混合型を対象としておりますが、今後修正・改善を進め、検査院から求めのあった「混合型」と「独立採算型」のVFM算定についても対応できるものとする計画です。</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p45:notes"/>
          <p:cNvSpPr>
            <a:spLocks noGrp="1" noRot="1" noChangeAspect="1"/>
          </p:cNvSpPr>
          <p:nvPr>
            <p:ph type="sldImg" idx="2"/>
          </p:nvPr>
        </p:nvSpPr>
        <p:spPr>
          <a:xfrm>
            <a:off x="1166813" y="690563"/>
            <a:ext cx="446405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p45:notes"/>
          <p:cNvSpPr txBox="1">
            <a:spLocks noGrp="1"/>
          </p:cNvSpPr>
          <p:nvPr>
            <p:ph type="body" idx="1"/>
          </p:nvPr>
        </p:nvSpPr>
        <p:spPr>
          <a:xfrm>
            <a:off x="680085" y="4401249"/>
            <a:ext cx="5437506" cy="397866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t>2ページ目をご覧ください。こちらでは、先ほど触れました標準算定シートの概要をお示ししています。</a:t>
            </a:r>
            <a:endParaRPr/>
          </a:p>
          <a:p>
            <a:pPr marL="0" lvl="0" indent="0" algn="l" rtl="0">
              <a:spcBef>
                <a:spcPts val="0"/>
              </a:spcBef>
              <a:spcAft>
                <a:spcPts val="0"/>
              </a:spcAft>
              <a:buNone/>
            </a:pPr>
            <a:r>
              <a:rPr lang="ja-JP"/>
              <a:t>スライド左半分に示しました、必要な入力項目をExcelシートの指定のセルに入力すれば、右半分に示しました２種類の出力シートに算定結果が自動的に表示されます。</a:t>
            </a:r>
            <a:endParaRPr/>
          </a:p>
          <a:p>
            <a:pPr marL="0" lvl="0" indent="0" algn="l" rtl="0">
              <a:spcBef>
                <a:spcPts val="0"/>
              </a:spcBef>
              <a:spcAft>
                <a:spcPts val="0"/>
              </a:spcAft>
              <a:buNone/>
            </a:pPr>
            <a:r>
              <a:rPr lang="ja-JP"/>
              <a:t>左側の入力項目は、大きく７つに分かれます。まず事業費用の概算として、施設整備費、維持管理運営費について、PFIによって実現が期待される「効率性」や物価上昇率を設定します。</a:t>
            </a:r>
            <a:endParaRPr/>
          </a:p>
          <a:p>
            <a:pPr marL="0" lvl="0" indent="0" algn="l" rtl="0">
              <a:spcBef>
                <a:spcPts val="0"/>
              </a:spcBef>
              <a:spcAft>
                <a:spcPts val="0"/>
              </a:spcAft>
              <a:buNone/>
            </a:pPr>
            <a:r>
              <a:rPr lang="ja-JP"/>
              <a:t>２から７の項目については、各事業方式に応じた算定シートが用意されており、算定対象とする事業方式のシートを選んで、上記の概算額以外の項目を入力していきます。この中に、会計検査院の所見にある２つのポイントを組み込んで、確実な実行が図れるようにしております。</a:t>
            </a:r>
            <a:endParaRPr/>
          </a:p>
          <a:p>
            <a:pPr marL="0" lvl="0" indent="0" algn="l" rtl="0">
              <a:spcBef>
                <a:spcPts val="0"/>
              </a:spcBef>
              <a:spcAft>
                <a:spcPts val="0"/>
              </a:spcAft>
              <a:buNone/>
            </a:pPr>
            <a:r>
              <a:rPr lang="ja-JP"/>
              <a:t>右側の出力シートの１つめは、（1）～（3）の収支表、つまり、従来方式での収支表、PFI方式での収支表、SPCの収支表の３つと、そして（4）、（5）のPSC、PFI-LCC、VFMの算定結果、そして当該プロジェクトの内部収益率が自動的に出力されます。</a:t>
            </a:r>
            <a:endParaRPr/>
          </a:p>
          <a:p>
            <a:pPr marL="0" lvl="0" indent="0" algn="l" rtl="0">
              <a:spcBef>
                <a:spcPts val="0"/>
              </a:spcBef>
              <a:spcAft>
                <a:spcPts val="0"/>
              </a:spcAft>
              <a:buNone/>
            </a:pPr>
            <a:r>
              <a:rPr lang="ja-JP"/>
              <a:t>２つめの概要出力シートは、今お話ししました収支表等の概要を、算定条件と算定結果に整理して表示する形になっています。以上が大まかな全体像です。</a:t>
            </a:r>
            <a:endParaRPr/>
          </a:p>
          <a:p>
            <a:pPr marL="0" lvl="0" indent="0" algn="l" rtl="0">
              <a:spcBef>
                <a:spcPts val="0"/>
              </a:spcBef>
              <a:spcAft>
                <a:spcPts val="0"/>
              </a:spcAft>
              <a:buNone/>
            </a:pPr>
            <a:r>
              <a:rPr lang="ja-JP"/>
              <a:t>こちらの標準算定シートについては、先ほど申し上げましたように、資料にはお付けしてございません。会合終了後に別途、送付させて頂きます。</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7"/>
        <p:cNvGrpSpPr/>
        <p:nvPr/>
      </p:nvGrpSpPr>
      <p:grpSpPr>
        <a:xfrm>
          <a:off x="0" y="0"/>
          <a:ext cx="0" cy="0"/>
          <a:chOff x="0" y="0"/>
          <a:chExt cx="0" cy="0"/>
        </a:xfrm>
      </p:grpSpPr>
      <p:sp>
        <p:nvSpPr>
          <p:cNvPr id="558" name="Google Shape;558;p46:notes"/>
          <p:cNvSpPr>
            <a:spLocks noGrp="1" noRot="1" noChangeAspect="1"/>
          </p:cNvSpPr>
          <p:nvPr>
            <p:ph type="sldImg" idx="2"/>
          </p:nvPr>
        </p:nvSpPr>
        <p:spPr>
          <a:xfrm>
            <a:off x="1166813" y="677863"/>
            <a:ext cx="4464050"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59" name="Google Shape;559;p46:notes"/>
          <p:cNvSpPr txBox="1">
            <a:spLocks noGrp="1"/>
          </p:cNvSpPr>
          <p:nvPr>
            <p:ph type="body" idx="1"/>
          </p:nvPr>
        </p:nvSpPr>
        <p:spPr>
          <a:xfrm>
            <a:off x="680085" y="4125675"/>
            <a:ext cx="5437506" cy="450475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ja-JP"/>
              <a:t>3ページ目をご覧ください。</a:t>
            </a:r>
            <a:endParaRPr/>
          </a:p>
          <a:p>
            <a:pPr marL="0" lvl="0" indent="0" algn="l" rtl="0">
              <a:spcBef>
                <a:spcPts val="0"/>
              </a:spcBef>
              <a:spcAft>
                <a:spcPts val="0"/>
              </a:spcAft>
              <a:buNone/>
            </a:pPr>
            <a:r>
              <a:rPr lang="ja-JP"/>
              <a:t>本件策定にあたっては、令和3年の会計検査院報告や令和5年のVFMガイドライン改正の内容に併せて、策定の趣旨等に係るオンライン説明会を、2月末に実施しました。地方公共団体や民間事業者といったPFI事業に携わる、または検討している関係者200名程度に参加頂きました。</a:t>
            </a:r>
            <a:endParaRPr/>
          </a:p>
          <a:p>
            <a:pPr marL="0" lvl="0" indent="0" algn="l" rtl="0">
              <a:spcBef>
                <a:spcPts val="0"/>
              </a:spcBef>
              <a:spcAft>
                <a:spcPts val="0"/>
              </a:spcAft>
              <a:buNone/>
            </a:pPr>
            <a:r>
              <a:rPr lang="ja-JP"/>
              <a:t>この参加者からの意見聴取のため、開発中の算定シートを希望者に配布して、簡単なアンケートを実施した結果が冒頭の表となります。</a:t>
            </a:r>
            <a:endParaRPr/>
          </a:p>
          <a:p>
            <a:pPr marL="0" lvl="0" indent="0" algn="l" rtl="0">
              <a:spcBef>
                <a:spcPts val="0"/>
              </a:spcBef>
              <a:spcAft>
                <a:spcPts val="0"/>
              </a:spcAft>
              <a:buNone/>
            </a:pPr>
            <a:r>
              <a:rPr lang="ja-JP"/>
              <a:t>民間事業者からは比較的高い理解や採用意欲が伺われましたが、本件のターゲットとする地方公共団体担当者からは、さらに内容や利便性について改善を進めていく必要があるとの意見を頂いたと受け止めております。</a:t>
            </a:r>
            <a:endParaRPr/>
          </a:p>
          <a:p>
            <a:pPr marL="0" lvl="0" indent="0" algn="l" rtl="0">
              <a:spcBef>
                <a:spcPts val="0"/>
              </a:spcBef>
              <a:spcAft>
                <a:spcPts val="0"/>
              </a:spcAft>
              <a:buNone/>
            </a:pPr>
            <a:r>
              <a:rPr lang="ja-JP"/>
              <a:t>そして、２つめの見出し「今後の進め方」です。この標準算定マニュアル、標準算定シートについて、本日は概要のみのご説明となりますので、①にありますように、本会合でのご審議に加え、ご意見を頂きます期間を２～３週間程度設けまして、本年6月を目途にご意見等を取りまとめて暫定版を作成し、公表したいと考えております。</a:t>
            </a:r>
            <a:endParaRPr/>
          </a:p>
          <a:p>
            <a:pPr marL="0" lvl="0" indent="0" algn="l" rtl="0">
              <a:spcBef>
                <a:spcPts val="0"/>
              </a:spcBef>
              <a:spcAft>
                <a:spcPts val="0"/>
              </a:spcAft>
              <a:buNone/>
            </a:pPr>
            <a:r>
              <a:rPr lang="ja-JP"/>
              <a:t>さらに、②にありますように、この暫定版について、広く関係者からのご意見を聴取するとともに、現在対応できていないRO方式についても算定可能として、9月に予定される次回事業推進部会にお諮りする予定です。ご承認を得られましたら、これを正式版として公表致します。</a:t>
            </a:r>
            <a:endParaRPr/>
          </a:p>
          <a:p>
            <a:pPr marL="0" lvl="0" indent="0" algn="l" rtl="0">
              <a:spcBef>
                <a:spcPts val="0"/>
              </a:spcBef>
              <a:spcAft>
                <a:spcPts val="0"/>
              </a:spcAft>
              <a:buNone/>
            </a:pPr>
            <a:r>
              <a:rPr lang="ja-JP"/>
              <a:t>そのうえで、③ですが、課題の「混合型」事業、「独立採算型」事業のVFM算定を可能として、令和6年度末に再度、事業推進部会にお諮りします。ご承認が得られましたら、そのバージョンを改定版として公表する予定です。</a:t>
            </a:r>
            <a:endParaRPr/>
          </a:p>
          <a:p>
            <a:pPr marL="0" lvl="0" indent="0" algn="l" rtl="0">
              <a:spcBef>
                <a:spcPts val="0"/>
              </a:spcBef>
              <a:spcAft>
                <a:spcPts val="0"/>
              </a:spcAft>
              <a:buNone/>
            </a:pPr>
            <a:r>
              <a:rPr lang="ja-JP"/>
              <a:t>この改定版以降も、その時々のニーズ等に対応して、適宜修正・改善を図っていきたいと考えております。説明は以上でございます。</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4:notes"/>
          <p:cNvSpPr txBox="1">
            <a:spLocks noGrp="1"/>
          </p:cNvSpPr>
          <p:nvPr>
            <p:ph type="body" idx="1"/>
          </p:nvPr>
        </p:nvSpPr>
        <p:spPr>
          <a:xfrm>
            <a:off x="679768" y="4777195"/>
            <a:ext cx="5438140" cy="3908614"/>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4" name="Google Shape;274;p14: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p19: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14" name="Google Shape;314;p19: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5" name="Google Shape;315;p19: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12</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p20:notes"/>
          <p:cNvSpPr>
            <a:spLocks noGrp="1" noRot="1" noChangeAspect="1"/>
          </p:cNvSpPr>
          <p:nvPr>
            <p:ph type="sldImg" idx="2"/>
          </p:nvPr>
        </p:nvSpPr>
        <p:spPr>
          <a:xfrm>
            <a:off x="1165225" y="1241425"/>
            <a:ext cx="4467225" cy="3349625"/>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21" name="Google Shape;321;p20:notes"/>
          <p:cNvSpPr txBox="1">
            <a:spLocks noGrp="1"/>
          </p:cNvSpPr>
          <p:nvPr>
            <p:ph type="body" idx="1"/>
          </p:nvPr>
        </p:nvSpPr>
        <p:spPr>
          <a:xfrm>
            <a:off x="679768" y="4777195"/>
            <a:ext cx="5438140" cy="3908614"/>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22" name="Google Shape;322;p20:notes"/>
          <p:cNvSpPr txBox="1">
            <a:spLocks noGrp="1"/>
          </p:cNvSpPr>
          <p:nvPr>
            <p:ph type="sldNum" idx="12"/>
          </p:nvPr>
        </p:nvSpPr>
        <p:spPr>
          <a:xfrm>
            <a:off x="3850443" y="9428584"/>
            <a:ext cx="2945659" cy="498055"/>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tLang="ja-JP"/>
              <a:t>14</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5"/>
        <p:cNvGrpSpPr/>
        <p:nvPr/>
      </p:nvGrpSpPr>
      <p:grpSpPr>
        <a:xfrm>
          <a:off x="0" y="0"/>
          <a:ext cx="0" cy="0"/>
          <a:chOff x="0" y="0"/>
          <a:chExt cx="0" cy="0"/>
        </a:xfrm>
      </p:grpSpPr>
      <p:sp>
        <p:nvSpPr>
          <p:cNvPr id="16" name="Google Shape;16;p48"/>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8"/>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4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タイトル スライド" type="title">
  <p:cSld name="TITLE">
    <p:spTree>
      <p:nvGrpSpPr>
        <p:cNvPr id="1" name="Shape 102"/>
        <p:cNvGrpSpPr/>
        <p:nvPr/>
      </p:nvGrpSpPr>
      <p:grpSpPr>
        <a:xfrm>
          <a:off x="0" y="0"/>
          <a:ext cx="0" cy="0"/>
          <a:chOff x="0" y="0"/>
          <a:chExt cx="0" cy="0"/>
        </a:xfrm>
      </p:grpSpPr>
      <p:sp>
        <p:nvSpPr>
          <p:cNvPr id="103" name="Google Shape;103;p55"/>
          <p:cNvSpPr txBox="1">
            <a:spLocks noGrp="1"/>
          </p:cNvSpPr>
          <p:nvPr>
            <p:ph type="ctrTitle"/>
          </p:nvPr>
        </p:nvSpPr>
        <p:spPr>
          <a:xfrm>
            <a:off x="685800" y="1122363"/>
            <a:ext cx="77724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4" name="Google Shape;104;p55"/>
          <p:cNvSpPr txBox="1">
            <a:spLocks noGrp="1"/>
          </p:cNvSpPr>
          <p:nvPr>
            <p:ph type="subTitle" idx="1"/>
          </p:nvPr>
        </p:nvSpPr>
        <p:spPr>
          <a:xfrm>
            <a:off x="1143000" y="3602038"/>
            <a:ext cx="6858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05" name="Google Shape;105;p5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6" name="Google Shape;106;p5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7" name="Google Shape;107;p5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白紙" type="blank">
  <p:cSld name="BLANK">
    <p:spTree>
      <p:nvGrpSpPr>
        <p:cNvPr id="1" name="Shape 108"/>
        <p:cNvGrpSpPr/>
        <p:nvPr/>
      </p:nvGrpSpPr>
      <p:grpSpPr>
        <a:xfrm>
          <a:off x="0" y="0"/>
          <a:ext cx="0" cy="0"/>
          <a:chOff x="0" y="0"/>
          <a:chExt cx="0" cy="0"/>
        </a:xfrm>
      </p:grpSpPr>
      <p:sp>
        <p:nvSpPr>
          <p:cNvPr id="109" name="Google Shape;109;p58"/>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58"/>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58"/>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118"/>
        <p:cNvGrpSpPr/>
        <p:nvPr/>
      </p:nvGrpSpPr>
      <p:grpSpPr>
        <a:xfrm>
          <a:off x="0" y="0"/>
          <a:ext cx="0" cy="0"/>
          <a:chOff x="0" y="0"/>
          <a:chExt cx="0" cy="0"/>
        </a:xfrm>
      </p:grpSpPr>
      <p:sp>
        <p:nvSpPr>
          <p:cNvPr id="119" name="Google Shape;119;p5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20" name="Google Shape;120;p5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21" name="Google Shape;121;p5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2" name="Google Shape;122;p5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3" name="Google Shape;123;p5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10"/>
          </p:nvPr>
        </p:nvSpPr>
        <p:spPr/>
        <p:txBody>
          <a:bodyPr/>
          <a:lstStyle/>
          <a:p>
            <a:fld id="{D13514B3-8AA3-4792-B9D8-DFF8586C20AD}" type="datetime1">
              <a:rPr kumimoji="1" lang="ja-JP" altLang="en-US" smtClean="0"/>
              <a:t>2025/3/1</a:t>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1F3A107B-F9C8-43E1-8FCF-31EE6C667C89}" type="slidenum">
              <a:rPr kumimoji="1" lang="ja-JP" altLang="en-US" smtClean="0"/>
              <a:t>‹#›</a:t>
            </a:fld>
            <a:endParaRPr kumimoji="1" lang="ja-JP" altLang="en-US"/>
          </a:p>
        </p:txBody>
      </p:sp>
    </p:spTree>
    <p:extLst>
      <p:ext uri="{BB962C8B-B14F-4D97-AF65-F5344CB8AC3E}">
        <p14:creationId xmlns:p14="http://schemas.microsoft.com/office/powerpoint/2010/main" val="832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タイトルとコンテンツ" type="obj">
  <p:cSld name="OBJECT">
    <p:spTree>
      <p:nvGrpSpPr>
        <p:cNvPr id="1" name="Shape 21"/>
        <p:cNvGrpSpPr/>
        <p:nvPr/>
      </p:nvGrpSpPr>
      <p:grpSpPr>
        <a:xfrm>
          <a:off x="0" y="0"/>
          <a:ext cx="0" cy="0"/>
          <a:chOff x="0" y="0"/>
          <a:chExt cx="0" cy="0"/>
        </a:xfrm>
      </p:grpSpPr>
      <p:sp>
        <p:nvSpPr>
          <p:cNvPr id="22" name="Google Shape;22;p49"/>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49"/>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4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4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4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セクション見出し" type="secHead">
  <p:cSld name="SECTION_HEADER">
    <p:spTree>
      <p:nvGrpSpPr>
        <p:cNvPr id="1" name="Shape 37"/>
        <p:cNvGrpSpPr/>
        <p:nvPr/>
      </p:nvGrpSpPr>
      <p:grpSpPr>
        <a:xfrm>
          <a:off x="0" y="0"/>
          <a:ext cx="0" cy="0"/>
          <a:chOff x="0" y="0"/>
          <a:chExt cx="0" cy="0"/>
        </a:xfrm>
      </p:grpSpPr>
      <p:sp>
        <p:nvSpPr>
          <p:cNvPr id="38" name="Google Shape;38;p59"/>
          <p:cNvSpPr txBox="1">
            <a:spLocks noGrp="1"/>
          </p:cNvSpPr>
          <p:nvPr>
            <p:ph type="title"/>
          </p:nvPr>
        </p:nvSpPr>
        <p:spPr>
          <a:xfrm>
            <a:off x="623888" y="1709739"/>
            <a:ext cx="78867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9" name="Google Shape;39;p59"/>
          <p:cNvSpPr txBox="1">
            <a:spLocks noGrp="1"/>
          </p:cNvSpPr>
          <p:nvPr>
            <p:ph type="body" idx="1"/>
          </p:nvPr>
        </p:nvSpPr>
        <p:spPr>
          <a:xfrm>
            <a:off x="623888" y="4589464"/>
            <a:ext cx="78867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400"/>
              <a:buNone/>
              <a:defRPr sz="2400">
                <a:solidFill>
                  <a:schemeClr val="dk1"/>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0" name="Google Shape;40;p59"/>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1" name="Google Shape;41;p59"/>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59"/>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 つのコンテンツ" type="twoObj">
  <p:cSld name="TWO_OBJECTS">
    <p:spTree>
      <p:nvGrpSpPr>
        <p:cNvPr id="1" name="Shape 43"/>
        <p:cNvGrpSpPr/>
        <p:nvPr/>
      </p:nvGrpSpPr>
      <p:grpSpPr>
        <a:xfrm>
          <a:off x="0" y="0"/>
          <a:ext cx="0" cy="0"/>
          <a:chOff x="0" y="0"/>
          <a:chExt cx="0" cy="0"/>
        </a:xfrm>
      </p:grpSpPr>
      <p:sp>
        <p:nvSpPr>
          <p:cNvPr id="44" name="Google Shape;44;p60"/>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60"/>
          <p:cNvSpPr txBox="1">
            <a:spLocks noGrp="1"/>
          </p:cNvSpPr>
          <p:nvPr>
            <p:ph type="body" idx="1"/>
          </p:nvPr>
        </p:nvSpPr>
        <p:spPr>
          <a:xfrm>
            <a:off x="6286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60"/>
          <p:cNvSpPr txBox="1">
            <a:spLocks noGrp="1"/>
          </p:cNvSpPr>
          <p:nvPr>
            <p:ph type="body" idx="2"/>
          </p:nvPr>
        </p:nvSpPr>
        <p:spPr>
          <a:xfrm>
            <a:off x="4629150" y="1825625"/>
            <a:ext cx="38862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 name="Google Shape;47;p60"/>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60"/>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60"/>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比較" type="twoTxTwoObj">
  <p:cSld name="TWO_OBJECTS_WITH_TEXT">
    <p:spTree>
      <p:nvGrpSpPr>
        <p:cNvPr id="1" name="Shape 50"/>
        <p:cNvGrpSpPr/>
        <p:nvPr/>
      </p:nvGrpSpPr>
      <p:grpSpPr>
        <a:xfrm>
          <a:off x="0" y="0"/>
          <a:ext cx="0" cy="0"/>
          <a:chOff x="0" y="0"/>
          <a:chExt cx="0" cy="0"/>
        </a:xfrm>
      </p:grpSpPr>
      <p:sp>
        <p:nvSpPr>
          <p:cNvPr id="51" name="Google Shape;51;p61"/>
          <p:cNvSpPr txBox="1">
            <a:spLocks noGrp="1"/>
          </p:cNvSpPr>
          <p:nvPr>
            <p:ph type="title"/>
          </p:nvPr>
        </p:nvSpPr>
        <p:spPr>
          <a:xfrm>
            <a:off x="629841"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2" name="Google Shape;52;p61"/>
          <p:cNvSpPr txBox="1">
            <a:spLocks noGrp="1"/>
          </p:cNvSpPr>
          <p:nvPr>
            <p:ph type="body" idx="1"/>
          </p:nvPr>
        </p:nvSpPr>
        <p:spPr>
          <a:xfrm>
            <a:off x="629842" y="1681163"/>
            <a:ext cx="3868340"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3" name="Google Shape;53;p61"/>
          <p:cNvSpPr txBox="1">
            <a:spLocks noGrp="1"/>
          </p:cNvSpPr>
          <p:nvPr>
            <p:ph type="body" idx="2"/>
          </p:nvPr>
        </p:nvSpPr>
        <p:spPr>
          <a:xfrm>
            <a:off x="629842" y="2505075"/>
            <a:ext cx="3868340"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4" name="Google Shape;54;p61"/>
          <p:cNvSpPr txBox="1">
            <a:spLocks noGrp="1"/>
          </p:cNvSpPr>
          <p:nvPr>
            <p:ph type="body" idx="3"/>
          </p:nvPr>
        </p:nvSpPr>
        <p:spPr>
          <a:xfrm>
            <a:off x="4629150" y="1681163"/>
            <a:ext cx="3887391"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5" name="Google Shape;55;p61"/>
          <p:cNvSpPr txBox="1">
            <a:spLocks noGrp="1"/>
          </p:cNvSpPr>
          <p:nvPr>
            <p:ph type="body" idx="4"/>
          </p:nvPr>
        </p:nvSpPr>
        <p:spPr>
          <a:xfrm>
            <a:off x="4629150" y="2505075"/>
            <a:ext cx="3887391"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6" name="Google Shape;56;p61"/>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61"/>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61"/>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タイトルのみ" type="titleOnly">
  <p:cSld name="TITLE_ONLY">
    <p:spTree>
      <p:nvGrpSpPr>
        <p:cNvPr id="1" name="Shape 59"/>
        <p:cNvGrpSpPr/>
        <p:nvPr/>
      </p:nvGrpSpPr>
      <p:grpSpPr>
        <a:xfrm>
          <a:off x="0" y="0"/>
          <a:ext cx="0" cy="0"/>
          <a:chOff x="0" y="0"/>
          <a:chExt cx="0" cy="0"/>
        </a:xfrm>
      </p:grpSpPr>
      <p:sp>
        <p:nvSpPr>
          <p:cNvPr id="60" name="Google Shape;60;p62"/>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62"/>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62"/>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62"/>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タイトル付きのコンテンツ" type="objTx">
  <p:cSld name="OBJECT_WITH_CAPTION_TEXT">
    <p:spTree>
      <p:nvGrpSpPr>
        <p:cNvPr id="1" name="Shape 64"/>
        <p:cNvGrpSpPr/>
        <p:nvPr/>
      </p:nvGrpSpPr>
      <p:grpSpPr>
        <a:xfrm>
          <a:off x="0" y="0"/>
          <a:ext cx="0" cy="0"/>
          <a:chOff x="0" y="0"/>
          <a:chExt cx="0" cy="0"/>
        </a:xfrm>
      </p:grpSpPr>
      <p:sp>
        <p:nvSpPr>
          <p:cNvPr id="65" name="Google Shape;65;p63"/>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6" name="Google Shape;66;p63"/>
          <p:cNvSpPr txBox="1">
            <a:spLocks noGrp="1"/>
          </p:cNvSpPr>
          <p:nvPr>
            <p:ph type="body" idx="1"/>
          </p:nvPr>
        </p:nvSpPr>
        <p:spPr>
          <a:xfrm>
            <a:off x="3887391" y="987426"/>
            <a:ext cx="462915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7" name="Google Shape;67;p63"/>
          <p:cNvSpPr txBox="1">
            <a:spLocks noGrp="1"/>
          </p:cNvSpPr>
          <p:nvPr>
            <p:ph type="body" idx="2"/>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8" name="Google Shape;68;p63"/>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9" name="Google Shape;69;p63"/>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63"/>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タイトル付きの図" type="picTx">
  <p:cSld name="PICTURE_WITH_CAPTION_TEXT">
    <p:spTree>
      <p:nvGrpSpPr>
        <p:cNvPr id="1" name="Shape 71"/>
        <p:cNvGrpSpPr/>
        <p:nvPr/>
      </p:nvGrpSpPr>
      <p:grpSpPr>
        <a:xfrm>
          <a:off x="0" y="0"/>
          <a:ext cx="0" cy="0"/>
          <a:chOff x="0" y="0"/>
          <a:chExt cx="0" cy="0"/>
        </a:xfrm>
      </p:grpSpPr>
      <p:sp>
        <p:nvSpPr>
          <p:cNvPr id="72" name="Google Shape;72;p64"/>
          <p:cNvSpPr txBox="1">
            <a:spLocks noGrp="1"/>
          </p:cNvSpPr>
          <p:nvPr>
            <p:ph type="title"/>
          </p:nvPr>
        </p:nvSpPr>
        <p:spPr>
          <a:xfrm>
            <a:off x="629841" y="457200"/>
            <a:ext cx="2949178"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64"/>
          <p:cNvSpPr>
            <a:spLocks noGrp="1"/>
          </p:cNvSpPr>
          <p:nvPr>
            <p:ph type="pic" idx="2"/>
          </p:nvPr>
        </p:nvSpPr>
        <p:spPr>
          <a:xfrm>
            <a:off x="3887391" y="987426"/>
            <a:ext cx="4629150" cy="4873625"/>
          </a:xfrm>
          <a:prstGeom prst="rect">
            <a:avLst/>
          </a:prstGeom>
          <a:noFill/>
          <a:ln>
            <a:noFill/>
          </a:ln>
        </p:spPr>
      </p:sp>
      <p:sp>
        <p:nvSpPr>
          <p:cNvPr id="74" name="Google Shape;74;p64"/>
          <p:cNvSpPr txBox="1">
            <a:spLocks noGrp="1"/>
          </p:cNvSpPr>
          <p:nvPr>
            <p:ph type="body" idx="1"/>
          </p:nvPr>
        </p:nvSpPr>
        <p:spPr>
          <a:xfrm>
            <a:off x="629841" y="2057400"/>
            <a:ext cx="2949178"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5" name="Google Shape;75;p6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6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6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縦書きタイトルと&#10;縦書きテキスト" type="vertTitleAndTx">
  <p:cSld name="VERTICAL_TITLE_AND_VERTICAL_TEXT">
    <p:spTree>
      <p:nvGrpSpPr>
        <p:cNvPr id="1" name="Shape 78"/>
        <p:cNvGrpSpPr/>
        <p:nvPr/>
      </p:nvGrpSpPr>
      <p:grpSpPr>
        <a:xfrm>
          <a:off x="0" y="0"/>
          <a:ext cx="0" cy="0"/>
          <a:chOff x="0" y="0"/>
          <a:chExt cx="0" cy="0"/>
        </a:xfrm>
      </p:grpSpPr>
      <p:sp>
        <p:nvSpPr>
          <p:cNvPr id="79" name="Google Shape;79;p65"/>
          <p:cNvSpPr txBox="1">
            <a:spLocks noGrp="1"/>
          </p:cNvSpPr>
          <p:nvPr>
            <p:ph type="title"/>
          </p:nvPr>
        </p:nvSpPr>
        <p:spPr>
          <a:xfrm rot="5400000">
            <a:off x="4623594" y="2285207"/>
            <a:ext cx="5811838" cy="197167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65"/>
          <p:cNvSpPr txBox="1">
            <a:spLocks noGrp="1"/>
          </p:cNvSpPr>
          <p:nvPr>
            <p:ph type="body" idx="1"/>
          </p:nvPr>
        </p:nvSpPr>
        <p:spPr>
          <a:xfrm rot="5400000">
            <a:off x="623094" y="370681"/>
            <a:ext cx="5811838" cy="580072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65"/>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65"/>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65"/>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ja-JP"/>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2.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47"/>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47"/>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47"/>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47"/>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47"/>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3" r:id="rId3"/>
    <p:sldLayoutId id="2147483654"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6"/>
        <p:cNvGrpSpPr/>
        <p:nvPr/>
      </p:nvGrpSpPr>
      <p:grpSpPr>
        <a:xfrm>
          <a:off x="0" y="0"/>
          <a:ext cx="0" cy="0"/>
          <a:chOff x="0" y="0"/>
          <a:chExt cx="0" cy="0"/>
        </a:xfrm>
      </p:grpSpPr>
      <p:sp>
        <p:nvSpPr>
          <p:cNvPr id="97" name="Google Shape;97;p54"/>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98" name="Google Shape;98;p54"/>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99" name="Google Shape;99;p54"/>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0" name="Google Shape;100;p54"/>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1" name="Google Shape;101;p54"/>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2"/>
        <p:cNvGrpSpPr/>
        <p:nvPr/>
      </p:nvGrpSpPr>
      <p:grpSpPr>
        <a:xfrm>
          <a:off x="0" y="0"/>
          <a:ext cx="0" cy="0"/>
          <a:chOff x="0" y="0"/>
          <a:chExt cx="0" cy="0"/>
        </a:xfrm>
      </p:grpSpPr>
      <p:sp>
        <p:nvSpPr>
          <p:cNvPr id="113" name="Google Shape;113;p56"/>
          <p:cNvSpPr txBox="1">
            <a:spLocks noGrp="1"/>
          </p:cNvSpPr>
          <p:nvPr>
            <p:ph type="title"/>
          </p:nvPr>
        </p:nvSpPr>
        <p:spPr>
          <a:xfrm>
            <a:off x="628650" y="365126"/>
            <a:ext cx="78867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Arial"/>
              <a:buNone/>
              <a:defRPr sz="4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4" name="Google Shape;114;p56"/>
          <p:cNvSpPr txBox="1">
            <a:spLocks noGrp="1"/>
          </p:cNvSpPr>
          <p:nvPr>
            <p:ph type="body" idx="1"/>
          </p:nvPr>
        </p:nvSpPr>
        <p:spPr>
          <a:xfrm>
            <a:off x="628650" y="1825625"/>
            <a:ext cx="78867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15" name="Google Shape;115;p56"/>
          <p:cNvSpPr txBox="1">
            <a:spLocks noGrp="1"/>
          </p:cNvSpPr>
          <p:nvPr>
            <p:ph type="dt" idx="10"/>
          </p:nvPr>
        </p:nvSpPr>
        <p:spPr>
          <a:xfrm>
            <a:off x="628650" y="6356351"/>
            <a:ext cx="20574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6" name="Google Shape;116;p56"/>
          <p:cNvSpPr txBox="1">
            <a:spLocks noGrp="1"/>
          </p:cNvSpPr>
          <p:nvPr>
            <p:ph type="ftr" idx="11"/>
          </p:nvPr>
        </p:nvSpPr>
        <p:spPr>
          <a:xfrm>
            <a:off x="3028950" y="6356351"/>
            <a:ext cx="30861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00">
                <a:solidFill>
                  <a:srgbClr val="888888"/>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17" name="Google Shape;117;p56"/>
          <p:cNvSpPr txBox="1">
            <a:spLocks noGrp="1"/>
          </p:cNvSpPr>
          <p:nvPr>
            <p:ph type="sldNum" idx="12"/>
          </p:nvPr>
        </p:nvSpPr>
        <p:spPr>
          <a:xfrm>
            <a:off x="6457950" y="6356351"/>
            <a:ext cx="20574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00">
                <a:solidFill>
                  <a:srgbClr val="888888"/>
                </a:solidFill>
                <a:latin typeface="Arial"/>
                <a:ea typeface="Arial"/>
                <a:cs typeface="Arial"/>
                <a:sym typeface="Arial"/>
              </a:defRPr>
            </a:lvl1pPr>
            <a:lvl2pPr marL="0" marR="0" lvl="1" indent="0" algn="r" rtl="0">
              <a:spcBef>
                <a:spcPts val="0"/>
              </a:spcBef>
              <a:buNone/>
              <a:defRPr sz="900">
                <a:solidFill>
                  <a:srgbClr val="888888"/>
                </a:solidFill>
                <a:latin typeface="Arial"/>
                <a:ea typeface="Arial"/>
                <a:cs typeface="Arial"/>
                <a:sym typeface="Arial"/>
              </a:defRPr>
            </a:lvl2pPr>
            <a:lvl3pPr marL="0" marR="0" lvl="2" indent="0" algn="r" rtl="0">
              <a:spcBef>
                <a:spcPts val="0"/>
              </a:spcBef>
              <a:buNone/>
              <a:defRPr sz="900">
                <a:solidFill>
                  <a:srgbClr val="888888"/>
                </a:solidFill>
                <a:latin typeface="Arial"/>
                <a:ea typeface="Arial"/>
                <a:cs typeface="Arial"/>
                <a:sym typeface="Arial"/>
              </a:defRPr>
            </a:lvl3pPr>
            <a:lvl4pPr marL="0" marR="0" lvl="3" indent="0" algn="r" rtl="0">
              <a:spcBef>
                <a:spcPts val="0"/>
              </a:spcBef>
              <a:buNone/>
              <a:defRPr sz="900">
                <a:solidFill>
                  <a:srgbClr val="888888"/>
                </a:solidFill>
                <a:latin typeface="Arial"/>
                <a:ea typeface="Arial"/>
                <a:cs typeface="Arial"/>
                <a:sym typeface="Arial"/>
              </a:defRPr>
            </a:lvl4pPr>
            <a:lvl5pPr marL="0" marR="0" lvl="4" indent="0" algn="r" rtl="0">
              <a:spcBef>
                <a:spcPts val="0"/>
              </a:spcBef>
              <a:buNone/>
              <a:defRPr sz="900">
                <a:solidFill>
                  <a:srgbClr val="888888"/>
                </a:solidFill>
                <a:latin typeface="Arial"/>
                <a:ea typeface="Arial"/>
                <a:cs typeface="Arial"/>
                <a:sym typeface="Arial"/>
              </a:defRPr>
            </a:lvl5pPr>
            <a:lvl6pPr marL="0" marR="0" lvl="5" indent="0" algn="r" rtl="0">
              <a:spcBef>
                <a:spcPts val="0"/>
              </a:spcBef>
              <a:buNone/>
              <a:defRPr sz="900">
                <a:solidFill>
                  <a:srgbClr val="888888"/>
                </a:solidFill>
                <a:latin typeface="Arial"/>
                <a:ea typeface="Arial"/>
                <a:cs typeface="Arial"/>
                <a:sym typeface="Arial"/>
              </a:defRPr>
            </a:lvl6pPr>
            <a:lvl7pPr marL="0" marR="0" lvl="6" indent="0" algn="r" rtl="0">
              <a:spcBef>
                <a:spcPts val="0"/>
              </a:spcBef>
              <a:buNone/>
              <a:defRPr sz="900">
                <a:solidFill>
                  <a:srgbClr val="888888"/>
                </a:solidFill>
                <a:latin typeface="Arial"/>
                <a:ea typeface="Arial"/>
                <a:cs typeface="Arial"/>
                <a:sym typeface="Arial"/>
              </a:defRPr>
            </a:lvl7pPr>
            <a:lvl8pPr marL="0" marR="0" lvl="7" indent="0" algn="r" rtl="0">
              <a:spcBef>
                <a:spcPts val="0"/>
              </a:spcBef>
              <a:buNone/>
              <a:defRPr sz="900">
                <a:solidFill>
                  <a:srgbClr val="888888"/>
                </a:solidFill>
                <a:latin typeface="Arial"/>
                <a:ea typeface="Arial"/>
                <a:cs typeface="Arial"/>
                <a:sym typeface="Arial"/>
              </a:defRPr>
            </a:lvl8pPr>
            <a:lvl9pPr marL="0" marR="0" lvl="8" indent="0" algn="r" rtl="0">
              <a:spcBef>
                <a:spcPts val="0"/>
              </a:spcBef>
              <a:buNone/>
              <a:defRPr sz="900">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ja-JP"/>
              <a:t>‹#›</a:t>
            </a:fld>
            <a:endParaRPr/>
          </a:p>
        </p:txBody>
      </p:sp>
    </p:spTree>
  </p:cSld>
  <p:clrMap bg1="lt1" tx1="dk1" bg2="dk2" tx2="lt2" accent1="accent1" accent2="accent2" accent3="accent3" accent4="accent4" accent5="accent5" accent6="accent6" hlink="hlink" folHlink="folHlink"/>
  <p:sldLayoutIdLst>
    <p:sldLayoutId id="214748366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5579B7ED-3B5B-4D83-BEBC-36CB614601D9}" type="datetime1">
              <a:rPr kumimoji="1" lang="ja-JP" altLang="en-US" smtClean="0"/>
              <a:t>2025/3/1</a:t>
            </a:fld>
            <a:endParaRPr kumimoji="1" lang="ja-JP" altLang="en-US"/>
          </a:p>
        </p:txBody>
      </p:sp>
      <p:sp>
        <p:nvSpPr>
          <p:cNvPr id="5" name="フッター プレースホルダー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F3A107B-F9C8-43E1-8FCF-31EE6C667C89}" type="slidenum">
              <a:rPr kumimoji="1" lang="ja-JP" altLang="en-US" smtClean="0"/>
              <a:t>‹#›</a:t>
            </a:fld>
            <a:endParaRPr kumimoji="1" lang="ja-JP" altLang="en-US"/>
          </a:p>
        </p:txBody>
      </p:sp>
    </p:spTree>
    <p:extLst>
      <p:ext uri="{BB962C8B-B14F-4D97-AF65-F5344CB8AC3E}">
        <p14:creationId xmlns:p14="http://schemas.microsoft.com/office/powerpoint/2010/main" val="3261980388"/>
      </p:ext>
    </p:extLst>
  </p:cSld>
  <p:clrMap bg1="lt1" tx1="dk1" bg2="lt2" tx2="dk2" accent1="accent1" accent2="accent2" accent3="accent3" accent4="accent4" accent5="accent5" accent6="accent6" hlink="hlink" folHlink="folHlink"/>
  <p:sldLayoutIdLst>
    <p:sldLayoutId id="2147483676" r:id="rId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1"/>
          <p:cNvSpPr txBox="1">
            <a:spLocks noGrp="1"/>
          </p:cNvSpPr>
          <p:nvPr>
            <p:ph type="ctrTitle"/>
          </p:nvPr>
        </p:nvSpPr>
        <p:spPr>
          <a:xfrm>
            <a:off x="425913" y="1809845"/>
            <a:ext cx="8292168" cy="646331"/>
          </a:xfrm>
          <a:prstGeom prst="rect">
            <a:avLst/>
          </a:prstGeom>
          <a:noFill/>
          <a:ln>
            <a:noFill/>
          </a:ln>
        </p:spPr>
        <p:txBody>
          <a:bodyPr spcFirstLastPara="1" wrap="square" lIns="91425" tIns="45700" rIns="91425" bIns="45700" anchor="b" anchorCtr="0">
            <a:noAutofit/>
          </a:bodyPr>
          <a:lstStyle/>
          <a:p>
            <a:pPr marL="0" lvl="0" indent="0" algn="ctr" rtl="0">
              <a:lnSpc>
                <a:spcPct val="90000"/>
              </a:lnSpc>
              <a:spcBef>
                <a:spcPts val="0"/>
              </a:spcBef>
              <a:spcAft>
                <a:spcPts val="0"/>
              </a:spcAft>
              <a:buClr>
                <a:schemeClr val="dk1"/>
              </a:buClr>
              <a:buSzPts val="2600"/>
              <a:buFont typeface="Arial"/>
              <a:buNone/>
            </a:pPr>
            <a:r>
              <a:rPr lang="ja-JP" altLang="en-US" sz="3200" b="1" dirty="0">
                <a:latin typeface="Meiryo UI" panose="020B0604030504040204" pitchFamily="34" charset="-128"/>
                <a:ea typeface="Meiryo UI" panose="020B0604030504040204" pitchFamily="34" charset="-128"/>
                <a:cs typeface="Arial"/>
                <a:sym typeface="Arial"/>
              </a:rPr>
              <a:t>コンセッション事業における</a:t>
            </a:r>
            <a:r>
              <a:rPr lang="en-US" altLang="ja-JP" sz="3200" b="1" dirty="0">
                <a:latin typeface="Meiryo UI" panose="020B0604030504040204" pitchFamily="34" charset="-128"/>
                <a:ea typeface="Meiryo UI" panose="020B0604030504040204" pitchFamily="34" charset="-128"/>
                <a:cs typeface="Arial"/>
                <a:sym typeface="Arial"/>
              </a:rPr>
              <a:t>VFM</a:t>
            </a:r>
            <a:r>
              <a:rPr lang="ja-JP" altLang="en-US" sz="3200" b="1" dirty="0">
                <a:latin typeface="Meiryo UI" panose="020B0604030504040204" pitchFamily="34" charset="-128"/>
                <a:ea typeface="Meiryo UI" panose="020B0604030504040204" pitchFamily="34" charset="-128"/>
                <a:cs typeface="Arial"/>
                <a:sym typeface="Arial"/>
              </a:rPr>
              <a:t>算定のポイント</a:t>
            </a:r>
            <a:endParaRPr sz="3200" b="1" dirty="0">
              <a:latin typeface="Meiryo UI" panose="020B0604030504040204" pitchFamily="34" charset="-128"/>
              <a:ea typeface="Meiryo UI" panose="020B0604030504040204" pitchFamily="34" charset="-128"/>
              <a:cs typeface="Arial"/>
              <a:sym typeface="Arial"/>
            </a:endParaRPr>
          </a:p>
        </p:txBody>
      </p:sp>
      <p:sp>
        <p:nvSpPr>
          <p:cNvPr id="130" name="Google Shape;130;p1"/>
          <p:cNvSpPr txBox="1">
            <a:spLocks noGrp="1"/>
          </p:cNvSpPr>
          <p:nvPr>
            <p:ph type="subTitle" idx="1"/>
          </p:nvPr>
        </p:nvSpPr>
        <p:spPr>
          <a:xfrm>
            <a:off x="668970" y="4148488"/>
            <a:ext cx="7806055" cy="548640"/>
          </a:xfrm>
          <a:prstGeom prst="rect">
            <a:avLst/>
          </a:prstGeom>
          <a:noFill/>
          <a:ln>
            <a:noFill/>
          </a:ln>
        </p:spPr>
        <p:txBody>
          <a:bodyPr spcFirstLastPara="1" wrap="square" lIns="91425" tIns="45700" rIns="91425" bIns="45700" anchor="t" anchorCtr="0">
            <a:normAutofit fontScale="55000" lnSpcReduction="20000"/>
          </a:bodyPr>
          <a:lstStyle/>
          <a:p>
            <a:pPr marL="0" lvl="0" indent="0" algn="ctr" rtl="0">
              <a:lnSpc>
                <a:spcPct val="90000"/>
              </a:lnSpc>
              <a:spcBef>
                <a:spcPts val="0"/>
              </a:spcBef>
              <a:spcAft>
                <a:spcPts val="0"/>
              </a:spcAft>
              <a:buClr>
                <a:schemeClr val="dk1"/>
              </a:buClr>
              <a:buSzPct val="100000"/>
              <a:buNone/>
            </a:pPr>
            <a:r>
              <a:rPr lang="ja-JP" sz="2900" b="0" i="0">
                <a:latin typeface="Arial"/>
                <a:ea typeface="Arial"/>
                <a:cs typeface="Arial"/>
                <a:sym typeface="Arial"/>
              </a:rPr>
              <a:t>芦原　嘉宏</a:t>
            </a:r>
            <a:endParaRPr sz="2900" b="0" i="0">
              <a:latin typeface="Arial"/>
              <a:ea typeface="Arial"/>
              <a:cs typeface="Arial"/>
              <a:sym typeface="Arial"/>
            </a:endParaRPr>
          </a:p>
          <a:p>
            <a:pPr marL="0" lvl="0" indent="0" algn="ctr" rtl="0">
              <a:lnSpc>
                <a:spcPct val="90000"/>
              </a:lnSpc>
              <a:spcBef>
                <a:spcPts val="1000"/>
              </a:spcBef>
              <a:spcAft>
                <a:spcPts val="0"/>
              </a:spcAft>
              <a:buClr>
                <a:schemeClr val="dk1"/>
              </a:buClr>
              <a:buSzPct val="100000"/>
              <a:buNone/>
            </a:pPr>
            <a:r>
              <a:rPr lang="ja-JP" sz="2200" b="0" i="0">
                <a:latin typeface="Arial"/>
                <a:ea typeface="Arial"/>
                <a:cs typeface="Arial"/>
                <a:sym typeface="Arial"/>
              </a:rPr>
              <a:t>＜内閣府民間資金等活用事業推進室（PPP/PFI推進室）＞　</a:t>
            </a:r>
            <a:endParaRPr sz="2200" b="0" i="0">
              <a:latin typeface="Arial"/>
              <a:ea typeface="Arial"/>
              <a:cs typeface="Arial"/>
              <a:sym typeface="Arial"/>
            </a:endParaRPr>
          </a:p>
        </p:txBody>
      </p:sp>
      <p:sp>
        <p:nvSpPr>
          <p:cNvPr id="131" name="Google Shape;131;p1"/>
          <p:cNvSpPr txBox="1"/>
          <p:nvPr/>
        </p:nvSpPr>
        <p:spPr>
          <a:xfrm>
            <a:off x="327137" y="5274644"/>
            <a:ext cx="8499229" cy="92328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800" b="0" i="0" u="none" strike="noStrike" cap="none" dirty="0">
                <a:solidFill>
                  <a:schemeClr val="dk1"/>
                </a:solidFill>
                <a:latin typeface="Arial"/>
                <a:ea typeface="Arial"/>
                <a:cs typeface="Arial"/>
                <a:sym typeface="Arial"/>
              </a:rPr>
              <a:t>※今回の発表内容</a:t>
            </a:r>
            <a:r>
              <a:rPr lang="ja-JP" altLang="en-US" sz="1800" b="0" i="0" u="none" strike="noStrike" cap="none" dirty="0">
                <a:solidFill>
                  <a:schemeClr val="dk1"/>
                </a:solidFill>
                <a:latin typeface="Arial"/>
                <a:ea typeface="Arial"/>
                <a:cs typeface="Arial"/>
                <a:sym typeface="Arial"/>
              </a:rPr>
              <a:t>の意見に係る部分</a:t>
            </a:r>
            <a:r>
              <a:rPr lang="ja-JP" sz="1800" b="0" i="0" u="none" strike="noStrike" cap="none" dirty="0">
                <a:solidFill>
                  <a:schemeClr val="dk1"/>
                </a:solidFill>
                <a:latin typeface="Arial"/>
                <a:ea typeface="Arial"/>
                <a:cs typeface="Arial"/>
                <a:sym typeface="Arial"/>
              </a:rPr>
              <a:t>は、</a:t>
            </a:r>
            <a:r>
              <a:rPr lang="ja-JP" altLang="en-US" sz="1800" dirty="0">
                <a:solidFill>
                  <a:schemeClr val="dk1"/>
                </a:solidFill>
              </a:rPr>
              <a:t>現時点で</a:t>
            </a:r>
            <a:r>
              <a:rPr lang="ja-JP" sz="1800" b="0" i="0" u="none" strike="noStrike" cap="none" dirty="0">
                <a:solidFill>
                  <a:schemeClr val="dk1"/>
                </a:solidFill>
                <a:latin typeface="Arial"/>
                <a:ea typeface="Arial"/>
                <a:cs typeface="Arial"/>
                <a:sym typeface="Arial"/>
              </a:rPr>
              <a:t>発表者個人の見解であり、発表者所属機関の見解ではありません。</a:t>
            </a:r>
            <a:endParaRPr sz="1800" b="0" i="0" dirty="0">
              <a:solidFill>
                <a:schemeClr val="dk1"/>
              </a:solidFill>
              <a:latin typeface="Arial"/>
              <a:ea typeface="Arial"/>
              <a:cs typeface="Arial"/>
              <a:sym typeface="Arial"/>
            </a:endParaRPr>
          </a:p>
          <a:p>
            <a:pPr marL="0" marR="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7" name="Google Shape;517;p45"/>
          <p:cNvSpPr txBox="1"/>
          <p:nvPr/>
        </p:nvSpPr>
        <p:spPr>
          <a:xfrm>
            <a:off x="214045" y="586867"/>
            <a:ext cx="3267000" cy="243849"/>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rgbClr val="548135"/>
              </a:buClr>
              <a:buSzPts val="1600"/>
              <a:buFont typeface="Noto Sans Symbols"/>
              <a:buChar char="■"/>
            </a:pPr>
            <a:r>
              <a:rPr lang="ja-JP" sz="1600" b="1">
                <a:solidFill>
                  <a:srgbClr val="548135"/>
                </a:solidFill>
                <a:latin typeface="Arial"/>
                <a:ea typeface="Arial"/>
                <a:cs typeface="Arial"/>
                <a:sym typeface="Arial"/>
              </a:rPr>
              <a:t>VFM標準算定シートへの入力</a:t>
            </a:r>
            <a:endParaRPr sz="1600">
              <a:solidFill>
                <a:schemeClr val="dk1"/>
              </a:solidFill>
              <a:latin typeface="Arial"/>
              <a:ea typeface="Arial"/>
              <a:cs typeface="Arial"/>
              <a:sym typeface="Arial"/>
            </a:endParaRPr>
          </a:p>
        </p:txBody>
      </p:sp>
      <p:grpSp>
        <p:nvGrpSpPr>
          <p:cNvPr id="518" name="Google Shape;518;p45"/>
          <p:cNvGrpSpPr/>
          <p:nvPr/>
        </p:nvGrpSpPr>
        <p:grpSpPr>
          <a:xfrm>
            <a:off x="179550" y="1684848"/>
            <a:ext cx="4366512" cy="5000962"/>
            <a:chOff x="179550" y="1923352"/>
            <a:chExt cx="4366512" cy="4762458"/>
          </a:xfrm>
        </p:grpSpPr>
        <p:sp>
          <p:nvSpPr>
            <p:cNvPr id="519" name="Google Shape;519;p45"/>
            <p:cNvSpPr/>
            <p:nvPr/>
          </p:nvSpPr>
          <p:spPr>
            <a:xfrm>
              <a:off x="179551" y="1924855"/>
              <a:ext cx="2339376" cy="271163"/>
            </a:xfrm>
            <a:prstGeom prst="rect">
              <a:avLst/>
            </a:prstGeom>
            <a:solidFill>
              <a:schemeClr val="accent6"/>
            </a:solidFill>
            <a:ln>
              <a:noFill/>
            </a:ln>
          </p:spPr>
          <p:txBody>
            <a:bodyPr spcFirstLastPara="1" wrap="square" lIns="36000" tIns="45700" rIns="36000" bIns="45700" anchor="ctr" anchorCtr="0">
              <a:noAutofit/>
            </a:bodyPr>
            <a:lstStyle/>
            <a:p>
              <a:pPr marL="0" marR="0" lvl="0" indent="0" algn="l" rtl="0">
                <a:spcBef>
                  <a:spcPts val="0"/>
                </a:spcBef>
                <a:spcAft>
                  <a:spcPts val="0"/>
                </a:spcAft>
                <a:buNone/>
              </a:pPr>
              <a:r>
                <a:rPr lang="ja-JP" sz="1400">
                  <a:solidFill>
                    <a:schemeClr val="lt1"/>
                  </a:solidFill>
                  <a:latin typeface="Arial"/>
                  <a:ea typeface="Arial"/>
                  <a:cs typeface="Arial"/>
                  <a:sym typeface="Arial"/>
                </a:rPr>
                <a:t>2．共通条件の入力</a:t>
              </a:r>
              <a:endParaRPr/>
            </a:p>
          </p:txBody>
        </p:sp>
        <p:sp>
          <p:nvSpPr>
            <p:cNvPr id="520" name="Google Shape;520;p45"/>
            <p:cNvSpPr/>
            <p:nvPr/>
          </p:nvSpPr>
          <p:spPr>
            <a:xfrm>
              <a:off x="2566060" y="1923352"/>
              <a:ext cx="1980000" cy="263788"/>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2.1発注者区分</a:t>
              </a:r>
              <a:endParaRPr/>
            </a:p>
          </p:txBody>
        </p:sp>
        <p:sp>
          <p:nvSpPr>
            <p:cNvPr id="521" name="Google Shape;521;p45"/>
            <p:cNvSpPr/>
            <p:nvPr/>
          </p:nvSpPr>
          <p:spPr>
            <a:xfrm>
              <a:off x="2566060" y="2226265"/>
              <a:ext cx="1980000" cy="284112"/>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2.2 事業方式</a:t>
              </a:r>
              <a:endParaRPr/>
            </a:p>
          </p:txBody>
        </p:sp>
        <p:sp>
          <p:nvSpPr>
            <p:cNvPr id="522" name="Google Shape;522;p45"/>
            <p:cNvSpPr/>
            <p:nvPr/>
          </p:nvSpPr>
          <p:spPr>
            <a:xfrm>
              <a:off x="2566060" y="2549505"/>
              <a:ext cx="1980000" cy="284112"/>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2.3 事業期間</a:t>
              </a:r>
              <a:endParaRPr/>
            </a:p>
          </p:txBody>
        </p:sp>
        <p:sp>
          <p:nvSpPr>
            <p:cNvPr id="523" name="Google Shape;523;p45"/>
            <p:cNvSpPr/>
            <p:nvPr/>
          </p:nvSpPr>
          <p:spPr>
            <a:xfrm>
              <a:off x="2566060" y="2868844"/>
              <a:ext cx="1980000" cy="270241"/>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b="1">
                  <a:solidFill>
                    <a:schemeClr val="accent2"/>
                  </a:solidFill>
                  <a:latin typeface="Arial"/>
                  <a:ea typeface="Arial"/>
                  <a:cs typeface="Arial"/>
                  <a:sym typeface="Arial"/>
                </a:rPr>
                <a:t>2.4 割引率</a:t>
              </a:r>
              <a:endParaRPr/>
            </a:p>
          </p:txBody>
        </p:sp>
        <p:sp>
          <p:nvSpPr>
            <p:cNvPr id="524" name="Google Shape;524;p45"/>
            <p:cNvSpPr/>
            <p:nvPr/>
          </p:nvSpPr>
          <p:spPr>
            <a:xfrm>
              <a:off x="2566060" y="3200968"/>
              <a:ext cx="1980000" cy="270241"/>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b="1">
                  <a:solidFill>
                    <a:schemeClr val="accent2"/>
                  </a:solidFill>
                  <a:latin typeface="Arial"/>
                  <a:ea typeface="Arial"/>
                  <a:cs typeface="Arial"/>
                  <a:sym typeface="Arial"/>
                </a:rPr>
                <a:t>3.1 施設整備費用</a:t>
              </a:r>
              <a:endParaRPr/>
            </a:p>
          </p:txBody>
        </p:sp>
        <p:sp>
          <p:nvSpPr>
            <p:cNvPr id="525" name="Google Shape;525;p45"/>
            <p:cNvSpPr/>
            <p:nvPr/>
          </p:nvSpPr>
          <p:spPr>
            <a:xfrm>
              <a:off x="179550" y="3205576"/>
              <a:ext cx="2339376" cy="271163"/>
            </a:xfrm>
            <a:prstGeom prst="rect">
              <a:avLst/>
            </a:prstGeom>
            <a:solidFill>
              <a:schemeClr val="accent6"/>
            </a:solidFill>
            <a:ln>
              <a:noFill/>
            </a:ln>
          </p:spPr>
          <p:txBody>
            <a:bodyPr spcFirstLastPara="1" wrap="square" lIns="36000" tIns="45700" rIns="36000" bIns="45700" anchor="ctr" anchorCtr="0">
              <a:noAutofit/>
            </a:bodyPr>
            <a:lstStyle/>
            <a:p>
              <a:pPr marL="0" marR="0" lvl="0" indent="0" algn="l" rtl="0">
                <a:spcBef>
                  <a:spcPts val="0"/>
                </a:spcBef>
                <a:spcAft>
                  <a:spcPts val="0"/>
                </a:spcAft>
                <a:buNone/>
              </a:pPr>
              <a:r>
                <a:rPr lang="ja-JP" sz="1400">
                  <a:solidFill>
                    <a:schemeClr val="lt1"/>
                  </a:solidFill>
                  <a:latin typeface="Arial"/>
                  <a:ea typeface="Arial"/>
                  <a:cs typeface="Arial"/>
                  <a:sym typeface="Arial"/>
                </a:rPr>
                <a:t>3．事業に係る費用の入力</a:t>
              </a:r>
              <a:endParaRPr/>
            </a:p>
          </p:txBody>
        </p:sp>
        <p:sp>
          <p:nvSpPr>
            <p:cNvPr id="526" name="Google Shape;526;p45"/>
            <p:cNvSpPr/>
            <p:nvPr/>
          </p:nvSpPr>
          <p:spPr>
            <a:xfrm>
              <a:off x="2566060" y="3506437"/>
              <a:ext cx="1980000" cy="270240"/>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3.2 割賦金利</a:t>
              </a:r>
              <a:endParaRPr/>
            </a:p>
          </p:txBody>
        </p:sp>
        <p:sp>
          <p:nvSpPr>
            <p:cNvPr id="527" name="Google Shape;527;p45"/>
            <p:cNvSpPr/>
            <p:nvPr/>
          </p:nvSpPr>
          <p:spPr>
            <a:xfrm>
              <a:off x="2566060" y="3811078"/>
              <a:ext cx="1980000" cy="279955"/>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b="1">
                  <a:solidFill>
                    <a:schemeClr val="accent2"/>
                  </a:solidFill>
                  <a:latin typeface="Arial"/>
                  <a:ea typeface="Arial"/>
                  <a:cs typeface="Arial"/>
                  <a:sym typeface="Arial"/>
                </a:rPr>
                <a:t>3.3 維持管理運営費用</a:t>
              </a:r>
              <a:endParaRPr/>
            </a:p>
          </p:txBody>
        </p:sp>
        <p:sp>
          <p:nvSpPr>
            <p:cNvPr id="528" name="Google Shape;528;p45"/>
            <p:cNvSpPr/>
            <p:nvPr/>
          </p:nvSpPr>
          <p:spPr>
            <a:xfrm>
              <a:off x="2566060" y="4125430"/>
              <a:ext cx="1980000" cy="279955"/>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3.4 モニタリング・コスト</a:t>
              </a:r>
              <a:endParaRPr/>
            </a:p>
          </p:txBody>
        </p:sp>
        <p:sp>
          <p:nvSpPr>
            <p:cNvPr id="529" name="Google Shape;529;p45"/>
            <p:cNvSpPr/>
            <p:nvPr/>
          </p:nvSpPr>
          <p:spPr>
            <a:xfrm>
              <a:off x="2566060" y="4440083"/>
              <a:ext cx="1980000" cy="288537"/>
            </a:xfrm>
            <a:prstGeom prst="rect">
              <a:avLst/>
            </a:prstGeom>
            <a:solidFill>
              <a:srgbClr val="C4E0B2"/>
            </a:solidFill>
            <a:ln>
              <a:noFill/>
            </a:ln>
          </p:spPr>
          <p:txBody>
            <a:bodyPr spcFirstLastPara="1" wrap="square" lIns="10800" tIns="36000" rIns="36000" bIns="36000" anchor="ctr" anchorCtr="0">
              <a:noAutofit/>
            </a:bodyPr>
            <a:lstStyle/>
            <a:p>
              <a:pPr marL="0" marR="0" lvl="0" indent="0" algn="just" rtl="0">
                <a:spcBef>
                  <a:spcPts val="0"/>
                </a:spcBef>
                <a:spcAft>
                  <a:spcPts val="0"/>
                </a:spcAft>
                <a:buNone/>
              </a:pPr>
              <a:r>
                <a:rPr lang="ja-JP" sz="1200">
                  <a:solidFill>
                    <a:schemeClr val="dk1"/>
                  </a:solidFill>
                  <a:latin typeface="Arial"/>
                  <a:ea typeface="Arial"/>
                  <a:cs typeface="Arial"/>
                  <a:sym typeface="Arial"/>
                </a:rPr>
                <a:t>3.5 SPC費用、税金等の取扱い</a:t>
              </a:r>
              <a:endParaRPr/>
            </a:p>
          </p:txBody>
        </p:sp>
        <p:sp>
          <p:nvSpPr>
            <p:cNvPr id="530" name="Google Shape;530;p45"/>
            <p:cNvSpPr/>
            <p:nvPr/>
          </p:nvSpPr>
          <p:spPr>
            <a:xfrm>
              <a:off x="2566060" y="4763321"/>
              <a:ext cx="1980000" cy="279652"/>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3.6 調整項目</a:t>
              </a:r>
              <a:endParaRPr/>
            </a:p>
          </p:txBody>
        </p:sp>
        <p:sp>
          <p:nvSpPr>
            <p:cNvPr id="531" name="Google Shape;531;p45"/>
            <p:cNvSpPr/>
            <p:nvPr/>
          </p:nvSpPr>
          <p:spPr>
            <a:xfrm>
              <a:off x="179552" y="5092179"/>
              <a:ext cx="4366510" cy="300688"/>
            </a:xfrm>
            <a:prstGeom prst="rect">
              <a:avLst/>
            </a:prstGeom>
            <a:solidFill>
              <a:schemeClr val="accent6"/>
            </a:solidFill>
            <a:ln>
              <a:noFill/>
            </a:ln>
          </p:spPr>
          <p:txBody>
            <a:bodyPr spcFirstLastPara="1" wrap="square" lIns="36000" tIns="45700" rIns="36000" bIns="45700" anchor="ctr" anchorCtr="0">
              <a:noAutofit/>
            </a:bodyPr>
            <a:lstStyle/>
            <a:p>
              <a:pPr marL="0" marR="0" lvl="0" indent="0" algn="l" rtl="0">
                <a:spcBef>
                  <a:spcPts val="0"/>
                </a:spcBef>
                <a:spcAft>
                  <a:spcPts val="0"/>
                </a:spcAft>
                <a:buNone/>
              </a:pPr>
              <a:r>
                <a:rPr lang="ja-JP" sz="1400">
                  <a:solidFill>
                    <a:schemeClr val="lt1"/>
                  </a:solidFill>
                  <a:latin typeface="Arial"/>
                  <a:ea typeface="Arial"/>
                  <a:cs typeface="Arial"/>
                  <a:sym typeface="Arial"/>
                </a:rPr>
                <a:t>4．事業に係る収入の入力</a:t>
              </a:r>
              <a:endParaRPr/>
            </a:p>
          </p:txBody>
        </p:sp>
        <p:sp>
          <p:nvSpPr>
            <p:cNvPr id="532" name="Google Shape;532;p45"/>
            <p:cNvSpPr/>
            <p:nvPr/>
          </p:nvSpPr>
          <p:spPr>
            <a:xfrm>
              <a:off x="179550" y="5442833"/>
              <a:ext cx="2339377" cy="282159"/>
            </a:xfrm>
            <a:prstGeom prst="rect">
              <a:avLst/>
            </a:prstGeom>
            <a:solidFill>
              <a:schemeClr val="accent6"/>
            </a:solidFill>
            <a:ln>
              <a:noFill/>
            </a:ln>
          </p:spPr>
          <p:txBody>
            <a:bodyPr spcFirstLastPara="1" wrap="square" lIns="36000" tIns="45700" rIns="0" bIns="45700" anchor="ctr" anchorCtr="0">
              <a:noAutofit/>
            </a:bodyPr>
            <a:lstStyle/>
            <a:p>
              <a:pPr marL="0" marR="0" lvl="0" indent="0" algn="l" rtl="0">
                <a:spcBef>
                  <a:spcPts val="0"/>
                </a:spcBef>
                <a:spcAft>
                  <a:spcPts val="0"/>
                </a:spcAft>
                <a:buNone/>
              </a:pPr>
              <a:r>
                <a:rPr lang="ja-JP" sz="1300">
                  <a:solidFill>
                    <a:schemeClr val="lt1"/>
                  </a:solidFill>
                  <a:latin typeface="Arial"/>
                  <a:ea typeface="Arial"/>
                  <a:cs typeface="Arial"/>
                  <a:sym typeface="Arial"/>
                </a:rPr>
                <a:t>5．事業に係る資金調達の入力</a:t>
              </a:r>
              <a:endParaRPr sz="1300" dirty="0"/>
            </a:p>
          </p:txBody>
        </p:sp>
        <p:sp>
          <p:nvSpPr>
            <p:cNvPr id="533" name="Google Shape;533;p45"/>
            <p:cNvSpPr/>
            <p:nvPr/>
          </p:nvSpPr>
          <p:spPr>
            <a:xfrm>
              <a:off x="2566060" y="5426552"/>
              <a:ext cx="1980000" cy="280668"/>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5.1 公共側</a:t>
              </a:r>
              <a:endParaRPr/>
            </a:p>
          </p:txBody>
        </p:sp>
        <p:sp>
          <p:nvSpPr>
            <p:cNvPr id="534" name="Google Shape;534;p45"/>
            <p:cNvSpPr/>
            <p:nvPr/>
          </p:nvSpPr>
          <p:spPr>
            <a:xfrm>
              <a:off x="2566060" y="5742000"/>
              <a:ext cx="1980000" cy="297342"/>
            </a:xfrm>
            <a:prstGeom prst="rect">
              <a:avLst/>
            </a:prstGeom>
            <a:solidFill>
              <a:srgbClr val="C4E0B2"/>
            </a:solidFill>
            <a:ln>
              <a:noFill/>
            </a:ln>
          </p:spPr>
          <p:txBody>
            <a:bodyPr spcFirstLastPara="1" wrap="square" lIns="10800" tIns="36000" rIns="0" bIns="36000" anchor="ctr" anchorCtr="0">
              <a:no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5.2 民間事業者側</a:t>
              </a:r>
              <a:endParaRPr/>
            </a:p>
          </p:txBody>
        </p:sp>
        <p:sp>
          <p:nvSpPr>
            <p:cNvPr id="535" name="Google Shape;535;p45"/>
            <p:cNvSpPr/>
            <p:nvPr/>
          </p:nvSpPr>
          <p:spPr>
            <a:xfrm>
              <a:off x="179551" y="6065237"/>
              <a:ext cx="4366510" cy="297342"/>
            </a:xfrm>
            <a:prstGeom prst="rect">
              <a:avLst/>
            </a:prstGeom>
            <a:solidFill>
              <a:schemeClr val="accent6"/>
            </a:solidFill>
            <a:ln>
              <a:noFill/>
            </a:ln>
          </p:spPr>
          <p:txBody>
            <a:bodyPr spcFirstLastPara="1" wrap="square" lIns="36000" tIns="45700" rIns="36000" bIns="45700" anchor="ctr" anchorCtr="0">
              <a:noAutofit/>
            </a:bodyPr>
            <a:lstStyle/>
            <a:p>
              <a:pPr marL="0" marR="0" lvl="0" indent="0" algn="l" rtl="0">
                <a:spcBef>
                  <a:spcPts val="0"/>
                </a:spcBef>
                <a:spcAft>
                  <a:spcPts val="0"/>
                </a:spcAft>
                <a:buNone/>
              </a:pPr>
              <a:r>
                <a:rPr lang="ja-JP" sz="1400">
                  <a:solidFill>
                    <a:schemeClr val="lt1"/>
                  </a:solidFill>
                  <a:latin typeface="Arial"/>
                  <a:ea typeface="Arial"/>
                  <a:cs typeface="Arial"/>
                  <a:sym typeface="Arial"/>
                </a:rPr>
                <a:t>6．事業に係る税金の入力</a:t>
              </a:r>
              <a:endParaRPr/>
            </a:p>
          </p:txBody>
        </p:sp>
        <p:sp>
          <p:nvSpPr>
            <p:cNvPr id="536" name="Google Shape;536;p45"/>
            <p:cNvSpPr/>
            <p:nvPr/>
          </p:nvSpPr>
          <p:spPr>
            <a:xfrm>
              <a:off x="179551" y="6385122"/>
              <a:ext cx="4366510" cy="300688"/>
            </a:xfrm>
            <a:prstGeom prst="rect">
              <a:avLst/>
            </a:prstGeom>
            <a:solidFill>
              <a:schemeClr val="accent6"/>
            </a:solidFill>
            <a:ln>
              <a:noFill/>
            </a:ln>
          </p:spPr>
          <p:txBody>
            <a:bodyPr spcFirstLastPara="1" wrap="square" lIns="36000" tIns="45700" rIns="36000" bIns="45700" anchor="ctr" anchorCtr="0">
              <a:noAutofit/>
            </a:bodyPr>
            <a:lstStyle/>
            <a:p>
              <a:pPr marL="0" marR="0" lvl="0" indent="0" algn="l" rtl="0">
                <a:spcBef>
                  <a:spcPts val="0"/>
                </a:spcBef>
                <a:spcAft>
                  <a:spcPts val="0"/>
                </a:spcAft>
                <a:buNone/>
              </a:pPr>
              <a:r>
                <a:rPr lang="ja-JP" sz="1400">
                  <a:solidFill>
                    <a:schemeClr val="lt1"/>
                  </a:solidFill>
                  <a:latin typeface="Arial"/>
                  <a:ea typeface="Arial"/>
                  <a:cs typeface="Arial"/>
                  <a:sym typeface="Arial"/>
                </a:rPr>
                <a:t>7．リスク調整の入力</a:t>
              </a:r>
              <a:endParaRPr/>
            </a:p>
          </p:txBody>
        </p:sp>
      </p:grpSp>
      <p:sp>
        <p:nvSpPr>
          <p:cNvPr id="537" name="Google Shape;537;p45"/>
          <p:cNvSpPr txBox="1"/>
          <p:nvPr/>
        </p:nvSpPr>
        <p:spPr>
          <a:xfrm>
            <a:off x="179550" y="852567"/>
            <a:ext cx="3544560" cy="276999"/>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Arial"/>
              <a:buChar char="•"/>
            </a:pPr>
            <a:r>
              <a:rPr lang="ja-JP" sz="1200">
                <a:solidFill>
                  <a:schemeClr val="dk1"/>
                </a:solidFill>
                <a:latin typeface="Arial"/>
                <a:ea typeface="Arial"/>
                <a:cs typeface="Arial"/>
                <a:sym typeface="Arial"/>
              </a:rPr>
              <a:t>以下の必要項目を入力すれば、VFMが算定できる。</a:t>
            </a:r>
            <a:endParaRPr/>
          </a:p>
        </p:txBody>
      </p:sp>
      <p:sp>
        <p:nvSpPr>
          <p:cNvPr id="538" name="Google Shape;538;p45"/>
          <p:cNvSpPr/>
          <p:nvPr/>
        </p:nvSpPr>
        <p:spPr>
          <a:xfrm>
            <a:off x="0" y="8203"/>
            <a:ext cx="9144000" cy="331981"/>
          </a:xfrm>
          <a:prstGeom prst="rect">
            <a:avLst/>
          </a:prstGeom>
          <a:gradFill>
            <a:gsLst>
              <a:gs pos="0">
                <a:srgbClr val="66FF66"/>
              </a:gs>
              <a:gs pos="50000">
                <a:srgbClr val="FFFFFF"/>
              </a:gs>
              <a:gs pos="100000">
                <a:srgbClr val="66FF66"/>
              </a:gs>
            </a:gsLst>
            <a:lin ang="5400000" scaled="0"/>
          </a:gradFill>
          <a:ln>
            <a:noFill/>
          </a:ln>
        </p:spPr>
        <p:txBody>
          <a:bodyPr spcFirstLastPara="1" wrap="square" lIns="84925" tIns="42450" rIns="84925" bIns="4245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a:solidFill>
                  <a:srgbClr val="000000"/>
                </a:solidFill>
                <a:latin typeface="Arial"/>
                <a:ea typeface="Arial"/>
                <a:cs typeface="Arial"/>
                <a:sym typeface="Arial"/>
              </a:rPr>
              <a:t>ＶＦＭ 標準算定シート</a:t>
            </a:r>
            <a:endParaRPr/>
          </a:p>
        </p:txBody>
      </p:sp>
      <p:sp>
        <p:nvSpPr>
          <p:cNvPr id="539" name="Google Shape;539;p45"/>
          <p:cNvSpPr txBox="1"/>
          <p:nvPr/>
        </p:nvSpPr>
        <p:spPr>
          <a:xfrm>
            <a:off x="4670352" y="586867"/>
            <a:ext cx="3267000" cy="243849"/>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rgbClr val="548135"/>
              </a:buClr>
              <a:buSzPts val="1600"/>
              <a:buFont typeface="Noto Sans Symbols"/>
              <a:buChar char="■"/>
            </a:pPr>
            <a:r>
              <a:rPr lang="ja-JP" sz="1600" b="1">
                <a:solidFill>
                  <a:srgbClr val="548135"/>
                </a:solidFill>
                <a:latin typeface="Arial"/>
                <a:ea typeface="Arial"/>
                <a:cs typeface="Arial"/>
                <a:sym typeface="Arial"/>
              </a:rPr>
              <a:t>VFM標準算定シートの出力</a:t>
            </a:r>
            <a:endParaRPr/>
          </a:p>
        </p:txBody>
      </p:sp>
      <p:sp>
        <p:nvSpPr>
          <p:cNvPr id="541" name="Google Shape;541;p45"/>
          <p:cNvSpPr txBox="1"/>
          <p:nvPr/>
        </p:nvSpPr>
        <p:spPr>
          <a:xfrm>
            <a:off x="4675694" y="1556394"/>
            <a:ext cx="4288755" cy="707373"/>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ja-JP" sz="1400" b="1">
                <a:solidFill>
                  <a:schemeClr val="dk1"/>
                </a:solidFill>
                <a:latin typeface="Arial"/>
                <a:ea typeface="Arial"/>
                <a:cs typeface="Arial"/>
                <a:sym typeface="Arial"/>
              </a:rPr>
              <a:t>①　収支状況出力シート</a:t>
            </a:r>
            <a:endParaRPr sz="1400" b="1" dirty="0">
              <a:solidFill>
                <a:schemeClr val="dk1"/>
              </a:solidFill>
              <a:latin typeface="Arial"/>
              <a:ea typeface="Arial"/>
              <a:cs typeface="Arial"/>
              <a:sym typeface="Arial"/>
            </a:endParaRPr>
          </a:p>
          <a:p>
            <a:pPr marL="285750" marR="0" lvl="0" indent="-285750" algn="l" rtl="0">
              <a:lnSpc>
                <a:spcPct val="110000"/>
              </a:lnSpc>
              <a:spcBef>
                <a:spcPts val="450"/>
              </a:spcBef>
              <a:spcAft>
                <a:spcPts val="0"/>
              </a:spcAft>
              <a:buClr>
                <a:schemeClr val="dk1"/>
              </a:buClr>
              <a:buSzPts val="1400"/>
              <a:buFont typeface="Noto Sans Symbols"/>
              <a:buChar char="●"/>
            </a:pPr>
            <a:r>
              <a:rPr lang="ja-JP" sz="1200">
                <a:solidFill>
                  <a:schemeClr val="dk1"/>
                </a:solidFill>
                <a:latin typeface="Arial"/>
                <a:ea typeface="Arial"/>
                <a:cs typeface="Arial"/>
                <a:sym typeface="Arial"/>
              </a:rPr>
              <a:t>公共・事業者それぞれの視点からの収支とVFM等を自動的に計算・出力</a:t>
            </a:r>
            <a:endParaRPr sz="1200" dirty="0"/>
          </a:p>
        </p:txBody>
      </p:sp>
      <p:sp>
        <p:nvSpPr>
          <p:cNvPr id="542" name="Google Shape;542;p45"/>
          <p:cNvSpPr txBox="1"/>
          <p:nvPr/>
        </p:nvSpPr>
        <p:spPr>
          <a:xfrm>
            <a:off x="4700464" y="2562617"/>
            <a:ext cx="4288755" cy="2927468"/>
          </a:xfrm>
          <a:prstGeom prst="rect">
            <a:avLst/>
          </a:prstGeom>
          <a:noFill/>
          <a:ln>
            <a:noFill/>
          </a:ln>
        </p:spPr>
        <p:txBody>
          <a:bodyPr spcFirstLastPara="1" wrap="square" lIns="0" tIns="0" rIns="0" bIns="0" anchor="t" anchorCtr="0">
            <a:spAutoFit/>
          </a:bodyPr>
          <a:lstStyle/>
          <a:p>
            <a:pPr marL="0" marR="0" lvl="0" indent="0" algn="l" rtl="0">
              <a:lnSpc>
                <a:spcPct val="110000"/>
              </a:lnSpc>
              <a:spcBef>
                <a:spcPts val="0"/>
              </a:spcBef>
              <a:spcAft>
                <a:spcPts val="0"/>
              </a:spcAft>
              <a:buNone/>
            </a:pPr>
            <a:r>
              <a:rPr lang="ja-JP" sz="1400" b="1">
                <a:solidFill>
                  <a:schemeClr val="dk1"/>
                </a:solidFill>
                <a:latin typeface="Arial"/>
                <a:ea typeface="Arial"/>
                <a:cs typeface="Arial"/>
                <a:sym typeface="Arial"/>
              </a:rPr>
              <a:t>②　概要出力シート</a:t>
            </a:r>
            <a:endParaRPr sz="1400" b="1" dirty="0">
              <a:solidFill>
                <a:schemeClr val="dk1"/>
              </a:solidFill>
              <a:latin typeface="Arial"/>
              <a:ea typeface="Arial"/>
              <a:cs typeface="Arial"/>
              <a:sym typeface="Arial"/>
            </a:endParaRPr>
          </a:p>
          <a:p>
            <a:pPr lvl="0">
              <a:lnSpc>
                <a:spcPct val="110000"/>
              </a:lnSpc>
            </a:pPr>
            <a:r>
              <a:rPr lang="ja-JP" sz="1400">
                <a:solidFill>
                  <a:schemeClr val="dk1"/>
                </a:solidFill>
                <a:latin typeface="Arial"/>
                <a:ea typeface="Arial"/>
                <a:cs typeface="Arial"/>
                <a:sym typeface="Arial"/>
              </a:rPr>
              <a:t>算定概要を整理した表を出力</a:t>
            </a:r>
            <a:endParaRPr lang="en-US" altLang="ja-JP" sz="1400" dirty="0">
              <a:solidFill>
                <a:schemeClr val="dk1"/>
              </a:solidFill>
              <a:latin typeface="Arial"/>
              <a:ea typeface="Arial"/>
              <a:cs typeface="Arial"/>
              <a:sym typeface="Arial"/>
            </a:endParaRPr>
          </a:p>
          <a:p>
            <a:pPr marL="444500" lvl="0" indent="-444500">
              <a:lnSpc>
                <a:spcPct val="110000"/>
              </a:lnSpc>
            </a:pPr>
            <a:r>
              <a:rPr lang="ja-JP" altLang="en-US">
                <a:solidFill>
                  <a:schemeClr val="dk1"/>
                </a:solidFill>
              </a:rPr>
              <a:t>（</a:t>
            </a:r>
            <a:r>
              <a:rPr lang="en-US" altLang="ja-JP" dirty="0">
                <a:solidFill>
                  <a:schemeClr val="dk1"/>
                </a:solidFill>
              </a:rPr>
              <a:t>1</a:t>
            </a:r>
            <a:r>
              <a:rPr lang="ja-JP" altLang="en-US">
                <a:solidFill>
                  <a:schemeClr val="dk1"/>
                </a:solidFill>
              </a:rPr>
              <a:t>）公共が、自ら事業を実施する場合の将来収支推計</a:t>
            </a:r>
            <a:endParaRPr lang="ja-JP" altLang="en-US"/>
          </a:p>
          <a:p>
            <a:pPr marL="444500" lvl="0" indent="-444500">
              <a:lnSpc>
                <a:spcPct val="110000"/>
              </a:lnSpc>
              <a:spcBef>
                <a:spcPts val="450"/>
              </a:spcBef>
            </a:pPr>
            <a:r>
              <a:rPr lang="ja-JP" altLang="en-US">
                <a:solidFill>
                  <a:schemeClr val="dk1"/>
                </a:solidFill>
              </a:rPr>
              <a:t>（</a:t>
            </a:r>
            <a:r>
              <a:rPr lang="en-US" altLang="ja-JP" dirty="0">
                <a:solidFill>
                  <a:schemeClr val="dk1"/>
                </a:solidFill>
              </a:rPr>
              <a:t>2</a:t>
            </a:r>
            <a:r>
              <a:rPr lang="ja-JP" altLang="en-US">
                <a:solidFill>
                  <a:schemeClr val="dk1"/>
                </a:solidFill>
              </a:rPr>
              <a:t>）公共が、</a:t>
            </a:r>
            <a:r>
              <a:rPr lang="en-US" altLang="ja-JP" dirty="0">
                <a:solidFill>
                  <a:schemeClr val="dk1"/>
                </a:solidFill>
              </a:rPr>
              <a:t>PFI</a:t>
            </a:r>
            <a:r>
              <a:rPr lang="ja-JP" altLang="en-US">
                <a:solidFill>
                  <a:schemeClr val="dk1"/>
                </a:solidFill>
              </a:rPr>
              <a:t>事業として実施する場合の将来収支推計</a:t>
            </a:r>
          </a:p>
          <a:p>
            <a:pPr marL="444500" lvl="0" indent="-444500">
              <a:lnSpc>
                <a:spcPct val="110000"/>
              </a:lnSpc>
              <a:spcBef>
                <a:spcPts val="450"/>
              </a:spcBef>
            </a:pPr>
            <a:r>
              <a:rPr lang="ja-JP" altLang="en-US">
                <a:solidFill>
                  <a:schemeClr val="dk1"/>
                </a:solidFill>
              </a:rPr>
              <a:t>（</a:t>
            </a:r>
            <a:r>
              <a:rPr lang="en-US" altLang="ja-JP" dirty="0">
                <a:solidFill>
                  <a:schemeClr val="dk1"/>
                </a:solidFill>
              </a:rPr>
              <a:t>3</a:t>
            </a:r>
            <a:r>
              <a:rPr lang="ja-JP" altLang="en-US">
                <a:solidFill>
                  <a:schemeClr val="dk1"/>
                </a:solidFill>
              </a:rPr>
              <a:t>）事業者（</a:t>
            </a:r>
            <a:r>
              <a:rPr lang="en-US" altLang="ja-JP" dirty="0">
                <a:solidFill>
                  <a:schemeClr val="dk1"/>
                </a:solidFill>
              </a:rPr>
              <a:t>SPC</a:t>
            </a:r>
            <a:r>
              <a:rPr lang="ja-JP" altLang="en-US">
                <a:solidFill>
                  <a:schemeClr val="dk1"/>
                </a:solidFill>
              </a:rPr>
              <a:t>）の視点での</a:t>
            </a:r>
            <a:r>
              <a:rPr lang="en-US" altLang="ja-JP" dirty="0">
                <a:solidFill>
                  <a:schemeClr val="dk1"/>
                </a:solidFill>
              </a:rPr>
              <a:t>PFI</a:t>
            </a:r>
            <a:r>
              <a:rPr lang="ja-JP" altLang="en-US">
                <a:solidFill>
                  <a:schemeClr val="dk1"/>
                </a:solidFill>
              </a:rPr>
              <a:t>事業の将来収支推計</a:t>
            </a:r>
            <a:endParaRPr lang="ja-JP" altLang="en-US"/>
          </a:p>
          <a:p>
            <a:pPr lvl="0">
              <a:lnSpc>
                <a:spcPct val="110000"/>
              </a:lnSpc>
              <a:spcBef>
                <a:spcPts val="450"/>
              </a:spcBef>
            </a:pPr>
            <a:r>
              <a:rPr lang="ja-JP" altLang="en-US">
                <a:solidFill>
                  <a:schemeClr val="dk1"/>
                </a:solidFill>
              </a:rPr>
              <a:t>（</a:t>
            </a:r>
            <a:r>
              <a:rPr lang="en-US" altLang="ja-JP" dirty="0">
                <a:solidFill>
                  <a:schemeClr val="dk1"/>
                </a:solidFill>
              </a:rPr>
              <a:t>4</a:t>
            </a:r>
            <a:r>
              <a:rPr lang="ja-JP" altLang="en-US">
                <a:solidFill>
                  <a:schemeClr val="dk1"/>
                </a:solidFill>
              </a:rPr>
              <a:t>）当該事業における</a:t>
            </a:r>
            <a:r>
              <a:rPr lang="en-US" altLang="ja-JP" dirty="0">
                <a:solidFill>
                  <a:schemeClr val="dk1"/>
                </a:solidFill>
              </a:rPr>
              <a:t>PSC</a:t>
            </a:r>
            <a:r>
              <a:rPr lang="ja-JP" altLang="en-US">
                <a:solidFill>
                  <a:schemeClr val="dk1"/>
                </a:solidFill>
              </a:rPr>
              <a:t>、</a:t>
            </a:r>
            <a:r>
              <a:rPr lang="en-US" altLang="ja-JP" dirty="0">
                <a:solidFill>
                  <a:schemeClr val="dk1"/>
                </a:solidFill>
              </a:rPr>
              <a:t>PFI-LCC</a:t>
            </a:r>
            <a:r>
              <a:rPr lang="ja-JP" altLang="en-US">
                <a:solidFill>
                  <a:schemeClr val="dk1"/>
                </a:solidFill>
              </a:rPr>
              <a:t>、</a:t>
            </a:r>
            <a:r>
              <a:rPr lang="en-US" altLang="ja-JP" dirty="0">
                <a:solidFill>
                  <a:schemeClr val="dk1"/>
                </a:solidFill>
              </a:rPr>
              <a:t>VFM</a:t>
            </a:r>
            <a:endParaRPr lang="en-US" altLang="ja-JP" dirty="0"/>
          </a:p>
          <a:p>
            <a:pPr lvl="0">
              <a:lnSpc>
                <a:spcPct val="110000"/>
              </a:lnSpc>
              <a:spcBef>
                <a:spcPts val="450"/>
              </a:spcBef>
            </a:pPr>
            <a:r>
              <a:rPr lang="ja-JP" altLang="en-US">
                <a:solidFill>
                  <a:schemeClr val="dk1"/>
                </a:solidFill>
              </a:rPr>
              <a:t>（</a:t>
            </a:r>
            <a:r>
              <a:rPr lang="en-US" altLang="ja-JP" dirty="0">
                <a:solidFill>
                  <a:schemeClr val="dk1"/>
                </a:solidFill>
              </a:rPr>
              <a:t>5</a:t>
            </a:r>
            <a:r>
              <a:rPr lang="ja-JP" altLang="en-US">
                <a:solidFill>
                  <a:schemeClr val="dk1"/>
                </a:solidFill>
              </a:rPr>
              <a:t>）当該事業における内部収益率（</a:t>
            </a:r>
            <a:r>
              <a:rPr lang="en-US" altLang="ja-JP" dirty="0">
                <a:solidFill>
                  <a:schemeClr val="dk1"/>
                </a:solidFill>
              </a:rPr>
              <a:t>PIRR</a:t>
            </a:r>
            <a:r>
              <a:rPr lang="ja-JP" altLang="en-US">
                <a:solidFill>
                  <a:schemeClr val="dk1"/>
                </a:solidFill>
              </a:rPr>
              <a:t>）</a:t>
            </a:r>
            <a:endParaRPr lang="en-US" altLang="ja-JP" dirty="0">
              <a:solidFill>
                <a:schemeClr val="dk1"/>
              </a:solidFill>
            </a:endParaRPr>
          </a:p>
          <a:p>
            <a:pPr marL="285750" marR="0" lvl="0" indent="-285750" algn="l" rtl="0">
              <a:lnSpc>
                <a:spcPct val="110000"/>
              </a:lnSpc>
              <a:spcBef>
                <a:spcPts val="450"/>
              </a:spcBef>
              <a:spcAft>
                <a:spcPts val="0"/>
              </a:spcAft>
              <a:buClr>
                <a:schemeClr val="dk1"/>
              </a:buClr>
              <a:buSzPts val="1400"/>
              <a:buFont typeface="Noto Sans Symbols"/>
              <a:buChar char="●"/>
            </a:pPr>
            <a:endParaRPr dirty="0"/>
          </a:p>
        </p:txBody>
      </p:sp>
      <p:sp>
        <p:nvSpPr>
          <p:cNvPr id="544" name="Google Shape;544;p45"/>
          <p:cNvSpPr txBox="1"/>
          <p:nvPr/>
        </p:nvSpPr>
        <p:spPr>
          <a:xfrm>
            <a:off x="4670352" y="852567"/>
            <a:ext cx="4054315" cy="276999"/>
          </a:xfrm>
          <a:prstGeom prst="rect">
            <a:avLst/>
          </a:prstGeom>
          <a:noFill/>
          <a:ln>
            <a:noFill/>
          </a:ln>
        </p:spPr>
        <p:txBody>
          <a:bodyPr spcFirstLastPara="1" wrap="square" lIns="91425" tIns="45700" rIns="91425" bIns="45700" anchor="t" anchorCtr="0">
            <a:spAutoFit/>
          </a:bodyPr>
          <a:lstStyle/>
          <a:p>
            <a:pPr marL="171450" marR="0" lvl="0" indent="-171450" algn="l" rtl="0">
              <a:spcBef>
                <a:spcPts val="0"/>
              </a:spcBef>
              <a:spcAft>
                <a:spcPts val="0"/>
              </a:spcAft>
              <a:buClr>
                <a:schemeClr val="dk1"/>
              </a:buClr>
              <a:buSzPts val="1200"/>
              <a:buFont typeface="Arial"/>
              <a:buChar char="•"/>
            </a:pPr>
            <a:r>
              <a:rPr lang="ja-JP" sz="1200">
                <a:solidFill>
                  <a:schemeClr val="dk1"/>
                </a:solidFill>
                <a:latin typeface="Arial"/>
                <a:ea typeface="Arial"/>
                <a:cs typeface="Arial"/>
                <a:sym typeface="Arial"/>
              </a:rPr>
              <a:t>VFM標準算定シートの入力により以下の情報が出力される。</a:t>
            </a:r>
            <a:endParaRPr sz="1200">
              <a:solidFill>
                <a:schemeClr val="dk1"/>
              </a:solidFill>
              <a:latin typeface="Arial"/>
              <a:ea typeface="Arial"/>
              <a:cs typeface="Arial"/>
              <a:sym typeface="Arial"/>
            </a:endParaRPr>
          </a:p>
        </p:txBody>
      </p:sp>
      <p:sp>
        <p:nvSpPr>
          <p:cNvPr id="545" name="Google Shape;545;p45"/>
          <p:cNvSpPr/>
          <p:nvPr/>
        </p:nvSpPr>
        <p:spPr>
          <a:xfrm>
            <a:off x="214044" y="2002931"/>
            <a:ext cx="2117945" cy="1005389"/>
          </a:xfrm>
          <a:prstGeom prst="wedgeRectCallout">
            <a:avLst>
              <a:gd name="adj1" fmla="val 59785"/>
              <a:gd name="adj2" fmla="val 33837"/>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100">
                <a:solidFill>
                  <a:schemeClr val="dk1"/>
                </a:solidFill>
                <a:latin typeface="Arial"/>
                <a:ea typeface="Arial"/>
                <a:cs typeface="Arial"/>
                <a:sym typeface="Arial"/>
              </a:rPr>
              <a:t>【ポイント①】割引率</a:t>
            </a:r>
            <a:br>
              <a:rPr lang="ja-JP" sz="1100">
                <a:solidFill>
                  <a:schemeClr val="dk1"/>
                </a:solidFill>
                <a:latin typeface="Arial"/>
                <a:ea typeface="Arial"/>
                <a:cs typeface="Arial"/>
                <a:sym typeface="Arial"/>
              </a:rPr>
            </a:br>
            <a:r>
              <a:rPr lang="ja-JP" sz="1100">
                <a:solidFill>
                  <a:schemeClr val="dk1"/>
                </a:solidFill>
                <a:latin typeface="Arial"/>
                <a:ea typeface="Arial"/>
                <a:cs typeface="Arial"/>
                <a:sym typeface="Arial"/>
              </a:rPr>
              <a:t>　</a:t>
            </a:r>
            <a:r>
              <a:rPr lang="ja-JP" sz="1100" b="1" u="sng">
                <a:solidFill>
                  <a:schemeClr val="dk1"/>
                </a:solidFill>
                <a:latin typeface="Arial"/>
                <a:ea typeface="Arial"/>
                <a:cs typeface="Arial"/>
                <a:sym typeface="Arial"/>
              </a:rPr>
              <a:t>リスクフリーレートの採用</a:t>
            </a:r>
            <a:endParaRPr sz="1100" b="1" u="sng" dirty="0">
              <a:solidFill>
                <a:schemeClr val="dk1"/>
              </a:solidFill>
              <a:latin typeface="Arial"/>
              <a:ea typeface="Arial"/>
              <a:cs typeface="Arial"/>
              <a:sym typeface="Arial"/>
            </a:endParaRPr>
          </a:p>
          <a:p>
            <a:pPr marL="179388" marR="0" lvl="0" indent="-179388" algn="l" rtl="0">
              <a:spcBef>
                <a:spcPts val="0"/>
              </a:spcBef>
              <a:spcAft>
                <a:spcPts val="0"/>
              </a:spcAft>
              <a:buClr>
                <a:schemeClr val="dk1"/>
              </a:buClr>
              <a:buSzPts val="1300"/>
              <a:buFont typeface="Noto Sans Symbols"/>
              <a:buChar char="⮚"/>
            </a:pPr>
            <a:r>
              <a:rPr lang="ja-JP" sz="1100">
                <a:solidFill>
                  <a:schemeClr val="dk1"/>
                </a:solidFill>
                <a:latin typeface="Arial"/>
                <a:ea typeface="Arial"/>
                <a:cs typeface="Arial"/>
                <a:sym typeface="Arial"/>
              </a:rPr>
              <a:t>事業期間に近い償還期限の国債利回りに、物価上昇率を加味して入力</a:t>
            </a:r>
            <a:endParaRPr sz="1100" dirty="0"/>
          </a:p>
        </p:txBody>
      </p:sp>
      <p:sp>
        <p:nvSpPr>
          <p:cNvPr id="546" name="Google Shape;546;p45"/>
          <p:cNvSpPr/>
          <p:nvPr/>
        </p:nvSpPr>
        <p:spPr>
          <a:xfrm>
            <a:off x="214044" y="3541815"/>
            <a:ext cx="2133502" cy="969072"/>
          </a:xfrm>
          <a:prstGeom prst="wedgeRectCallout">
            <a:avLst>
              <a:gd name="adj1" fmla="val 54832"/>
              <a:gd name="adj2" fmla="val -52176"/>
            </a:avLst>
          </a:prstGeom>
          <a:solidFill>
            <a:schemeClr val="lt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r>
              <a:rPr lang="ja-JP" sz="1100">
                <a:solidFill>
                  <a:schemeClr val="dk1"/>
                </a:solidFill>
                <a:latin typeface="Arial"/>
                <a:ea typeface="Arial"/>
                <a:cs typeface="Arial"/>
                <a:sym typeface="Arial"/>
              </a:rPr>
              <a:t>【ポイント②】公的財政負担</a:t>
            </a:r>
            <a:br>
              <a:rPr lang="ja-JP" sz="1100">
                <a:solidFill>
                  <a:schemeClr val="lt1"/>
                </a:solidFill>
                <a:latin typeface="Arial"/>
                <a:ea typeface="Arial"/>
                <a:cs typeface="Arial"/>
                <a:sym typeface="Arial"/>
              </a:rPr>
            </a:br>
            <a:r>
              <a:rPr lang="ja-JP" sz="1100">
                <a:solidFill>
                  <a:schemeClr val="dk1"/>
                </a:solidFill>
                <a:latin typeface="Arial"/>
                <a:ea typeface="Arial"/>
                <a:cs typeface="Arial"/>
                <a:sym typeface="Arial"/>
              </a:rPr>
              <a:t>　</a:t>
            </a:r>
            <a:r>
              <a:rPr lang="ja-JP" sz="1100" b="1" u="sng">
                <a:solidFill>
                  <a:schemeClr val="dk1"/>
                </a:solidFill>
                <a:latin typeface="Arial"/>
                <a:ea typeface="Arial"/>
                <a:cs typeface="Arial"/>
                <a:sym typeface="Arial"/>
              </a:rPr>
              <a:t>競争の効果の反映</a:t>
            </a:r>
            <a:endParaRPr sz="1100" b="1" u="sng" dirty="0">
              <a:solidFill>
                <a:schemeClr val="dk1"/>
              </a:solidFill>
              <a:latin typeface="Arial"/>
              <a:ea typeface="Arial"/>
              <a:cs typeface="Arial"/>
              <a:sym typeface="Arial"/>
            </a:endParaRPr>
          </a:p>
          <a:p>
            <a:pPr marL="179070" marR="0" lvl="0" indent="-179070" algn="l" rtl="0">
              <a:spcBef>
                <a:spcPts val="0"/>
              </a:spcBef>
              <a:spcAft>
                <a:spcPts val="0"/>
              </a:spcAft>
              <a:buClr>
                <a:schemeClr val="dk1"/>
              </a:buClr>
              <a:buSzPts val="1300"/>
              <a:buFont typeface="Noto Sans Symbols"/>
              <a:buChar char="⮚"/>
            </a:pPr>
            <a:r>
              <a:rPr lang="ja-JP" sz="1100">
                <a:solidFill>
                  <a:schemeClr val="dk1"/>
                </a:solidFill>
                <a:latin typeface="Arial"/>
                <a:ea typeface="Arial"/>
                <a:cs typeface="Arial"/>
                <a:sym typeface="Arial"/>
              </a:rPr>
              <a:t>入札で実現するはずの金額の低下を、 PSCに落札率をかけて反映</a:t>
            </a:r>
            <a:endParaRPr sz="1100" dirty="0">
              <a:solidFill>
                <a:schemeClr val="dk1"/>
              </a:solidFill>
              <a:latin typeface="Arial"/>
              <a:ea typeface="Arial"/>
              <a:cs typeface="Arial"/>
              <a:sym typeface="Arial"/>
            </a:endParaRPr>
          </a:p>
        </p:txBody>
      </p:sp>
      <p:grpSp>
        <p:nvGrpSpPr>
          <p:cNvPr id="547" name="Google Shape;547;p45"/>
          <p:cNvGrpSpPr/>
          <p:nvPr/>
        </p:nvGrpSpPr>
        <p:grpSpPr>
          <a:xfrm>
            <a:off x="3481045" y="561644"/>
            <a:ext cx="1140643" cy="276999"/>
            <a:chOff x="3481045" y="598974"/>
            <a:chExt cx="1140643" cy="276999"/>
          </a:xfrm>
        </p:grpSpPr>
        <p:sp>
          <p:nvSpPr>
            <p:cNvPr id="548" name="Google Shape;548;p45"/>
            <p:cNvSpPr/>
            <p:nvPr/>
          </p:nvSpPr>
          <p:spPr>
            <a:xfrm>
              <a:off x="3481045" y="598974"/>
              <a:ext cx="1140643" cy="276999"/>
            </a:xfrm>
            <a:prstGeom prst="rightArrow">
              <a:avLst>
                <a:gd name="adj1" fmla="val 50000"/>
                <a:gd name="adj2" fmla="val 87435"/>
              </a:avLst>
            </a:prstGeom>
            <a:solidFill>
              <a:srgbClr val="70AD47"/>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cxnSp>
          <p:nvCxnSpPr>
            <p:cNvPr id="549" name="Google Shape;549;p45"/>
            <p:cNvCxnSpPr/>
            <p:nvPr/>
          </p:nvCxnSpPr>
          <p:spPr>
            <a:xfrm>
              <a:off x="3510904" y="659688"/>
              <a:ext cx="0" cy="180000"/>
            </a:xfrm>
            <a:prstGeom prst="straightConnector1">
              <a:avLst/>
            </a:prstGeom>
            <a:noFill/>
            <a:ln w="57150" cap="flat" cmpd="sng">
              <a:solidFill>
                <a:schemeClr val="lt1"/>
              </a:solidFill>
              <a:prstDash val="solid"/>
              <a:miter lim="800000"/>
              <a:headEnd type="none" w="sm" len="sm"/>
              <a:tailEnd type="none" w="sm" len="sm"/>
            </a:ln>
          </p:spPr>
        </p:cxnSp>
        <p:cxnSp>
          <p:nvCxnSpPr>
            <p:cNvPr id="550" name="Google Shape;550;p45"/>
            <p:cNvCxnSpPr/>
            <p:nvPr/>
          </p:nvCxnSpPr>
          <p:spPr>
            <a:xfrm>
              <a:off x="3573113" y="659688"/>
              <a:ext cx="0" cy="180000"/>
            </a:xfrm>
            <a:prstGeom prst="straightConnector1">
              <a:avLst/>
            </a:prstGeom>
            <a:noFill/>
            <a:ln w="57150" cap="flat" cmpd="sng">
              <a:solidFill>
                <a:schemeClr val="lt1"/>
              </a:solidFill>
              <a:prstDash val="solid"/>
              <a:miter lim="800000"/>
              <a:headEnd type="none" w="sm" len="sm"/>
              <a:tailEnd type="none" w="sm" len="sm"/>
            </a:ln>
          </p:spPr>
        </p:cxnSp>
        <p:cxnSp>
          <p:nvCxnSpPr>
            <p:cNvPr id="551" name="Google Shape;551;p45"/>
            <p:cNvCxnSpPr/>
            <p:nvPr/>
          </p:nvCxnSpPr>
          <p:spPr>
            <a:xfrm>
              <a:off x="3635322" y="659688"/>
              <a:ext cx="0" cy="180000"/>
            </a:xfrm>
            <a:prstGeom prst="straightConnector1">
              <a:avLst/>
            </a:prstGeom>
            <a:noFill/>
            <a:ln w="38100" cap="flat" cmpd="sng">
              <a:solidFill>
                <a:schemeClr val="lt1"/>
              </a:solidFill>
              <a:prstDash val="solid"/>
              <a:miter lim="800000"/>
              <a:headEnd type="none" w="sm" len="sm"/>
              <a:tailEnd type="none" w="sm" len="sm"/>
            </a:ln>
          </p:spPr>
        </p:cxnSp>
        <p:cxnSp>
          <p:nvCxnSpPr>
            <p:cNvPr id="552" name="Google Shape;552;p45"/>
            <p:cNvCxnSpPr/>
            <p:nvPr/>
          </p:nvCxnSpPr>
          <p:spPr>
            <a:xfrm>
              <a:off x="3697531" y="659688"/>
              <a:ext cx="0" cy="180000"/>
            </a:xfrm>
            <a:prstGeom prst="straightConnector1">
              <a:avLst/>
            </a:prstGeom>
            <a:noFill/>
            <a:ln w="28575" cap="flat" cmpd="sng">
              <a:solidFill>
                <a:schemeClr val="lt1"/>
              </a:solidFill>
              <a:prstDash val="solid"/>
              <a:miter lim="800000"/>
              <a:headEnd type="none" w="sm" len="sm"/>
              <a:tailEnd type="none" w="sm" len="sm"/>
            </a:ln>
          </p:spPr>
        </p:cxnSp>
        <p:cxnSp>
          <p:nvCxnSpPr>
            <p:cNvPr id="553" name="Google Shape;553;p45"/>
            <p:cNvCxnSpPr/>
            <p:nvPr/>
          </p:nvCxnSpPr>
          <p:spPr>
            <a:xfrm>
              <a:off x="3759740" y="659688"/>
              <a:ext cx="0" cy="180000"/>
            </a:xfrm>
            <a:prstGeom prst="straightConnector1">
              <a:avLst/>
            </a:prstGeom>
            <a:noFill/>
            <a:ln w="19050" cap="flat" cmpd="sng">
              <a:solidFill>
                <a:schemeClr val="lt1"/>
              </a:solidFill>
              <a:prstDash val="solid"/>
              <a:miter lim="800000"/>
              <a:headEnd type="none" w="sm" len="sm"/>
              <a:tailEnd type="none" w="sm" len="sm"/>
            </a:ln>
          </p:spPr>
        </p:cxnSp>
        <p:cxnSp>
          <p:nvCxnSpPr>
            <p:cNvPr id="554" name="Google Shape;554;p45"/>
            <p:cNvCxnSpPr/>
            <p:nvPr/>
          </p:nvCxnSpPr>
          <p:spPr>
            <a:xfrm>
              <a:off x="3821948" y="659688"/>
              <a:ext cx="0" cy="180000"/>
            </a:xfrm>
            <a:prstGeom prst="straightConnector1">
              <a:avLst/>
            </a:prstGeom>
            <a:noFill/>
            <a:ln w="12700" cap="flat" cmpd="sng">
              <a:solidFill>
                <a:schemeClr val="lt1"/>
              </a:solidFill>
              <a:prstDash val="solid"/>
              <a:miter lim="800000"/>
              <a:headEnd type="none" w="sm" len="sm"/>
              <a:tailEnd type="none" w="sm" len="sm"/>
            </a:ln>
          </p:spPr>
        </p:cxnSp>
      </p:grpSp>
      <p:sp>
        <p:nvSpPr>
          <p:cNvPr id="555" name="Google Shape;555;p45"/>
          <p:cNvSpPr/>
          <p:nvPr/>
        </p:nvSpPr>
        <p:spPr>
          <a:xfrm>
            <a:off x="2471838" y="3141926"/>
            <a:ext cx="108712" cy="675586"/>
          </a:xfrm>
          <a:prstGeom prst="leftBracket">
            <a:avLst>
              <a:gd name="adj" fmla="val 8333"/>
            </a:avLst>
          </a:prstGeom>
          <a:noFill/>
          <a:ln w="19050" cap="flat" cmpd="sng">
            <a:solidFill>
              <a:schemeClr val="accent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libri"/>
              <a:ea typeface="Calibri"/>
              <a:cs typeface="Calibri"/>
              <a:sym typeface="Calibri"/>
            </a:endParaRPr>
          </a:p>
        </p:txBody>
      </p:sp>
      <p:sp>
        <p:nvSpPr>
          <p:cNvPr id="556" name="Google Shape;556;p45"/>
          <p:cNvSpPr/>
          <p:nvPr/>
        </p:nvSpPr>
        <p:spPr>
          <a:xfrm>
            <a:off x="179551" y="1285040"/>
            <a:ext cx="4366510" cy="340226"/>
          </a:xfrm>
          <a:prstGeom prst="rect">
            <a:avLst/>
          </a:prstGeom>
          <a:solidFill>
            <a:schemeClr val="accent6"/>
          </a:solidFill>
          <a:ln>
            <a:noFill/>
          </a:ln>
        </p:spPr>
        <p:txBody>
          <a:bodyPr spcFirstLastPara="1" wrap="square" lIns="36000" tIns="45700" rIns="36000" bIns="45700" anchor="ctr" anchorCtr="0">
            <a:noAutofit/>
          </a:bodyPr>
          <a:lstStyle/>
          <a:p>
            <a:pPr marL="0" marR="0" lvl="0" indent="0" algn="l" rtl="0">
              <a:spcBef>
                <a:spcPts val="0"/>
              </a:spcBef>
              <a:spcAft>
                <a:spcPts val="0"/>
              </a:spcAft>
              <a:buNone/>
            </a:pPr>
            <a:r>
              <a:rPr lang="ja-JP" sz="1400">
                <a:solidFill>
                  <a:schemeClr val="lt1"/>
                </a:solidFill>
                <a:latin typeface="Arial"/>
                <a:ea typeface="Arial"/>
                <a:cs typeface="Arial"/>
                <a:sym typeface="Arial"/>
              </a:rPr>
              <a:t>1．事業費用概算の入力</a:t>
            </a:r>
            <a:endParaRPr/>
          </a:p>
        </p:txBody>
      </p:sp>
      <p:sp>
        <p:nvSpPr>
          <p:cNvPr id="2" name="スライド番号プレースホルダー 2">
            <a:extLst>
              <a:ext uri="{FF2B5EF4-FFF2-40B4-BE49-F238E27FC236}">
                <a16:creationId xmlns:a16="http://schemas.microsoft.com/office/drawing/2014/main" id="{F9B0624E-79BF-4C51-FB27-116DFB24D83B}"/>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9</a:t>
            </a:fld>
            <a:endParaRPr lang="ja-JP" altLang="en-US"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60"/>
        <p:cNvGrpSpPr/>
        <p:nvPr/>
      </p:nvGrpSpPr>
      <p:grpSpPr>
        <a:xfrm>
          <a:off x="0" y="0"/>
          <a:ext cx="0" cy="0"/>
          <a:chOff x="0" y="0"/>
          <a:chExt cx="0" cy="0"/>
        </a:xfrm>
      </p:grpSpPr>
      <p:sp>
        <p:nvSpPr>
          <p:cNvPr id="561" name="Google Shape;561;p46"/>
          <p:cNvSpPr/>
          <p:nvPr/>
        </p:nvSpPr>
        <p:spPr>
          <a:xfrm>
            <a:off x="0" y="8203"/>
            <a:ext cx="9144000" cy="331981"/>
          </a:xfrm>
          <a:prstGeom prst="rect">
            <a:avLst/>
          </a:prstGeom>
          <a:gradFill>
            <a:gsLst>
              <a:gs pos="0">
                <a:srgbClr val="66FF66"/>
              </a:gs>
              <a:gs pos="50000">
                <a:srgbClr val="FFFFFF"/>
              </a:gs>
              <a:gs pos="100000">
                <a:srgbClr val="66FF66"/>
              </a:gs>
            </a:gsLst>
            <a:lin ang="5400000" scaled="0"/>
          </a:gradFill>
          <a:ln>
            <a:noFill/>
          </a:ln>
        </p:spPr>
        <p:txBody>
          <a:bodyPr spcFirstLastPara="1" wrap="square" lIns="84925" tIns="42450" rIns="84925" bIns="4245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a:solidFill>
                  <a:srgbClr val="000000"/>
                </a:solidFill>
                <a:latin typeface="Arial"/>
                <a:ea typeface="Arial"/>
                <a:cs typeface="Arial"/>
                <a:sym typeface="Arial"/>
              </a:rPr>
              <a:t>ＶＦＭ 標準算定マニュアル等の今後の進め方</a:t>
            </a:r>
            <a:endParaRPr/>
          </a:p>
        </p:txBody>
      </p:sp>
      <p:sp>
        <p:nvSpPr>
          <p:cNvPr id="562" name="Google Shape;562;p46"/>
          <p:cNvSpPr txBox="1"/>
          <p:nvPr/>
        </p:nvSpPr>
        <p:spPr>
          <a:xfrm>
            <a:off x="6836020" y="6355864"/>
            <a:ext cx="2057400" cy="365125"/>
          </a:xfrm>
          <a:prstGeom prst="rect">
            <a:avLst/>
          </a:prstGeom>
          <a:no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dirty="0"/>
          </a:p>
        </p:txBody>
      </p:sp>
      <p:sp>
        <p:nvSpPr>
          <p:cNvPr id="563" name="Google Shape;563;p46"/>
          <p:cNvSpPr txBox="1"/>
          <p:nvPr/>
        </p:nvSpPr>
        <p:spPr>
          <a:xfrm>
            <a:off x="308447" y="3650841"/>
            <a:ext cx="3267000" cy="243849"/>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rgbClr val="548135"/>
              </a:buClr>
              <a:buSzPts val="1600"/>
              <a:buFont typeface="Noto Sans Symbols"/>
              <a:buChar char="■"/>
            </a:pPr>
            <a:r>
              <a:rPr lang="ja-JP" sz="1600" b="1">
                <a:solidFill>
                  <a:srgbClr val="548135"/>
                </a:solidFill>
                <a:latin typeface="Arial"/>
                <a:ea typeface="Arial"/>
                <a:cs typeface="Arial"/>
                <a:sym typeface="Arial"/>
              </a:rPr>
              <a:t>今後の進め方</a:t>
            </a:r>
            <a:endParaRPr sz="1600" b="1" dirty="0">
              <a:solidFill>
                <a:srgbClr val="548135"/>
              </a:solidFill>
              <a:latin typeface="Arial"/>
              <a:ea typeface="Arial"/>
              <a:cs typeface="Arial"/>
              <a:sym typeface="Arial"/>
            </a:endParaRPr>
          </a:p>
        </p:txBody>
      </p:sp>
      <p:sp>
        <p:nvSpPr>
          <p:cNvPr id="564" name="Google Shape;564;p46"/>
          <p:cNvSpPr txBox="1"/>
          <p:nvPr/>
        </p:nvSpPr>
        <p:spPr>
          <a:xfrm>
            <a:off x="327170" y="3925972"/>
            <a:ext cx="8359629" cy="1580946"/>
          </a:xfrm>
          <a:prstGeom prst="rect">
            <a:avLst/>
          </a:prstGeom>
          <a:noFill/>
          <a:ln>
            <a:noFill/>
          </a:ln>
        </p:spPr>
        <p:txBody>
          <a:bodyPr spcFirstLastPara="1" wrap="square" lIns="0" tIns="0" rIns="0" bIns="0" anchor="t" anchorCtr="0">
            <a:spAutoFit/>
          </a:bodyPr>
          <a:lstStyle/>
          <a:p>
            <a:pPr marL="0" marR="0" lvl="0" indent="0" algn="l" rtl="0">
              <a:lnSpc>
                <a:spcPct val="157142"/>
              </a:lnSpc>
              <a:spcBef>
                <a:spcPts val="0"/>
              </a:spcBef>
              <a:spcAft>
                <a:spcPts val="0"/>
              </a:spcAft>
              <a:buNone/>
            </a:pPr>
            <a:r>
              <a:rPr lang="ja-JP" sz="1400">
                <a:solidFill>
                  <a:schemeClr val="dk1"/>
                </a:solidFill>
                <a:latin typeface="Arial"/>
                <a:ea typeface="Arial"/>
                <a:cs typeface="Arial"/>
                <a:sym typeface="Arial"/>
              </a:rPr>
              <a:t>①　本部会でのご審議及び本部会後でのご意見聴取のうえ、 </a:t>
            </a:r>
            <a:r>
              <a:rPr lang="ja-JP" sz="1400" u="sng">
                <a:solidFill>
                  <a:schemeClr val="dk1"/>
                </a:solidFill>
                <a:latin typeface="Arial"/>
                <a:ea typeface="Arial"/>
                <a:cs typeface="Arial"/>
                <a:sym typeface="Arial"/>
              </a:rPr>
              <a:t>暫定版</a:t>
            </a:r>
            <a:r>
              <a:rPr lang="ja-JP" sz="1400">
                <a:solidFill>
                  <a:schemeClr val="dk1"/>
                </a:solidFill>
                <a:latin typeface="Arial"/>
                <a:ea typeface="Arial"/>
                <a:cs typeface="Arial"/>
                <a:sym typeface="Arial"/>
              </a:rPr>
              <a:t>を本年6月目途に公表予定。</a:t>
            </a:r>
            <a:endParaRPr sz="1400" dirty="0">
              <a:solidFill>
                <a:schemeClr val="dk1"/>
              </a:solidFill>
              <a:latin typeface="Arial"/>
              <a:ea typeface="Arial"/>
              <a:cs typeface="Arial"/>
              <a:sym typeface="Arial"/>
            </a:endParaRPr>
          </a:p>
          <a:p>
            <a:pPr marL="0" marR="0" lvl="0" indent="0" algn="l" rtl="0">
              <a:lnSpc>
                <a:spcPct val="57142"/>
              </a:lnSpc>
              <a:spcBef>
                <a:spcPts val="0"/>
              </a:spcBef>
              <a:spcAft>
                <a:spcPts val="0"/>
              </a:spcAft>
              <a:buNone/>
            </a:pPr>
            <a:endParaRPr sz="1400" dirty="0">
              <a:solidFill>
                <a:schemeClr val="dk1"/>
              </a:solidFill>
              <a:latin typeface="Arial"/>
              <a:ea typeface="Arial"/>
              <a:cs typeface="Arial"/>
              <a:sym typeface="Arial"/>
            </a:endParaRPr>
          </a:p>
          <a:p>
            <a:pPr marL="269875" marR="0" lvl="0" indent="-269875" algn="l" rtl="0">
              <a:lnSpc>
                <a:spcPct val="157142"/>
              </a:lnSpc>
              <a:spcBef>
                <a:spcPts val="0"/>
              </a:spcBef>
              <a:spcAft>
                <a:spcPts val="0"/>
              </a:spcAft>
              <a:buNone/>
            </a:pPr>
            <a:r>
              <a:rPr lang="ja-JP" sz="1400">
                <a:solidFill>
                  <a:schemeClr val="dk1"/>
                </a:solidFill>
                <a:latin typeface="Arial"/>
                <a:ea typeface="Arial"/>
                <a:cs typeface="Arial"/>
                <a:sym typeface="Arial"/>
              </a:rPr>
              <a:t>②　暫定版公表後に、広く関係者（地方公共団体、民間事業者）からご意見を聴取するとともに、 RO方式のサービス購入型に係るVFM算定に対応させた</a:t>
            </a:r>
            <a:r>
              <a:rPr lang="ja-JP" sz="1400" u="sng">
                <a:solidFill>
                  <a:schemeClr val="dk1"/>
                </a:solidFill>
                <a:latin typeface="Arial"/>
                <a:ea typeface="Arial"/>
                <a:cs typeface="Arial"/>
                <a:sym typeface="Arial"/>
              </a:rPr>
              <a:t>正式版</a:t>
            </a:r>
            <a:r>
              <a:rPr lang="ja-JP" sz="1400">
                <a:solidFill>
                  <a:schemeClr val="dk1"/>
                </a:solidFill>
                <a:latin typeface="Arial"/>
                <a:ea typeface="Arial"/>
                <a:cs typeface="Arial"/>
                <a:sym typeface="Arial"/>
              </a:rPr>
              <a:t>を、次回部会（本年9月予定）にお諮りしたうえで公表予定。</a:t>
            </a:r>
            <a:endParaRPr sz="1400" dirty="0">
              <a:solidFill>
                <a:schemeClr val="dk1"/>
              </a:solidFill>
              <a:latin typeface="Arial"/>
              <a:ea typeface="Arial"/>
              <a:cs typeface="Arial"/>
              <a:sym typeface="Arial"/>
            </a:endParaRPr>
          </a:p>
          <a:p>
            <a:pPr marL="269875" marR="0" lvl="0" indent="-269875" algn="l" rtl="0">
              <a:lnSpc>
                <a:spcPct val="57142"/>
              </a:lnSpc>
              <a:spcBef>
                <a:spcPts val="0"/>
              </a:spcBef>
              <a:spcAft>
                <a:spcPts val="0"/>
              </a:spcAft>
              <a:buNone/>
            </a:pPr>
            <a:endParaRPr sz="1400" dirty="0">
              <a:solidFill>
                <a:schemeClr val="dk1"/>
              </a:solidFill>
              <a:latin typeface="Arial"/>
              <a:ea typeface="Arial"/>
              <a:cs typeface="Arial"/>
              <a:sym typeface="Arial"/>
            </a:endParaRPr>
          </a:p>
          <a:p>
            <a:pPr marL="269875" marR="0" lvl="0" indent="-269875" algn="l" rtl="0">
              <a:lnSpc>
                <a:spcPct val="157142"/>
              </a:lnSpc>
              <a:spcBef>
                <a:spcPts val="0"/>
              </a:spcBef>
              <a:spcAft>
                <a:spcPts val="0"/>
              </a:spcAft>
              <a:buNone/>
            </a:pPr>
            <a:r>
              <a:rPr lang="ja-JP" sz="1400">
                <a:solidFill>
                  <a:schemeClr val="dk1"/>
                </a:solidFill>
                <a:latin typeface="Arial"/>
                <a:ea typeface="Arial"/>
                <a:cs typeface="Arial"/>
                <a:sym typeface="Arial"/>
              </a:rPr>
              <a:t>③　令和６年度末をめどに、会計検査院所見により対応を求められた「混合型」事業及び「独立採算型」事業のVFM算定について、標準的な算定方法を追加した</a:t>
            </a:r>
            <a:r>
              <a:rPr lang="ja-JP" sz="1400" u="sng">
                <a:solidFill>
                  <a:schemeClr val="dk1"/>
                </a:solidFill>
                <a:latin typeface="Arial"/>
                <a:ea typeface="Arial"/>
                <a:cs typeface="Arial"/>
                <a:sym typeface="Arial"/>
              </a:rPr>
              <a:t>改定版</a:t>
            </a:r>
            <a:r>
              <a:rPr lang="ja-JP" sz="1400">
                <a:solidFill>
                  <a:schemeClr val="dk1"/>
                </a:solidFill>
                <a:latin typeface="Arial"/>
                <a:ea typeface="Arial"/>
                <a:cs typeface="Arial"/>
                <a:sym typeface="Arial"/>
              </a:rPr>
              <a:t>の公表を目指す。その後も継続的に改善を図っていく。</a:t>
            </a:r>
            <a:endParaRPr sz="1400" dirty="0">
              <a:solidFill>
                <a:schemeClr val="dk1"/>
              </a:solidFill>
              <a:latin typeface="Arial"/>
              <a:ea typeface="Arial"/>
              <a:cs typeface="Arial"/>
              <a:sym typeface="Arial"/>
            </a:endParaRPr>
          </a:p>
        </p:txBody>
      </p:sp>
      <p:sp>
        <p:nvSpPr>
          <p:cNvPr id="565" name="Google Shape;565;p46"/>
          <p:cNvSpPr txBox="1"/>
          <p:nvPr/>
        </p:nvSpPr>
        <p:spPr>
          <a:xfrm>
            <a:off x="327170" y="608793"/>
            <a:ext cx="4672719" cy="243849"/>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rgbClr val="548135"/>
              </a:buClr>
              <a:buSzPts val="1600"/>
              <a:buFont typeface="Noto Sans Symbols"/>
              <a:buChar char="■"/>
            </a:pPr>
            <a:r>
              <a:rPr lang="ja-JP" sz="1600" b="1">
                <a:solidFill>
                  <a:srgbClr val="548135"/>
                </a:solidFill>
                <a:latin typeface="Arial"/>
                <a:ea typeface="Arial"/>
                <a:cs typeface="Arial"/>
                <a:sym typeface="Arial"/>
              </a:rPr>
              <a:t>標準算定マニュアル等の現状に係る関係者の反応</a:t>
            </a:r>
            <a:endParaRPr sz="1600" b="1">
              <a:solidFill>
                <a:srgbClr val="548135"/>
              </a:solidFill>
              <a:latin typeface="Arial"/>
              <a:ea typeface="Arial"/>
              <a:cs typeface="Arial"/>
              <a:sym typeface="Arial"/>
            </a:endParaRPr>
          </a:p>
        </p:txBody>
      </p:sp>
      <p:graphicFrame>
        <p:nvGraphicFramePr>
          <p:cNvPr id="566" name="Google Shape;566;p46"/>
          <p:cNvGraphicFramePr/>
          <p:nvPr/>
        </p:nvGraphicFramePr>
        <p:xfrm>
          <a:off x="414449" y="1384182"/>
          <a:ext cx="3217975" cy="1887625"/>
        </p:xfrm>
        <a:graphic>
          <a:graphicData uri="http://schemas.openxmlformats.org/drawingml/2006/table">
            <a:tbl>
              <a:tblPr>
                <a:noFill/>
                <a:tableStyleId>{7448FA3A-7672-4414-AAE8-BF5B7DD5A8C3}</a:tableStyleId>
              </a:tblPr>
              <a:tblGrid>
                <a:gridCol w="1435750">
                  <a:extLst>
                    <a:ext uri="{9D8B030D-6E8A-4147-A177-3AD203B41FA5}">
                      <a16:colId xmlns:a16="http://schemas.microsoft.com/office/drawing/2014/main" val="20000"/>
                    </a:ext>
                  </a:extLst>
                </a:gridCol>
                <a:gridCol w="907550">
                  <a:extLst>
                    <a:ext uri="{9D8B030D-6E8A-4147-A177-3AD203B41FA5}">
                      <a16:colId xmlns:a16="http://schemas.microsoft.com/office/drawing/2014/main" val="20001"/>
                    </a:ext>
                  </a:extLst>
                </a:gridCol>
                <a:gridCol w="874675">
                  <a:extLst>
                    <a:ext uri="{9D8B030D-6E8A-4147-A177-3AD203B41FA5}">
                      <a16:colId xmlns:a16="http://schemas.microsoft.com/office/drawing/2014/main" val="20002"/>
                    </a:ext>
                  </a:extLst>
                </a:gridCol>
              </a:tblGrid>
              <a:tr h="388000">
                <a:tc>
                  <a:txBody>
                    <a:bodyPr/>
                    <a:lstStyle/>
                    <a:p>
                      <a:pPr marL="0" marR="0" lvl="0" indent="0" algn="ctr" rtl="0">
                        <a:spcBef>
                          <a:spcPts val="0"/>
                        </a:spcBef>
                        <a:spcAft>
                          <a:spcPts val="0"/>
                        </a:spcAft>
                        <a:buNone/>
                      </a:pPr>
                      <a:r>
                        <a:rPr lang="ja-JP" sz="1100" b="0" i="0" u="none" strike="noStrike" cap="none">
                          <a:solidFill>
                            <a:srgbClr val="000000"/>
                          </a:solidFill>
                          <a:latin typeface="Arial"/>
                          <a:ea typeface="Arial"/>
                          <a:cs typeface="Arial"/>
                          <a:sym typeface="Arial"/>
                        </a:rPr>
                        <a:t>『理解できたか？』</a:t>
                      </a:r>
                      <a:endParaRPr sz="1100" b="0" i="0" u="none" strike="noStrike" cap="none">
                        <a:solidFill>
                          <a:srgbClr val="000000"/>
                        </a:solidFill>
                        <a:latin typeface="Arial"/>
                        <a:ea typeface="Arial"/>
                        <a:cs typeface="Arial"/>
                        <a:sym typeface="Arial"/>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8F5C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b="0" i="0" u="none" strike="noStrike" cap="none">
                          <a:solidFill>
                            <a:srgbClr val="000000"/>
                          </a:solidFill>
                          <a:latin typeface="Arial"/>
                          <a:ea typeface="Arial"/>
                          <a:cs typeface="Arial"/>
                          <a:sym typeface="Arial"/>
                        </a:rPr>
                        <a:t>地方公共団体</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8F5C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b="0" i="0" u="none" strike="noStrike" cap="none">
                          <a:solidFill>
                            <a:srgbClr val="000000"/>
                          </a:solidFill>
                          <a:latin typeface="Arial"/>
                          <a:ea typeface="Arial"/>
                          <a:cs typeface="Arial"/>
                          <a:sym typeface="Arial"/>
                        </a:rPr>
                        <a:t>民間事業者</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8F5CF"/>
                    </a:solidFill>
                  </a:tcPr>
                </a:tc>
                <a:extLst>
                  <a:ext uri="{0D108BD9-81ED-4DB2-BD59-A6C34878D82A}">
                    <a16:rowId xmlns:a16="http://schemas.microsoft.com/office/drawing/2014/main" val="10000"/>
                  </a:ext>
                </a:extLst>
              </a:tr>
              <a:tr h="30575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十分理解できた</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20.0%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9625">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かなり理解できた</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16.7%</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20.0%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1680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どちらとも言えない</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66.7%</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40.0%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9055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かなり難しい</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16.7%</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20.0%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9690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現時点では理解困難</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67" name="Google Shape;567;p46"/>
          <p:cNvSpPr txBox="1"/>
          <p:nvPr/>
        </p:nvSpPr>
        <p:spPr>
          <a:xfrm>
            <a:off x="7080861" y="1393289"/>
            <a:ext cx="1453151" cy="1635319"/>
          </a:xfrm>
          <a:prstGeom prst="rect">
            <a:avLst/>
          </a:prstGeom>
          <a:noFill/>
          <a:ln>
            <a:noFill/>
          </a:ln>
        </p:spPr>
        <p:txBody>
          <a:bodyPr spcFirstLastPara="1" wrap="square" lIns="0" tIns="0" rIns="0" bIns="0" anchor="t" anchorCtr="0">
            <a:spAutoFit/>
          </a:bodyPr>
          <a:lstStyle/>
          <a:p>
            <a:pPr marL="213995" marR="0" lvl="0" indent="-213995" algn="l" rtl="0">
              <a:lnSpc>
                <a:spcPct val="110000"/>
              </a:lnSpc>
              <a:spcBef>
                <a:spcPts val="0"/>
              </a:spcBef>
              <a:spcAft>
                <a:spcPts val="0"/>
              </a:spcAft>
              <a:buClr>
                <a:schemeClr val="dk1"/>
              </a:buClr>
              <a:buSzPts val="1400"/>
              <a:buFont typeface="Arial"/>
              <a:buChar char="•"/>
            </a:pPr>
            <a:r>
              <a:rPr lang="ja-JP" sz="1400">
                <a:solidFill>
                  <a:schemeClr val="dk1"/>
                </a:solidFill>
                <a:latin typeface="Arial"/>
                <a:ea typeface="Arial"/>
                <a:cs typeface="Arial"/>
                <a:sym typeface="Arial"/>
              </a:rPr>
              <a:t>一定の理解と採用意欲が確認されたが、</a:t>
            </a:r>
            <a:r>
              <a:rPr lang="ja-JP" sz="1400" u="sng">
                <a:solidFill>
                  <a:schemeClr val="dk1"/>
                </a:solidFill>
                <a:latin typeface="Arial"/>
                <a:ea typeface="Arial"/>
                <a:cs typeface="Arial"/>
                <a:sym typeface="Arial"/>
              </a:rPr>
              <a:t>さらに意見・要望の聴取を図り、内容・利便性の改善を進める必要</a:t>
            </a:r>
            <a:r>
              <a:rPr lang="ja-JP" sz="1400">
                <a:solidFill>
                  <a:schemeClr val="dk1"/>
                </a:solidFill>
                <a:latin typeface="Arial"/>
                <a:ea typeface="Arial"/>
                <a:cs typeface="Arial"/>
                <a:sym typeface="Arial"/>
              </a:rPr>
              <a:t>がある。</a:t>
            </a:r>
            <a:endParaRPr sz="1400">
              <a:solidFill>
                <a:schemeClr val="dk1"/>
              </a:solidFill>
              <a:latin typeface="Arial"/>
              <a:ea typeface="Arial"/>
              <a:cs typeface="Arial"/>
              <a:sym typeface="Arial"/>
            </a:endParaRPr>
          </a:p>
        </p:txBody>
      </p:sp>
      <p:graphicFrame>
        <p:nvGraphicFramePr>
          <p:cNvPr id="568" name="Google Shape;568;p46"/>
          <p:cNvGraphicFramePr/>
          <p:nvPr/>
        </p:nvGraphicFramePr>
        <p:xfrm>
          <a:off x="3725547" y="1385604"/>
          <a:ext cx="3202275" cy="1896930"/>
        </p:xfrm>
        <a:graphic>
          <a:graphicData uri="http://schemas.openxmlformats.org/drawingml/2006/table">
            <a:tbl>
              <a:tblPr>
                <a:noFill/>
                <a:tableStyleId>{7448FA3A-7672-4414-AAE8-BF5B7DD5A8C3}</a:tableStyleId>
              </a:tblPr>
              <a:tblGrid>
                <a:gridCol w="1338375">
                  <a:extLst>
                    <a:ext uri="{9D8B030D-6E8A-4147-A177-3AD203B41FA5}">
                      <a16:colId xmlns:a16="http://schemas.microsoft.com/office/drawing/2014/main" val="20000"/>
                    </a:ext>
                  </a:extLst>
                </a:gridCol>
                <a:gridCol w="949575">
                  <a:extLst>
                    <a:ext uri="{9D8B030D-6E8A-4147-A177-3AD203B41FA5}">
                      <a16:colId xmlns:a16="http://schemas.microsoft.com/office/drawing/2014/main" val="20001"/>
                    </a:ext>
                  </a:extLst>
                </a:gridCol>
                <a:gridCol w="914325">
                  <a:extLst>
                    <a:ext uri="{9D8B030D-6E8A-4147-A177-3AD203B41FA5}">
                      <a16:colId xmlns:a16="http://schemas.microsoft.com/office/drawing/2014/main" val="20002"/>
                    </a:ext>
                  </a:extLst>
                </a:gridCol>
              </a:tblGrid>
              <a:tr h="390225">
                <a:tc>
                  <a:txBody>
                    <a:bodyPr/>
                    <a:lstStyle/>
                    <a:p>
                      <a:pPr marL="0" marR="0" lvl="0" indent="0" algn="ctr" rtl="0">
                        <a:spcBef>
                          <a:spcPts val="0"/>
                        </a:spcBef>
                        <a:spcAft>
                          <a:spcPts val="0"/>
                        </a:spcAft>
                        <a:buNone/>
                      </a:pPr>
                      <a:r>
                        <a:rPr lang="ja-JP" sz="1100" b="0" i="0" u="none" strike="noStrike" cap="none">
                          <a:solidFill>
                            <a:srgbClr val="000000"/>
                          </a:solidFill>
                          <a:latin typeface="Arial"/>
                          <a:ea typeface="Arial"/>
                          <a:cs typeface="Arial"/>
                          <a:sym typeface="Arial"/>
                        </a:rPr>
                        <a:t>『使いたいか？』</a:t>
                      </a:r>
                      <a:endParaRPr sz="1100" b="0" i="0" u="none" strike="noStrike" cap="none">
                        <a:solidFill>
                          <a:srgbClr val="000000"/>
                        </a:solidFill>
                        <a:latin typeface="Arial"/>
                        <a:ea typeface="Arial"/>
                        <a:cs typeface="Arial"/>
                        <a:sym typeface="Arial"/>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8F5C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b="0" i="0" u="none" strike="noStrike" cap="none">
                          <a:solidFill>
                            <a:srgbClr val="000000"/>
                          </a:solidFill>
                          <a:latin typeface="Arial"/>
                          <a:ea typeface="Arial"/>
                          <a:cs typeface="Arial"/>
                          <a:sym typeface="Arial"/>
                        </a:rPr>
                        <a:t>地方公共団体</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8F5CF"/>
                    </a:solidFill>
                  </a:tcPr>
                </a:tc>
                <a:tc>
                  <a:txBody>
                    <a:bodyPr/>
                    <a:lstStyle/>
                    <a:p>
                      <a:pPr marL="0" marR="0" lvl="0" indent="0" algn="ctr" rtl="0">
                        <a:lnSpc>
                          <a:spcPct val="100000"/>
                        </a:lnSpc>
                        <a:spcBef>
                          <a:spcPts val="0"/>
                        </a:spcBef>
                        <a:spcAft>
                          <a:spcPts val="0"/>
                        </a:spcAft>
                        <a:buClr>
                          <a:srgbClr val="000000"/>
                        </a:buClr>
                        <a:buSzPts val="1100"/>
                        <a:buFont typeface="Arial"/>
                        <a:buNone/>
                      </a:pPr>
                      <a:r>
                        <a:rPr lang="ja-JP" sz="1100" b="0" i="0" u="none" strike="noStrike" cap="none">
                          <a:solidFill>
                            <a:srgbClr val="000000"/>
                          </a:solidFill>
                          <a:latin typeface="Arial"/>
                          <a:ea typeface="Arial"/>
                          <a:cs typeface="Arial"/>
                          <a:sym typeface="Arial"/>
                        </a:rPr>
                        <a:t>民間事業者</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solidFill>
                      <a:srgbClr val="E8F5CF"/>
                    </a:solidFill>
                  </a:tcPr>
                </a:tc>
                <a:extLst>
                  <a:ext uri="{0D108BD9-81ED-4DB2-BD59-A6C34878D82A}">
                    <a16:rowId xmlns:a16="http://schemas.microsoft.com/office/drawing/2014/main" val="10000"/>
                  </a:ext>
                </a:extLst>
              </a:tr>
              <a:tr h="29075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すぐ使いたい</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16.7%</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20.0%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8135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使用を検討したい</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16.7%</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40.0%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410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どちらとも言えない</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50.0%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20.0%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9895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かなり難しそう</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16.7%</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20.0%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290850">
                <a:tc>
                  <a:txBody>
                    <a:bodyPr/>
                    <a:lstStyle/>
                    <a:p>
                      <a:pPr marL="0" marR="0" lvl="0" indent="0" algn="l" rtl="0">
                        <a:spcBef>
                          <a:spcPts val="0"/>
                        </a:spcBef>
                        <a:spcAft>
                          <a:spcPts val="0"/>
                        </a:spcAft>
                        <a:buNone/>
                      </a:pPr>
                      <a:r>
                        <a:rPr lang="ja-JP" sz="1100" b="0" i="0" u="none" strike="noStrike" cap="none">
                          <a:solidFill>
                            <a:srgbClr val="000000"/>
                          </a:solidFill>
                          <a:latin typeface="Arial"/>
                          <a:ea typeface="Arial"/>
                          <a:cs typeface="Arial"/>
                          <a:sym typeface="Arial"/>
                        </a:rPr>
                        <a:t>　現時点では無理</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marR="0" lvl="0" indent="0" algn="r" rtl="0">
                        <a:spcBef>
                          <a:spcPts val="0"/>
                        </a:spcBef>
                        <a:spcAft>
                          <a:spcPts val="0"/>
                        </a:spcAft>
                        <a:buNone/>
                      </a:pPr>
                      <a:r>
                        <a:rPr lang="ja-JP" sz="1100" b="0" i="0" u="none" strike="noStrike" cap="none">
                          <a:solidFill>
                            <a:srgbClr val="000000"/>
                          </a:solidFill>
                          <a:latin typeface="Arial"/>
                          <a:ea typeface="Arial"/>
                          <a:cs typeface="Arial"/>
                          <a:sym typeface="Arial"/>
                        </a:rPr>
                        <a:t>0.0%</a:t>
                      </a:r>
                      <a:endParaRPr/>
                    </a:p>
                  </a:txBody>
                  <a:tcPr marL="9525" marR="9525" marT="9525" marB="0" anchor="ctr">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69" name="Google Shape;569;p46"/>
          <p:cNvSpPr txBox="1"/>
          <p:nvPr/>
        </p:nvSpPr>
        <p:spPr>
          <a:xfrm>
            <a:off x="420480" y="976276"/>
            <a:ext cx="8359629" cy="213392"/>
          </a:xfrm>
          <a:prstGeom prst="rect">
            <a:avLst/>
          </a:prstGeom>
          <a:noFill/>
          <a:ln>
            <a:noFill/>
          </a:ln>
        </p:spPr>
        <p:txBody>
          <a:bodyPr spcFirstLastPara="1" wrap="square" lIns="0" tIns="0" rIns="0" bIns="0" anchor="t" anchorCtr="0">
            <a:spAutoFit/>
          </a:bodyPr>
          <a:lstStyle/>
          <a:p>
            <a:pPr marL="213995" marR="0" lvl="0" indent="-213995" algn="l" rtl="0">
              <a:lnSpc>
                <a:spcPct val="110000"/>
              </a:lnSpc>
              <a:spcBef>
                <a:spcPts val="0"/>
              </a:spcBef>
              <a:spcAft>
                <a:spcPts val="0"/>
              </a:spcAft>
              <a:buClr>
                <a:schemeClr val="dk1"/>
              </a:buClr>
              <a:buSzPts val="1400"/>
              <a:buFont typeface="Arial"/>
              <a:buChar char="•"/>
            </a:pPr>
            <a:r>
              <a:rPr lang="ja-JP" sz="1400">
                <a:solidFill>
                  <a:schemeClr val="dk1"/>
                </a:solidFill>
                <a:latin typeface="Arial"/>
                <a:ea typeface="Arial"/>
                <a:cs typeface="Arial"/>
                <a:sym typeface="Arial"/>
              </a:rPr>
              <a:t>現時点版について、地方公共団体・民間事業者の担当者（20名程度）にアンケートを実施。</a:t>
            </a:r>
            <a:endParaRPr sz="1400">
              <a:solidFill>
                <a:schemeClr val="dk1"/>
              </a:solidFill>
              <a:latin typeface="Arial"/>
              <a:ea typeface="Arial"/>
              <a:cs typeface="Arial"/>
              <a:sym typeface="Arial"/>
            </a:endParaRPr>
          </a:p>
        </p:txBody>
      </p:sp>
      <p:sp>
        <p:nvSpPr>
          <p:cNvPr id="570" name="Google Shape;570;p46"/>
          <p:cNvSpPr txBox="1"/>
          <p:nvPr/>
        </p:nvSpPr>
        <p:spPr>
          <a:xfrm>
            <a:off x="2569509" y="6249207"/>
            <a:ext cx="5709063" cy="52322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a:solidFill>
                  <a:schemeClr val="dk1"/>
                </a:solidFill>
                <a:latin typeface="Calibri"/>
                <a:ea typeface="Calibri"/>
                <a:cs typeface="Calibri"/>
                <a:sym typeface="Calibri"/>
              </a:rPr>
              <a:t>※本事業推進部会の議事録等は、以下に掲載されています。</a:t>
            </a:r>
            <a:endParaRPr sz="1400" dirty="0">
              <a:solidFill>
                <a:schemeClr val="dk1"/>
              </a:solidFill>
              <a:latin typeface="Calibri"/>
              <a:ea typeface="Calibri"/>
              <a:cs typeface="Calibri"/>
              <a:sym typeface="Calibri"/>
            </a:endParaRPr>
          </a:p>
          <a:p>
            <a:pPr marL="0" marR="0" lvl="0" indent="0" algn="l" rtl="0">
              <a:spcBef>
                <a:spcPts val="0"/>
              </a:spcBef>
              <a:spcAft>
                <a:spcPts val="0"/>
              </a:spcAft>
              <a:buNone/>
            </a:pPr>
            <a:r>
              <a:rPr lang="ja-JP" sz="1400">
                <a:solidFill>
                  <a:schemeClr val="dk1"/>
                </a:solidFill>
                <a:latin typeface="Calibri"/>
                <a:ea typeface="Calibri"/>
                <a:cs typeface="Calibri"/>
                <a:sym typeface="Calibri"/>
              </a:rPr>
              <a:t>https://www8.cao.go.jp/pfi/iinkai/kaisai/jigyou_s/13kai/shiryo_jsb_13.html</a:t>
            </a:r>
            <a:endParaRPr sz="1400" dirty="0">
              <a:solidFill>
                <a:schemeClr val="dk1"/>
              </a:solidFill>
              <a:latin typeface="Calibri"/>
              <a:ea typeface="Calibri"/>
              <a:cs typeface="Calibri"/>
              <a:sym typeface="Calibri"/>
            </a:endParaRPr>
          </a:p>
        </p:txBody>
      </p:sp>
      <p:sp>
        <p:nvSpPr>
          <p:cNvPr id="2" name="スライド番号プレースホルダー 2">
            <a:extLst>
              <a:ext uri="{FF2B5EF4-FFF2-40B4-BE49-F238E27FC236}">
                <a16:creationId xmlns:a16="http://schemas.microsoft.com/office/drawing/2014/main" id="{A758D77D-C028-7B1D-CDB7-1AEB0DB72790}"/>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10</a:t>
            </a:fld>
            <a:endParaRPr lang="ja-JP" altLang="en-US" dirty="0">
              <a:solidFill>
                <a:schemeClr val="tx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14"/>
          <p:cNvSpPr txBox="1">
            <a:spLocks noGrp="1"/>
          </p:cNvSpPr>
          <p:nvPr>
            <p:ph type="title"/>
          </p:nvPr>
        </p:nvSpPr>
        <p:spPr>
          <a:xfrm>
            <a:off x="119532" y="201589"/>
            <a:ext cx="7886700" cy="574588"/>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Calibri"/>
              <a:buNone/>
            </a:pPr>
            <a:r>
              <a:rPr lang="ja-JP" altLang="en-US" sz="3200" dirty="0"/>
              <a:t>「サービス購入型」での</a:t>
            </a:r>
            <a:r>
              <a:rPr lang="en-US" altLang="ja-JP" sz="3200" dirty="0"/>
              <a:t>VFM</a:t>
            </a:r>
            <a:r>
              <a:rPr lang="ja-JP" altLang="en-US" sz="3200" dirty="0"/>
              <a:t>算定の大枠</a:t>
            </a:r>
            <a:endParaRPr sz="3200" dirty="0"/>
          </a:p>
        </p:txBody>
      </p:sp>
      <p:sp>
        <p:nvSpPr>
          <p:cNvPr id="277" name="Google Shape;277;p14"/>
          <p:cNvSpPr txBox="1">
            <a:spLocks noGrp="1"/>
          </p:cNvSpPr>
          <p:nvPr>
            <p:ph type="body" idx="1"/>
          </p:nvPr>
        </p:nvSpPr>
        <p:spPr>
          <a:xfrm>
            <a:off x="628650" y="926246"/>
            <a:ext cx="7886700" cy="5387468"/>
          </a:xfrm>
          <a:prstGeom prst="rect">
            <a:avLst/>
          </a:prstGeom>
          <a:noFill/>
          <a:ln>
            <a:noFill/>
          </a:ln>
        </p:spPr>
        <p:txBody>
          <a:bodyPr spcFirstLastPara="1" wrap="square" lIns="91425" tIns="45700" rIns="91425" bIns="45700" anchor="t" anchorCtr="0">
            <a:noAutofit/>
          </a:bodyPr>
          <a:lstStyle/>
          <a:p>
            <a:pPr marL="514350" lvl="0" indent="-514350" algn="l" rtl="0">
              <a:lnSpc>
                <a:spcPts val="2740"/>
              </a:lnSpc>
              <a:spcBef>
                <a:spcPts val="0"/>
              </a:spcBef>
              <a:spcAft>
                <a:spcPts val="0"/>
              </a:spcAft>
              <a:buClr>
                <a:schemeClr val="dk1"/>
              </a:buClr>
              <a:buSzPct val="100000"/>
              <a:buAutoNum type="arabicParenBoth"/>
            </a:pPr>
            <a:r>
              <a:rPr lang="ja-JP" altLang="en-US" sz="2000" dirty="0">
                <a:latin typeface="Meiryo UI" panose="020B0604030504040204" pitchFamily="34" charset="-128"/>
                <a:ea typeface="Meiryo UI" panose="020B0604030504040204" pitchFamily="34" charset="-128"/>
              </a:rPr>
              <a:t>従来方式と</a:t>
            </a:r>
            <a:r>
              <a:rPr lang="en-US" altLang="ja-JP" sz="2000" dirty="0">
                <a:latin typeface="Meiryo UI" panose="020B0604030504040204" pitchFamily="34" charset="-128"/>
                <a:ea typeface="Meiryo UI" panose="020B0604030504040204" pitchFamily="34" charset="-128"/>
              </a:rPr>
              <a:t>PFI</a:t>
            </a:r>
            <a:r>
              <a:rPr lang="ja-JP" altLang="en-US" sz="2000" dirty="0">
                <a:latin typeface="Meiryo UI" panose="020B0604030504040204" pitchFamily="34" charset="-128"/>
                <a:ea typeface="Meiryo UI" panose="020B0604030504040204" pitchFamily="34" charset="-128"/>
              </a:rPr>
              <a:t>方式での事業期間中の、</a:t>
            </a:r>
            <a:r>
              <a:rPr lang="ja-JP" altLang="en-US" sz="2000" dirty="0">
                <a:solidFill>
                  <a:schemeClr val="accent2">
                    <a:lumMod val="75000"/>
                  </a:schemeClr>
                </a:solidFill>
                <a:latin typeface="Meiryo UI" panose="020B0604030504040204" pitchFamily="34" charset="-128"/>
                <a:ea typeface="Meiryo UI" panose="020B0604030504040204" pitchFamily="34" charset="-128"/>
              </a:rPr>
              <a:t>公共側のキャッシュフローを算出</a:t>
            </a:r>
            <a:r>
              <a:rPr lang="ja-JP" altLang="en-US" sz="2000" dirty="0">
                <a:latin typeface="Meiryo UI" panose="020B0604030504040204" pitchFamily="34" charset="-128"/>
                <a:ea typeface="Meiryo UI" panose="020B0604030504040204" pitchFamily="34" charset="-128"/>
              </a:rPr>
              <a:t>。それを</a:t>
            </a:r>
            <a:r>
              <a:rPr lang="ja-JP" altLang="en-US" sz="2000" dirty="0">
                <a:solidFill>
                  <a:schemeClr val="accent2">
                    <a:lumMod val="75000"/>
                  </a:schemeClr>
                </a:solidFill>
                <a:latin typeface="Meiryo UI" panose="020B0604030504040204" pitchFamily="34" charset="-128"/>
                <a:ea typeface="Meiryo UI" panose="020B0604030504040204" pitchFamily="34" charset="-128"/>
              </a:rPr>
              <a:t>現在価値化して集計</a:t>
            </a:r>
            <a:r>
              <a:rPr lang="ja-JP" altLang="en-US" sz="2000" dirty="0">
                <a:latin typeface="Meiryo UI" panose="020B0604030504040204" pitchFamily="34" charset="-128"/>
                <a:ea typeface="Meiryo UI" panose="020B0604030504040204" pitchFamily="34" charset="-128"/>
              </a:rPr>
              <a:t>、</a:t>
            </a:r>
            <a:r>
              <a:rPr lang="en-US" altLang="ja-JP" sz="2000" dirty="0">
                <a:solidFill>
                  <a:schemeClr val="accent2">
                    <a:lumMod val="75000"/>
                  </a:schemeClr>
                </a:solidFill>
                <a:latin typeface="Meiryo UI" panose="020B0604030504040204" pitchFamily="34" charset="-128"/>
                <a:ea typeface="Meiryo UI" panose="020B0604030504040204" pitchFamily="34" charset="-128"/>
              </a:rPr>
              <a:t>PSC</a:t>
            </a:r>
            <a:r>
              <a:rPr lang="ja-JP" altLang="en-US" sz="2000" dirty="0">
                <a:solidFill>
                  <a:schemeClr val="accent2">
                    <a:lumMod val="75000"/>
                  </a:schemeClr>
                </a:solidFill>
                <a:latin typeface="Meiryo UI" panose="020B0604030504040204" pitchFamily="34" charset="-128"/>
                <a:ea typeface="Meiryo UI" panose="020B0604030504040204" pitchFamily="34" charset="-128"/>
              </a:rPr>
              <a:t>と</a:t>
            </a:r>
            <a:r>
              <a:rPr lang="en-US" altLang="ja-JP" sz="2000" dirty="0">
                <a:solidFill>
                  <a:schemeClr val="accent2">
                    <a:lumMod val="75000"/>
                  </a:schemeClr>
                </a:solidFill>
                <a:latin typeface="Meiryo UI" panose="020B0604030504040204" pitchFamily="34" charset="-128"/>
                <a:ea typeface="Meiryo UI" panose="020B0604030504040204" pitchFamily="34" charset="-128"/>
              </a:rPr>
              <a:t>PFI-LCC</a:t>
            </a:r>
            <a:r>
              <a:rPr lang="ja-JP" altLang="en-US" sz="2000" dirty="0">
                <a:solidFill>
                  <a:schemeClr val="accent2">
                    <a:lumMod val="75000"/>
                  </a:schemeClr>
                </a:solidFill>
                <a:latin typeface="Meiryo UI" panose="020B0604030504040204" pitchFamily="34" charset="-128"/>
                <a:ea typeface="Meiryo UI" panose="020B0604030504040204" pitchFamily="34" charset="-128"/>
              </a:rPr>
              <a:t>の差がプラス</a:t>
            </a:r>
            <a:r>
              <a:rPr lang="ja-JP" altLang="en-US" sz="2000" dirty="0">
                <a:latin typeface="Meiryo UI" panose="020B0604030504040204" pitchFamily="34" charset="-128"/>
                <a:ea typeface="Meiryo UI" panose="020B0604030504040204" pitchFamily="34" charset="-128"/>
              </a:rPr>
              <a:t>になっているかを確認する。</a:t>
            </a:r>
            <a:endParaRPr lang="en-US" altLang="ja-JP" sz="2000" dirty="0">
              <a:latin typeface="Meiryo UI" panose="020B0604030504040204" pitchFamily="34" charset="-128"/>
              <a:ea typeface="Meiryo UI" panose="020B0604030504040204" pitchFamily="34" charset="-128"/>
            </a:endParaRPr>
          </a:p>
          <a:p>
            <a:pPr marL="0" lvl="0" indent="0" algn="l" rtl="0">
              <a:lnSpc>
                <a:spcPts val="1240"/>
              </a:lnSpc>
              <a:spcBef>
                <a:spcPts val="0"/>
              </a:spcBef>
              <a:spcAft>
                <a:spcPts val="0"/>
              </a:spcAft>
              <a:buClr>
                <a:schemeClr val="dk1"/>
              </a:buClr>
              <a:buSzPct val="100000"/>
              <a:buNone/>
            </a:pPr>
            <a:endParaRPr lang="en-US" altLang="ja-JP" sz="2000" dirty="0">
              <a:latin typeface="Meiryo UI" panose="020B0604030504040204" pitchFamily="34" charset="-128"/>
              <a:ea typeface="Meiryo UI" panose="020B0604030504040204" pitchFamily="34" charset="-128"/>
            </a:endParaRPr>
          </a:p>
          <a:p>
            <a:pPr marL="541338" lvl="0" indent="-541338" algn="l" rtl="0">
              <a:lnSpc>
                <a:spcPts val="2740"/>
              </a:lnSpc>
              <a:spcBef>
                <a:spcPts val="0"/>
              </a:spcBef>
              <a:spcAft>
                <a:spcPts val="0"/>
              </a:spcAft>
              <a:buClr>
                <a:schemeClr val="dk1"/>
              </a:buClr>
              <a:buSzPct val="100000"/>
              <a:buAutoNum type="arabicParenBoth" startAt="2"/>
              <a:tabLst>
                <a:tab pos="531813" algn="l"/>
              </a:tabLst>
            </a:pPr>
            <a:r>
              <a:rPr lang="ja-JP" altLang="en-US" sz="2000">
                <a:latin typeface="Meiryo UI" panose="020B0604030504040204" pitchFamily="34" charset="-128"/>
                <a:ea typeface="Meiryo UI" panose="020B0604030504040204" pitchFamily="34" charset="-128"/>
              </a:rPr>
              <a:t>この</a:t>
            </a:r>
            <a:r>
              <a:rPr lang="ja-JP" altLang="en-US" sz="2000" dirty="0">
                <a:latin typeface="Meiryo UI" panose="020B0604030504040204" pitchFamily="34" charset="-128"/>
                <a:ea typeface="Meiryo UI" panose="020B0604030504040204" pitchFamily="34" charset="-128"/>
              </a:rPr>
              <a:t>過程で、公共側は、「</a:t>
            </a:r>
            <a:r>
              <a:rPr lang="ja-JP" altLang="en-US" sz="2000" dirty="0">
                <a:solidFill>
                  <a:schemeClr val="accent2">
                    <a:lumMod val="75000"/>
                  </a:schemeClr>
                </a:solidFill>
                <a:latin typeface="Meiryo UI" panose="020B0604030504040204" pitchFamily="34" charset="-128"/>
                <a:ea typeface="Meiryo UI" panose="020B0604030504040204" pitchFamily="34" charset="-128"/>
              </a:rPr>
              <a:t>サービス対価</a:t>
            </a:r>
            <a:r>
              <a:rPr lang="ja-JP" altLang="en-US" sz="2000" dirty="0">
                <a:latin typeface="Meiryo UI" panose="020B0604030504040204" pitchFamily="34" charset="-128"/>
                <a:ea typeface="Meiryo UI" panose="020B0604030504040204" pitchFamily="34" charset="-128"/>
              </a:rPr>
              <a:t>（事業者から提供されるサービスを購入する費用）」のうち、施設整備完了・引渡時に</a:t>
            </a:r>
            <a:r>
              <a:rPr lang="ja-JP" altLang="en-US" sz="2000" dirty="0">
                <a:solidFill>
                  <a:schemeClr val="accent2">
                    <a:lumMod val="75000"/>
                  </a:schemeClr>
                </a:solidFill>
                <a:latin typeface="Meiryo UI" panose="020B0604030504040204" pitchFamily="34" charset="-128"/>
                <a:ea typeface="Meiryo UI" panose="020B0604030504040204" pitchFamily="34" charset="-128"/>
              </a:rPr>
              <a:t>一部を一括払い</a:t>
            </a:r>
            <a:r>
              <a:rPr lang="ja-JP" altLang="en-US" sz="2000" dirty="0">
                <a:latin typeface="Meiryo UI" panose="020B0604030504040204" pitchFamily="34" charset="-128"/>
                <a:ea typeface="Meiryo UI" panose="020B0604030504040204" pitchFamily="34" charset="-128"/>
              </a:rPr>
              <a:t>し、</a:t>
            </a:r>
            <a:r>
              <a:rPr lang="ja-JP" altLang="en-US" sz="2000" dirty="0">
                <a:solidFill>
                  <a:schemeClr val="accent2">
                    <a:lumMod val="75000"/>
                  </a:schemeClr>
                </a:solidFill>
                <a:latin typeface="Meiryo UI" panose="020B0604030504040204" pitchFamily="34" charset="-128"/>
                <a:ea typeface="Meiryo UI" panose="020B0604030504040204" pitchFamily="34" charset="-128"/>
              </a:rPr>
              <a:t>残りを</a:t>
            </a:r>
            <a:r>
              <a:rPr lang="ja-JP" altLang="en-US" sz="2000" dirty="0">
                <a:latin typeface="Meiryo UI" panose="020B0604030504040204" pitchFamily="34" charset="-128"/>
                <a:ea typeface="Meiryo UI" panose="020B0604030504040204" pitchFamily="34" charset="-128"/>
              </a:rPr>
              <a:t>、その後の維持管理運営期間に</a:t>
            </a:r>
            <a:r>
              <a:rPr lang="ja-JP" altLang="en-US" sz="2000" dirty="0">
                <a:solidFill>
                  <a:schemeClr val="accent2">
                    <a:lumMod val="75000"/>
                  </a:schemeClr>
                </a:solidFill>
                <a:latin typeface="Meiryo UI" panose="020B0604030504040204" pitchFamily="34" charset="-128"/>
                <a:ea typeface="Meiryo UI" panose="020B0604030504040204" pitchFamily="34" charset="-128"/>
              </a:rPr>
              <a:t>分割払</a:t>
            </a:r>
            <a:r>
              <a:rPr lang="ja-JP" altLang="en-US" sz="2000" dirty="0">
                <a:latin typeface="Meiryo UI" panose="020B0604030504040204" pitchFamily="34" charset="-128"/>
                <a:ea typeface="Meiryo UI" panose="020B0604030504040204" pitchFamily="34" charset="-128"/>
              </a:rPr>
              <a:t>する（割賦元本＋割賦金利</a:t>
            </a:r>
            <a:r>
              <a:rPr lang="ja-JP" altLang="en-US" sz="200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a:p>
            <a:pPr marL="0" lvl="0" indent="0" algn="l" rtl="0">
              <a:lnSpc>
                <a:spcPts val="1240"/>
              </a:lnSpc>
              <a:spcBef>
                <a:spcPts val="0"/>
              </a:spcBef>
              <a:spcAft>
                <a:spcPts val="0"/>
              </a:spcAft>
              <a:buClr>
                <a:schemeClr val="dk1"/>
              </a:buClr>
              <a:buSzPct val="100000"/>
              <a:buNone/>
              <a:tabLst>
                <a:tab pos="531813" algn="l"/>
              </a:tabLst>
            </a:pPr>
            <a:endParaRPr lang="en-US" altLang="ja-JP" sz="2000" dirty="0">
              <a:latin typeface="Meiryo UI" panose="020B0604030504040204" pitchFamily="34" charset="-128"/>
              <a:ea typeface="Meiryo UI" panose="020B0604030504040204" pitchFamily="34" charset="-128"/>
            </a:endParaRPr>
          </a:p>
          <a:p>
            <a:pPr marL="541338" lvl="0" indent="-541338" algn="l" rtl="0">
              <a:lnSpc>
                <a:spcPts val="2740"/>
              </a:lnSpc>
              <a:spcBef>
                <a:spcPts val="0"/>
              </a:spcBef>
              <a:spcAft>
                <a:spcPts val="0"/>
              </a:spcAft>
              <a:buClr>
                <a:schemeClr val="dk1"/>
              </a:buClr>
              <a:buSzPct val="100000"/>
              <a:buFont typeface="Wingdings" pitchFamily="2" charset="2"/>
              <a:buAutoNum type="arabicParenBoth" startAt="3"/>
              <a:tabLst>
                <a:tab pos="531813" algn="l"/>
              </a:tabLst>
            </a:pPr>
            <a:r>
              <a:rPr lang="ja-JP" altLang="en-US" sz="2000">
                <a:solidFill>
                  <a:srgbClr val="3F3F3F"/>
                </a:solidFill>
                <a:effectLst/>
                <a:latin typeface="Meiryo UI" panose="020B0604030504040204" pitchFamily="34" charset="-128"/>
                <a:ea typeface="Meiryo UI" panose="020B0604030504040204" pitchFamily="34" charset="-128"/>
              </a:rPr>
              <a:t>この</a:t>
            </a:r>
            <a:r>
              <a:rPr lang="ja-JP" altLang="en-US" sz="2000">
                <a:latin typeface="Meiryo UI" panose="020B0604030504040204" pitchFamily="34" charset="-128"/>
                <a:ea typeface="Meiryo UI" panose="020B0604030504040204" pitchFamily="34" charset="-128"/>
              </a:rPr>
              <a:t>分割払い</a:t>
            </a:r>
            <a:r>
              <a:rPr lang="ja-JP" altLang="en-US" sz="2000">
                <a:solidFill>
                  <a:srgbClr val="3F3F3F"/>
                </a:solidFill>
                <a:effectLst/>
                <a:latin typeface="Meiryo UI" panose="020B0604030504040204" pitchFamily="34" charset="-128"/>
                <a:ea typeface="Meiryo UI" panose="020B0604030504040204" pitchFamily="34" charset="-128"/>
              </a:rPr>
              <a:t>の金額を基に、</a:t>
            </a:r>
            <a:r>
              <a:rPr lang="ja-JP" altLang="en-US" sz="2000">
                <a:solidFill>
                  <a:schemeClr val="accent2">
                    <a:lumMod val="75000"/>
                  </a:schemeClr>
                </a:solidFill>
                <a:effectLst/>
                <a:latin typeface="Meiryo UI" panose="020B0604030504040204" pitchFamily="34" charset="-128"/>
                <a:ea typeface="Meiryo UI" panose="020B0604030504040204" pitchFamily="34" charset="-128"/>
              </a:rPr>
              <a:t>事業者は金融機関からの調達や返済計画を立てる</a:t>
            </a:r>
            <a:r>
              <a:rPr lang="ja-JP" altLang="en-US" sz="2000">
                <a:solidFill>
                  <a:srgbClr val="3F3F3F"/>
                </a:solidFill>
                <a:effectLst/>
                <a:latin typeface="Meiryo UI" panose="020B0604030504040204" pitchFamily="34" charset="-128"/>
                <a:ea typeface="Meiryo UI" panose="020B0604030504040204" pitchFamily="34" charset="-128"/>
              </a:rPr>
              <a:t>ので、毎年の返済額等、</a:t>
            </a:r>
            <a:r>
              <a:rPr lang="en-US" altLang="ja-JP" sz="2000" dirty="0">
                <a:solidFill>
                  <a:schemeClr val="accent2">
                    <a:lumMod val="75000"/>
                  </a:schemeClr>
                </a:solidFill>
                <a:effectLst/>
                <a:latin typeface="Meiryo UI" panose="020B0604030504040204" pitchFamily="34" charset="-128"/>
                <a:ea typeface="Meiryo UI" panose="020B0604030504040204" pitchFamily="34" charset="-128"/>
              </a:rPr>
              <a:t>SPC</a:t>
            </a:r>
            <a:r>
              <a:rPr lang="ja-JP" altLang="en-US" sz="2000">
                <a:solidFill>
                  <a:schemeClr val="accent2">
                    <a:lumMod val="75000"/>
                  </a:schemeClr>
                </a:solidFill>
                <a:effectLst/>
                <a:latin typeface="Meiryo UI" panose="020B0604030504040204" pitchFamily="34" charset="-128"/>
                <a:ea typeface="Meiryo UI" panose="020B0604030504040204" pitchFamily="34" charset="-128"/>
              </a:rPr>
              <a:t>キャッシュフローも確認</a:t>
            </a:r>
            <a:r>
              <a:rPr lang="ja-JP" altLang="en-US" sz="2000">
                <a:solidFill>
                  <a:srgbClr val="3F3F3F"/>
                </a:solidFill>
                <a:effectLst/>
                <a:latin typeface="Meiryo UI" panose="020B0604030504040204" pitchFamily="34" charset="-128"/>
                <a:ea typeface="Meiryo UI" panose="020B0604030504040204" pitchFamily="34" charset="-128"/>
              </a:rPr>
              <a:t>する。</a:t>
            </a:r>
          </a:p>
          <a:p>
            <a:pPr marL="514350" lvl="0" indent="-514350" algn="l" rtl="0">
              <a:lnSpc>
                <a:spcPts val="1240"/>
              </a:lnSpc>
              <a:spcBef>
                <a:spcPts val="0"/>
              </a:spcBef>
              <a:spcAft>
                <a:spcPts val="0"/>
              </a:spcAft>
              <a:buClr>
                <a:schemeClr val="dk1"/>
              </a:buClr>
              <a:buSzPct val="100000"/>
              <a:buAutoNum type="arabicParenBoth" startAt="3"/>
              <a:tabLst>
                <a:tab pos="433388" algn="l"/>
              </a:tabLst>
            </a:pPr>
            <a:endParaRPr lang="en-US" altLang="ja-JP" sz="2000" dirty="0">
              <a:latin typeface="Meiryo UI" panose="020B0604030504040204" pitchFamily="34" charset="-128"/>
              <a:ea typeface="Meiryo UI" panose="020B0604030504040204" pitchFamily="34" charset="-128"/>
            </a:endParaRPr>
          </a:p>
          <a:p>
            <a:pPr marL="514350" lvl="0" indent="-514350" algn="l" rtl="0">
              <a:lnSpc>
                <a:spcPts val="2740"/>
              </a:lnSpc>
              <a:spcBef>
                <a:spcPts val="0"/>
              </a:spcBef>
              <a:spcAft>
                <a:spcPts val="0"/>
              </a:spcAft>
              <a:buClr>
                <a:schemeClr val="dk1"/>
              </a:buClr>
              <a:buSzPct val="100000"/>
              <a:buAutoNum type="arabicParenBoth" startAt="3"/>
              <a:tabLst>
                <a:tab pos="433388" algn="l"/>
              </a:tabLst>
            </a:pPr>
            <a:r>
              <a:rPr lang="ja-JP" altLang="en-US" sz="2000" dirty="0">
                <a:latin typeface="Meiryo UI" panose="020B0604030504040204" pitchFamily="34" charset="-128"/>
                <a:ea typeface="Meiryo UI" panose="020B0604030504040204" pitchFamily="34" charset="-128"/>
              </a:rPr>
              <a:t>採算等から、プロジェクト全体としての</a:t>
            </a:r>
            <a:r>
              <a:rPr lang="ja-JP" altLang="en-US" sz="2000" dirty="0">
                <a:solidFill>
                  <a:schemeClr val="accent2">
                    <a:lumMod val="75000"/>
                  </a:schemeClr>
                </a:solidFill>
                <a:latin typeface="Meiryo UI" panose="020B0604030504040204" pitchFamily="34" charset="-128"/>
                <a:ea typeface="Meiryo UI" panose="020B0604030504040204" pitchFamily="34" charset="-128"/>
              </a:rPr>
              <a:t>内部収益率（</a:t>
            </a:r>
            <a:r>
              <a:rPr lang="en-US" altLang="ja-JP" sz="2000" dirty="0">
                <a:solidFill>
                  <a:schemeClr val="accent2">
                    <a:lumMod val="75000"/>
                  </a:schemeClr>
                </a:solidFill>
                <a:latin typeface="Meiryo UI" panose="020B0604030504040204" pitchFamily="34" charset="-128"/>
                <a:ea typeface="Meiryo UI" panose="020B0604030504040204" pitchFamily="34" charset="-128"/>
              </a:rPr>
              <a:t>PIRR</a:t>
            </a:r>
            <a:r>
              <a:rPr lang="ja-JP" altLang="en-US" sz="2000" dirty="0">
                <a:solidFill>
                  <a:schemeClr val="accent2">
                    <a:lumMod val="75000"/>
                  </a:schemeClr>
                </a:solidFill>
                <a:latin typeface="Meiryo UI" panose="020B0604030504040204" pitchFamily="34" charset="-128"/>
                <a:ea typeface="Meiryo UI" panose="020B0604030504040204" pitchFamily="34" charset="-128"/>
              </a:rPr>
              <a:t>）が、最低でも借入コストを上回っている必要</a:t>
            </a:r>
            <a:r>
              <a:rPr lang="ja-JP" altLang="en-US" sz="2000" dirty="0">
                <a:latin typeface="Meiryo UI" panose="020B0604030504040204" pitchFamily="34" charset="-128"/>
                <a:ea typeface="Meiryo UI" panose="020B0604030504040204" pitchFamily="34" charset="-128"/>
              </a:rPr>
              <a:t>。</a:t>
            </a:r>
            <a:endParaRPr lang="en-US" altLang="ja-JP" sz="2000" dirty="0">
              <a:latin typeface="Meiryo UI" panose="020B0604030504040204" pitchFamily="34" charset="-128"/>
              <a:ea typeface="Meiryo UI" panose="020B0604030504040204" pitchFamily="34" charset="-128"/>
            </a:endParaRPr>
          </a:p>
          <a:p>
            <a:pPr marL="514350" lvl="0" indent="-514350" algn="l" rtl="0">
              <a:lnSpc>
                <a:spcPts val="1240"/>
              </a:lnSpc>
              <a:spcBef>
                <a:spcPts val="0"/>
              </a:spcBef>
              <a:spcAft>
                <a:spcPts val="0"/>
              </a:spcAft>
              <a:buClr>
                <a:schemeClr val="dk1"/>
              </a:buClr>
              <a:buSzPct val="100000"/>
              <a:buAutoNum type="arabicParenBoth" startAt="3"/>
              <a:tabLst>
                <a:tab pos="433388" algn="l"/>
              </a:tabLst>
            </a:pPr>
            <a:endParaRPr lang="en-US" altLang="ja-JP" sz="2000" dirty="0">
              <a:latin typeface="Meiryo UI" panose="020B0604030504040204" pitchFamily="34" charset="-128"/>
              <a:ea typeface="Meiryo UI" panose="020B0604030504040204" pitchFamily="34" charset="-128"/>
            </a:endParaRPr>
          </a:p>
          <a:p>
            <a:pPr marL="514350" lvl="0" indent="-514350" algn="l" rtl="0">
              <a:lnSpc>
                <a:spcPts val="2740"/>
              </a:lnSpc>
              <a:spcBef>
                <a:spcPts val="0"/>
              </a:spcBef>
              <a:spcAft>
                <a:spcPts val="0"/>
              </a:spcAft>
              <a:buClr>
                <a:schemeClr val="dk1"/>
              </a:buClr>
              <a:buSzPct val="100000"/>
              <a:buAutoNum type="arabicParenBoth" startAt="3"/>
              <a:tabLst>
                <a:tab pos="433388" algn="l"/>
              </a:tabLst>
            </a:pPr>
            <a:r>
              <a:rPr lang="en-US" altLang="ja-JP" sz="2000" dirty="0">
                <a:latin typeface="Meiryo UI" panose="020B0604030504040204" pitchFamily="34" charset="-128"/>
                <a:ea typeface="Meiryo UI" panose="020B0604030504040204" pitchFamily="34" charset="-128"/>
              </a:rPr>
              <a:t>(</a:t>
            </a:r>
            <a:r>
              <a:rPr lang="ja-JP" altLang="en-US" sz="2000" dirty="0">
                <a:latin typeface="Meiryo UI" panose="020B0604030504040204" pitchFamily="34" charset="-128"/>
                <a:ea typeface="Meiryo UI" panose="020B0604030504040204" pitchFamily="34" charset="-128"/>
              </a:rPr>
              <a:t>３</a:t>
            </a:r>
            <a:r>
              <a:rPr lang="en-US" altLang="ja-JP" sz="2000" dirty="0">
                <a:latin typeface="Meiryo UI" panose="020B0604030504040204" pitchFamily="34" charset="-128"/>
                <a:ea typeface="Meiryo UI" panose="020B0604030504040204" pitchFamily="34" charset="-128"/>
              </a:rPr>
              <a:t>)</a:t>
            </a:r>
            <a:r>
              <a:rPr lang="ja-JP" altLang="en-US" sz="2000" dirty="0">
                <a:latin typeface="Meiryo UI" panose="020B0604030504040204" pitchFamily="34" charset="-128"/>
                <a:ea typeface="Meiryo UI" panose="020B0604030504040204" pitchFamily="34" charset="-128"/>
              </a:rPr>
              <a:t>、</a:t>
            </a:r>
            <a:r>
              <a:rPr lang="en-US" altLang="ja-JP" sz="2000" dirty="0">
                <a:latin typeface="Meiryo UI" panose="020B0604030504040204" pitchFamily="34" charset="-128"/>
                <a:ea typeface="Meiryo UI" panose="020B0604030504040204" pitchFamily="34" charset="-128"/>
              </a:rPr>
              <a:t>(</a:t>
            </a:r>
            <a:r>
              <a:rPr lang="ja-JP" altLang="en-US" sz="2000" dirty="0">
                <a:latin typeface="Meiryo UI" panose="020B0604030504040204" pitchFamily="34" charset="-128"/>
                <a:ea typeface="Meiryo UI" panose="020B0604030504040204" pitchFamily="34" charset="-128"/>
              </a:rPr>
              <a:t>４</a:t>
            </a:r>
            <a:r>
              <a:rPr lang="en-US" altLang="ja-JP" sz="2000" dirty="0">
                <a:latin typeface="Meiryo UI" panose="020B0604030504040204" pitchFamily="34" charset="-128"/>
                <a:ea typeface="Meiryo UI" panose="020B0604030504040204" pitchFamily="34" charset="-128"/>
              </a:rPr>
              <a:t>)</a:t>
            </a:r>
            <a:r>
              <a:rPr lang="ja-JP" altLang="en-US" sz="2000" dirty="0">
                <a:latin typeface="Meiryo UI" panose="020B0604030504040204" pitchFamily="34" charset="-128"/>
                <a:ea typeface="Meiryo UI" panose="020B0604030504040204" pitchFamily="34" charset="-128"/>
              </a:rPr>
              <a:t>を満たすに</a:t>
            </a:r>
            <a:r>
              <a:rPr lang="ja-JP" altLang="en-US" sz="2000" dirty="0">
                <a:solidFill>
                  <a:schemeClr val="tx1"/>
                </a:solidFill>
                <a:latin typeface="Meiryo UI" panose="020B0604030504040204" pitchFamily="34" charset="-128"/>
                <a:ea typeface="Meiryo UI" panose="020B0604030504040204" pitchFamily="34" charset="-128"/>
              </a:rPr>
              <a:t>は、</a:t>
            </a:r>
            <a:r>
              <a:rPr lang="ja-JP" altLang="en-US" sz="2000" dirty="0">
                <a:solidFill>
                  <a:schemeClr val="accent2">
                    <a:lumMod val="75000"/>
                  </a:schemeClr>
                </a:solidFill>
                <a:latin typeface="Meiryo UI" panose="020B0604030504040204" pitchFamily="34" charset="-128"/>
                <a:ea typeface="Meiryo UI" panose="020B0604030504040204" pitchFamily="34" charset="-128"/>
              </a:rPr>
              <a:t>主に割賦金利スプレッド</a:t>
            </a:r>
            <a:r>
              <a:rPr lang="ja-JP" altLang="en-US" sz="2000" dirty="0">
                <a:latin typeface="Meiryo UI" panose="020B0604030504040204" pitchFamily="34" charset="-128"/>
                <a:ea typeface="Meiryo UI" panose="020B0604030504040204" pitchFamily="34" charset="-128"/>
              </a:rPr>
              <a:t>（という形の公共側の持ち出し）を積み増すので、</a:t>
            </a:r>
            <a:r>
              <a:rPr lang="en-US" altLang="ja-JP" sz="2000" dirty="0">
                <a:solidFill>
                  <a:schemeClr val="accent2">
                    <a:lumMod val="75000"/>
                  </a:schemeClr>
                </a:solidFill>
                <a:latin typeface="Meiryo UI" panose="020B0604030504040204" pitchFamily="34" charset="-128"/>
                <a:ea typeface="Meiryo UI" panose="020B0604030504040204" pitchFamily="34" charset="-128"/>
              </a:rPr>
              <a:t>VFM</a:t>
            </a:r>
            <a:r>
              <a:rPr lang="ja-JP" altLang="en-US" sz="2000" dirty="0">
                <a:solidFill>
                  <a:schemeClr val="accent2">
                    <a:lumMod val="75000"/>
                  </a:schemeClr>
                </a:solidFill>
                <a:latin typeface="Meiryo UI" panose="020B0604030504040204" pitchFamily="34" charset="-128"/>
                <a:ea typeface="Meiryo UI" panose="020B0604030504040204" pitchFamily="34" charset="-128"/>
              </a:rPr>
              <a:t>確保とバランスをとる必要</a:t>
            </a:r>
            <a:r>
              <a:rPr lang="ja-JP" altLang="en-US" sz="2000" dirty="0">
                <a:latin typeface="Meiryo UI" panose="020B0604030504040204" pitchFamily="34" charset="-128"/>
                <a:ea typeface="Meiryo UI" panose="020B0604030504040204" pitchFamily="34" charset="-128"/>
              </a:rPr>
              <a:t>。</a:t>
            </a:r>
            <a:endParaRPr sz="2000" dirty="0">
              <a:latin typeface="Meiryo UI" panose="020B0604030504040204" pitchFamily="34" charset="-128"/>
              <a:ea typeface="Meiryo UI" panose="020B0604030504040204" pitchFamily="34" charset="-128"/>
            </a:endParaRPr>
          </a:p>
        </p:txBody>
      </p:sp>
      <p:sp>
        <p:nvSpPr>
          <p:cNvPr id="2" name="スライド番号プレースホルダー 2">
            <a:extLst>
              <a:ext uri="{FF2B5EF4-FFF2-40B4-BE49-F238E27FC236}">
                <a16:creationId xmlns:a16="http://schemas.microsoft.com/office/drawing/2014/main" id="{CEDD1E77-AE2F-5E31-1458-4460C1499C15}"/>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11</a:t>
            </a:fld>
            <a:endParaRPr lang="ja-JP" altLang="en-US" dirty="0">
              <a:solidFill>
                <a:schemeClr val="tx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19"/>
          <p:cNvSpPr txBox="1">
            <a:spLocks noGrp="1"/>
          </p:cNvSpPr>
          <p:nvPr>
            <p:ph type="title"/>
          </p:nvPr>
        </p:nvSpPr>
        <p:spPr>
          <a:xfrm>
            <a:off x="292677" y="270836"/>
            <a:ext cx="7886700" cy="56816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sz="3600">
                <a:solidFill>
                  <a:schemeClr val="tx1"/>
                </a:solidFill>
                <a:latin typeface="Arial"/>
                <a:ea typeface="Arial"/>
                <a:cs typeface="Arial"/>
                <a:sym typeface="Arial"/>
              </a:rPr>
              <a:t>VFM算定に使われる割引率について</a:t>
            </a:r>
            <a:endParaRPr dirty="0">
              <a:solidFill>
                <a:schemeClr val="tx1"/>
              </a:solidFill>
            </a:endParaRPr>
          </a:p>
        </p:txBody>
      </p:sp>
      <p:sp>
        <p:nvSpPr>
          <p:cNvPr id="318" name="Google Shape;318;p19"/>
          <p:cNvSpPr txBox="1">
            <a:spLocks noGrp="1"/>
          </p:cNvSpPr>
          <p:nvPr>
            <p:ph type="body" idx="1"/>
          </p:nvPr>
        </p:nvSpPr>
        <p:spPr>
          <a:xfrm>
            <a:off x="292677" y="1047404"/>
            <a:ext cx="8558646" cy="5353396"/>
          </a:xfrm>
          <a:prstGeom prst="rect">
            <a:avLst/>
          </a:prstGeom>
          <a:noFill/>
          <a:ln>
            <a:noFill/>
          </a:ln>
        </p:spPr>
        <p:txBody>
          <a:bodyPr spcFirstLastPara="1" wrap="square" lIns="91425" tIns="45700" rIns="91425" bIns="45700" anchor="t" anchorCtr="0">
            <a:noAutofit/>
          </a:bodyPr>
          <a:lstStyle/>
          <a:p>
            <a:pPr marL="493713" lvl="0" indent="-493713" algn="l" rtl="0">
              <a:lnSpc>
                <a:spcPct val="90000"/>
              </a:lnSpc>
              <a:spcBef>
                <a:spcPts val="1000"/>
              </a:spcBef>
              <a:spcAft>
                <a:spcPts val="0"/>
              </a:spcAft>
              <a:buClr>
                <a:schemeClr val="dk1"/>
              </a:buClr>
              <a:buSzPts val="2000"/>
              <a:buNone/>
            </a:pPr>
            <a:r>
              <a:rPr lang="en-US" altLang="ja-JP" sz="2000" dirty="0">
                <a:latin typeface="Arial"/>
                <a:ea typeface="Arial"/>
                <a:cs typeface="Arial"/>
                <a:sym typeface="Arial"/>
              </a:rPr>
              <a:t>(</a:t>
            </a:r>
            <a:r>
              <a:rPr lang="ja-JP" altLang="en-US" sz="2000" dirty="0">
                <a:latin typeface="Arial"/>
                <a:ea typeface="Arial"/>
                <a:cs typeface="Arial"/>
                <a:sym typeface="Arial"/>
              </a:rPr>
              <a:t>１</a:t>
            </a:r>
            <a:r>
              <a:rPr lang="en-US" altLang="ja-JP" sz="2000" dirty="0">
                <a:latin typeface="Arial"/>
                <a:ea typeface="Arial"/>
                <a:cs typeface="Arial"/>
                <a:sym typeface="Arial"/>
              </a:rPr>
              <a:t>)	</a:t>
            </a:r>
            <a:r>
              <a:rPr lang="ja-JP" sz="2000" dirty="0">
                <a:latin typeface="Arial"/>
                <a:ea typeface="Arial"/>
                <a:cs typeface="Arial"/>
                <a:sym typeface="Arial"/>
              </a:rPr>
              <a:t>我が国のVFMガイドラインでは</a:t>
            </a:r>
            <a:r>
              <a:rPr lang="ja-JP" altLang="en-US" sz="2000" dirty="0">
                <a:latin typeface="Arial"/>
                <a:ea typeface="Arial"/>
                <a:cs typeface="Arial"/>
                <a:sym typeface="Arial"/>
              </a:rPr>
              <a:t>、従来、</a:t>
            </a:r>
            <a:r>
              <a:rPr lang="ja-JP" sz="2000" dirty="0">
                <a:latin typeface="Arial"/>
                <a:ea typeface="Arial"/>
                <a:cs typeface="Arial"/>
                <a:sym typeface="Arial"/>
              </a:rPr>
              <a:t>「PSCの割引率＝LCCの割引率」かつ「双方、リスクフリーレートを使用」と規定。</a:t>
            </a:r>
            <a:endParaRPr sz="2000" dirty="0">
              <a:latin typeface="Arial"/>
              <a:ea typeface="Arial"/>
              <a:cs typeface="Arial"/>
              <a:sym typeface="Arial"/>
            </a:endParaRPr>
          </a:p>
          <a:p>
            <a:pPr marL="269875" lvl="0" indent="-269875" algn="l" rtl="0">
              <a:lnSpc>
                <a:spcPct val="90000"/>
              </a:lnSpc>
              <a:spcBef>
                <a:spcPts val="1000"/>
              </a:spcBef>
              <a:spcAft>
                <a:spcPts val="0"/>
              </a:spcAft>
              <a:buClr>
                <a:schemeClr val="dk1"/>
              </a:buClr>
              <a:buSzPts val="2000"/>
              <a:buNone/>
            </a:pPr>
            <a:r>
              <a:rPr lang="ja-JP" sz="2000" dirty="0">
                <a:latin typeface="Arial"/>
                <a:ea typeface="Arial"/>
                <a:cs typeface="Arial"/>
                <a:sym typeface="Arial"/>
              </a:rPr>
              <a:t>⇒民間では、</a:t>
            </a:r>
            <a:r>
              <a:rPr lang="ja-JP" sz="2000" u="sng" dirty="0">
                <a:latin typeface="Arial"/>
                <a:ea typeface="Arial"/>
                <a:cs typeface="Arial"/>
                <a:sym typeface="Arial"/>
              </a:rPr>
              <a:t>リスクフリーレートに事業リスクのプレミアムを加えた割引率を選定</a:t>
            </a:r>
            <a:endParaRPr sz="2000" u="sng" dirty="0">
              <a:latin typeface="Arial"/>
              <a:ea typeface="Arial"/>
              <a:cs typeface="Arial"/>
              <a:sym typeface="Arial"/>
            </a:endParaRPr>
          </a:p>
          <a:p>
            <a:pPr marL="0" lvl="0" indent="0" algn="l" rtl="0">
              <a:lnSpc>
                <a:spcPts val="1000"/>
              </a:lnSpc>
              <a:spcBef>
                <a:spcPts val="1000"/>
              </a:spcBef>
              <a:spcAft>
                <a:spcPts val="0"/>
              </a:spcAft>
              <a:buClr>
                <a:schemeClr val="dk1"/>
              </a:buClr>
              <a:buSzPts val="2000"/>
              <a:buNone/>
            </a:pPr>
            <a:endParaRPr sz="2000" u="sng" dirty="0">
              <a:latin typeface="Arial"/>
              <a:ea typeface="Arial"/>
              <a:cs typeface="Arial"/>
              <a:sym typeface="Arial"/>
            </a:endParaRPr>
          </a:p>
          <a:p>
            <a:pPr marL="493713" lvl="0" indent="-493713" algn="l" rtl="0">
              <a:lnSpc>
                <a:spcPts val="2600"/>
              </a:lnSpc>
              <a:spcBef>
                <a:spcPts val="0"/>
              </a:spcBef>
              <a:spcAft>
                <a:spcPts val="0"/>
              </a:spcAft>
              <a:buClr>
                <a:schemeClr val="dk1"/>
              </a:buClr>
              <a:buSzPts val="2000"/>
              <a:buNone/>
            </a:pPr>
            <a:r>
              <a:rPr lang="en-US" altLang="ja-JP" sz="2000" dirty="0">
                <a:latin typeface="Arial"/>
                <a:ea typeface="Arial"/>
                <a:cs typeface="Arial"/>
                <a:sym typeface="Arial"/>
              </a:rPr>
              <a:t>(</a:t>
            </a:r>
            <a:r>
              <a:rPr lang="ja-JP" altLang="en-US" sz="2000" dirty="0">
                <a:latin typeface="Arial"/>
                <a:ea typeface="Arial"/>
                <a:cs typeface="Arial"/>
                <a:sym typeface="Arial"/>
              </a:rPr>
              <a:t>２</a:t>
            </a:r>
            <a:r>
              <a:rPr lang="en-US" altLang="ja-JP" sz="2000" dirty="0">
                <a:latin typeface="Arial"/>
                <a:ea typeface="Arial"/>
                <a:cs typeface="Arial"/>
                <a:sym typeface="Arial"/>
              </a:rPr>
              <a:t>)	</a:t>
            </a:r>
            <a:r>
              <a:rPr lang="ja-JP" sz="2000" dirty="0">
                <a:latin typeface="Arial"/>
                <a:ea typeface="Arial"/>
                <a:cs typeface="Arial"/>
                <a:sym typeface="Arial"/>
              </a:rPr>
              <a:t>事業期間に関わらず10年国債利回りを用いるケースが少なくないが、PFIの事業期間は平均14年</a:t>
            </a:r>
            <a:r>
              <a:rPr lang="ja-JP" altLang="en-US" sz="2000" dirty="0">
                <a:latin typeface="Arial"/>
                <a:ea typeface="Arial"/>
                <a:cs typeface="Arial"/>
                <a:sym typeface="Arial"/>
              </a:rPr>
              <a:t>程度</a:t>
            </a:r>
            <a:r>
              <a:rPr lang="ja-JP" sz="2000" dirty="0">
                <a:latin typeface="Arial"/>
                <a:ea typeface="Arial"/>
                <a:cs typeface="Arial"/>
                <a:sym typeface="Arial"/>
              </a:rPr>
              <a:t>。</a:t>
            </a:r>
            <a:r>
              <a:rPr lang="ja-JP" sz="2000" b="1" dirty="0">
                <a:latin typeface="Arial"/>
                <a:ea typeface="Arial"/>
                <a:cs typeface="Arial"/>
                <a:sym typeface="Arial"/>
              </a:rPr>
              <a:t>事業期間に近い償還年限の国債利回りを用いた方が適切。</a:t>
            </a:r>
            <a:endParaRPr sz="2000" b="1" dirty="0">
              <a:latin typeface="Arial"/>
              <a:ea typeface="Arial"/>
              <a:cs typeface="Arial"/>
              <a:sym typeface="Arial"/>
            </a:endParaRPr>
          </a:p>
          <a:p>
            <a:pPr marL="0" lvl="0" indent="0" algn="l" rtl="0">
              <a:lnSpc>
                <a:spcPts val="1000"/>
              </a:lnSpc>
              <a:spcBef>
                <a:spcPts val="0"/>
              </a:spcBef>
              <a:spcAft>
                <a:spcPts val="0"/>
              </a:spcAft>
              <a:buClr>
                <a:schemeClr val="dk1"/>
              </a:buClr>
              <a:buSzPts val="2000"/>
              <a:buNone/>
            </a:pPr>
            <a:endParaRPr sz="2000" dirty="0">
              <a:latin typeface="Arial"/>
              <a:ea typeface="Arial"/>
              <a:cs typeface="Arial"/>
              <a:sym typeface="Arial"/>
            </a:endParaRPr>
          </a:p>
          <a:p>
            <a:pPr marL="444500" lvl="0" indent="-444500" algn="l" rtl="0">
              <a:lnSpc>
                <a:spcPts val="2600"/>
              </a:lnSpc>
              <a:spcBef>
                <a:spcPts val="0"/>
              </a:spcBef>
              <a:spcAft>
                <a:spcPts val="0"/>
              </a:spcAft>
              <a:buClr>
                <a:schemeClr val="dk1"/>
              </a:buClr>
              <a:buSzPts val="2000"/>
              <a:buNone/>
              <a:tabLst>
                <a:tab pos="436563" algn="l"/>
              </a:tabLst>
            </a:pPr>
            <a:r>
              <a:rPr lang="en-US" altLang="ja-JP" sz="2000" dirty="0">
                <a:latin typeface="Arial"/>
                <a:ea typeface="Arial"/>
                <a:cs typeface="Arial"/>
                <a:sym typeface="Arial"/>
              </a:rPr>
              <a:t>(</a:t>
            </a:r>
            <a:r>
              <a:rPr lang="ja-JP" altLang="en-US" sz="2000" dirty="0">
                <a:latin typeface="Arial"/>
                <a:ea typeface="Arial"/>
                <a:cs typeface="Arial"/>
                <a:sym typeface="Arial"/>
              </a:rPr>
              <a:t>３</a:t>
            </a:r>
            <a:r>
              <a:rPr lang="en-US" altLang="ja-JP" sz="2000" dirty="0">
                <a:latin typeface="Arial"/>
                <a:ea typeface="Arial"/>
                <a:cs typeface="Arial"/>
                <a:sym typeface="Arial"/>
              </a:rPr>
              <a:t>)	</a:t>
            </a:r>
            <a:r>
              <a:rPr lang="ja-JP" sz="2000" dirty="0">
                <a:latin typeface="Arial"/>
                <a:ea typeface="Arial"/>
                <a:cs typeface="Arial"/>
                <a:sym typeface="Arial"/>
              </a:rPr>
              <a:t>10年国債利回りには、現状、まだ日銀の操作目標となっていた名残。日銀が別途示している物価見通し（２％程度）より低くなっている。</a:t>
            </a:r>
            <a:endParaRPr sz="2000" dirty="0">
              <a:latin typeface="Arial"/>
              <a:ea typeface="Arial"/>
              <a:cs typeface="Arial"/>
              <a:sym typeface="Arial"/>
            </a:endParaRPr>
          </a:p>
          <a:p>
            <a:pPr marL="447675" lvl="0" indent="-268288" algn="just" rtl="0">
              <a:lnSpc>
                <a:spcPct val="90000"/>
              </a:lnSpc>
              <a:spcBef>
                <a:spcPts val="1000"/>
              </a:spcBef>
              <a:spcAft>
                <a:spcPts val="0"/>
              </a:spcAft>
              <a:buClr>
                <a:srgbClr val="C55A11"/>
              </a:buClr>
              <a:buSzPts val="2000"/>
              <a:buNone/>
            </a:pPr>
            <a:r>
              <a:rPr lang="ja-JP" sz="2000" dirty="0">
                <a:solidFill>
                  <a:srgbClr val="C55A11"/>
                </a:solidFill>
                <a:latin typeface="Arial"/>
                <a:ea typeface="Arial"/>
                <a:cs typeface="Arial"/>
                <a:sym typeface="Arial"/>
              </a:rPr>
              <a:t>⇒現行の</a:t>
            </a:r>
            <a:r>
              <a:rPr lang="ja-JP" altLang="en-US" sz="2000" dirty="0">
                <a:solidFill>
                  <a:srgbClr val="C55A11"/>
                </a:solidFill>
                <a:latin typeface="Arial"/>
                <a:ea typeface="Arial"/>
                <a:cs typeface="Arial"/>
                <a:sym typeface="Arial"/>
              </a:rPr>
              <a:t>国債</a:t>
            </a:r>
            <a:r>
              <a:rPr lang="ja-JP" sz="2000" dirty="0">
                <a:solidFill>
                  <a:srgbClr val="C55A11"/>
                </a:solidFill>
                <a:latin typeface="Arial"/>
                <a:ea typeface="Arial"/>
                <a:cs typeface="Arial"/>
                <a:sym typeface="Arial"/>
              </a:rPr>
              <a:t>利回り</a:t>
            </a:r>
            <a:r>
              <a:rPr lang="ja-JP" sz="2000" dirty="0">
                <a:solidFill>
                  <a:schemeClr val="tx1"/>
                </a:solidFill>
                <a:latin typeface="Arial"/>
                <a:ea typeface="Arial"/>
                <a:cs typeface="Arial"/>
                <a:sym typeface="Arial"/>
              </a:rPr>
              <a:t>は、</a:t>
            </a:r>
            <a:r>
              <a:rPr lang="ja-JP" altLang="en-US" sz="2000" dirty="0">
                <a:solidFill>
                  <a:schemeClr val="tx1"/>
                </a:solidFill>
                <a:latin typeface="Arial"/>
                <a:ea typeface="Arial"/>
                <a:cs typeface="Arial"/>
                <a:sym typeface="Arial"/>
              </a:rPr>
              <a:t>実質金利がマイナス。この時、</a:t>
            </a:r>
            <a:r>
              <a:rPr lang="ja-JP" altLang="ja-JP" sz="2000" b="1" dirty="0">
                <a:solidFill>
                  <a:schemeClr val="tx1"/>
                </a:solidFill>
                <a:latin typeface="Arial"/>
                <a:ea typeface="Arial"/>
                <a:cs typeface="Arial"/>
                <a:sym typeface="Arial"/>
              </a:rPr>
              <a:t>フィッシャー方程式</a:t>
            </a:r>
            <a:r>
              <a:rPr lang="ja-JP" altLang="en-US" sz="2000" dirty="0">
                <a:solidFill>
                  <a:schemeClr val="tx1"/>
                </a:solidFill>
                <a:latin typeface="Arial"/>
                <a:ea typeface="Arial"/>
                <a:cs typeface="Arial"/>
                <a:sym typeface="Arial"/>
              </a:rPr>
              <a:t>にいう</a:t>
            </a:r>
            <a:r>
              <a:rPr lang="ja-JP" sz="2000" dirty="0">
                <a:solidFill>
                  <a:schemeClr val="tx1"/>
                </a:solidFill>
                <a:latin typeface="Arial"/>
                <a:ea typeface="Arial"/>
                <a:cs typeface="Arial"/>
                <a:sym typeface="Arial"/>
              </a:rPr>
              <a:t>「</a:t>
            </a:r>
            <a:r>
              <a:rPr lang="ja-JP" sz="2000" dirty="0">
                <a:solidFill>
                  <a:schemeClr val="accent2">
                    <a:lumMod val="75000"/>
                  </a:schemeClr>
                </a:solidFill>
                <a:latin typeface="Arial"/>
                <a:ea typeface="Arial"/>
                <a:cs typeface="Arial"/>
                <a:sym typeface="Arial"/>
              </a:rPr>
              <a:t>名目</a:t>
            </a:r>
            <a:r>
              <a:rPr lang="ja-JP" altLang="en-US" sz="2000" dirty="0">
                <a:solidFill>
                  <a:schemeClr val="accent2">
                    <a:lumMod val="75000"/>
                  </a:schemeClr>
                </a:solidFill>
                <a:latin typeface="Arial"/>
                <a:ea typeface="Arial"/>
                <a:cs typeface="Arial"/>
                <a:sym typeface="Arial"/>
              </a:rPr>
              <a:t>金利</a:t>
            </a:r>
            <a:r>
              <a:rPr lang="ja-JP" sz="2000" dirty="0">
                <a:solidFill>
                  <a:schemeClr val="tx1"/>
                </a:solidFill>
                <a:latin typeface="Arial"/>
                <a:ea typeface="Arial"/>
                <a:cs typeface="Arial"/>
                <a:sym typeface="Arial"/>
              </a:rPr>
              <a:t>（</a:t>
            </a:r>
            <a:r>
              <a:rPr lang="ja-JP" altLang="en-US" sz="2000" dirty="0">
                <a:solidFill>
                  <a:schemeClr val="tx1"/>
                </a:solidFill>
                <a:latin typeface="Arial"/>
                <a:ea typeface="Arial"/>
                <a:cs typeface="Arial"/>
                <a:sym typeface="Arial"/>
              </a:rPr>
              <a:t>実質金利</a:t>
            </a:r>
            <a:r>
              <a:rPr lang="ja-JP" sz="2000" dirty="0">
                <a:solidFill>
                  <a:schemeClr val="tx1"/>
                </a:solidFill>
                <a:latin typeface="Arial"/>
                <a:ea typeface="Arial"/>
                <a:cs typeface="Arial"/>
                <a:sym typeface="Arial"/>
              </a:rPr>
              <a:t>＋期待物価上昇率）」</a:t>
            </a:r>
            <a:r>
              <a:rPr lang="ja-JP" altLang="en-US" sz="2000" dirty="0">
                <a:solidFill>
                  <a:schemeClr val="tx1"/>
                </a:solidFill>
                <a:latin typeface="Arial"/>
                <a:ea typeface="Arial"/>
                <a:cs typeface="Arial"/>
                <a:sym typeface="Arial"/>
              </a:rPr>
              <a:t>を、</a:t>
            </a:r>
            <a:r>
              <a:rPr lang="ja-JP" altLang="en-US" sz="2000" dirty="0">
                <a:solidFill>
                  <a:srgbClr val="C55A11"/>
                </a:solidFill>
                <a:latin typeface="Arial"/>
                <a:ea typeface="Arial"/>
                <a:cs typeface="Arial"/>
                <a:sym typeface="Arial"/>
              </a:rPr>
              <a:t>そのまま名目割引率に用いると、</a:t>
            </a:r>
            <a:r>
              <a:rPr lang="ja-JP" sz="2000" dirty="0">
                <a:solidFill>
                  <a:srgbClr val="C55A11"/>
                </a:solidFill>
                <a:latin typeface="Arial"/>
                <a:ea typeface="Arial"/>
                <a:cs typeface="Arial"/>
                <a:sym typeface="Arial"/>
              </a:rPr>
              <a:t>過小</a:t>
            </a:r>
            <a:r>
              <a:rPr lang="ja-JP" altLang="en-US" sz="2000" dirty="0">
                <a:solidFill>
                  <a:srgbClr val="C55A11"/>
                </a:solidFill>
                <a:latin typeface="Arial"/>
                <a:ea typeface="Arial"/>
                <a:cs typeface="Arial"/>
                <a:sym typeface="Arial"/>
              </a:rPr>
              <a:t>なの</a:t>
            </a:r>
            <a:r>
              <a:rPr lang="ja-JP" sz="2000" dirty="0">
                <a:solidFill>
                  <a:srgbClr val="C55A11"/>
                </a:solidFill>
                <a:latin typeface="Arial"/>
                <a:ea typeface="Arial"/>
                <a:cs typeface="Arial"/>
                <a:sym typeface="Arial"/>
              </a:rPr>
              <a:t>では？</a:t>
            </a:r>
            <a:endParaRPr lang="en-US" altLang="ja-JP" sz="2000" dirty="0">
              <a:solidFill>
                <a:srgbClr val="C55A11"/>
              </a:solidFill>
              <a:latin typeface="Arial"/>
              <a:ea typeface="Arial"/>
              <a:cs typeface="Arial"/>
              <a:sym typeface="Arial"/>
            </a:endParaRPr>
          </a:p>
          <a:p>
            <a:pPr marL="266700" lvl="0" indent="-266700" algn="just" rtl="0">
              <a:lnSpc>
                <a:spcPts val="1000"/>
              </a:lnSpc>
              <a:spcBef>
                <a:spcPts val="0"/>
              </a:spcBef>
              <a:spcAft>
                <a:spcPts val="0"/>
              </a:spcAft>
              <a:buClr>
                <a:srgbClr val="C55A11"/>
              </a:buClr>
              <a:buSzPts val="2000"/>
              <a:buNone/>
            </a:pPr>
            <a:endParaRPr lang="en-US" altLang="ja-JP" sz="2000" dirty="0">
              <a:solidFill>
                <a:srgbClr val="C55A11"/>
              </a:solidFill>
              <a:latin typeface="Arial"/>
              <a:ea typeface="Arial"/>
              <a:cs typeface="Arial"/>
              <a:sym typeface="Arial"/>
            </a:endParaRPr>
          </a:p>
          <a:p>
            <a:pPr marL="447675" lvl="0" indent="-447675" algn="just" rtl="0">
              <a:lnSpc>
                <a:spcPct val="90000"/>
              </a:lnSpc>
              <a:spcBef>
                <a:spcPts val="1000"/>
              </a:spcBef>
              <a:spcAft>
                <a:spcPts val="0"/>
              </a:spcAft>
              <a:buClr>
                <a:srgbClr val="C55A11"/>
              </a:buClr>
              <a:buSzPts val="2000"/>
              <a:buNone/>
            </a:pPr>
            <a:r>
              <a:rPr lang="en-US" altLang="ja-JP" sz="2000" dirty="0">
                <a:solidFill>
                  <a:schemeClr val="tx1"/>
                </a:solidFill>
                <a:latin typeface="Arial"/>
                <a:ea typeface="Arial"/>
                <a:cs typeface="Arial"/>
                <a:sym typeface="Arial"/>
              </a:rPr>
              <a:t>(</a:t>
            </a:r>
            <a:r>
              <a:rPr lang="ja-JP" altLang="en-US" sz="2000" dirty="0">
                <a:solidFill>
                  <a:schemeClr val="tx1"/>
                </a:solidFill>
                <a:latin typeface="Arial"/>
                <a:ea typeface="Arial"/>
                <a:cs typeface="Arial"/>
                <a:sym typeface="Arial"/>
              </a:rPr>
              <a:t>４</a:t>
            </a:r>
            <a:r>
              <a:rPr lang="en-US" altLang="ja-JP" sz="2000" dirty="0">
                <a:solidFill>
                  <a:schemeClr val="tx1"/>
                </a:solidFill>
                <a:latin typeface="Arial"/>
                <a:ea typeface="Arial"/>
                <a:cs typeface="Arial"/>
                <a:sym typeface="Arial"/>
              </a:rPr>
              <a:t>)</a:t>
            </a:r>
            <a:r>
              <a:rPr lang="ja-JP" altLang="en-US" sz="2000" dirty="0">
                <a:solidFill>
                  <a:schemeClr val="tx1"/>
                </a:solidFill>
                <a:latin typeface="Arial"/>
                <a:ea typeface="Arial"/>
                <a:cs typeface="Arial"/>
                <a:sym typeface="Arial"/>
              </a:rPr>
              <a:t>日銀短観の企業物価見通し等を参照し、国債利回りに加味することを、令和</a:t>
            </a:r>
            <a:r>
              <a:rPr lang="en-US" altLang="ja-JP" sz="2000" dirty="0">
                <a:solidFill>
                  <a:schemeClr val="tx1"/>
                </a:solidFill>
                <a:latin typeface="Arial"/>
                <a:ea typeface="Arial"/>
                <a:cs typeface="Arial"/>
                <a:sym typeface="Arial"/>
              </a:rPr>
              <a:t>5</a:t>
            </a:r>
            <a:r>
              <a:rPr lang="ja-JP" altLang="en-US" sz="2000" dirty="0">
                <a:solidFill>
                  <a:schemeClr val="tx1"/>
                </a:solidFill>
                <a:latin typeface="Arial"/>
                <a:ea typeface="Arial"/>
                <a:cs typeface="Arial"/>
                <a:sym typeface="Arial"/>
              </a:rPr>
              <a:t>年ガイドライン改正で追記。</a:t>
            </a:r>
            <a:endParaRPr sz="2000" dirty="0">
              <a:solidFill>
                <a:schemeClr val="tx1"/>
              </a:solidFill>
              <a:latin typeface="Arial"/>
              <a:ea typeface="Arial"/>
              <a:cs typeface="Arial"/>
              <a:sym typeface="Arial"/>
            </a:endParaRPr>
          </a:p>
        </p:txBody>
      </p:sp>
      <p:sp>
        <p:nvSpPr>
          <p:cNvPr id="2" name="スライド番号プレースホルダー 2">
            <a:extLst>
              <a:ext uri="{FF2B5EF4-FFF2-40B4-BE49-F238E27FC236}">
                <a16:creationId xmlns:a16="http://schemas.microsoft.com/office/drawing/2014/main" id="{95F31154-697D-4A2B-A945-759370C7CDC4}"/>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12</a:t>
            </a:fld>
            <a:endParaRPr lang="ja-JP" altLang="en-US" dirty="0">
              <a:solidFill>
                <a:schemeClr val="tx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4477815-AA9D-436C-0BF7-1C3BA070D153}"/>
              </a:ext>
            </a:extLst>
          </p:cNvPr>
          <p:cNvSpPr>
            <a:spLocks noGrp="1"/>
          </p:cNvSpPr>
          <p:nvPr>
            <p:ph type="title"/>
          </p:nvPr>
        </p:nvSpPr>
        <p:spPr>
          <a:xfrm>
            <a:off x="628650" y="365126"/>
            <a:ext cx="4281743" cy="673965"/>
          </a:xfrm>
        </p:spPr>
        <p:txBody>
          <a:bodyPr>
            <a:normAutofit/>
          </a:bodyPr>
          <a:lstStyle/>
          <a:p>
            <a:r>
              <a:rPr kumimoji="1" lang="ja-JP" altLang="en-US" sz="3200" dirty="0"/>
              <a:t>割引率と期待収益率</a:t>
            </a:r>
          </a:p>
        </p:txBody>
      </p:sp>
      <p:sp>
        <p:nvSpPr>
          <p:cNvPr id="3" name="テキスト プレースホルダー 2">
            <a:extLst>
              <a:ext uri="{FF2B5EF4-FFF2-40B4-BE49-F238E27FC236}">
                <a16:creationId xmlns:a16="http://schemas.microsoft.com/office/drawing/2014/main" id="{9CFCE48D-12EF-8629-79A5-3B93585C796A}"/>
              </a:ext>
            </a:extLst>
          </p:cNvPr>
          <p:cNvSpPr>
            <a:spLocks noGrp="1"/>
          </p:cNvSpPr>
          <p:nvPr>
            <p:ph type="body" idx="1"/>
          </p:nvPr>
        </p:nvSpPr>
        <p:spPr>
          <a:xfrm>
            <a:off x="503622" y="1692830"/>
            <a:ext cx="7886700" cy="4571999"/>
          </a:xfrm>
        </p:spPr>
        <p:txBody>
          <a:bodyPr>
            <a:normAutofit fontScale="92500" lnSpcReduction="20000"/>
          </a:bodyPr>
          <a:lstStyle/>
          <a:p>
            <a:pPr marL="114300" indent="0">
              <a:buNone/>
            </a:pPr>
            <a:endParaRPr kumimoji="1" lang="en-US" altLang="ja-JP" dirty="0"/>
          </a:p>
          <a:p>
            <a:pPr marL="114300" indent="0">
              <a:buNone/>
            </a:pPr>
            <a:endParaRPr kumimoji="1" lang="en-US" altLang="ja-JP" dirty="0"/>
          </a:p>
          <a:p>
            <a:pPr marL="114300" indent="0">
              <a:buNone/>
            </a:pPr>
            <a:endParaRPr kumimoji="1" lang="en-US" altLang="ja-JP" dirty="0"/>
          </a:p>
          <a:p>
            <a:pPr marL="114300" indent="0">
              <a:buNone/>
            </a:pPr>
            <a:endParaRPr kumimoji="1" lang="en-US" altLang="ja-JP" dirty="0"/>
          </a:p>
          <a:p>
            <a:pPr marL="114300" indent="0">
              <a:buNone/>
            </a:pPr>
            <a:endParaRPr kumimoji="1" lang="en-US" altLang="ja-JP" dirty="0"/>
          </a:p>
          <a:p>
            <a:pPr marL="114300" indent="0">
              <a:buNone/>
            </a:pPr>
            <a:endParaRPr kumimoji="1" lang="en-US" altLang="ja-JP" dirty="0"/>
          </a:p>
          <a:p>
            <a:pPr marL="114300" indent="0">
              <a:buNone/>
            </a:pPr>
            <a:endParaRPr kumimoji="1" lang="en-US" altLang="ja-JP" dirty="0"/>
          </a:p>
          <a:p>
            <a:pPr marL="403225" indent="-288925">
              <a:lnSpc>
                <a:spcPts val="2640"/>
              </a:lnSpc>
              <a:buNone/>
            </a:pPr>
            <a:r>
              <a:rPr kumimoji="1" lang="ja-JP" altLang="en-US" sz="2400" dirty="0"/>
              <a:t>・期待収益率が（期待）インフレ率より小さい場合、実質の収益マイナスを前提することになる？</a:t>
            </a:r>
            <a:endParaRPr kumimoji="1" lang="en-US" altLang="ja-JP" sz="2400" dirty="0"/>
          </a:p>
          <a:p>
            <a:pPr marL="403225" indent="-288925">
              <a:lnSpc>
                <a:spcPts val="2640"/>
              </a:lnSpc>
              <a:buNone/>
            </a:pPr>
            <a:r>
              <a:rPr kumimoji="1" lang="ja-JP" altLang="en-US" sz="2400" dirty="0"/>
              <a:t>・国債利回りに、期待物価上昇率を加味して割引率とする必要があるのでは？</a:t>
            </a:r>
          </a:p>
        </p:txBody>
      </p:sp>
      <p:sp>
        <p:nvSpPr>
          <p:cNvPr id="4" name="正方形/長方形 3">
            <a:extLst>
              <a:ext uri="{FF2B5EF4-FFF2-40B4-BE49-F238E27FC236}">
                <a16:creationId xmlns:a16="http://schemas.microsoft.com/office/drawing/2014/main" id="{38110D9D-6928-6938-B89D-4F3A14962A5E}"/>
              </a:ext>
            </a:extLst>
          </p:cNvPr>
          <p:cNvSpPr/>
          <p:nvPr/>
        </p:nvSpPr>
        <p:spPr>
          <a:xfrm>
            <a:off x="1097280" y="1837114"/>
            <a:ext cx="2003367" cy="2028306"/>
          </a:xfrm>
          <a:prstGeom prst="rect">
            <a:avLst/>
          </a:prstGeom>
          <a:ln>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t>現在価値</a:t>
            </a:r>
          </a:p>
        </p:txBody>
      </p:sp>
      <p:sp>
        <p:nvSpPr>
          <p:cNvPr id="5" name="正方形/長方形 4">
            <a:extLst>
              <a:ext uri="{FF2B5EF4-FFF2-40B4-BE49-F238E27FC236}">
                <a16:creationId xmlns:a16="http://schemas.microsoft.com/office/drawing/2014/main" id="{5387B24C-D4B3-613B-FD9F-57AAE144750D}"/>
              </a:ext>
            </a:extLst>
          </p:cNvPr>
          <p:cNvSpPr/>
          <p:nvPr/>
        </p:nvSpPr>
        <p:spPr>
          <a:xfrm>
            <a:off x="5336772" y="1540726"/>
            <a:ext cx="2629592" cy="2662327"/>
          </a:xfrm>
          <a:prstGeom prst="rect">
            <a:avLst/>
          </a:prstGeom>
          <a:solidFill>
            <a:schemeClr val="accent6">
              <a:lumMod val="60000"/>
              <a:lumOff val="4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右矢印 5">
            <a:extLst>
              <a:ext uri="{FF2B5EF4-FFF2-40B4-BE49-F238E27FC236}">
                <a16:creationId xmlns:a16="http://schemas.microsoft.com/office/drawing/2014/main" id="{90456D40-C990-C090-B486-733DB8F089A1}"/>
              </a:ext>
            </a:extLst>
          </p:cNvPr>
          <p:cNvSpPr/>
          <p:nvPr/>
        </p:nvSpPr>
        <p:spPr>
          <a:xfrm>
            <a:off x="3395749" y="2315096"/>
            <a:ext cx="1745673" cy="382386"/>
          </a:xfrm>
          <a:prstGeom prst="rightArrow">
            <a:avLst/>
          </a:prstGeom>
          <a:solidFill>
            <a:schemeClr val="accent1">
              <a:lumMod val="40000"/>
              <a:lumOff val="60000"/>
            </a:schemeClr>
          </a:solidFill>
          <a:ln>
            <a:solidFill>
              <a:schemeClr val="accent3">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右矢印 6">
            <a:extLst>
              <a:ext uri="{FF2B5EF4-FFF2-40B4-BE49-F238E27FC236}">
                <a16:creationId xmlns:a16="http://schemas.microsoft.com/office/drawing/2014/main" id="{424BB97D-130B-66DD-9B57-6209714E1F4E}"/>
              </a:ext>
            </a:extLst>
          </p:cNvPr>
          <p:cNvSpPr/>
          <p:nvPr/>
        </p:nvSpPr>
        <p:spPr>
          <a:xfrm rot="10800000">
            <a:off x="3316951" y="3097474"/>
            <a:ext cx="1745673" cy="382386"/>
          </a:xfrm>
          <a:prstGeom prst="rightArrow">
            <a:avLst/>
          </a:prstGeom>
          <a:solidFill>
            <a:schemeClr val="accent6">
              <a:lumMod val="40000"/>
              <a:lumOff val="60000"/>
            </a:schemeClr>
          </a:solidFill>
          <a:ln>
            <a:solidFill>
              <a:schemeClr val="accent6">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3873E00E-DE3B-FD2C-E49C-437E50FE3392}"/>
              </a:ext>
            </a:extLst>
          </p:cNvPr>
          <p:cNvSpPr/>
          <p:nvPr/>
        </p:nvSpPr>
        <p:spPr>
          <a:xfrm>
            <a:off x="5657851" y="1873237"/>
            <a:ext cx="2003367" cy="20283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a:t>将来価値</a:t>
            </a:r>
          </a:p>
        </p:txBody>
      </p:sp>
      <p:sp>
        <p:nvSpPr>
          <p:cNvPr id="10" name="テキスト ボックス 9">
            <a:extLst>
              <a:ext uri="{FF2B5EF4-FFF2-40B4-BE49-F238E27FC236}">
                <a16:creationId xmlns:a16="http://schemas.microsoft.com/office/drawing/2014/main" id="{7ECE6DB7-AD7A-DFCF-1130-3D33330CE0F5}"/>
              </a:ext>
            </a:extLst>
          </p:cNvPr>
          <p:cNvSpPr txBox="1"/>
          <p:nvPr/>
        </p:nvSpPr>
        <p:spPr>
          <a:xfrm>
            <a:off x="3563549" y="2003163"/>
            <a:ext cx="1346844" cy="369332"/>
          </a:xfrm>
          <a:prstGeom prst="rect">
            <a:avLst/>
          </a:prstGeom>
          <a:noFill/>
        </p:spPr>
        <p:txBody>
          <a:bodyPr wrap="none" rtlCol="0">
            <a:spAutoFit/>
          </a:bodyPr>
          <a:lstStyle/>
          <a:p>
            <a:r>
              <a:rPr kumimoji="1" lang="ja-JP" altLang="en-US" sz="1800" b="1" dirty="0"/>
              <a:t>期待収益率</a:t>
            </a:r>
          </a:p>
        </p:txBody>
      </p:sp>
      <p:sp>
        <p:nvSpPr>
          <p:cNvPr id="11" name="テキスト ボックス 10">
            <a:extLst>
              <a:ext uri="{FF2B5EF4-FFF2-40B4-BE49-F238E27FC236}">
                <a16:creationId xmlns:a16="http://schemas.microsoft.com/office/drawing/2014/main" id="{5CA75DF2-D8A7-6073-B428-A707326F0371}"/>
              </a:ext>
            </a:extLst>
          </p:cNvPr>
          <p:cNvSpPr txBox="1"/>
          <p:nvPr/>
        </p:nvSpPr>
        <p:spPr>
          <a:xfrm>
            <a:off x="3839436" y="3479861"/>
            <a:ext cx="881973" cy="369332"/>
          </a:xfrm>
          <a:prstGeom prst="rect">
            <a:avLst/>
          </a:prstGeom>
          <a:noFill/>
        </p:spPr>
        <p:txBody>
          <a:bodyPr wrap="none" rtlCol="0">
            <a:spAutoFit/>
          </a:bodyPr>
          <a:lstStyle/>
          <a:p>
            <a:r>
              <a:rPr kumimoji="1" lang="ja-JP" altLang="en-US" sz="1800" b="1" dirty="0"/>
              <a:t>割引率</a:t>
            </a:r>
          </a:p>
        </p:txBody>
      </p:sp>
      <p:sp>
        <p:nvSpPr>
          <p:cNvPr id="12" name="テキスト ボックス 11">
            <a:extLst>
              <a:ext uri="{FF2B5EF4-FFF2-40B4-BE49-F238E27FC236}">
                <a16:creationId xmlns:a16="http://schemas.microsoft.com/office/drawing/2014/main" id="{57467C16-9314-5D1A-6EA5-AD422FD4C142}"/>
              </a:ext>
            </a:extLst>
          </p:cNvPr>
          <p:cNvSpPr txBox="1"/>
          <p:nvPr/>
        </p:nvSpPr>
        <p:spPr>
          <a:xfrm>
            <a:off x="4082770" y="2697661"/>
            <a:ext cx="442750" cy="400110"/>
          </a:xfrm>
          <a:prstGeom prst="rect">
            <a:avLst/>
          </a:prstGeom>
          <a:noFill/>
        </p:spPr>
        <p:txBody>
          <a:bodyPr wrap="none" rtlCol="0">
            <a:spAutoFit/>
          </a:bodyPr>
          <a:lstStyle/>
          <a:p>
            <a:r>
              <a:rPr kumimoji="1" lang="ja-JP" altLang="en-US" sz="2000" b="1" dirty="0"/>
              <a:t>＝</a:t>
            </a:r>
          </a:p>
        </p:txBody>
      </p:sp>
      <p:sp>
        <p:nvSpPr>
          <p:cNvPr id="8" name="スライド番号プレースホルダー 2">
            <a:extLst>
              <a:ext uri="{FF2B5EF4-FFF2-40B4-BE49-F238E27FC236}">
                <a16:creationId xmlns:a16="http://schemas.microsoft.com/office/drawing/2014/main" id="{28A3814C-767E-3FBE-4834-A1C0A1B2408F}"/>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13</a:t>
            </a:fld>
            <a:endParaRPr lang="ja-JP" altLang="en-US" dirty="0">
              <a:solidFill>
                <a:schemeClr val="tx1"/>
              </a:solidFill>
            </a:endParaRPr>
          </a:p>
        </p:txBody>
      </p:sp>
    </p:spTree>
    <p:extLst>
      <p:ext uri="{BB962C8B-B14F-4D97-AF65-F5344CB8AC3E}">
        <p14:creationId xmlns:p14="http://schemas.microsoft.com/office/powerpoint/2010/main" val="25645206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sp>
        <p:nvSpPr>
          <p:cNvPr id="324" name="Google Shape;324;p20"/>
          <p:cNvSpPr txBox="1">
            <a:spLocks noGrp="1"/>
          </p:cNvSpPr>
          <p:nvPr>
            <p:ph type="title"/>
          </p:nvPr>
        </p:nvSpPr>
        <p:spPr>
          <a:xfrm>
            <a:off x="288607" y="223773"/>
            <a:ext cx="8519160" cy="56657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200" dirty="0">
                <a:solidFill>
                  <a:schemeClr val="tx1"/>
                </a:solidFill>
                <a:latin typeface="Arial"/>
                <a:ea typeface="Arial"/>
                <a:cs typeface="Arial"/>
                <a:sym typeface="Arial"/>
              </a:rPr>
              <a:t>「</a:t>
            </a:r>
            <a:r>
              <a:rPr lang="ja-JP" sz="3200" dirty="0">
                <a:solidFill>
                  <a:schemeClr val="tx1"/>
                </a:solidFill>
                <a:latin typeface="Arial"/>
                <a:ea typeface="Arial"/>
                <a:cs typeface="Arial"/>
                <a:sym typeface="Arial"/>
              </a:rPr>
              <a:t>リスク調整</a:t>
            </a:r>
            <a:r>
              <a:rPr lang="ja-JP" altLang="en-US" sz="3200" dirty="0">
                <a:solidFill>
                  <a:schemeClr val="tx1"/>
                </a:solidFill>
                <a:latin typeface="Arial"/>
                <a:ea typeface="Arial"/>
                <a:cs typeface="Arial"/>
                <a:sym typeface="Arial"/>
              </a:rPr>
              <a:t>」への対応</a:t>
            </a:r>
            <a:endParaRPr sz="3200" dirty="0">
              <a:solidFill>
                <a:schemeClr val="tx1"/>
              </a:solidFill>
            </a:endParaRPr>
          </a:p>
        </p:txBody>
      </p:sp>
      <p:sp>
        <p:nvSpPr>
          <p:cNvPr id="325" name="Google Shape;325;p20"/>
          <p:cNvSpPr txBox="1">
            <a:spLocks noGrp="1"/>
          </p:cNvSpPr>
          <p:nvPr>
            <p:ph type="body" idx="1"/>
          </p:nvPr>
        </p:nvSpPr>
        <p:spPr>
          <a:xfrm>
            <a:off x="390525" y="856849"/>
            <a:ext cx="8417242" cy="5652016"/>
          </a:xfrm>
          <a:prstGeom prst="rect">
            <a:avLst/>
          </a:prstGeom>
          <a:noFill/>
          <a:ln>
            <a:noFill/>
          </a:ln>
        </p:spPr>
        <p:txBody>
          <a:bodyPr spcFirstLastPara="1" wrap="square" lIns="91425" tIns="45700" rIns="91425" bIns="45700" anchor="t" anchorCtr="0">
            <a:noAutofit/>
          </a:bodyPr>
          <a:lstStyle/>
          <a:p>
            <a:pPr marL="534988" lvl="0" indent="-534988" algn="l" rtl="0">
              <a:lnSpc>
                <a:spcPts val="2400"/>
              </a:lnSpc>
              <a:spcBef>
                <a:spcPts val="0"/>
              </a:spcBef>
              <a:spcAft>
                <a:spcPts val="0"/>
              </a:spcAft>
              <a:buClr>
                <a:schemeClr val="dk1"/>
              </a:buClr>
              <a:buSzPts val="2200"/>
              <a:buNone/>
            </a:pPr>
            <a:r>
              <a:rPr lang="en-US" altLang="ja-JP" sz="1800" dirty="0">
                <a:latin typeface="Meiryo UI" panose="020B0604030504040204" pitchFamily="50" charset="-128"/>
                <a:ea typeface="Meiryo UI" panose="020B0604030504040204" pitchFamily="50" charset="-128"/>
                <a:cs typeface="Arial"/>
                <a:sym typeface="Arial"/>
              </a:rPr>
              <a:t>(</a:t>
            </a:r>
            <a:r>
              <a:rPr lang="ja-JP" altLang="en-US" sz="1800" dirty="0">
                <a:latin typeface="Meiryo UI" panose="020B0604030504040204" pitchFamily="50" charset="-128"/>
                <a:ea typeface="Meiryo UI" panose="020B0604030504040204" pitchFamily="50" charset="-128"/>
                <a:cs typeface="Arial"/>
                <a:sym typeface="Arial"/>
              </a:rPr>
              <a:t>１</a:t>
            </a:r>
            <a:r>
              <a:rPr lang="en-US" altLang="ja-JP" sz="1800" dirty="0">
                <a:latin typeface="Meiryo UI" panose="020B0604030504040204" pitchFamily="50" charset="-128"/>
                <a:ea typeface="Meiryo UI" panose="020B0604030504040204" pitchFamily="50" charset="-128"/>
                <a:cs typeface="Arial"/>
                <a:sym typeface="Arial"/>
              </a:rPr>
              <a:t>)	</a:t>
            </a:r>
            <a:r>
              <a:rPr lang="ja-JP" altLang="en-US" sz="1800" u="sng" dirty="0">
                <a:latin typeface="Meiryo UI" panose="020B0604030504040204" pitchFamily="50" charset="-128"/>
                <a:ea typeface="Meiryo UI" panose="020B0604030504040204" pitchFamily="50" charset="-128"/>
                <a:cs typeface="Arial"/>
                <a:sym typeface="Arial"/>
              </a:rPr>
              <a:t>通常のファイナンスでは、リスクが異なる場合、割引率を変える</a:t>
            </a:r>
            <a:r>
              <a:rPr lang="ja-JP" altLang="en-US" sz="1800" dirty="0">
                <a:latin typeface="Meiryo UI" panose="020B0604030504040204" pitchFamily="50" charset="-128"/>
                <a:ea typeface="Meiryo UI" panose="020B0604030504040204" pitchFamily="50" charset="-128"/>
                <a:cs typeface="Arial"/>
                <a:sym typeface="Arial"/>
              </a:rPr>
              <a:t>が、</a:t>
            </a:r>
            <a:r>
              <a:rPr lang="ja-JP" sz="1800" b="1" dirty="0">
                <a:latin typeface="Meiryo UI" panose="020B0604030504040204" pitchFamily="50" charset="-128"/>
                <a:ea typeface="Meiryo UI" panose="020B0604030504040204" pitchFamily="50" charset="-128"/>
                <a:cs typeface="Arial"/>
                <a:sym typeface="Arial"/>
              </a:rPr>
              <a:t>我が国のVFMガイドライン</a:t>
            </a:r>
            <a:r>
              <a:rPr lang="ja-JP" sz="1800" dirty="0">
                <a:latin typeface="Meiryo UI" panose="020B0604030504040204" pitchFamily="50" charset="-128"/>
                <a:ea typeface="Meiryo UI" panose="020B0604030504040204" pitchFamily="50" charset="-128"/>
                <a:cs typeface="Arial"/>
                <a:sym typeface="Arial"/>
              </a:rPr>
              <a:t>は、「</a:t>
            </a:r>
            <a:r>
              <a:rPr 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事業リスク</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の対価を</a:t>
            </a:r>
            <a:r>
              <a:rPr 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別途調整した上で、割引率は</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a:t>
            </a:r>
            <a:r>
              <a:rPr lang="en-US" alt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PSC</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a:t>
            </a:r>
            <a:r>
              <a:rPr lang="en-US" alt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PFI-LCC</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とも</a:t>
            </a:r>
            <a:r>
              <a:rPr 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リスクフリーレートを使う</a:t>
            </a:r>
            <a:r>
              <a:rPr lang="ja-JP" sz="1800" dirty="0">
                <a:latin typeface="Meiryo UI" panose="020B0604030504040204" pitchFamily="50" charset="-128"/>
                <a:ea typeface="Meiryo UI" panose="020B0604030504040204" pitchFamily="50" charset="-128"/>
                <a:cs typeface="Arial"/>
                <a:sym typeface="Arial"/>
              </a:rPr>
              <a:t>」というスタンス。</a:t>
            </a:r>
            <a:endParaRPr lang="en-US" altLang="ja-JP" sz="1800" dirty="0">
              <a:latin typeface="Meiryo UI" panose="020B0604030504040204" pitchFamily="50" charset="-128"/>
              <a:ea typeface="Meiryo UI" panose="020B0604030504040204" pitchFamily="50" charset="-128"/>
              <a:cs typeface="Arial"/>
              <a:sym typeface="Arial"/>
            </a:endParaRPr>
          </a:p>
          <a:p>
            <a:pPr marL="534988" lvl="0" indent="-534988" algn="l" rtl="0">
              <a:lnSpc>
                <a:spcPts val="1200"/>
              </a:lnSpc>
              <a:spcBef>
                <a:spcPts val="0"/>
              </a:spcBef>
              <a:spcAft>
                <a:spcPts val="0"/>
              </a:spcAft>
              <a:buClr>
                <a:schemeClr val="dk1"/>
              </a:buClr>
              <a:buSzPts val="2200"/>
              <a:buNone/>
            </a:pPr>
            <a:endParaRPr lang="en-US" altLang="ja-JP" sz="1800" dirty="0">
              <a:latin typeface="Meiryo UI" panose="020B0604030504040204" pitchFamily="50" charset="-128"/>
              <a:ea typeface="Meiryo UI" panose="020B0604030504040204" pitchFamily="50" charset="-128"/>
              <a:cs typeface="Arial"/>
              <a:sym typeface="Arial"/>
            </a:endParaRPr>
          </a:p>
          <a:p>
            <a:pPr marL="534988" lvl="0" indent="-534988">
              <a:lnSpc>
                <a:spcPts val="2400"/>
              </a:lnSpc>
              <a:spcBef>
                <a:spcPts val="0"/>
              </a:spcBef>
              <a:buSzPts val="2200"/>
              <a:buNone/>
            </a:pPr>
            <a:r>
              <a:rPr lang="en-US" altLang="ja-JP" sz="1800" dirty="0">
                <a:latin typeface="Meiryo UI" panose="020B0604030504040204" pitchFamily="50" charset="-128"/>
                <a:ea typeface="Meiryo UI" panose="020B0604030504040204" pitchFamily="50" charset="-128"/>
                <a:cs typeface="Arial"/>
                <a:sym typeface="Arial"/>
              </a:rPr>
              <a:t>(</a:t>
            </a:r>
            <a:r>
              <a:rPr lang="ja-JP" altLang="en-US" sz="1800" dirty="0">
                <a:latin typeface="Meiryo UI" panose="020B0604030504040204" pitchFamily="50" charset="-128"/>
                <a:ea typeface="Meiryo UI" panose="020B0604030504040204" pitchFamily="50" charset="-128"/>
                <a:cs typeface="Arial"/>
                <a:sym typeface="Arial"/>
              </a:rPr>
              <a:t>２</a:t>
            </a:r>
            <a:r>
              <a:rPr lang="en-US" altLang="ja-JP" sz="1800" dirty="0">
                <a:latin typeface="Meiryo UI" panose="020B0604030504040204" pitchFamily="50" charset="-128"/>
                <a:ea typeface="Meiryo UI" panose="020B0604030504040204" pitchFamily="50" charset="-128"/>
                <a:cs typeface="Arial"/>
                <a:sym typeface="Arial"/>
              </a:rPr>
              <a:t>) </a:t>
            </a:r>
            <a:r>
              <a:rPr lang="ja-JP" altLang="en-US" sz="1800" b="1" dirty="0">
                <a:latin typeface="Meiryo UI" panose="020B0604030504040204" pitchFamily="50" charset="-128"/>
                <a:ea typeface="Meiryo UI" panose="020B0604030504040204" pitchFamily="50" charset="-128"/>
                <a:cs typeface="Arial"/>
                <a:sym typeface="Arial"/>
              </a:rPr>
              <a:t>ガイドラインが、</a:t>
            </a:r>
            <a:r>
              <a:rPr lang="ja-JP" altLang="en-US" sz="1800" dirty="0">
                <a:latin typeface="Meiryo UI" panose="020B0604030504040204" pitchFamily="50" charset="-128"/>
                <a:ea typeface="Meiryo UI" panose="020B0604030504040204" pitchFamily="50" charset="-128"/>
                <a:cs typeface="Arial"/>
                <a:sym typeface="Arial"/>
              </a:rPr>
              <a:t>「</a:t>
            </a:r>
            <a:r>
              <a:rPr lang="en-US" alt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PSC</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においてもそれに対応するリスクを公共部門が負うリスクとして計算し、加えることが必要である</a:t>
            </a:r>
            <a:r>
              <a:rPr lang="ja-JP" altLang="en-US" sz="1800" dirty="0">
                <a:latin typeface="Meiryo UI" panose="020B0604030504040204" pitchFamily="50" charset="-128"/>
                <a:ea typeface="Meiryo UI" panose="020B0604030504040204" pitchFamily="50" charset="-128"/>
                <a:cs typeface="Arial"/>
                <a:sym typeface="Arial"/>
              </a:rPr>
              <a:t>」としているのは、</a:t>
            </a:r>
            <a:r>
              <a:rPr lang="ja-JP" altLang="en-US" sz="1800" b="1" u="sng" dirty="0">
                <a:latin typeface="Meiryo UI" panose="020B0604030504040204" pitchFamily="50" charset="-128"/>
                <a:ea typeface="Meiryo UI" panose="020B0604030504040204" pitchFamily="50" charset="-128"/>
                <a:cs typeface="Arial"/>
                <a:sym typeface="Arial"/>
              </a:rPr>
              <a:t>割引率を揃えるため。</a:t>
            </a:r>
            <a:r>
              <a:rPr lang="ja-JP" altLang="en-US" sz="1800" dirty="0">
                <a:latin typeface="Meiryo UI" panose="020B0604030504040204" pitchFamily="50" charset="-128"/>
                <a:ea typeface="Meiryo UI" panose="020B0604030504040204" pitchFamily="50" charset="-128"/>
                <a:cs typeface="Arial"/>
                <a:sym typeface="Arial"/>
              </a:rPr>
              <a:t>これは、</a:t>
            </a:r>
            <a:r>
              <a:rPr lang="en-US" altLang="ja-JP" sz="1800" b="1" dirty="0">
                <a:latin typeface="Meiryo UI" panose="020B0604030504040204" pitchFamily="50" charset="-128"/>
                <a:ea typeface="Meiryo UI" panose="020B0604030504040204" pitchFamily="50" charset="-128"/>
                <a:cs typeface="Arial"/>
                <a:sym typeface="Arial"/>
              </a:rPr>
              <a:t>VFM</a:t>
            </a:r>
            <a:r>
              <a:rPr lang="ja-JP" altLang="en-US" sz="1800" b="1" dirty="0">
                <a:latin typeface="Meiryo UI" panose="020B0604030504040204" pitchFamily="50" charset="-128"/>
                <a:ea typeface="Meiryo UI" panose="020B0604030504040204" pitchFamily="50" charset="-128"/>
                <a:cs typeface="Arial"/>
                <a:sym typeface="Arial"/>
              </a:rPr>
              <a:t>算定のための処置で、</a:t>
            </a:r>
            <a:r>
              <a:rPr lang="ja-JP" altLang="en-US" sz="1800" dirty="0">
                <a:latin typeface="Meiryo UI" panose="020B0604030504040204" pitchFamily="50" charset="-128"/>
                <a:ea typeface="Meiryo UI" panose="020B0604030504040204" pitchFamily="50" charset="-128"/>
                <a:cs typeface="Arial"/>
                <a:sym typeface="Arial"/>
              </a:rPr>
              <a:t>事業費用積算への反映は求めていない。</a:t>
            </a:r>
            <a:endParaRPr sz="1800" dirty="0">
              <a:latin typeface="Meiryo UI" panose="020B0604030504040204" pitchFamily="50" charset="-128"/>
              <a:ea typeface="Meiryo UI" panose="020B0604030504040204" pitchFamily="50" charset="-128"/>
              <a:cs typeface="Arial"/>
              <a:sym typeface="Arial"/>
            </a:endParaRPr>
          </a:p>
          <a:p>
            <a:pPr marL="0" lvl="0" indent="0" algn="l" rtl="0">
              <a:lnSpc>
                <a:spcPts val="1200"/>
              </a:lnSpc>
              <a:spcBef>
                <a:spcPts val="0"/>
              </a:spcBef>
              <a:spcAft>
                <a:spcPts val="0"/>
              </a:spcAft>
              <a:buClr>
                <a:schemeClr val="dk1"/>
              </a:buClr>
              <a:buSzPts val="2200"/>
              <a:buNone/>
            </a:pPr>
            <a:endParaRPr sz="1800" dirty="0">
              <a:latin typeface="Meiryo UI" panose="020B0604030504040204" pitchFamily="50" charset="-128"/>
              <a:ea typeface="Meiryo UI" panose="020B0604030504040204" pitchFamily="50" charset="-128"/>
              <a:cs typeface="Arial"/>
              <a:sym typeface="Arial"/>
            </a:endParaRPr>
          </a:p>
          <a:p>
            <a:pPr marL="534988" lvl="0" indent="-534988" algn="l" rtl="0">
              <a:lnSpc>
                <a:spcPts val="2400"/>
              </a:lnSpc>
              <a:spcBef>
                <a:spcPts val="0"/>
              </a:spcBef>
              <a:spcAft>
                <a:spcPts val="0"/>
              </a:spcAft>
              <a:buClr>
                <a:schemeClr val="dk1"/>
              </a:buClr>
              <a:buSzPts val="2200"/>
              <a:buNone/>
            </a:pPr>
            <a:r>
              <a:rPr lang="en-US" altLang="ja-JP" sz="1800" dirty="0">
                <a:latin typeface="Meiryo UI" panose="020B0604030504040204" pitchFamily="50" charset="-128"/>
                <a:ea typeface="Meiryo UI" panose="020B0604030504040204" pitchFamily="50" charset="-128"/>
                <a:cs typeface="Arial"/>
                <a:sym typeface="Arial"/>
              </a:rPr>
              <a:t>(</a:t>
            </a:r>
            <a:r>
              <a:rPr lang="ja-JP" altLang="en-US" sz="1800" dirty="0">
                <a:latin typeface="Meiryo UI" panose="020B0604030504040204" pitchFamily="50" charset="-128"/>
                <a:ea typeface="Meiryo UI" panose="020B0604030504040204" pitchFamily="50" charset="-128"/>
                <a:cs typeface="Arial"/>
                <a:sym typeface="Arial"/>
              </a:rPr>
              <a:t>３</a:t>
            </a:r>
            <a:r>
              <a:rPr lang="en-US" altLang="ja-JP" sz="1800" dirty="0">
                <a:latin typeface="Meiryo UI" panose="020B0604030504040204" pitchFamily="50" charset="-128"/>
                <a:ea typeface="Meiryo UI" panose="020B0604030504040204" pitchFamily="50" charset="-128"/>
                <a:cs typeface="Arial"/>
                <a:sym typeface="Arial"/>
              </a:rPr>
              <a:t>)	</a:t>
            </a:r>
            <a:r>
              <a:rPr lang="ja-JP" altLang="en-US" sz="1800" b="1" dirty="0">
                <a:latin typeface="Meiryo UI" panose="020B0604030504040204" pitchFamily="50" charset="-128"/>
                <a:ea typeface="Meiryo UI" panose="020B0604030504040204" pitchFamily="50" charset="-128"/>
                <a:cs typeface="Arial"/>
                <a:sym typeface="Arial"/>
              </a:rPr>
              <a:t>ガイドライン</a:t>
            </a:r>
            <a:r>
              <a:rPr lang="ja-JP" sz="1800" dirty="0">
                <a:latin typeface="Meiryo UI" panose="020B0604030504040204" pitchFamily="50" charset="-128"/>
                <a:ea typeface="Meiryo UI" panose="020B0604030504040204" pitchFamily="50" charset="-128"/>
                <a:cs typeface="Arial"/>
                <a:sym typeface="Arial"/>
              </a:rPr>
              <a:t>は</a:t>
            </a:r>
            <a:r>
              <a:rPr lang="ja-JP" sz="1800" b="1" dirty="0">
                <a:latin typeface="Meiryo UI" panose="020B0604030504040204" pitchFamily="50" charset="-128"/>
                <a:ea typeface="Meiryo UI" panose="020B0604030504040204" pitchFamily="50" charset="-128"/>
                <a:cs typeface="Arial"/>
                <a:sym typeface="Arial"/>
              </a:rPr>
              <a:t>、</a:t>
            </a:r>
            <a:r>
              <a:rPr lang="ja-JP" altLang="en-US" sz="1800" u="sng" dirty="0">
                <a:latin typeface="Meiryo UI" panose="020B0604030504040204" pitchFamily="50" charset="-128"/>
                <a:ea typeface="Meiryo UI" panose="020B0604030504040204" pitchFamily="50" charset="-128"/>
                <a:cs typeface="Arial"/>
                <a:sym typeface="Arial"/>
              </a:rPr>
              <a:t>各種リスク自体を</a:t>
            </a:r>
            <a:r>
              <a:rPr lang="ja-JP" sz="1800" u="sng" dirty="0">
                <a:latin typeface="Meiryo UI" panose="020B0604030504040204" pitchFamily="50" charset="-128"/>
                <a:ea typeface="Meiryo UI" panose="020B0604030504040204" pitchFamily="50" charset="-128"/>
                <a:cs typeface="Arial"/>
                <a:sym typeface="Arial"/>
              </a:rPr>
              <a:t>「発生確率 ✕ 予想される費用負担」という期待値で</a:t>
            </a:r>
            <a:r>
              <a:rPr lang="ja-JP" altLang="en-US" sz="1800" u="sng" dirty="0">
                <a:latin typeface="Meiryo UI" panose="020B0604030504040204" pitchFamily="50" charset="-128"/>
                <a:ea typeface="Meiryo UI" panose="020B0604030504040204" pitchFamily="50" charset="-128"/>
                <a:cs typeface="Arial"/>
                <a:sym typeface="Arial"/>
              </a:rPr>
              <a:t>推計し積算</a:t>
            </a:r>
            <a:r>
              <a:rPr lang="ja-JP" sz="1800" dirty="0">
                <a:latin typeface="Meiryo UI" panose="020B0604030504040204" pitchFamily="50" charset="-128"/>
                <a:ea typeface="Meiryo UI" panose="020B0604030504040204" pitchFamily="50" charset="-128"/>
                <a:cs typeface="Arial"/>
                <a:sym typeface="Arial"/>
              </a:rPr>
              <a:t>を求めているが、</a:t>
            </a:r>
            <a:r>
              <a:rPr lang="ja-JP" altLang="en-US" sz="1800" b="1" dirty="0">
                <a:solidFill>
                  <a:schemeClr val="tx1"/>
                </a:solidFill>
                <a:latin typeface="Meiryo UI" panose="020B0604030504040204" pitchFamily="50" charset="-128"/>
                <a:ea typeface="Meiryo UI" panose="020B0604030504040204" pitchFamily="50" charset="-128"/>
                <a:cs typeface="Arial"/>
                <a:sym typeface="Arial"/>
              </a:rPr>
              <a:t>発生確率の把握が困難</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で、</a:t>
            </a:r>
            <a:r>
              <a:rPr lang="ja-JP" altLang="ja-JP" sz="1800" b="1" dirty="0">
                <a:solidFill>
                  <a:schemeClr val="tx1"/>
                </a:solidFill>
                <a:latin typeface="Meiryo UI" panose="020B0604030504040204" pitchFamily="50" charset="-128"/>
                <a:ea typeface="Meiryo UI" panose="020B0604030504040204" pitchFamily="50" charset="-128"/>
                <a:cs typeface="Arial"/>
                <a:sym typeface="Arial"/>
              </a:rPr>
              <a:t>実務上対応でき</a:t>
            </a:r>
            <a:r>
              <a:rPr lang="ja-JP" altLang="en-US" sz="1800" b="1" dirty="0">
                <a:solidFill>
                  <a:schemeClr val="tx1"/>
                </a:solidFill>
                <a:latin typeface="Meiryo UI" panose="020B0604030504040204" pitchFamily="50" charset="-128"/>
                <a:ea typeface="Meiryo UI" panose="020B0604030504040204" pitchFamily="50" charset="-128"/>
                <a:cs typeface="Arial"/>
                <a:sym typeface="Arial"/>
              </a:rPr>
              <a:t>ず</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a:t>
            </a:r>
            <a:r>
              <a:rPr lang="ja-JP" sz="1800" dirty="0">
                <a:latin typeface="Meiryo UI" panose="020B0604030504040204" pitchFamily="50" charset="-128"/>
                <a:ea typeface="Meiryo UI" panose="020B0604030504040204" pitchFamily="50" charset="-128"/>
                <a:cs typeface="Arial"/>
                <a:sym typeface="Arial"/>
              </a:rPr>
              <a:t>火災保険料等一部の調整を除き、</a:t>
            </a:r>
            <a:r>
              <a:rPr lang="ja-JP" sz="1800" b="1" dirty="0">
                <a:latin typeface="Meiryo UI" panose="020B0604030504040204" pitchFamily="50" charset="-128"/>
                <a:ea typeface="Meiryo UI" panose="020B0604030504040204" pitchFamily="50" charset="-128"/>
                <a:cs typeface="Arial"/>
                <a:sym typeface="Arial"/>
              </a:rPr>
              <a:t>実施されていない</a:t>
            </a:r>
            <a:r>
              <a:rPr lang="ja-JP" sz="1800" dirty="0">
                <a:solidFill>
                  <a:schemeClr val="tx1"/>
                </a:solidFill>
                <a:latin typeface="Meiryo UI" panose="020B0604030504040204" pitchFamily="50" charset="-128"/>
                <a:ea typeface="Meiryo UI" panose="020B0604030504040204" pitchFamily="50" charset="-128"/>
                <a:cs typeface="Arial"/>
                <a:sym typeface="Arial"/>
              </a:rPr>
              <a:t>。</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ただ、</a:t>
            </a:r>
            <a:r>
              <a:rPr lang="ja-JP" altLang="en-US" sz="1800" b="1" dirty="0">
                <a:solidFill>
                  <a:schemeClr val="accent2">
                    <a:lumMod val="75000"/>
                  </a:schemeClr>
                </a:solidFill>
                <a:latin typeface="Meiryo UI" panose="020B0604030504040204" pitchFamily="50" charset="-128"/>
                <a:ea typeface="Meiryo UI" panose="020B0604030504040204" pitchFamily="50" charset="-128"/>
                <a:cs typeface="Arial"/>
                <a:sym typeface="Arial"/>
              </a:rPr>
              <a:t>実施しないままでは</a:t>
            </a:r>
            <a:r>
              <a:rPr lang="en-US" altLang="ja-JP" sz="1800" b="1" dirty="0">
                <a:solidFill>
                  <a:schemeClr val="accent2">
                    <a:lumMod val="75000"/>
                  </a:schemeClr>
                </a:solidFill>
                <a:latin typeface="Meiryo UI" panose="020B0604030504040204" pitchFamily="50" charset="-128"/>
                <a:ea typeface="Meiryo UI" panose="020B0604030504040204" pitchFamily="50" charset="-128"/>
                <a:cs typeface="Arial"/>
                <a:sym typeface="Arial"/>
              </a:rPr>
              <a:t>VFM</a:t>
            </a:r>
            <a:r>
              <a:rPr lang="ja-JP" altLang="en-US" sz="1800" b="1" dirty="0">
                <a:solidFill>
                  <a:schemeClr val="accent2">
                    <a:lumMod val="75000"/>
                  </a:schemeClr>
                </a:solidFill>
                <a:latin typeface="Meiryo UI" panose="020B0604030504040204" pitchFamily="50" charset="-128"/>
                <a:ea typeface="Meiryo UI" panose="020B0604030504040204" pitchFamily="50" charset="-128"/>
                <a:cs typeface="Arial"/>
                <a:sym typeface="Arial"/>
              </a:rPr>
              <a:t>が過小となる。</a:t>
            </a:r>
            <a:endParaRPr lang="en-US" altLang="ja-JP" sz="1800" b="1" dirty="0">
              <a:solidFill>
                <a:schemeClr val="accent2">
                  <a:lumMod val="75000"/>
                </a:schemeClr>
              </a:solidFill>
              <a:latin typeface="Meiryo UI" panose="020B0604030504040204" pitchFamily="50" charset="-128"/>
              <a:ea typeface="Meiryo UI" panose="020B0604030504040204" pitchFamily="50" charset="-128"/>
              <a:cs typeface="Arial"/>
              <a:sym typeface="Arial"/>
            </a:endParaRPr>
          </a:p>
          <a:p>
            <a:pPr marL="534988" lvl="0" indent="-534988" algn="l" rtl="0">
              <a:lnSpc>
                <a:spcPts val="1200"/>
              </a:lnSpc>
              <a:spcBef>
                <a:spcPts val="0"/>
              </a:spcBef>
              <a:spcAft>
                <a:spcPts val="0"/>
              </a:spcAft>
              <a:buClr>
                <a:schemeClr val="dk1"/>
              </a:buClr>
              <a:buSzPts val="2200"/>
              <a:buNone/>
            </a:pPr>
            <a:endParaRPr lang="en-US" altLang="ja-JP" sz="1800" dirty="0">
              <a:solidFill>
                <a:schemeClr val="tx1"/>
              </a:solidFill>
              <a:latin typeface="Meiryo UI" panose="020B0604030504040204" pitchFamily="50" charset="-128"/>
              <a:ea typeface="Meiryo UI" panose="020B0604030504040204" pitchFamily="50" charset="-128"/>
              <a:cs typeface="Arial"/>
              <a:sym typeface="Arial"/>
            </a:endParaRPr>
          </a:p>
          <a:p>
            <a:pPr marL="534988" lvl="0" indent="-534988" algn="just" rtl="0">
              <a:lnSpc>
                <a:spcPts val="2400"/>
              </a:lnSpc>
              <a:spcBef>
                <a:spcPts val="0"/>
              </a:spcBef>
              <a:spcAft>
                <a:spcPts val="0"/>
              </a:spcAft>
              <a:buClr>
                <a:srgbClr val="C55A11"/>
              </a:buClr>
              <a:buSzPts val="2200"/>
              <a:buNone/>
            </a:pPr>
            <a:r>
              <a:rPr lang="en-US" altLang="ja-JP" sz="1800" dirty="0">
                <a:solidFill>
                  <a:schemeClr val="tx1"/>
                </a:solidFill>
                <a:latin typeface="Meiryo UI" panose="020B0604030504040204" pitchFamily="50" charset="-128"/>
                <a:ea typeface="Meiryo UI" panose="020B0604030504040204" pitchFamily="50" charset="-128"/>
                <a:cs typeface="Arial"/>
                <a:sym typeface="Arial"/>
              </a:rPr>
              <a:t>(</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４</a:t>
            </a:r>
            <a:r>
              <a:rPr lang="en-US" altLang="ja-JP" sz="1800" dirty="0">
                <a:solidFill>
                  <a:schemeClr val="tx1"/>
                </a:solidFill>
                <a:latin typeface="Meiryo UI" panose="020B0604030504040204" pitchFamily="50" charset="-128"/>
                <a:ea typeface="Meiryo UI" panose="020B0604030504040204" pitchFamily="50" charset="-128"/>
                <a:cs typeface="Arial"/>
                <a:sym typeface="Arial"/>
              </a:rPr>
              <a:t>)	</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実施可能な方法として、</a:t>
            </a:r>
            <a:r>
              <a:rPr lang="en-US" altLang="ja-JP" sz="1800" b="1" dirty="0">
                <a:solidFill>
                  <a:schemeClr val="tx1"/>
                </a:solidFill>
                <a:latin typeface="Meiryo UI" panose="020B0604030504040204" pitchFamily="50" charset="-128"/>
                <a:ea typeface="Meiryo UI" panose="020B0604030504040204" pitchFamily="50" charset="-128"/>
                <a:cs typeface="Arial"/>
                <a:sym typeface="Arial"/>
              </a:rPr>
              <a:t>PSC</a:t>
            </a:r>
            <a:r>
              <a:rPr lang="ja-JP" altLang="en-US" sz="1800" b="1" dirty="0">
                <a:solidFill>
                  <a:schemeClr val="tx1"/>
                </a:solidFill>
                <a:latin typeface="Meiryo UI" panose="020B0604030504040204" pitchFamily="50" charset="-128"/>
                <a:ea typeface="Meiryo UI" panose="020B0604030504040204" pitchFamily="50" charset="-128"/>
                <a:cs typeface="Arial"/>
                <a:sym typeface="Arial"/>
              </a:rPr>
              <a:t>と</a:t>
            </a:r>
            <a:r>
              <a:rPr lang="en-US" altLang="ja-JP" sz="1800" b="1" dirty="0">
                <a:solidFill>
                  <a:schemeClr val="tx1"/>
                </a:solidFill>
                <a:latin typeface="Meiryo UI" panose="020B0604030504040204" pitchFamily="50" charset="-128"/>
                <a:ea typeface="Meiryo UI" panose="020B0604030504040204" pitchFamily="50" charset="-128"/>
                <a:cs typeface="Arial"/>
                <a:sym typeface="Arial"/>
              </a:rPr>
              <a:t>PFI-LCC</a:t>
            </a:r>
            <a:r>
              <a:rPr lang="ja-JP" altLang="en-US" sz="1800" b="1" dirty="0">
                <a:solidFill>
                  <a:schemeClr val="tx1"/>
                </a:solidFill>
                <a:latin typeface="Meiryo UI" panose="020B0604030504040204" pitchFamily="50" charset="-128"/>
                <a:ea typeface="Meiryo UI" panose="020B0604030504040204" pitchFamily="50" charset="-128"/>
                <a:cs typeface="Arial"/>
                <a:sym typeface="Arial"/>
              </a:rPr>
              <a:t>の積算内容を比較</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し、</a:t>
            </a:r>
            <a:r>
              <a:rPr lang="ja-JP" altLang="en-US" sz="1800" b="1" dirty="0">
                <a:solidFill>
                  <a:schemeClr val="tx1"/>
                </a:solidFill>
                <a:latin typeface="Meiryo UI" panose="020B0604030504040204" pitchFamily="50" charset="-128"/>
                <a:ea typeface="Meiryo UI" panose="020B0604030504040204" pitchFamily="50" charset="-128"/>
                <a:cs typeface="Arial"/>
                <a:sym typeface="Arial"/>
              </a:rPr>
              <a:t>官民利払い費用の差と</a:t>
            </a:r>
            <a:r>
              <a:rPr lang="en-US" altLang="ja-JP" sz="1800" b="1" dirty="0">
                <a:solidFill>
                  <a:schemeClr val="tx1"/>
                </a:solidFill>
                <a:latin typeface="Meiryo UI" panose="020B0604030504040204" pitchFamily="50" charset="-128"/>
                <a:ea typeface="Meiryo UI" panose="020B0604030504040204" pitchFamily="50" charset="-128"/>
                <a:cs typeface="Arial"/>
                <a:sym typeface="Arial"/>
              </a:rPr>
              <a:t>SPC</a:t>
            </a:r>
            <a:r>
              <a:rPr lang="ja-JP" altLang="en-US" sz="1800" b="1" dirty="0">
                <a:solidFill>
                  <a:schemeClr val="tx1"/>
                </a:solidFill>
                <a:latin typeface="Meiryo UI" panose="020B0604030504040204" pitchFamily="50" charset="-128"/>
                <a:ea typeface="Meiryo UI" panose="020B0604030504040204" pitchFamily="50" charset="-128"/>
                <a:cs typeface="Arial"/>
                <a:sym typeface="Arial"/>
              </a:rPr>
              <a:t>関連経費が大きな違い</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と推定。</a:t>
            </a:r>
            <a:r>
              <a:rPr lang="ja-JP" altLang="en-US" sz="1800" b="1" dirty="0">
                <a:solidFill>
                  <a:schemeClr val="tx1"/>
                </a:solidFill>
                <a:latin typeface="Meiryo UI" panose="020B0604030504040204" pitchFamily="50" charset="-128"/>
                <a:ea typeface="Meiryo UI" panose="020B0604030504040204" pitchFamily="50" charset="-128"/>
                <a:cs typeface="Arial"/>
                <a:sym typeface="Arial"/>
              </a:rPr>
              <a:t>後者</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について、</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オプション価格の考え方</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を応用し、「</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我が国の実績から、</a:t>
            </a:r>
            <a:r>
              <a:rPr lang="en-US" alt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PFI</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事業のデフォルト等のリスクは、</a:t>
            </a:r>
            <a:r>
              <a:rPr lang="en-US" alt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SPC</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の設立・運営でほぼ</a:t>
            </a:r>
            <a:r>
              <a:rPr lang="en-US" alt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100%</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削減。従って、</a:t>
            </a:r>
            <a:r>
              <a:rPr lang="en-US" alt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SPC</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の設立・運営費用をリスク見合いの金額とみなし、</a:t>
            </a:r>
            <a:r>
              <a:rPr lang="en-US" altLang="ja-JP"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PSC</a:t>
            </a:r>
            <a:r>
              <a:rPr lang="ja-JP" altLang="en-US" sz="1800" dirty="0">
                <a:solidFill>
                  <a:schemeClr val="accent2">
                    <a:lumMod val="75000"/>
                  </a:schemeClr>
                </a:solidFill>
                <a:latin typeface="Meiryo UI" panose="020B0604030504040204" pitchFamily="50" charset="-128"/>
                <a:ea typeface="Meiryo UI" panose="020B0604030504040204" pitchFamily="50" charset="-128"/>
                <a:cs typeface="Arial"/>
                <a:sym typeface="Arial"/>
              </a:rPr>
              <a:t>にも積む</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」とするリスク調整方法を、</a:t>
            </a:r>
            <a:r>
              <a:rPr lang="ja-JP" altLang="en-US" sz="1800" b="1" u="sng" dirty="0">
                <a:solidFill>
                  <a:schemeClr val="tx1"/>
                </a:solidFill>
                <a:latin typeface="Meiryo UI" panose="020B0604030504040204" pitchFamily="50" charset="-128"/>
                <a:ea typeface="Meiryo UI" panose="020B0604030504040204" pitchFamily="50" charset="-128"/>
                <a:cs typeface="Arial"/>
                <a:sym typeface="Arial"/>
              </a:rPr>
              <a:t>令和５年の</a:t>
            </a:r>
            <a:r>
              <a:rPr lang="en-US" altLang="ja-JP" sz="1800" b="1" u="sng" dirty="0">
                <a:solidFill>
                  <a:schemeClr val="tx1"/>
                </a:solidFill>
                <a:latin typeface="Meiryo UI" panose="020B0604030504040204" pitchFamily="50" charset="-128"/>
                <a:ea typeface="Meiryo UI" panose="020B0604030504040204" pitchFamily="50" charset="-128"/>
                <a:cs typeface="Arial"/>
                <a:sym typeface="Arial"/>
              </a:rPr>
              <a:t>VFM</a:t>
            </a:r>
            <a:r>
              <a:rPr lang="ja-JP" altLang="en-US" sz="1800" b="1" u="sng" dirty="0">
                <a:solidFill>
                  <a:schemeClr val="tx1"/>
                </a:solidFill>
                <a:latin typeface="Meiryo UI" panose="020B0604030504040204" pitchFamily="50" charset="-128"/>
                <a:ea typeface="Meiryo UI" panose="020B0604030504040204" pitchFamily="50" charset="-128"/>
                <a:cs typeface="Arial"/>
                <a:sym typeface="Arial"/>
              </a:rPr>
              <a:t>ガイドライン改正で導入</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a:t>
            </a:r>
            <a:r>
              <a:rPr lang="en-US" altLang="ja-JP" sz="1800" dirty="0">
                <a:solidFill>
                  <a:schemeClr val="tx1"/>
                </a:solidFill>
                <a:latin typeface="Meiryo UI" panose="020B0604030504040204" pitchFamily="50" charset="-128"/>
                <a:ea typeface="Meiryo UI" panose="020B0604030504040204" pitchFamily="50" charset="-128"/>
                <a:cs typeface="Arial"/>
                <a:sym typeface="Arial"/>
              </a:rPr>
              <a:t>VFM</a:t>
            </a:r>
            <a:r>
              <a:rPr lang="ja-JP" altLang="en-US" sz="1800" dirty="0">
                <a:solidFill>
                  <a:schemeClr val="tx1"/>
                </a:solidFill>
                <a:latin typeface="Meiryo UI" panose="020B0604030504040204" pitchFamily="50" charset="-128"/>
                <a:ea typeface="Meiryo UI" panose="020B0604030504040204" pitchFamily="50" charset="-128"/>
                <a:cs typeface="Arial"/>
                <a:sym typeface="Arial"/>
              </a:rPr>
              <a:t>標準算定シートで具体的に実装した。</a:t>
            </a:r>
            <a:endParaRPr sz="1800" dirty="0">
              <a:solidFill>
                <a:schemeClr val="tx1"/>
              </a:solidFill>
              <a:latin typeface="Meiryo UI" panose="020B0604030504040204" pitchFamily="50" charset="-128"/>
              <a:ea typeface="Meiryo UI" panose="020B0604030504040204" pitchFamily="50" charset="-128"/>
            </a:endParaRPr>
          </a:p>
        </p:txBody>
      </p:sp>
      <p:sp>
        <p:nvSpPr>
          <p:cNvPr id="2" name="スライド番号プレースホルダー 2">
            <a:extLst>
              <a:ext uri="{FF2B5EF4-FFF2-40B4-BE49-F238E27FC236}">
                <a16:creationId xmlns:a16="http://schemas.microsoft.com/office/drawing/2014/main" id="{6FD56C6B-9116-4894-8D96-F64D0FDE3225}"/>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14</a:t>
            </a:fld>
            <a:endParaRPr lang="ja-JP" alt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F8E1B2-6AB3-7D61-C693-26A4370FFB1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D82020-8F49-1F5E-7225-9DD3CA3C57B0}"/>
              </a:ext>
            </a:extLst>
          </p:cNvPr>
          <p:cNvSpPr>
            <a:spLocks noGrp="1"/>
          </p:cNvSpPr>
          <p:nvPr>
            <p:ph type="title"/>
          </p:nvPr>
        </p:nvSpPr>
        <p:spPr>
          <a:xfrm>
            <a:off x="628650" y="2281011"/>
            <a:ext cx="7886700" cy="1325563"/>
          </a:xfrm>
        </p:spPr>
        <p:txBody>
          <a:bodyPr>
            <a:normAutofit/>
          </a:bodyPr>
          <a:lstStyle/>
          <a:p>
            <a:pPr marL="671513" indent="-671513"/>
            <a:r>
              <a:rPr kumimoji="1" lang="ja-JP" altLang="en-US" sz="3200">
                <a:latin typeface="Meiryo UI" panose="020B0604030504040204" pitchFamily="34" charset="-128"/>
                <a:ea typeface="Meiryo UI" panose="020B0604030504040204" pitchFamily="34" charset="-128"/>
              </a:rPr>
              <a:t>２．「サービス購入型」だけではない</a:t>
            </a:r>
            <a:r>
              <a:rPr kumimoji="1" lang="en-US" altLang="ja-JP" sz="3200" dirty="0">
                <a:latin typeface="Meiryo UI" panose="020B0604030504040204" pitchFamily="34" charset="-128"/>
                <a:ea typeface="Meiryo UI" panose="020B0604030504040204" pitchFamily="34" charset="-128"/>
              </a:rPr>
              <a:t>PFI</a:t>
            </a:r>
            <a:r>
              <a:rPr kumimoji="1" lang="ja-JP" altLang="en-US" sz="3200">
                <a:latin typeface="Meiryo UI" panose="020B0604030504040204" pitchFamily="34" charset="-128"/>
                <a:ea typeface="Meiryo UI" panose="020B0604030504040204" pitchFamily="34" charset="-128"/>
              </a:rPr>
              <a:t>、</a:t>
            </a:r>
            <a:r>
              <a:rPr kumimoji="1" lang="en-US" altLang="ja-JP" sz="3200" dirty="0">
                <a:latin typeface="Meiryo UI" panose="020B0604030504040204" pitchFamily="34" charset="-128"/>
                <a:ea typeface="Meiryo UI" panose="020B0604030504040204" pitchFamily="34" charset="-128"/>
              </a:rPr>
              <a:t>VFM</a:t>
            </a:r>
            <a:r>
              <a:rPr kumimoji="1" lang="ja-JP" altLang="en-US" sz="3200">
                <a:latin typeface="Meiryo UI" panose="020B0604030504040204" pitchFamily="34" charset="-128"/>
                <a:ea typeface="Meiryo UI" panose="020B0604030504040204" pitchFamily="34" charset="-128"/>
              </a:rPr>
              <a:t>の必要性</a:t>
            </a:r>
          </a:p>
        </p:txBody>
      </p:sp>
      <p:sp>
        <p:nvSpPr>
          <p:cNvPr id="3" name="スライド番号プレースホルダー 2">
            <a:extLst>
              <a:ext uri="{FF2B5EF4-FFF2-40B4-BE49-F238E27FC236}">
                <a16:creationId xmlns:a16="http://schemas.microsoft.com/office/drawing/2014/main" id="{3D43D8A6-0F04-BDF1-3D56-255732D96678}"/>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15</a:t>
            </a:fld>
            <a:endParaRPr lang="ja-JP" altLang="en-US" dirty="0">
              <a:solidFill>
                <a:schemeClr val="tx1"/>
              </a:solidFill>
            </a:endParaRPr>
          </a:p>
        </p:txBody>
      </p:sp>
    </p:spTree>
    <p:extLst>
      <p:ext uri="{BB962C8B-B14F-4D97-AF65-F5344CB8AC3E}">
        <p14:creationId xmlns:p14="http://schemas.microsoft.com/office/powerpoint/2010/main" val="258895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81"/>
        <p:cNvGrpSpPr/>
        <p:nvPr/>
      </p:nvGrpSpPr>
      <p:grpSpPr>
        <a:xfrm>
          <a:off x="0" y="0"/>
          <a:ext cx="0" cy="0"/>
          <a:chOff x="0" y="0"/>
          <a:chExt cx="0" cy="0"/>
        </a:xfrm>
      </p:grpSpPr>
      <p:sp>
        <p:nvSpPr>
          <p:cNvPr id="383" name="Google Shape;383;p30"/>
          <p:cNvSpPr txBox="1"/>
          <p:nvPr/>
        </p:nvSpPr>
        <p:spPr>
          <a:xfrm>
            <a:off x="539782" y="980561"/>
            <a:ext cx="8266759" cy="5375790"/>
          </a:xfrm>
          <a:prstGeom prst="rect">
            <a:avLst/>
          </a:prstGeom>
          <a:noFill/>
          <a:ln>
            <a:noFill/>
          </a:ln>
        </p:spPr>
        <p:txBody>
          <a:bodyPr spcFirstLastPara="1" wrap="square" lIns="91425" tIns="45700" rIns="91425" bIns="45700" anchor="t" anchorCtr="0">
            <a:spAutoFit/>
          </a:bodyPr>
          <a:lstStyle/>
          <a:p>
            <a:pPr marR="0" lvl="1" algn="l" rtl="0">
              <a:spcBef>
                <a:spcPts val="0"/>
              </a:spcBef>
              <a:spcAft>
                <a:spcPts val="0"/>
              </a:spcAft>
              <a:buClr>
                <a:schemeClr val="dk1"/>
              </a:buClr>
              <a:buSzPts val="1800"/>
            </a:pPr>
            <a:r>
              <a:rPr lang="ja-JP" altLang="en-US" sz="2300" b="1" dirty="0">
                <a:solidFill>
                  <a:schemeClr val="accent2">
                    <a:lumMod val="75000"/>
                  </a:schemeClr>
                </a:solidFill>
                <a:latin typeface="Calibri"/>
                <a:ea typeface="Calibri"/>
                <a:cs typeface="Calibri"/>
                <a:sym typeface="Calibri"/>
              </a:rPr>
              <a:t>＜</a:t>
            </a:r>
            <a:r>
              <a:rPr lang="ja-JP" sz="2300" b="1" i="0" strike="noStrike" cap="none" dirty="0">
                <a:solidFill>
                  <a:schemeClr val="accent2">
                    <a:lumMod val="75000"/>
                  </a:schemeClr>
                </a:solidFill>
                <a:latin typeface="Calibri"/>
                <a:ea typeface="Calibri"/>
                <a:cs typeface="Calibri"/>
                <a:sym typeface="Calibri"/>
              </a:rPr>
              <a:t>「サービス購入型</a:t>
            </a:r>
            <a:r>
              <a:rPr lang="ja-JP" altLang="en-US" sz="2300" b="1" i="0" strike="noStrike" cap="none" dirty="0">
                <a:solidFill>
                  <a:schemeClr val="accent2">
                    <a:lumMod val="75000"/>
                  </a:schemeClr>
                </a:solidFill>
                <a:latin typeface="Calibri"/>
                <a:ea typeface="Calibri"/>
                <a:cs typeface="Calibri"/>
                <a:sym typeface="Calibri"/>
              </a:rPr>
              <a:t>」は、</a:t>
            </a:r>
            <a:r>
              <a:rPr lang="ja-JP" sz="2300" b="1" i="0" strike="noStrike" cap="none" dirty="0">
                <a:solidFill>
                  <a:schemeClr val="accent2">
                    <a:lumMod val="75000"/>
                  </a:schemeClr>
                </a:solidFill>
                <a:latin typeface="Calibri"/>
                <a:ea typeface="Calibri"/>
                <a:cs typeface="Calibri"/>
                <a:sym typeface="Calibri"/>
              </a:rPr>
              <a:t>ビジネスとして</a:t>
            </a:r>
            <a:r>
              <a:rPr lang="ja-JP" altLang="en-US" sz="2300" b="1" i="0" strike="noStrike" cap="none" dirty="0">
                <a:solidFill>
                  <a:schemeClr val="accent2">
                    <a:lumMod val="75000"/>
                  </a:schemeClr>
                </a:solidFill>
                <a:latin typeface="Calibri"/>
                <a:ea typeface="Calibri"/>
                <a:cs typeface="Calibri"/>
                <a:sym typeface="Calibri"/>
              </a:rPr>
              <a:t>どう見えるか？＞</a:t>
            </a:r>
            <a:endParaRPr lang="en-US" altLang="ja-JP" sz="2300" b="1" i="0" strike="noStrike" cap="none" dirty="0">
              <a:solidFill>
                <a:schemeClr val="accent2">
                  <a:lumMod val="75000"/>
                </a:schemeClr>
              </a:solidFill>
              <a:latin typeface="Calibri"/>
              <a:ea typeface="Calibri"/>
              <a:cs typeface="Calibri"/>
              <a:sym typeface="Calibri"/>
            </a:endParaRPr>
          </a:p>
          <a:p>
            <a:pPr marR="0" lvl="1" algn="l" rtl="0">
              <a:lnSpc>
                <a:spcPts val="1000"/>
              </a:lnSpc>
              <a:spcBef>
                <a:spcPts val="0"/>
              </a:spcBef>
              <a:spcAft>
                <a:spcPts val="0"/>
              </a:spcAft>
              <a:buClr>
                <a:schemeClr val="dk1"/>
              </a:buClr>
              <a:buSzPts val="1800"/>
            </a:pPr>
            <a:endParaRPr lang="en-US" altLang="ja-JP" sz="2800" b="0" i="0" u="sng" strike="noStrike" cap="none" dirty="0">
              <a:solidFill>
                <a:schemeClr val="accent2">
                  <a:lumMod val="75000"/>
                </a:schemeClr>
              </a:solidFill>
              <a:latin typeface="Calibri"/>
              <a:ea typeface="Calibri"/>
              <a:cs typeface="Calibri"/>
              <a:sym typeface="Calibri"/>
            </a:endParaRPr>
          </a:p>
          <a:p>
            <a:pPr marR="0" lvl="1" algn="l" rtl="0">
              <a:lnSpc>
                <a:spcPts val="1200"/>
              </a:lnSpc>
              <a:spcBef>
                <a:spcPts val="0"/>
              </a:spcBef>
              <a:spcAft>
                <a:spcPts val="0"/>
              </a:spcAft>
              <a:buClr>
                <a:schemeClr val="dk1"/>
              </a:buClr>
              <a:buSzPts val="1800"/>
            </a:pPr>
            <a:endParaRPr sz="2000" dirty="0">
              <a:solidFill>
                <a:schemeClr val="accent2">
                  <a:lumMod val="75000"/>
                </a:schemeClr>
              </a:solidFill>
            </a:endParaRPr>
          </a:p>
          <a:p>
            <a:pPr marL="457200" marR="0" lvl="2" indent="-457200" algn="l" rtl="0">
              <a:spcBef>
                <a:spcPts val="0"/>
              </a:spcBef>
              <a:spcAft>
                <a:spcPts val="0"/>
              </a:spcAft>
              <a:buClr>
                <a:schemeClr val="dk1"/>
              </a:buClr>
              <a:buSzPts val="1800"/>
              <a:buAutoNum type="arabicParenBoth"/>
              <a:tabLst>
                <a:tab pos="271463" algn="l"/>
              </a:tabLst>
            </a:pP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標準算定シートでは、サービス購入型の</a:t>
            </a:r>
            <a:r>
              <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SPC</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は「事業期間中の利益計上・配当はせず、期間末に一括計上処理」として実装。これは一般的なケースを反映しているが、結果、</a:t>
            </a:r>
            <a:r>
              <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PIRR</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や</a:t>
            </a:r>
            <a:r>
              <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EIRR</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は小さくなるが、</a:t>
            </a:r>
            <a:r>
              <a:rPr lang="ja-JP" altLang="en-US" sz="2000" b="0" i="0"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適切な</a:t>
            </a:r>
            <a:r>
              <a:rPr lang="ja-JP" altLang="en-US" sz="2000" dirty="0">
                <a:solidFill>
                  <a:schemeClr val="accent2">
                    <a:lumMod val="75000"/>
                  </a:schemeClr>
                </a:solidFill>
                <a:latin typeface="Meiryo UI" panose="020B0604030504040204" pitchFamily="50" charset="-128"/>
                <a:ea typeface="Meiryo UI" panose="020B0604030504040204" pitchFamily="50" charset="-128"/>
                <a:cs typeface="Calibri"/>
                <a:sym typeface="Calibri"/>
              </a:rPr>
              <a:t>水準の</a:t>
            </a:r>
            <a:r>
              <a:rPr lang="en-US" altLang="ja-JP" sz="2000" b="0" i="0"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PIRR/EIRR</a:t>
            </a:r>
            <a:r>
              <a:rPr lang="ja-JP" altLang="en-US" sz="2000" b="0" i="0"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確保は、民間の中長期の事業継続に必須</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a:t>
            </a:r>
            <a:endPar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endParaRPr>
          </a:p>
          <a:p>
            <a:pPr marR="0" lvl="2" algn="l" rtl="0">
              <a:lnSpc>
                <a:spcPts val="1000"/>
              </a:lnSpc>
              <a:spcBef>
                <a:spcPts val="0"/>
              </a:spcBef>
              <a:spcAft>
                <a:spcPts val="0"/>
              </a:spcAft>
              <a:buClr>
                <a:schemeClr val="dk1"/>
              </a:buClr>
              <a:buSzPts val="1800"/>
              <a:tabLst>
                <a:tab pos="271463" algn="l"/>
              </a:tabLst>
            </a:pPr>
            <a:endParaRPr lang="en-US" altLang="ja-JP" sz="2000" dirty="0">
              <a:solidFill>
                <a:schemeClr val="dk1"/>
              </a:solidFill>
              <a:latin typeface="Meiryo UI" panose="020B0604030504040204" pitchFamily="50" charset="-128"/>
              <a:ea typeface="Meiryo UI" panose="020B0604030504040204" pitchFamily="50" charset="-128"/>
              <a:cs typeface="Calibri"/>
              <a:sym typeface="Calibri"/>
            </a:endParaRPr>
          </a:p>
          <a:p>
            <a:pPr marL="457200" marR="0" lvl="2" indent="-457200" algn="l" rtl="0">
              <a:spcBef>
                <a:spcPts val="0"/>
              </a:spcBef>
              <a:spcAft>
                <a:spcPts val="0"/>
              </a:spcAft>
              <a:buClr>
                <a:schemeClr val="dk1"/>
              </a:buClr>
              <a:buSzPts val="1800"/>
              <a:buAutoNum type="arabicParenBoth"/>
              <a:tabLst>
                <a:tab pos="271463" algn="l"/>
              </a:tabLst>
            </a:pPr>
            <a:r>
              <a:rPr lang="ja-JP" altLang="en-US" sz="2000" dirty="0">
                <a:solidFill>
                  <a:schemeClr val="dk1"/>
                </a:solidFill>
                <a:latin typeface="Meiryo UI" panose="020B0604030504040204" pitchFamily="50" charset="-128"/>
                <a:ea typeface="Meiryo UI" panose="020B0604030504040204" pitchFamily="50" charset="-128"/>
                <a:cs typeface="Calibri"/>
                <a:sym typeface="Calibri"/>
              </a:rPr>
              <a:t>同</a:t>
            </a:r>
            <a:r>
              <a:rPr 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シートのSPC収支部分</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を見ると、</a:t>
            </a:r>
            <a:r>
              <a:rPr lang="ja-JP" altLang="en-US" sz="2000" b="0" i="0" u="sng" strike="noStrike" cap="none" dirty="0">
                <a:solidFill>
                  <a:schemeClr val="dk1"/>
                </a:solidFill>
                <a:latin typeface="Meiryo UI" panose="020B0604030504040204" pitchFamily="50" charset="-128"/>
                <a:ea typeface="Meiryo UI" panose="020B0604030504040204" pitchFamily="50" charset="-128"/>
                <a:cs typeface="Calibri"/>
                <a:sym typeface="Calibri"/>
              </a:rPr>
              <a:t>融資の元利返済後、</a:t>
            </a:r>
            <a:r>
              <a:rPr lang="en-US" altLang="ja-JP" sz="2000" b="0" i="0" u="sng" strike="noStrike" cap="none" dirty="0">
                <a:solidFill>
                  <a:schemeClr val="dk1"/>
                </a:solidFill>
                <a:latin typeface="Meiryo UI" panose="020B0604030504040204" pitchFamily="50" charset="-128"/>
                <a:ea typeface="Meiryo UI" panose="020B0604030504040204" pitchFamily="50" charset="-128"/>
                <a:cs typeface="Calibri"/>
                <a:sym typeface="Calibri"/>
              </a:rPr>
              <a:t>SPC</a:t>
            </a:r>
            <a:r>
              <a:rPr lang="ja-JP" altLang="en-US" sz="2000" b="0" i="0" u="sng" strike="noStrike" cap="none" dirty="0">
                <a:solidFill>
                  <a:schemeClr val="dk1"/>
                </a:solidFill>
                <a:latin typeface="Meiryo UI" panose="020B0604030504040204" pitchFamily="50" charset="-128"/>
                <a:ea typeface="Meiryo UI" panose="020B0604030504040204" pitchFamily="50" charset="-128"/>
                <a:cs typeface="Calibri"/>
                <a:sym typeface="Calibri"/>
              </a:rPr>
              <a:t>には利益が殆ど残らず、残すためには</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a:t>
            </a:r>
            <a:r>
              <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VFM</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低減と引き換えに、</a:t>
            </a:r>
            <a:r>
              <a:rPr lang="ja-JP" altLang="en-US" sz="2000" b="0" i="0" strike="noStrike" cap="none" dirty="0">
                <a:solidFill>
                  <a:schemeClr val="dk1"/>
                </a:solidFill>
                <a:latin typeface="Meiryo UI" panose="020B0604030504040204" pitchFamily="50" charset="-128"/>
                <a:ea typeface="Meiryo UI" panose="020B0604030504040204" pitchFamily="50" charset="-128"/>
                <a:cs typeface="Calibri"/>
                <a:sym typeface="Calibri"/>
              </a:rPr>
              <a:t>割賦金利</a:t>
            </a:r>
            <a:r>
              <a:rPr lang="ja-JP" altLang="en-US" sz="2000" dirty="0">
                <a:solidFill>
                  <a:schemeClr val="dk1"/>
                </a:solidFill>
                <a:latin typeface="Meiryo UI" panose="020B0604030504040204" pitchFamily="50" charset="-128"/>
                <a:ea typeface="Meiryo UI" panose="020B0604030504040204" pitchFamily="50" charset="-128"/>
                <a:cs typeface="Calibri"/>
                <a:sym typeface="Calibri"/>
              </a:rPr>
              <a:t>スプレッド</a:t>
            </a:r>
            <a:r>
              <a:rPr lang="ja-JP" altLang="en-US" sz="2000" b="0" i="0" strike="noStrike" cap="none" dirty="0">
                <a:solidFill>
                  <a:schemeClr val="dk1"/>
                </a:solidFill>
                <a:latin typeface="Meiryo UI" panose="020B0604030504040204" pitchFamily="50" charset="-128"/>
                <a:ea typeface="Meiryo UI" panose="020B0604030504040204" pitchFamily="50" charset="-128"/>
                <a:cs typeface="Calibri"/>
                <a:sym typeface="Calibri"/>
              </a:rPr>
              <a:t>の形で</a:t>
            </a:r>
            <a:r>
              <a:rPr lang="ja-JP" altLang="en-US" sz="2000" b="0" i="0"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公共からの持ち出し増加が必要</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となる。</a:t>
            </a:r>
            <a:endPar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endParaRPr>
          </a:p>
          <a:p>
            <a:pPr marR="0" lvl="2" algn="l" rtl="0">
              <a:lnSpc>
                <a:spcPts val="1000"/>
              </a:lnSpc>
              <a:spcBef>
                <a:spcPts val="0"/>
              </a:spcBef>
              <a:spcAft>
                <a:spcPts val="0"/>
              </a:spcAft>
              <a:buClr>
                <a:schemeClr val="dk1"/>
              </a:buClr>
              <a:buSzPts val="1800"/>
              <a:tabLst>
                <a:tab pos="271463" algn="l"/>
              </a:tabLst>
            </a:pPr>
            <a:endParaRPr lang="en-US" altLang="ja-JP" sz="2000" dirty="0">
              <a:solidFill>
                <a:schemeClr val="dk1"/>
              </a:solidFill>
              <a:latin typeface="Meiryo UI" panose="020B0604030504040204" pitchFamily="50" charset="-128"/>
              <a:ea typeface="Meiryo UI" panose="020B0604030504040204" pitchFamily="50" charset="-128"/>
              <a:cs typeface="Calibri"/>
              <a:sym typeface="Calibri"/>
            </a:endParaRPr>
          </a:p>
          <a:p>
            <a:pPr marL="457200" marR="0" lvl="2" indent="-457200" algn="l" rtl="0">
              <a:spcBef>
                <a:spcPts val="0"/>
              </a:spcBef>
              <a:spcAft>
                <a:spcPts val="0"/>
              </a:spcAft>
              <a:buClr>
                <a:schemeClr val="dk1"/>
              </a:buClr>
              <a:buSzPts val="1800"/>
              <a:buAutoNum type="arabicParenBoth"/>
              <a:tabLst>
                <a:tab pos="271463" algn="l"/>
              </a:tabLst>
            </a:pPr>
            <a:r>
              <a:rPr lang="ja-JP" altLang="en-US" sz="2000" dirty="0">
                <a:solidFill>
                  <a:schemeClr val="tx1"/>
                </a:solidFill>
                <a:latin typeface="Meiryo UI" panose="020B0604030504040204" pitchFamily="50" charset="-128"/>
                <a:ea typeface="Meiryo UI" panose="020B0604030504040204" pitchFamily="50" charset="-128"/>
                <a:cs typeface="Calibri"/>
                <a:sym typeface="Calibri"/>
              </a:rPr>
              <a:t>これは、</a:t>
            </a:r>
            <a:r>
              <a:rPr lang="ja-JP" altLang="en-US" sz="2000" dirty="0">
                <a:solidFill>
                  <a:schemeClr val="accent2">
                    <a:lumMod val="75000"/>
                  </a:schemeClr>
                </a:solidFill>
                <a:latin typeface="Meiryo UI" panose="020B0604030504040204" pitchFamily="50" charset="-128"/>
                <a:ea typeface="Meiryo UI" panose="020B0604030504040204" pitchFamily="50" charset="-128"/>
                <a:cs typeface="Calibri"/>
                <a:sym typeface="Calibri"/>
              </a:rPr>
              <a:t>「サービス購入型」</a:t>
            </a:r>
            <a:r>
              <a:rPr lang="ja-JP" altLang="en-US" sz="2000" dirty="0">
                <a:solidFill>
                  <a:schemeClr val="dk1"/>
                </a:solidFill>
                <a:latin typeface="Meiryo UI" panose="020B0604030504040204" pitchFamily="50" charset="-128"/>
                <a:ea typeface="Meiryo UI" panose="020B0604030504040204" pitchFamily="50" charset="-128"/>
                <a:cs typeface="Calibri"/>
                <a:sym typeface="Calibri"/>
              </a:rPr>
              <a:t>が、</a:t>
            </a:r>
            <a:r>
              <a:rPr lang="ja-JP" altLang="en-US" sz="2000" b="0" i="0" u="none"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従来のサービス提供</a:t>
            </a:r>
            <a:r>
              <a:rPr lang="ja-JP" sz="2000" b="0" i="0" u="none"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枠組</a:t>
            </a:r>
            <a:r>
              <a:rPr lang="ja-JP" altLang="en-US" sz="2000" b="0" i="0" u="none"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の範囲内</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で、</a:t>
            </a:r>
            <a:r>
              <a:rPr 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より効率的に</a:t>
            </a:r>
            <a:r>
              <a:rPr lang="ja-JP" altLang="en-US" sz="2000" b="0" i="0" u="none"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民間事業者が</a:t>
            </a:r>
            <a:r>
              <a:rPr lang="ja-JP" sz="2000" b="0" i="0" u="none" strike="noStrike" cap="none" dirty="0">
                <a:solidFill>
                  <a:schemeClr val="accent2">
                    <a:lumMod val="75000"/>
                  </a:schemeClr>
                </a:solidFill>
                <a:latin typeface="Meiryo UI" panose="020B0604030504040204" pitchFamily="50" charset="-128"/>
                <a:ea typeface="Meiryo UI" panose="020B0604030504040204" pitchFamily="50" charset="-128"/>
                <a:cs typeface="Calibri"/>
                <a:sym typeface="Calibri"/>
              </a:rPr>
              <a:t>「代行」</a:t>
            </a:r>
            <a:r>
              <a:rPr 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する</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形態である結果。</a:t>
            </a:r>
            <a:r>
              <a:rPr lang="ja-JP" altLang="en-US" sz="2000" b="0" i="0" u="sng" strike="noStrike" cap="none" dirty="0">
                <a:solidFill>
                  <a:schemeClr val="dk1"/>
                </a:solidFill>
                <a:latin typeface="Meiryo UI" panose="020B0604030504040204" pitchFamily="50" charset="-128"/>
                <a:ea typeface="Meiryo UI" panose="020B0604030504040204" pitchFamily="50" charset="-128"/>
                <a:cs typeface="Calibri"/>
                <a:sym typeface="Calibri"/>
              </a:rPr>
              <a:t>利益率を高くしづらく</a:t>
            </a:r>
            <a:r>
              <a:rPr lang="ja-JP" sz="2000" b="0" i="0" u="sng" strike="noStrike" cap="none" dirty="0">
                <a:solidFill>
                  <a:schemeClr val="dk1"/>
                </a:solidFill>
                <a:latin typeface="Meiryo UI" panose="020B0604030504040204" pitchFamily="50" charset="-128"/>
                <a:ea typeface="Meiryo UI" panose="020B0604030504040204" pitchFamily="50" charset="-128"/>
                <a:cs typeface="Calibri"/>
                <a:sym typeface="Calibri"/>
              </a:rPr>
              <a:t>収益機会として限界</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があり、</a:t>
            </a:r>
            <a:r>
              <a:rPr lang="ja-JP" sz="2000" b="0" i="0" u="sng" strike="noStrike" cap="none" dirty="0">
                <a:solidFill>
                  <a:schemeClr val="dk1"/>
                </a:solidFill>
                <a:latin typeface="Meiryo UI" panose="020B0604030504040204" pitchFamily="50" charset="-128"/>
                <a:ea typeface="Meiryo UI" panose="020B0604030504040204" pitchFamily="50" charset="-128"/>
                <a:cs typeface="Calibri"/>
                <a:sym typeface="Calibri"/>
              </a:rPr>
              <a:t>事業者の継続的な関与・参入を期待しにくい</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側面がある</a:t>
            </a:r>
            <a:r>
              <a:rPr 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a:t>
            </a:r>
            <a:endPar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endParaRPr>
          </a:p>
          <a:p>
            <a:pPr marR="0" lvl="2" algn="l" rtl="0">
              <a:lnSpc>
                <a:spcPts val="1000"/>
              </a:lnSpc>
              <a:spcBef>
                <a:spcPts val="0"/>
              </a:spcBef>
              <a:spcAft>
                <a:spcPts val="0"/>
              </a:spcAft>
              <a:buClr>
                <a:schemeClr val="dk1"/>
              </a:buClr>
              <a:buSzPts val="1800"/>
              <a:tabLst>
                <a:tab pos="271463" algn="l"/>
              </a:tabLst>
            </a:pPr>
            <a:endParaRPr lang="en-US" altLang="ja-JP" sz="2000" dirty="0">
              <a:solidFill>
                <a:schemeClr val="dk1"/>
              </a:solidFill>
              <a:latin typeface="Meiryo UI" panose="020B0604030504040204" pitchFamily="50" charset="-128"/>
              <a:ea typeface="Meiryo UI" panose="020B0604030504040204" pitchFamily="50" charset="-128"/>
              <a:cs typeface="Calibri"/>
              <a:sym typeface="Calibri"/>
            </a:endParaRPr>
          </a:p>
          <a:p>
            <a:pPr marL="457200" marR="0" lvl="2" indent="-457200" algn="l" rtl="0">
              <a:spcBef>
                <a:spcPts val="0"/>
              </a:spcBef>
              <a:spcAft>
                <a:spcPts val="0"/>
              </a:spcAft>
              <a:buClr>
                <a:schemeClr val="dk1"/>
              </a:buClr>
              <a:buSzPts val="1800"/>
              <a:buAutoNum type="arabicParenBoth"/>
              <a:tabLst>
                <a:tab pos="271463" algn="l"/>
              </a:tabLst>
            </a:pP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こうした「サービス購入型の限界」について、事業者からの指摘多数。適切な</a:t>
            </a:r>
            <a:r>
              <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PIRR/EIRR</a:t>
            </a:r>
            <a:r>
              <a:rPr lang="ja-JP" altLang="en-US" sz="2000" dirty="0">
                <a:solidFill>
                  <a:schemeClr val="dk1"/>
                </a:solidFill>
                <a:latin typeface="Meiryo UI" panose="020B0604030504040204" pitchFamily="50" charset="-128"/>
                <a:ea typeface="Meiryo UI" panose="020B0604030504040204" pitchFamily="50" charset="-128"/>
                <a:cs typeface="Calibri"/>
                <a:sym typeface="Calibri"/>
              </a:rPr>
              <a:t>確保の観点から、</a:t>
            </a:r>
            <a:r>
              <a:rPr lang="ja-JP" altLang="en-US"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rPr>
              <a:t>コンセッション事業の算定シート等の追加策定を求める声が高かった。</a:t>
            </a:r>
            <a:r>
              <a:rPr lang="ja-JP" altLang="en-US" sz="2000" dirty="0">
                <a:solidFill>
                  <a:schemeClr val="accent2">
                    <a:lumMod val="75000"/>
                  </a:schemeClr>
                </a:solidFill>
                <a:latin typeface="Meiryo UI" panose="020B0604030504040204" pitchFamily="50" charset="-128"/>
                <a:ea typeface="Meiryo UI" panose="020B0604030504040204" pitchFamily="50" charset="-128"/>
                <a:cs typeface="Calibri"/>
                <a:sym typeface="Calibri"/>
              </a:rPr>
              <a:t>この点は、今後の</a:t>
            </a:r>
            <a:r>
              <a:rPr lang="en-US" altLang="ja-JP" sz="2000" dirty="0">
                <a:solidFill>
                  <a:schemeClr val="accent2">
                    <a:lumMod val="75000"/>
                  </a:schemeClr>
                </a:solidFill>
                <a:latin typeface="Meiryo UI" panose="020B0604030504040204" pitchFamily="50" charset="-128"/>
                <a:ea typeface="Meiryo UI" panose="020B0604030504040204" pitchFamily="50" charset="-128"/>
                <a:cs typeface="Calibri"/>
                <a:sym typeface="Calibri"/>
              </a:rPr>
              <a:t>PFI</a:t>
            </a:r>
            <a:r>
              <a:rPr lang="ja-JP" altLang="en-US" sz="2000" dirty="0">
                <a:solidFill>
                  <a:schemeClr val="accent2">
                    <a:lumMod val="75000"/>
                  </a:schemeClr>
                </a:solidFill>
                <a:latin typeface="Meiryo UI" panose="020B0604030504040204" pitchFamily="50" charset="-128"/>
                <a:ea typeface="Meiryo UI" panose="020B0604030504040204" pitchFamily="50" charset="-128"/>
                <a:cs typeface="Calibri"/>
                <a:sym typeface="Calibri"/>
              </a:rPr>
              <a:t>推進にあたっても重要</a:t>
            </a:r>
            <a:r>
              <a:rPr lang="ja-JP" altLang="en-US" sz="2000" dirty="0">
                <a:solidFill>
                  <a:schemeClr val="dk1"/>
                </a:solidFill>
                <a:latin typeface="Meiryo UI" panose="020B0604030504040204" pitchFamily="50" charset="-128"/>
                <a:ea typeface="Meiryo UI" panose="020B0604030504040204" pitchFamily="50" charset="-128"/>
                <a:cs typeface="Calibri"/>
                <a:sym typeface="Calibri"/>
              </a:rPr>
              <a:t>。</a:t>
            </a:r>
            <a:endParaRPr lang="en-US" altLang="ja-JP" sz="2000" b="0" i="0" u="none" strike="noStrike" cap="none" dirty="0">
              <a:solidFill>
                <a:schemeClr val="dk1"/>
              </a:solidFill>
              <a:latin typeface="Meiryo UI" panose="020B0604030504040204" pitchFamily="50" charset="-128"/>
              <a:ea typeface="Meiryo UI" panose="020B0604030504040204" pitchFamily="50" charset="-128"/>
              <a:cs typeface="Calibri"/>
              <a:sym typeface="Calibri"/>
            </a:endParaRPr>
          </a:p>
        </p:txBody>
      </p:sp>
      <p:sp>
        <p:nvSpPr>
          <p:cNvPr id="2" name="Google Shape;324;p20">
            <a:extLst>
              <a:ext uri="{FF2B5EF4-FFF2-40B4-BE49-F238E27FC236}">
                <a16:creationId xmlns:a16="http://schemas.microsoft.com/office/drawing/2014/main" id="{4AAFBF5D-9493-2A38-44FA-3DDE092E23C2}"/>
              </a:ext>
            </a:extLst>
          </p:cNvPr>
          <p:cNvSpPr txBox="1">
            <a:spLocks/>
          </p:cNvSpPr>
          <p:nvPr/>
        </p:nvSpPr>
        <p:spPr>
          <a:xfrm>
            <a:off x="131350" y="218361"/>
            <a:ext cx="8519160" cy="56657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pPr algn="l">
              <a:buClr>
                <a:srgbClr val="C55A11"/>
              </a:buClr>
              <a:buSzPts val="3600"/>
              <a:buFont typeface="Arial"/>
              <a:buNone/>
            </a:pPr>
            <a:r>
              <a:rPr lang="ja-JP" altLang="en-US" sz="2800" dirty="0">
                <a:solidFill>
                  <a:schemeClr val="tx1"/>
                </a:solidFill>
                <a:latin typeface="Arial"/>
                <a:cs typeface="Arial"/>
                <a:sym typeface="Arial"/>
              </a:rPr>
              <a:t>「サービス購入型」算定シート作成・調整を通じて</a:t>
            </a:r>
            <a:endParaRPr lang="ja-JP" altLang="en-US" sz="2800" dirty="0">
              <a:solidFill>
                <a:schemeClr val="tx1"/>
              </a:solidFill>
            </a:endParaRPr>
          </a:p>
        </p:txBody>
      </p:sp>
      <p:sp>
        <p:nvSpPr>
          <p:cNvPr id="3" name="スライド番号プレースホルダー 2">
            <a:extLst>
              <a:ext uri="{FF2B5EF4-FFF2-40B4-BE49-F238E27FC236}">
                <a16:creationId xmlns:a16="http://schemas.microsoft.com/office/drawing/2014/main" id="{57E6F86B-9EE1-8F17-C54F-65A183A27880}"/>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16</a:t>
            </a:fld>
            <a:endParaRPr lang="ja-JP" alt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FC88B11-7F56-F5FA-133D-B8D3C43EB5B2}"/>
              </a:ext>
            </a:extLst>
          </p:cNvPr>
          <p:cNvSpPr>
            <a:spLocks noGrp="1"/>
          </p:cNvSpPr>
          <p:nvPr>
            <p:ph type="title"/>
          </p:nvPr>
        </p:nvSpPr>
        <p:spPr>
          <a:xfrm>
            <a:off x="329885" y="491876"/>
            <a:ext cx="7886700" cy="757504"/>
          </a:xfrm>
        </p:spPr>
        <p:txBody>
          <a:bodyPr>
            <a:normAutofit/>
          </a:bodyPr>
          <a:lstStyle/>
          <a:p>
            <a:r>
              <a:rPr kumimoji="1" lang="en-US" altLang="ja-JP" sz="3200" dirty="0">
                <a:latin typeface="Meiryo UI" panose="020B0604030504040204" pitchFamily="50" charset="-128"/>
                <a:ea typeface="Meiryo UI" panose="020B0604030504040204" pitchFamily="50" charset="-128"/>
              </a:rPr>
              <a:t>VFM</a:t>
            </a:r>
            <a:r>
              <a:rPr kumimoji="1" lang="ja-JP" altLang="en-US" sz="3200" dirty="0">
                <a:latin typeface="Meiryo UI" panose="020B0604030504040204" pitchFamily="50" charset="-128"/>
                <a:ea typeface="Meiryo UI" panose="020B0604030504040204" pitchFamily="50" charset="-128"/>
              </a:rPr>
              <a:t>と事業者利益のトレードオフ</a:t>
            </a:r>
          </a:p>
        </p:txBody>
      </p:sp>
      <p:graphicFrame>
        <p:nvGraphicFramePr>
          <p:cNvPr id="3" name="表 2">
            <a:extLst>
              <a:ext uri="{FF2B5EF4-FFF2-40B4-BE49-F238E27FC236}">
                <a16:creationId xmlns:a16="http://schemas.microsoft.com/office/drawing/2014/main" id="{F0AC37E5-A8C6-3860-EB19-742065320109}"/>
              </a:ext>
            </a:extLst>
          </p:cNvPr>
          <p:cNvGraphicFramePr>
            <a:graphicFrameLocks noGrp="1"/>
          </p:cNvGraphicFramePr>
          <p:nvPr>
            <p:extLst>
              <p:ext uri="{D42A27DB-BD31-4B8C-83A1-F6EECF244321}">
                <p14:modId xmlns:p14="http://schemas.microsoft.com/office/powerpoint/2010/main" val="3306517641"/>
              </p:ext>
            </p:extLst>
          </p:nvPr>
        </p:nvGraphicFramePr>
        <p:xfrm>
          <a:off x="1065290" y="2969346"/>
          <a:ext cx="7013420" cy="2411951"/>
        </p:xfrm>
        <a:graphic>
          <a:graphicData uri="http://schemas.openxmlformats.org/drawingml/2006/table">
            <a:tbl>
              <a:tblPr firstRow="1" bandRow="1">
                <a:tableStyleId>{58BAB68F-49A7-47F2-BC2F-585DBDC23A12}</a:tableStyleId>
              </a:tblPr>
              <a:tblGrid>
                <a:gridCol w="1402684">
                  <a:extLst>
                    <a:ext uri="{9D8B030D-6E8A-4147-A177-3AD203B41FA5}">
                      <a16:colId xmlns:a16="http://schemas.microsoft.com/office/drawing/2014/main" val="3591686474"/>
                    </a:ext>
                  </a:extLst>
                </a:gridCol>
                <a:gridCol w="1402684">
                  <a:extLst>
                    <a:ext uri="{9D8B030D-6E8A-4147-A177-3AD203B41FA5}">
                      <a16:colId xmlns:a16="http://schemas.microsoft.com/office/drawing/2014/main" val="3802227694"/>
                    </a:ext>
                  </a:extLst>
                </a:gridCol>
                <a:gridCol w="1402684">
                  <a:extLst>
                    <a:ext uri="{9D8B030D-6E8A-4147-A177-3AD203B41FA5}">
                      <a16:colId xmlns:a16="http://schemas.microsoft.com/office/drawing/2014/main" val="1283640178"/>
                    </a:ext>
                  </a:extLst>
                </a:gridCol>
                <a:gridCol w="1402684">
                  <a:extLst>
                    <a:ext uri="{9D8B030D-6E8A-4147-A177-3AD203B41FA5}">
                      <a16:colId xmlns:a16="http://schemas.microsoft.com/office/drawing/2014/main" val="1813997201"/>
                    </a:ext>
                  </a:extLst>
                </a:gridCol>
                <a:gridCol w="1402684">
                  <a:extLst>
                    <a:ext uri="{9D8B030D-6E8A-4147-A177-3AD203B41FA5}">
                      <a16:colId xmlns:a16="http://schemas.microsoft.com/office/drawing/2014/main" val="301600709"/>
                    </a:ext>
                  </a:extLst>
                </a:gridCol>
              </a:tblGrid>
              <a:tr h="556097">
                <a:tc rowSpan="2">
                  <a:txBody>
                    <a:bodyPr/>
                    <a:lstStyle/>
                    <a:p>
                      <a:endParaRPr kumimoji="1" lang="ja-JP" altLang="en-US" dirty="0"/>
                    </a:p>
                  </a:txBody>
                  <a:tcPr>
                    <a:solidFill>
                      <a:schemeClr val="accent4">
                        <a:lumMod val="40000"/>
                        <a:lumOff val="60000"/>
                      </a:schemeClr>
                    </a:solidFill>
                  </a:tcPr>
                </a:tc>
                <a:tc gridSpan="2">
                  <a:txBody>
                    <a:bodyPr/>
                    <a:lstStyle/>
                    <a:p>
                      <a:pPr algn="ctr"/>
                      <a:r>
                        <a:rPr kumimoji="1" lang="ja-JP" altLang="en-US" dirty="0">
                          <a:solidFill>
                            <a:schemeClr val="tx1"/>
                          </a:solidFill>
                        </a:rPr>
                        <a:t>施設整備費</a:t>
                      </a:r>
                    </a:p>
                  </a:txBody>
                  <a:tcPr anchor="ctr">
                    <a:solidFill>
                      <a:schemeClr val="accent4">
                        <a:lumMod val="40000"/>
                        <a:lumOff val="60000"/>
                      </a:schemeClr>
                    </a:solidFill>
                  </a:tcPr>
                </a:tc>
                <a:tc hMerge="1">
                  <a:txBody>
                    <a:bodyPr/>
                    <a:lstStyle/>
                    <a:p>
                      <a:endParaRPr kumimoji="1" lang="ja-JP" altLang="en-US" dirty="0"/>
                    </a:p>
                  </a:txBody>
                  <a:tcPr>
                    <a:solidFill>
                      <a:schemeClr val="accent4">
                        <a:lumMod val="40000"/>
                        <a:lumOff val="60000"/>
                      </a:schemeClr>
                    </a:solidFill>
                  </a:tcPr>
                </a:tc>
                <a:tc gridSpan="2">
                  <a:txBody>
                    <a:bodyPr/>
                    <a:lstStyle/>
                    <a:p>
                      <a:pPr algn="ctr"/>
                      <a:r>
                        <a:rPr kumimoji="1" lang="ja-JP" altLang="en-US" dirty="0">
                          <a:solidFill>
                            <a:schemeClr val="tx1"/>
                          </a:solidFill>
                        </a:rPr>
                        <a:t>更新投資</a:t>
                      </a:r>
                    </a:p>
                  </a:txBody>
                  <a:tcPr anchor="ctr">
                    <a:solidFill>
                      <a:schemeClr val="accent4">
                        <a:lumMod val="40000"/>
                        <a:lumOff val="60000"/>
                      </a:schemeClr>
                    </a:solidFill>
                  </a:tcPr>
                </a:tc>
                <a:tc hMerge="1">
                  <a:txBody>
                    <a:bodyPr/>
                    <a:lstStyle/>
                    <a:p>
                      <a:endParaRPr kumimoji="1" lang="ja-JP" altLang="en-US" dirty="0"/>
                    </a:p>
                  </a:txBody>
                  <a:tcPr>
                    <a:solidFill>
                      <a:schemeClr val="accent4">
                        <a:lumMod val="40000"/>
                        <a:lumOff val="60000"/>
                      </a:schemeClr>
                    </a:solidFill>
                  </a:tcPr>
                </a:tc>
                <a:extLst>
                  <a:ext uri="{0D108BD9-81ED-4DB2-BD59-A6C34878D82A}">
                    <a16:rowId xmlns:a16="http://schemas.microsoft.com/office/drawing/2014/main" val="1945726538"/>
                  </a:ext>
                </a:extLst>
              </a:tr>
              <a:tr h="556097">
                <a:tc vMerge="1">
                  <a:txBody>
                    <a:bodyPr/>
                    <a:lstStyle/>
                    <a:p>
                      <a:endParaRPr kumimoji="1" lang="ja-JP" altLang="en-US" dirty="0"/>
                    </a:p>
                  </a:txBody>
                  <a:tcPr>
                    <a:solidFill>
                      <a:schemeClr val="accent4">
                        <a:lumMod val="40000"/>
                        <a:lumOff val="60000"/>
                      </a:schemeClr>
                    </a:solidFill>
                  </a:tcPr>
                </a:tc>
                <a:tc>
                  <a:txBody>
                    <a:bodyPr/>
                    <a:lstStyle/>
                    <a:p>
                      <a:pPr algn="ctr"/>
                      <a:r>
                        <a:rPr kumimoji="1" lang="ja-JP" altLang="en-US" dirty="0"/>
                        <a:t>一括払い</a:t>
                      </a:r>
                    </a:p>
                  </a:txBody>
                  <a:tcPr anchor="ctr">
                    <a:solidFill>
                      <a:schemeClr val="accent4">
                        <a:lumMod val="40000"/>
                        <a:lumOff val="60000"/>
                      </a:schemeClr>
                    </a:solidFill>
                  </a:tcPr>
                </a:tc>
                <a:tc>
                  <a:txBody>
                    <a:bodyPr/>
                    <a:lstStyle/>
                    <a:p>
                      <a:pPr algn="ctr"/>
                      <a:r>
                        <a:rPr kumimoji="1" lang="ja-JP" altLang="en-US" dirty="0"/>
                        <a:t>延べ払い</a:t>
                      </a:r>
                    </a:p>
                  </a:txBody>
                  <a:tcPr anchor="ctr">
                    <a:solidFill>
                      <a:schemeClr val="accent4">
                        <a:lumMod val="40000"/>
                        <a:lumOff val="60000"/>
                      </a:schemeClr>
                    </a:solidFill>
                  </a:tcPr>
                </a:tc>
                <a:tc>
                  <a:txBody>
                    <a:bodyPr/>
                    <a:lstStyle/>
                    <a:p>
                      <a:pPr algn="ctr"/>
                      <a:r>
                        <a:rPr kumimoji="1" lang="ja-JP" altLang="en-US" dirty="0"/>
                        <a:t>発生時払い</a:t>
                      </a:r>
                    </a:p>
                  </a:txBody>
                  <a:tcPr anchor="ctr">
                    <a:solidFill>
                      <a:schemeClr val="accent4">
                        <a:lumMod val="40000"/>
                        <a:lumOff val="60000"/>
                      </a:schemeClr>
                    </a:solidFill>
                  </a:tcPr>
                </a:tc>
                <a:tc>
                  <a:txBody>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r>
                        <a:rPr kumimoji="1" lang="ja-JP" altLang="en-US" dirty="0"/>
                        <a:t>延べ払い</a:t>
                      </a:r>
                    </a:p>
                  </a:txBody>
                  <a:tcPr anchor="ctr">
                    <a:solidFill>
                      <a:schemeClr val="accent4">
                        <a:lumMod val="40000"/>
                        <a:lumOff val="60000"/>
                      </a:schemeClr>
                    </a:solidFill>
                  </a:tcPr>
                </a:tc>
                <a:extLst>
                  <a:ext uri="{0D108BD9-81ED-4DB2-BD59-A6C34878D82A}">
                    <a16:rowId xmlns:a16="http://schemas.microsoft.com/office/drawing/2014/main" val="2750577376"/>
                  </a:ext>
                </a:extLst>
              </a:tr>
              <a:tr h="621936">
                <a:tc>
                  <a:txBody>
                    <a:bodyPr/>
                    <a:lstStyle/>
                    <a:p>
                      <a:pPr algn="ctr"/>
                      <a:r>
                        <a:rPr kumimoji="1" lang="en-US" altLang="ja-JP" sz="1800" dirty="0"/>
                        <a:t>VFM</a:t>
                      </a:r>
                      <a:endParaRPr kumimoji="1" lang="ja-JP" altLang="en-US" sz="1800" dirty="0"/>
                    </a:p>
                  </a:txBody>
                  <a:tcPr anchor="ctr">
                    <a:solidFill>
                      <a:schemeClr val="accent3">
                        <a:lumMod val="20000"/>
                        <a:lumOff val="80000"/>
                      </a:schemeClr>
                    </a:solidFill>
                  </a:tcPr>
                </a:tc>
                <a:tc>
                  <a:txBody>
                    <a:bodyPr/>
                    <a:lstStyle/>
                    <a:p>
                      <a:pPr algn="ctr"/>
                      <a:r>
                        <a:rPr kumimoji="1" lang="ja-JP" altLang="en-US" sz="1600" dirty="0">
                          <a:latin typeface="Meiryo UI" panose="020B0604030504040204" pitchFamily="50" charset="-128"/>
                          <a:ea typeface="Meiryo UI" panose="020B0604030504040204" pitchFamily="50" charset="-128"/>
                        </a:rPr>
                        <a:t>低</a:t>
                      </a:r>
                    </a:p>
                  </a:txBody>
                  <a:tcPr anchor="ctr">
                    <a:solidFill>
                      <a:schemeClr val="accent3">
                        <a:lumMod val="20000"/>
                        <a:lumOff val="80000"/>
                      </a:schemeClr>
                    </a:solidFill>
                  </a:tcPr>
                </a:tc>
                <a:tc>
                  <a:txBody>
                    <a:bodyPr/>
                    <a:lstStyle/>
                    <a:p>
                      <a:pPr algn="ctr"/>
                      <a:r>
                        <a:rPr kumimoji="1" lang="ja-JP" altLang="en-US" sz="1600" dirty="0">
                          <a:latin typeface="Meiryo UI" panose="020B0604030504040204" pitchFamily="50" charset="-128"/>
                          <a:ea typeface="Meiryo UI" panose="020B0604030504040204" pitchFamily="50" charset="-128"/>
                        </a:rPr>
                        <a:t>高</a:t>
                      </a:r>
                    </a:p>
                  </a:txBody>
                  <a:tcPr anchor="ctr">
                    <a:solidFill>
                      <a:schemeClr val="accent3">
                        <a:lumMod val="20000"/>
                        <a:lumOff val="80000"/>
                      </a:schemeClr>
                    </a:solidFill>
                  </a:tcPr>
                </a:tc>
                <a:tc>
                  <a:txBody>
                    <a:bodyPr/>
                    <a:lstStyle/>
                    <a:p>
                      <a:pPr algn="ctr"/>
                      <a:r>
                        <a:rPr kumimoji="1" lang="ja-JP" altLang="en-US" sz="1600" dirty="0">
                          <a:latin typeface="Meiryo UI" panose="020B0604030504040204" pitchFamily="50" charset="-128"/>
                          <a:ea typeface="Meiryo UI" panose="020B0604030504040204" pitchFamily="50" charset="-128"/>
                        </a:rPr>
                        <a:t>低</a:t>
                      </a:r>
                    </a:p>
                  </a:txBody>
                  <a:tcPr anchor="ctr">
                    <a:solidFill>
                      <a:schemeClr val="accent3">
                        <a:lumMod val="20000"/>
                        <a:lumOff val="80000"/>
                      </a:schemeClr>
                    </a:solidFill>
                  </a:tcPr>
                </a:tc>
                <a:tc>
                  <a:txBody>
                    <a:bodyPr/>
                    <a:lstStyle/>
                    <a:p>
                      <a:pPr algn="ctr"/>
                      <a:r>
                        <a:rPr kumimoji="1" lang="ja-JP" altLang="en-US" sz="1600" dirty="0">
                          <a:latin typeface="Meiryo UI" panose="020B0604030504040204" pitchFamily="50" charset="-128"/>
                          <a:ea typeface="Meiryo UI" panose="020B0604030504040204" pitchFamily="50" charset="-128"/>
                        </a:rPr>
                        <a:t>高</a:t>
                      </a:r>
                    </a:p>
                  </a:txBody>
                  <a:tcPr anchor="ctr">
                    <a:solidFill>
                      <a:schemeClr val="accent3">
                        <a:lumMod val="20000"/>
                        <a:lumOff val="80000"/>
                      </a:schemeClr>
                    </a:solidFill>
                  </a:tcPr>
                </a:tc>
                <a:extLst>
                  <a:ext uri="{0D108BD9-81ED-4DB2-BD59-A6C34878D82A}">
                    <a16:rowId xmlns:a16="http://schemas.microsoft.com/office/drawing/2014/main" val="3224627451"/>
                  </a:ext>
                </a:extLst>
              </a:tr>
              <a:tr h="677821">
                <a:tc>
                  <a:txBody>
                    <a:bodyPr/>
                    <a:lstStyle/>
                    <a:p>
                      <a:pPr algn="ctr"/>
                      <a:r>
                        <a:rPr kumimoji="1" lang="en-US" altLang="ja-JP" sz="1800" dirty="0"/>
                        <a:t>PIRR</a:t>
                      </a:r>
                      <a:endParaRPr kumimoji="1" lang="ja-JP" altLang="en-US" sz="1800" dirty="0"/>
                    </a:p>
                  </a:txBody>
                  <a:tcPr anchor="ctr">
                    <a:solidFill>
                      <a:schemeClr val="accent3">
                        <a:lumMod val="20000"/>
                        <a:lumOff val="80000"/>
                      </a:schemeClr>
                    </a:solidFill>
                  </a:tcPr>
                </a:tc>
                <a:tc>
                  <a:txBody>
                    <a:bodyPr/>
                    <a:lstStyle/>
                    <a:p>
                      <a:pPr algn="ctr"/>
                      <a:r>
                        <a:rPr kumimoji="1" lang="ja-JP" altLang="en-US" sz="1600" dirty="0">
                          <a:latin typeface="Meiryo UI" panose="020B0604030504040204" pitchFamily="50" charset="-128"/>
                          <a:ea typeface="Meiryo UI" panose="020B0604030504040204" pitchFamily="50" charset="-128"/>
                        </a:rPr>
                        <a:t>高</a:t>
                      </a:r>
                    </a:p>
                  </a:txBody>
                  <a:tcPr anchor="ctr">
                    <a:solidFill>
                      <a:schemeClr val="accent3">
                        <a:lumMod val="20000"/>
                        <a:lumOff val="80000"/>
                      </a:schemeClr>
                    </a:solidFill>
                  </a:tcPr>
                </a:tc>
                <a:tc>
                  <a:txBody>
                    <a:bodyPr/>
                    <a:lstStyle/>
                    <a:p>
                      <a:pPr algn="ctr"/>
                      <a:r>
                        <a:rPr kumimoji="1" lang="ja-JP" altLang="en-US" sz="1600" dirty="0">
                          <a:latin typeface="Meiryo UI" panose="020B0604030504040204" pitchFamily="50" charset="-128"/>
                          <a:ea typeface="Meiryo UI" panose="020B0604030504040204" pitchFamily="50" charset="-128"/>
                        </a:rPr>
                        <a:t>低</a:t>
                      </a:r>
                    </a:p>
                  </a:txBody>
                  <a:tcPr anchor="ctr">
                    <a:solidFill>
                      <a:schemeClr val="accent3">
                        <a:lumMod val="20000"/>
                        <a:lumOff val="80000"/>
                      </a:schemeClr>
                    </a:solidFill>
                  </a:tcPr>
                </a:tc>
                <a:tc>
                  <a:txBody>
                    <a:bodyPr/>
                    <a:lstStyle/>
                    <a:p>
                      <a:pPr algn="ctr"/>
                      <a:r>
                        <a:rPr kumimoji="1" lang="ja-JP" altLang="en-US" sz="1600" dirty="0">
                          <a:latin typeface="Meiryo UI" panose="020B0604030504040204" pitchFamily="50" charset="-128"/>
                          <a:ea typeface="Meiryo UI" panose="020B0604030504040204" pitchFamily="50" charset="-128"/>
                        </a:rPr>
                        <a:t>高</a:t>
                      </a:r>
                    </a:p>
                  </a:txBody>
                  <a:tcPr anchor="ctr">
                    <a:solidFill>
                      <a:schemeClr val="accent3">
                        <a:lumMod val="20000"/>
                        <a:lumOff val="80000"/>
                      </a:schemeClr>
                    </a:solidFill>
                  </a:tcPr>
                </a:tc>
                <a:tc>
                  <a:txBody>
                    <a:bodyPr/>
                    <a:lstStyle/>
                    <a:p>
                      <a:pPr algn="ctr"/>
                      <a:r>
                        <a:rPr kumimoji="1" lang="ja-JP" altLang="en-US" sz="1600" dirty="0">
                          <a:latin typeface="Meiryo UI" panose="020B0604030504040204" pitchFamily="50" charset="-128"/>
                          <a:ea typeface="Meiryo UI" panose="020B0604030504040204" pitchFamily="50" charset="-128"/>
                        </a:rPr>
                        <a:t>低</a:t>
                      </a:r>
                    </a:p>
                  </a:txBody>
                  <a:tcPr anchor="ctr">
                    <a:solidFill>
                      <a:schemeClr val="accent3">
                        <a:lumMod val="20000"/>
                        <a:lumOff val="80000"/>
                      </a:schemeClr>
                    </a:solidFill>
                  </a:tcPr>
                </a:tc>
                <a:extLst>
                  <a:ext uri="{0D108BD9-81ED-4DB2-BD59-A6C34878D82A}">
                    <a16:rowId xmlns:a16="http://schemas.microsoft.com/office/drawing/2014/main" val="446651642"/>
                  </a:ext>
                </a:extLst>
              </a:tr>
            </a:tbl>
          </a:graphicData>
        </a:graphic>
      </p:graphicFrame>
      <p:sp>
        <p:nvSpPr>
          <p:cNvPr id="4" name="テキスト ボックス 3">
            <a:extLst>
              <a:ext uri="{FF2B5EF4-FFF2-40B4-BE49-F238E27FC236}">
                <a16:creationId xmlns:a16="http://schemas.microsoft.com/office/drawing/2014/main" id="{D089E09D-58AC-031B-BC3A-B019F754F00B}"/>
              </a:ext>
            </a:extLst>
          </p:cNvPr>
          <p:cNvSpPr txBox="1"/>
          <p:nvPr/>
        </p:nvSpPr>
        <p:spPr>
          <a:xfrm>
            <a:off x="516047" y="1598427"/>
            <a:ext cx="8211493" cy="830997"/>
          </a:xfrm>
          <a:prstGeom prst="rect">
            <a:avLst/>
          </a:prstGeom>
          <a:noFill/>
        </p:spPr>
        <p:txBody>
          <a:bodyPr wrap="square" rtlCol="0">
            <a:spAutoFit/>
          </a:bodyPr>
          <a:lstStyle/>
          <a:p>
            <a:r>
              <a:rPr kumimoji="1" lang="ja-JP" altLang="en-US" sz="2400" dirty="0">
                <a:solidFill>
                  <a:schemeClr val="accent2">
                    <a:lumMod val="75000"/>
                  </a:schemeClr>
                </a:solidFill>
                <a:latin typeface="Meiryo UI" panose="020B0604030504040204" pitchFamily="50" charset="-128"/>
                <a:ea typeface="Meiryo UI" panose="020B0604030504040204" pitchFamily="50" charset="-128"/>
              </a:rPr>
              <a:t>事業者にとっての収益性と、公共にとっての</a:t>
            </a:r>
            <a:r>
              <a:rPr kumimoji="1" lang="en-US" altLang="ja-JP" sz="2400" dirty="0">
                <a:solidFill>
                  <a:schemeClr val="accent2">
                    <a:lumMod val="75000"/>
                  </a:schemeClr>
                </a:solidFill>
                <a:latin typeface="Meiryo UI" panose="020B0604030504040204" pitchFamily="50" charset="-128"/>
                <a:ea typeface="Meiryo UI" panose="020B0604030504040204" pitchFamily="50" charset="-128"/>
              </a:rPr>
              <a:t>VFM</a:t>
            </a:r>
            <a:r>
              <a:rPr kumimoji="1" lang="ja-JP" altLang="en-US" sz="2400" dirty="0">
                <a:solidFill>
                  <a:schemeClr val="accent2">
                    <a:lumMod val="75000"/>
                  </a:schemeClr>
                </a:solidFill>
                <a:latin typeface="Meiryo UI" panose="020B0604030504040204" pitchFamily="50" charset="-128"/>
                <a:ea typeface="Meiryo UI" panose="020B0604030504040204" pitchFamily="50" charset="-128"/>
              </a:rPr>
              <a:t>を両立させるには、対価の支払時期も含めた協議・調整が必要。</a:t>
            </a:r>
          </a:p>
        </p:txBody>
      </p:sp>
      <p:sp>
        <p:nvSpPr>
          <p:cNvPr id="5" name="スライド番号プレースホルダー 2">
            <a:extLst>
              <a:ext uri="{FF2B5EF4-FFF2-40B4-BE49-F238E27FC236}">
                <a16:creationId xmlns:a16="http://schemas.microsoft.com/office/drawing/2014/main" id="{D6793A8C-576E-AC4A-6A7F-D2765200608E}"/>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17</a:t>
            </a:fld>
            <a:endParaRPr lang="ja-JP" altLang="en-US" dirty="0">
              <a:solidFill>
                <a:schemeClr val="tx1"/>
              </a:solidFill>
            </a:endParaRPr>
          </a:p>
        </p:txBody>
      </p:sp>
    </p:spTree>
    <p:extLst>
      <p:ext uri="{BB962C8B-B14F-4D97-AF65-F5344CB8AC3E}">
        <p14:creationId xmlns:p14="http://schemas.microsoft.com/office/powerpoint/2010/main" val="38752536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87"/>
        <p:cNvGrpSpPr/>
        <p:nvPr/>
      </p:nvGrpSpPr>
      <p:grpSpPr>
        <a:xfrm>
          <a:off x="0" y="0"/>
          <a:ext cx="0" cy="0"/>
          <a:chOff x="0" y="0"/>
          <a:chExt cx="0" cy="0"/>
        </a:xfrm>
      </p:grpSpPr>
      <p:sp>
        <p:nvSpPr>
          <p:cNvPr id="388" name="Google Shape;388;p31"/>
          <p:cNvSpPr txBox="1">
            <a:spLocks noGrp="1"/>
          </p:cNvSpPr>
          <p:nvPr>
            <p:ph type="title"/>
          </p:nvPr>
        </p:nvSpPr>
        <p:spPr>
          <a:xfrm>
            <a:off x="491490" y="426835"/>
            <a:ext cx="7886700" cy="480536"/>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chemeClr val="dk1"/>
              </a:buClr>
              <a:buSzPct val="100000"/>
              <a:buFont typeface="Arial"/>
              <a:buNone/>
            </a:pPr>
            <a:r>
              <a:rPr lang="ja-JP" sz="3200" dirty="0"/>
              <a:t>VFM</a:t>
            </a:r>
            <a:r>
              <a:rPr lang="ja-JP" altLang="en-US" sz="3200" dirty="0"/>
              <a:t>ガイドラインを見直してみる</a:t>
            </a:r>
            <a:endParaRPr sz="3200" dirty="0"/>
          </a:p>
        </p:txBody>
      </p:sp>
      <p:sp>
        <p:nvSpPr>
          <p:cNvPr id="389" name="Google Shape;389;p31"/>
          <p:cNvSpPr txBox="1">
            <a:spLocks noGrp="1"/>
          </p:cNvSpPr>
          <p:nvPr>
            <p:ph type="body" idx="1"/>
          </p:nvPr>
        </p:nvSpPr>
        <p:spPr>
          <a:xfrm>
            <a:off x="491490" y="1002872"/>
            <a:ext cx="8112183" cy="5428293"/>
          </a:xfrm>
          <a:prstGeom prst="rect">
            <a:avLst/>
          </a:prstGeom>
          <a:noFill/>
          <a:ln>
            <a:noFill/>
          </a:ln>
        </p:spPr>
        <p:txBody>
          <a:bodyPr spcFirstLastPara="1" wrap="square" lIns="91425" tIns="45700" rIns="91425" bIns="45700" anchor="t" anchorCtr="0">
            <a:noAutofit/>
          </a:bodyPr>
          <a:lstStyle/>
          <a:p>
            <a:pPr marL="0" lvl="0" indent="0" algn="l" rtl="0">
              <a:lnSpc>
                <a:spcPts val="2400"/>
              </a:lnSpc>
              <a:spcBef>
                <a:spcPts val="0"/>
              </a:spcBef>
              <a:spcAft>
                <a:spcPts val="0"/>
              </a:spcAft>
              <a:buClr>
                <a:schemeClr val="dk1"/>
              </a:buClr>
              <a:buSzPts val="1350"/>
              <a:buNone/>
            </a:pPr>
            <a:r>
              <a:rPr lang="ja-JP" altLang="en-US" sz="2000" dirty="0"/>
              <a:t>＜</a:t>
            </a:r>
            <a:r>
              <a:rPr lang="ja-JP" sz="2000" dirty="0"/>
              <a:t>VFMガイドライン一１より</a:t>
            </a:r>
            <a:r>
              <a:rPr lang="ja-JP" altLang="en-US" sz="2000" dirty="0"/>
              <a:t>抜粋：</a:t>
            </a:r>
            <a:r>
              <a:rPr lang="ja-JP" altLang="en-US" sz="2000" u="sng" dirty="0"/>
              <a:t>費用削減だけではない</a:t>
            </a:r>
            <a:r>
              <a:rPr lang="ja-JP" altLang="en-US" sz="2000" dirty="0"/>
              <a:t>＞</a:t>
            </a:r>
            <a:endParaRPr lang="en-US" altLang="ja-JP" sz="2000" dirty="0"/>
          </a:p>
          <a:p>
            <a:pPr marL="0" lvl="0" indent="0" algn="l" rtl="0">
              <a:lnSpc>
                <a:spcPts val="2400"/>
              </a:lnSpc>
              <a:spcBef>
                <a:spcPts val="0"/>
              </a:spcBef>
              <a:spcAft>
                <a:spcPts val="0"/>
              </a:spcAft>
              <a:buClr>
                <a:schemeClr val="dk1"/>
              </a:buClr>
              <a:buSzPts val="1350"/>
              <a:buNone/>
            </a:pPr>
            <a:endParaRPr sz="2000" b="1" dirty="0"/>
          </a:p>
          <a:p>
            <a:pPr marL="336947" lvl="0" indent="-336947" algn="l" rtl="0">
              <a:lnSpc>
                <a:spcPts val="2400"/>
              </a:lnSpc>
              <a:spcBef>
                <a:spcPts val="0"/>
              </a:spcBef>
              <a:spcAft>
                <a:spcPts val="0"/>
              </a:spcAft>
              <a:buClr>
                <a:schemeClr val="dk1"/>
              </a:buClr>
              <a:buSzPts val="1050"/>
              <a:buNone/>
            </a:pPr>
            <a:r>
              <a:rPr lang="ja-JP" sz="1600" i="1" dirty="0"/>
              <a:t>（2）～PFI事業として実施することにより、当該事業が効率的かつ効果的に実施できることを基準としている。公共部門が自ら実施する場合に比べて</a:t>
            </a:r>
            <a:r>
              <a:rPr lang="ja-JP" sz="1600" i="1" u="sng" dirty="0">
                <a:solidFill>
                  <a:schemeClr val="tx1"/>
                </a:solidFill>
              </a:rPr>
              <a:t>VFMがある</a:t>
            </a:r>
            <a:r>
              <a:rPr lang="ja-JP" sz="1600" i="1" dirty="0">
                <a:solidFill>
                  <a:schemeClr val="tx1"/>
                </a:solidFill>
              </a:rPr>
              <a:t>場合、</a:t>
            </a:r>
            <a:r>
              <a:rPr lang="ja-JP" sz="1600" i="1" u="sng" dirty="0">
                <a:solidFill>
                  <a:schemeClr val="tx1"/>
                </a:solidFill>
              </a:rPr>
              <a:t>効率的かつ効果的に実施できる</a:t>
            </a:r>
            <a:r>
              <a:rPr lang="ja-JP" sz="1600" i="1" dirty="0"/>
              <a:t>という当該基準を満たす。</a:t>
            </a:r>
            <a:endParaRPr sz="1600" i="1" dirty="0"/>
          </a:p>
          <a:p>
            <a:pPr marL="0" lvl="0" indent="0" algn="l" rtl="0">
              <a:lnSpc>
                <a:spcPts val="1000"/>
              </a:lnSpc>
              <a:spcBef>
                <a:spcPts val="1000"/>
              </a:spcBef>
              <a:spcAft>
                <a:spcPts val="0"/>
              </a:spcAft>
              <a:buClr>
                <a:schemeClr val="dk1"/>
              </a:buClr>
              <a:buSzPts val="1050"/>
              <a:buNone/>
            </a:pPr>
            <a:endParaRPr sz="1600" i="1" dirty="0"/>
          </a:p>
          <a:p>
            <a:pPr marL="336947" lvl="0" indent="-336947" algn="l" rtl="0">
              <a:lnSpc>
                <a:spcPts val="2400"/>
              </a:lnSpc>
              <a:spcBef>
                <a:spcPts val="0"/>
              </a:spcBef>
              <a:spcAft>
                <a:spcPts val="0"/>
              </a:spcAft>
              <a:buClr>
                <a:schemeClr val="dk1"/>
              </a:buClr>
              <a:buSzPts val="1050"/>
              <a:buNone/>
            </a:pPr>
            <a:r>
              <a:rPr lang="ja-JP" sz="1600" i="1" dirty="0"/>
              <a:t>（3）～</a:t>
            </a:r>
            <a:r>
              <a:rPr lang="ja-JP" sz="1600" b="1" i="1" u="sng" dirty="0">
                <a:solidFill>
                  <a:srgbClr val="C55A11"/>
                </a:solidFill>
              </a:rPr>
              <a:t>VFMを評価する要素</a:t>
            </a:r>
            <a:r>
              <a:rPr lang="ja-JP" sz="1600" i="1" dirty="0"/>
              <a:t>としては、～</a:t>
            </a:r>
            <a:r>
              <a:rPr lang="ja-JP" sz="1600" b="1" i="1" u="sng" dirty="0">
                <a:solidFill>
                  <a:srgbClr val="C55A11"/>
                </a:solidFill>
              </a:rPr>
              <a:t>「支払」と「サービスの価値」の２つ</a:t>
            </a:r>
            <a:r>
              <a:rPr lang="ja-JP" sz="1600" i="1" dirty="0"/>
              <a:t>があるが、</a:t>
            </a:r>
            <a:r>
              <a:rPr lang="ja-JP" sz="1600" i="1" u="sng" dirty="0"/>
              <a:t>基本方針</a:t>
            </a:r>
            <a:r>
              <a:rPr lang="ja-JP" sz="1600" i="1" dirty="0"/>
              <a:t>においては、</a:t>
            </a:r>
            <a:r>
              <a:rPr lang="ja-JP" sz="1600" i="1" dirty="0">
                <a:solidFill>
                  <a:srgbClr val="C55A11"/>
                </a:solidFill>
              </a:rPr>
              <a:t>「支払」は、事業期間全体を通じた公的財政負担の見込額の現在価値</a:t>
            </a:r>
            <a:r>
              <a:rPr lang="ja-JP" sz="1600" i="1" dirty="0"/>
              <a:t>であり、</a:t>
            </a:r>
            <a:r>
              <a:rPr lang="ja-JP" sz="1600" i="1" dirty="0">
                <a:solidFill>
                  <a:srgbClr val="C55A11"/>
                </a:solidFill>
              </a:rPr>
              <a:t>「サービスの価値」は、公共施設等の整備等によって得られるサービスの水準</a:t>
            </a:r>
            <a:r>
              <a:rPr lang="ja-JP" sz="1600" i="1" dirty="0"/>
              <a:t>である。</a:t>
            </a:r>
            <a:endParaRPr sz="1600" i="1" dirty="0"/>
          </a:p>
          <a:p>
            <a:pPr marL="0" lvl="0" indent="0" algn="l" rtl="0">
              <a:lnSpc>
                <a:spcPts val="1000"/>
              </a:lnSpc>
              <a:spcBef>
                <a:spcPts val="1000"/>
              </a:spcBef>
              <a:spcAft>
                <a:spcPts val="0"/>
              </a:spcAft>
              <a:buClr>
                <a:schemeClr val="dk1"/>
              </a:buClr>
              <a:buSzPts val="1050"/>
              <a:buNone/>
            </a:pPr>
            <a:endParaRPr sz="1600" i="1" dirty="0"/>
          </a:p>
          <a:p>
            <a:pPr marL="336947" lvl="0" indent="-336947" algn="l" rtl="0">
              <a:lnSpc>
                <a:spcPts val="2400"/>
              </a:lnSpc>
              <a:spcBef>
                <a:spcPts val="0"/>
              </a:spcBef>
              <a:spcAft>
                <a:spcPts val="0"/>
              </a:spcAft>
              <a:buClr>
                <a:schemeClr val="dk1"/>
              </a:buClr>
              <a:buSzPts val="1050"/>
              <a:buNone/>
            </a:pPr>
            <a:r>
              <a:rPr lang="ja-JP" sz="1600" i="1" dirty="0"/>
              <a:t>（6）一方、公共サービス水準を同一に設定することなく評価する場合、</a:t>
            </a:r>
            <a:r>
              <a:rPr lang="ja-JP" sz="1600" i="1" u="sng" dirty="0"/>
              <a:t>PSCとPFI事業のLCCが等しくても、PFI事業において公共サービス水準の向上が期待できる</a:t>
            </a:r>
            <a:r>
              <a:rPr lang="ja-JP" sz="1600" i="1" dirty="0"/>
              <a:t>とき、PFI事業の側に</a:t>
            </a:r>
            <a:r>
              <a:rPr lang="ja-JP" sz="1600" i="1" u="sng" dirty="0"/>
              <a:t>VFM</a:t>
            </a:r>
            <a:r>
              <a:rPr lang="ja-JP" sz="1600" i="1" dirty="0"/>
              <a:t>がある。また、</a:t>
            </a:r>
            <a:r>
              <a:rPr lang="ja-JP" sz="1600" i="1" u="sng" dirty="0"/>
              <a:t>PFI事業のLCCがPSCを上回っても、その差を上回る公共サービス水準の向上がPFI事業において期待</a:t>
            </a:r>
            <a:r>
              <a:rPr lang="ja-JP" sz="1600" i="1" dirty="0"/>
              <a:t>できれば、PFI事業の側に</a:t>
            </a:r>
            <a:r>
              <a:rPr lang="ja-JP" sz="1600" i="1" u="sng" dirty="0"/>
              <a:t>VFM</a:t>
            </a:r>
            <a:r>
              <a:rPr lang="ja-JP" sz="1600" i="1" dirty="0"/>
              <a:t>があるといえる。ただし、</a:t>
            </a:r>
            <a:r>
              <a:rPr lang="ja-JP" sz="1600" i="1" u="sng" dirty="0"/>
              <a:t>この場合</a:t>
            </a:r>
            <a:r>
              <a:rPr lang="ja-JP" sz="1600" i="1" dirty="0"/>
              <a:t>においては、</a:t>
            </a:r>
            <a:r>
              <a:rPr lang="ja-JP" sz="1600" b="1" i="1" u="sng" dirty="0">
                <a:solidFill>
                  <a:srgbClr val="C55A11"/>
                </a:solidFill>
              </a:rPr>
              <a:t>期待できる公共サービス水準の向上が</a:t>
            </a:r>
            <a:r>
              <a:rPr lang="ja-JP" sz="1600" i="1" dirty="0">
                <a:solidFill>
                  <a:schemeClr val="tx1"/>
                </a:solidFill>
              </a:rPr>
              <a:t>何らかの方法により</a:t>
            </a:r>
            <a:r>
              <a:rPr lang="ja-JP" sz="1600" b="1" i="1" u="sng" dirty="0">
                <a:solidFill>
                  <a:srgbClr val="C55A11"/>
                </a:solidFill>
              </a:rPr>
              <a:t>PSCやPFI事業のLCCと同一の尺度で定量化できることが前提</a:t>
            </a:r>
            <a:r>
              <a:rPr lang="ja-JP" sz="1600" i="1" dirty="0"/>
              <a:t>条件となる。</a:t>
            </a:r>
            <a:endParaRPr sz="1600" i="1" dirty="0"/>
          </a:p>
        </p:txBody>
      </p:sp>
      <p:sp>
        <p:nvSpPr>
          <p:cNvPr id="2" name="スライド番号プレースホルダー 2">
            <a:extLst>
              <a:ext uri="{FF2B5EF4-FFF2-40B4-BE49-F238E27FC236}">
                <a16:creationId xmlns:a16="http://schemas.microsoft.com/office/drawing/2014/main" id="{3BD8AB54-A1D0-40B3-F09C-FFA49D70938E}"/>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18</a:t>
            </a:fld>
            <a:endParaRPr lang="ja-JP" altLang="en-US" dirty="0">
              <a:solidFill>
                <a:schemeClr val="tx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
          <p:cNvSpPr txBox="1">
            <a:spLocks noGrp="1"/>
          </p:cNvSpPr>
          <p:nvPr>
            <p:ph type="title"/>
          </p:nvPr>
        </p:nvSpPr>
        <p:spPr>
          <a:xfrm>
            <a:off x="350126" y="413657"/>
            <a:ext cx="8314040" cy="555685"/>
          </a:xfrm>
          <a:prstGeom prst="rect">
            <a:avLst/>
          </a:prstGeom>
          <a:noFill/>
          <a:ln>
            <a:noFill/>
          </a:ln>
        </p:spPr>
        <p:txBody>
          <a:bodyPr spcFirstLastPara="1" wrap="square" lIns="91425" tIns="45700" rIns="91425" bIns="45700" anchor="ctr" anchorCtr="0">
            <a:noAutofit/>
          </a:bodyPr>
          <a:lstStyle/>
          <a:p>
            <a:pPr marL="0" lvl="0" indent="0" algn="l" rtl="0">
              <a:lnSpc>
                <a:spcPct val="90000"/>
              </a:lnSpc>
              <a:spcBef>
                <a:spcPts val="0"/>
              </a:spcBef>
              <a:spcAft>
                <a:spcPts val="0"/>
              </a:spcAft>
              <a:buClr>
                <a:srgbClr val="C55A11"/>
              </a:buClr>
              <a:buSzPts val="3600"/>
              <a:buFont typeface="Arial"/>
              <a:buNone/>
            </a:pPr>
            <a:r>
              <a:rPr lang="ja-JP" altLang="en-US" sz="3600" dirty="0">
                <a:solidFill>
                  <a:schemeClr val="tx1"/>
                </a:solidFill>
                <a:latin typeface="Arial"/>
                <a:ea typeface="Arial"/>
                <a:cs typeface="Arial"/>
                <a:sym typeface="Arial"/>
              </a:rPr>
              <a:t>最近の</a:t>
            </a:r>
            <a:r>
              <a:rPr lang="en-US" altLang="ja-JP" sz="3600" dirty="0">
                <a:solidFill>
                  <a:schemeClr val="tx1"/>
                </a:solidFill>
                <a:latin typeface="Arial"/>
                <a:ea typeface="Arial"/>
                <a:cs typeface="Arial"/>
                <a:sym typeface="Arial"/>
              </a:rPr>
              <a:t>VFM</a:t>
            </a:r>
            <a:r>
              <a:rPr lang="ja-JP" altLang="en-US" sz="3600" dirty="0">
                <a:solidFill>
                  <a:schemeClr val="tx1"/>
                </a:solidFill>
                <a:latin typeface="Arial"/>
                <a:ea typeface="Arial"/>
                <a:cs typeface="Arial"/>
                <a:sym typeface="Arial"/>
              </a:rPr>
              <a:t>の動き（</a:t>
            </a:r>
            <a:r>
              <a:rPr lang="en-US" sz="3600" dirty="0" err="1">
                <a:solidFill>
                  <a:schemeClr val="tx1"/>
                </a:solidFill>
                <a:latin typeface="Arial"/>
                <a:ea typeface="Arial"/>
                <a:cs typeface="Arial"/>
                <a:sym typeface="Arial"/>
              </a:rPr>
              <a:t>説明者自己紹介</a:t>
            </a:r>
            <a:r>
              <a:rPr lang="ja-JP" altLang="en-US" sz="3600" dirty="0">
                <a:solidFill>
                  <a:schemeClr val="tx1"/>
                </a:solidFill>
                <a:latin typeface="Arial"/>
                <a:ea typeface="Arial"/>
                <a:cs typeface="Arial"/>
                <a:sym typeface="Arial"/>
              </a:rPr>
              <a:t>）</a:t>
            </a:r>
            <a:endParaRPr sz="3600" dirty="0">
              <a:solidFill>
                <a:schemeClr val="tx1"/>
              </a:solidFill>
              <a:latin typeface="Arial"/>
              <a:ea typeface="Arial"/>
              <a:cs typeface="Arial"/>
              <a:sym typeface="Arial"/>
            </a:endParaRPr>
          </a:p>
        </p:txBody>
      </p:sp>
      <p:sp>
        <p:nvSpPr>
          <p:cNvPr id="139" name="Google Shape;139;p2"/>
          <p:cNvSpPr txBox="1">
            <a:spLocks noGrp="1"/>
          </p:cNvSpPr>
          <p:nvPr>
            <p:ph type="body" idx="1"/>
          </p:nvPr>
        </p:nvSpPr>
        <p:spPr>
          <a:xfrm>
            <a:off x="350126" y="1125056"/>
            <a:ext cx="8443747" cy="5201592"/>
          </a:xfrm>
          <a:prstGeom prst="rect">
            <a:avLst/>
          </a:prstGeom>
          <a:noFill/>
          <a:ln>
            <a:noFill/>
          </a:ln>
        </p:spPr>
        <p:txBody>
          <a:bodyPr spcFirstLastPara="1" wrap="square" lIns="91425" tIns="45700" rIns="91425" bIns="45700" anchor="t" anchorCtr="0">
            <a:noAutofit/>
          </a:bodyPr>
          <a:lstStyle/>
          <a:p>
            <a:pPr marL="0" lvl="0" indent="0" algn="l" rtl="0">
              <a:lnSpc>
                <a:spcPts val="2500"/>
              </a:lnSpc>
              <a:spcBef>
                <a:spcPts val="1000"/>
              </a:spcBef>
              <a:spcAft>
                <a:spcPts val="0"/>
              </a:spcAft>
              <a:buClr>
                <a:schemeClr val="dk1"/>
              </a:buClr>
              <a:buSzPts val="1600"/>
              <a:buNone/>
            </a:pPr>
            <a:r>
              <a:rPr lang="ja-JP" sz="2000" b="1" dirty="0">
                <a:solidFill>
                  <a:schemeClr val="accent2">
                    <a:lumMod val="75000"/>
                  </a:schemeClr>
                </a:solidFill>
                <a:latin typeface="Meiryo UI" panose="020B0604030504040204" pitchFamily="50" charset="-128"/>
                <a:ea typeface="Meiryo UI" panose="020B0604030504040204" pitchFamily="50" charset="-128"/>
                <a:cs typeface="Arial"/>
                <a:sym typeface="Arial"/>
              </a:rPr>
              <a:t>＜2020年から5年間、</a:t>
            </a:r>
            <a:r>
              <a:rPr lang="en-US" altLang="ja-JP" sz="2000" b="1" dirty="0">
                <a:solidFill>
                  <a:schemeClr val="accent2">
                    <a:lumMod val="75000"/>
                  </a:schemeClr>
                </a:solidFill>
                <a:latin typeface="Meiryo UI" panose="020B0604030504040204" pitchFamily="50" charset="-128"/>
                <a:ea typeface="Meiryo UI" panose="020B0604030504040204" pitchFamily="50" charset="-128"/>
                <a:cs typeface="Arial"/>
                <a:sym typeface="Arial"/>
              </a:rPr>
              <a:t>VFM</a:t>
            </a:r>
            <a:r>
              <a:rPr lang="ja-JP" altLang="en-US" sz="2000" b="1" dirty="0">
                <a:solidFill>
                  <a:schemeClr val="accent2">
                    <a:lumMod val="75000"/>
                  </a:schemeClr>
                </a:solidFill>
                <a:latin typeface="Meiryo UI" panose="020B0604030504040204" pitchFamily="50" charset="-128"/>
                <a:ea typeface="Meiryo UI" panose="020B0604030504040204" pitchFamily="50" charset="-128"/>
                <a:cs typeface="Arial"/>
                <a:sym typeface="Arial"/>
              </a:rPr>
              <a:t>評価に動きがあった時期に、</a:t>
            </a:r>
            <a:r>
              <a:rPr lang="ja-JP" sz="2000" b="1" dirty="0">
                <a:solidFill>
                  <a:schemeClr val="accent2">
                    <a:lumMod val="75000"/>
                  </a:schemeClr>
                </a:solidFill>
                <a:latin typeface="Meiryo UI" panose="020B0604030504040204" pitchFamily="50" charset="-128"/>
                <a:ea typeface="Meiryo UI" panose="020B0604030504040204" pitchFamily="50" charset="-128"/>
                <a:cs typeface="Arial"/>
                <a:sym typeface="Arial"/>
              </a:rPr>
              <a:t>内閣府PFI推進室でVFM評価を担当＞</a:t>
            </a:r>
            <a:endParaRPr sz="2000" b="1" dirty="0">
              <a:solidFill>
                <a:schemeClr val="accent2">
                  <a:lumMod val="75000"/>
                </a:schemeClr>
              </a:solidFill>
              <a:latin typeface="Meiryo UI" panose="020B0604030504040204" pitchFamily="50" charset="-128"/>
              <a:ea typeface="Meiryo UI" panose="020B0604030504040204" pitchFamily="50" charset="-128"/>
              <a:cs typeface="Arial"/>
              <a:sym typeface="Arial"/>
            </a:endParaRPr>
          </a:p>
          <a:p>
            <a:pPr marL="228600" lvl="0" indent="-228600" algn="l" rtl="0">
              <a:lnSpc>
                <a:spcPts val="2500"/>
              </a:lnSpc>
              <a:spcBef>
                <a:spcPts val="1000"/>
              </a:spcBef>
              <a:spcAft>
                <a:spcPts val="0"/>
              </a:spcAft>
              <a:buClr>
                <a:schemeClr val="dk1"/>
              </a:buClr>
              <a:buSzPts val="1600"/>
              <a:buChar char="•"/>
            </a:pPr>
            <a:r>
              <a:rPr lang="en-US" altLang="ja-JP" sz="1800" dirty="0">
                <a:latin typeface="Meiryo UI" panose="020B0604030504040204" pitchFamily="50" charset="-128"/>
                <a:ea typeface="Meiryo UI" panose="020B0604030504040204" pitchFamily="50" charset="-128"/>
                <a:cs typeface="Arial"/>
                <a:sym typeface="Arial"/>
              </a:rPr>
              <a:t>20</a:t>
            </a:r>
            <a:r>
              <a:rPr lang="ja-JP" sz="1800" dirty="0">
                <a:latin typeface="Meiryo UI" panose="020B0604030504040204" pitchFamily="50" charset="-128"/>
                <a:ea typeface="Meiryo UI" panose="020B0604030504040204" pitchFamily="50" charset="-128"/>
                <a:cs typeface="Arial"/>
                <a:sym typeface="Arial"/>
              </a:rPr>
              <a:t>20年1月から内閣府PPP/PFI推進室配属。</a:t>
            </a:r>
            <a:r>
              <a:rPr lang="ja-JP" sz="1800" b="1" dirty="0">
                <a:latin typeface="Meiryo UI" panose="020B0604030504040204" pitchFamily="50" charset="-128"/>
                <a:ea typeface="Meiryo UI" panose="020B0604030504040204" pitchFamily="50" charset="-128"/>
                <a:cs typeface="Arial"/>
                <a:sym typeface="Arial"/>
              </a:rPr>
              <a:t>同年3月から検査院検査「国が実施するPFI事業について」</a:t>
            </a:r>
            <a:r>
              <a:rPr lang="ja-JP" sz="1800" dirty="0">
                <a:latin typeface="Meiryo UI" panose="020B0604030504040204" pitchFamily="50" charset="-128"/>
                <a:ea typeface="Meiryo UI" panose="020B0604030504040204" pitchFamily="50" charset="-128"/>
                <a:cs typeface="Arial"/>
                <a:sym typeface="Arial"/>
              </a:rPr>
              <a:t>に担当参事官補佐として対応。</a:t>
            </a:r>
            <a:r>
              <a:rPr lang="ja-JP" altLang="en-US" sz="1800" dirty="0">
                <a:latin typeface="Meiryo UI" panose="020B0604030504040204" pitchFamily="50" charset="-128"/>
                <a:ea typeface="Meiryo UI" panose="020B0604030504040204" pitchFamily="50" charset="-128"/>
                <a:cs typeface="Arial"/>
                <a:sym typeface="Arial"/>
              </a:rPr>
              <a:t>検査院と報告細部を調整。</a:t>
            </a:r>
            <a:endParaRPr lang="en-US" altLang="ja-JP" sz="1800" dirty="0">
              <a:latin typeface="Meiryo UI" panose="020B0604030504040204" pitchFamily="50" charset="-128"/>
              <a:ea typeface="Meiryo UI" panose="020B0604030504040204" pitchFamily="50" charset="-128"/>
              <a:cs typeface="Arial"/>
              <a:sym typeface="Arial"/>
            </a:endParaRPr>
          </a:p>
          <a:p>
            <a:pPr marL="0" lvl="0" indent="0" algn="l" rtl="0">
              <a:lnSpc>
                <a:spcPts val="800"/>
              </a:lnSpc>
              <a:spcBef>
                <a:spcPts val="0"/>
              </a:spcBef>
              <a:spcAft>
                <a:spcPts val="0"/>
              </a:spcAft>
              <a:buClr>
                <a:schemeClr val="dk1"/>
              </a:buClr>
              <a:buSzPts val="1600"/>
              <a:buNone/>
            </a:pPr>
            <a:endParaRPr lang="en-US" altLang="ja-JP" sz="1800" dirty="0">
              <a:latin typeface="Meiryo UI" panose="020B0604030504040204" pitchFamily="50" charset="-128"/>
              <a:ea typeface="Meiryo UI" panose="020B0604030504040204" pitchFamily="50" charset="-128"/>
              <a:cs typeface="Arial"/>
              <a:sym typeface="Arial"/>
            </a:endParaRPr>
          </a:p>
          <a:p>
            <a:pPr marL="228600" lvl="0" indent="-228600" algn="l" rtl="0">
              <a:lnSpc>
                <a:spcPts val="2500"/>
              </a:lnSpc>
              <a:spcBef>
                <a:spcPts val="1000"/>
              </a:spcBef>
              <a:spcAft>
                <a:spcPts val="0"/>
              </a:spcAft>
              <a:buClr>
                <a:schemeClr val="dk1"/>
              </a:buClr>
              <a:buSzPts val="1600"/>
              <a:buChar char="•"/>
            </a:pPr>
            <a:r>
              <a:rPr lang="en-US" altLang="ja-JP" sz="1800" b="1" dirty="0">
                <a:latin typeface="Meiryo UI" panose="020B0604030504040204" pitchFamily="50" charset="-128"/>
                <a:ea typeface="Meiryo UI" panose="020B0604030504040204" pitchFamily="50" charset="-128"/>
                <a:cs typeface="Arial"/>
                <a:sym typeface="Arial"/>
              </a:rPr>
              <a:t>20</a:t>
            </a:r>
            <a:r>
              <a:rPr lang="ja-JP" sz="1800" b="1" dirty="0">
                <a:latin typeface="Meiryo UI" panose="020B0604030504040204" pitchFamily="50" charset="-128"/>
                <a:ea typeface="Meiryo UI" panose="020B0604030504040204" pitchFamily="50" charset="-128"/>
                <a:cs typeface="Arial"/>
                <a:sym typeface="Arial"/>
              </a:rPr>
              <a:t>23年</a:t>
            </a:r>
            <a:r>
              <a:rPr lang="ja-JP" sz="1800" dirty="0">
                <a:latin typeface="Meiryo UI" panose="020B0604030504040204" pitchFamily="50" charset="-128"/>
                <a:ea typeface="Meiryo UI" panose="020B0604030504040204" pitchFamily="50" charset="-128"/>
                <a:cs typeface="Arial"/>
                <a:sym typeface="Arial"/>
              </a:rPr>
              <a:t>、</a:t>
            </a:r>
            <a:r>
              <a:rPr lang="ja-JP" sz="1800" b="1" dirty="0">
                <a:latin typeface="Meiryo UI" panose="020B0604030504040204" pitchFamily="50" charset="-128"/>
                <a:ea typeface="Meiryo UI" panose="020B0604030504040204" pitchFamily="50" charset="-128"/>
                <a:cs typeface="Arial"/>
                <a:sym typeface="Arial"/>
              </a:rPr>
              <a:t>前年のPFI法改正案国会審議</a:t>
            </a:r>
            <a:r>
              <a:rPr lang="ja-JP" sz="1800" dirty="0">
                <a:latin typeface="Meiryo UI" panose="020B0604030504040204" pitchFamily="50" charset="-128"/>
                <a:ea typeface="Meiryo UI" panose="020B0604030504040204" pitchFamily="50" charset="-128"/>
                <a:cs typeface="Arial"/>
                <a:sym typeface="Arial"/>
              </a:rPr>
              <a:t>を受け、</a:t>
            </a:r>
            <a:r>
              <a:rPr lang="en-US" altLang="ja-JP" sz="1800" b="1" dirty="0">
                <a:latin typeface="Meiryo UI" panose="020B0604030504040204" pitchFamily="50" charset="-128"/>
                <a:ea typeface="Meiryo UI" panose="020B0604030504040204" pitchFamily="50" charset="-128"/>
                <a:cs typeface="Arial"/>
                <a:sym typeface="Arial"/>
              </a:rPr>
              <a:t>VFM</a:t>
            </a:r>
            <a:r>
              <a:rPr lang="ja-JP" sz="1800" b="1" dirty="0">
                <a:latin typeface="Meiryo UI" panose="020B0604030504040204" pitchFamily="50" charset="-128"/>
                <a:ea typeface="Meiryo UI" panose="020B0604030504040204" pitchFamily="50" charset="-128"/>
                <a:cs typeface="Arial"/>
                <a:sym typeface="Arial"/>
              </a:rPr>
              <a:t>ガイドライン改正作業</a:t>
            </a:r>
            <a:r>
              <a:rPr lang="ja-JP" sz="1800" dirty="0">
                <a:latin typeface="Meiryo UI" panose="020B0604030504040204" pitchFamily="50" charset="-128"/>
                <a:ea typeface="Meiryo UI" panose="020B0604030504040204" pitchFamily="50" charset="-128"/>
                <a:cs typeface="Arial"/>
                <a:sym typeface="Arial"/>
              </a:rPr>
              <a:t>を担当者として</a:t>
            </a:r>
            <a:r>
              <a:rPr lang="ja-JP" sz="1800">
                <a:latin typeface="Meiryo UI" panose="020B0604030504040204" pitchFamily="50" charset="-128"/>
                <a:ea typeface="Meiryo UI" panose="020B0604030504040204" pitchFamily="50" charset="-128"/>
                <a:cs typeface="Arial"/>
                <a:sym typeface="Arial"/>
              </a:rPr>
              <a:t>開始。</a:t>
            </a:r>
            <a:r>
              <a:rPr lang="ja-JP" altLang="en-US" sz="1800" b="1">
                <a:latin typeface="Meiryo UI" panose="020B0604030504040204" pitchFamily="50" charset="-128"/>
                <a:ea typeface="Meiryo UI" panose="020B0604030504040204" pitchFamily="50" charset="-128"/>
                <a:cs typeface="Arial"/>
                <a:sym typeface="Arial"/>
              </a:rPr>
              <a:t>同</a:t>
            </a:r>
            <a:r>
              <a:rPr lang="ja-JP" sz="1800" b="1">
                <a:latin typeface="Meiryo UI" panose="020B0604030504040204" pitchFamily="50" charset="-128"/>
                <a:ea typeface="Meiryo UI" panose="020B0604030504040204" pitchFamily="50" charset="-128"/>
                <a:cs typeface="Arial"/>
                <a:sym typeface="Arial"/>
              </a:rPr>
              <a:t>年</a:t>
            </a:r>
            <a:r>
              <a:rPr lang="ja-JP" sz="1800" b="1" dirty="0">
                <a:latin typeface="Meiryo UI" panose="020B0604030504040204" pitchFamily="50" charset="-128"/>
                <a:ea typeface="Meiryo UI" panose="020B0604030504040204" pitchFamily="50" charset="-128"/>
                <a:cs typeface="Arial"/>
                <a:sym typeface="Arial"/>
              </a:rPr>
              <a:t>5月同ガイドライン改正決定・公表</a:t>
            </a:r>
            <a:r>
              <a:rPr lang="ja-JP" sz="1800" dirty="0">
                <a:latin typeface="Meiryo UI" panose="020B0604030504040204" pitchFamily="50" charset="-128"/>
                <a:ea typeface="Meiryo UI" panose="020B0604030504040204" pitchFamily="50" charset="-128"/>
                <a:cs typeface="Arial"/>
                <a:sym typeface="Arial"/>
              </a:rPr>
              <a:t>。</a:t>
            </a:r>
            <a:endParaRPr lang="en-US" altLang="ja-JP" sz="1800" dirty="0">
              <a:latin typeface="Meiryo UI" panose="020B0604030504040204" pitchFamily="50" charset="-128"/>
              <a:ea typeface="Meiryo UI" panose="020B0604030504040204" pitchFamily="50" charset="-128"/>
              <a:cs typeface="Arial"/>
              <a:sym typeface="Arial"/>
            </a:endParaRPr>
          </a:p>
          <a:p>
            <a:pPr marL="0" lvl="0" indent="0" algn="l" rtl="0">
              <a:lnSpc>
                <a:spcPts val="800"/>
              </a:lnSpc>
              <a:spcBef>
                <a:spcPts val="0"/>
              </a:spcBef>
              <a:spcAft>
                <a:spcPts val="0"/>
              </a:spcAft>
              <a:buClr>
                <a:schemeClr val="dk1"/>
              </a:buClr>
              <a:buSzPts val="1600"/>
              <a:buNone/>
            </a:pPr>
            <a:endParaRPr sz="1800" dirty="0">
              <a:latin typeface="Meiryo UI" panose="020B0604030504040204" pitchFamily="50" charset="-128"/>
              <a:ea typeface="Meiryo UI" panose="020B0604030504040204" pitchFamily="50" charset="-128"/>
              <a:cs typeface="Arial"/>
              <a:sym typeface="Arial"/>
            </a:endParaRPr>
          </a:p>
          <a:p>
            <a:pPr marL="228600" lvl="0" indent="-228600" algn="l" rtl="0">
              <a:lnSpc>
                <a:spcPts val="2500"/>
              </a:lnSpc>
              <a:spcBef>
                <a:spcPts val="1000"/>
              </a:spcBef>
              <a:spcAft>
                <a:spcPts val="0"/>
              </a:spcAft>
              <a:buClr>
                <a:schemeClr val="dk1"/>
              </a:buClr>
              <a:buSzPts val="1600"/>
              <a:buChar char="•"/>
            </a:pPr>
            <a:r>
              <a:rPr lang="en-US" altLang="ja-JP" sz="1800" b="1" dirty="0">
                <a:latin typeface="Meiryo UI" panose="020B0604030504040204" pitchFamily="50" charset="-128"/>
                <a:ea typeface="Meiryo UI" panose="020B0604030504040204" pitchFamily="50" charset="-128"/>
                <a:cs typeface="Arial"/>
                <a:sym typeface="Arial"/>
              </a:rPr>
              <a:t>20</a:t>
            </a:r>
            <a:r>
              <a:rPr lang="ja-JP" sz="1800" b="1" dirty="0">
                <a:latin typeface="Meiryo UI" panose="020B0604030504040204" pitchFamily="50" charset="-128"/>
                <a:ea typeface="Meiryo UI" panose="020B0604030504040204" pitchFamily="50" charset="-128"/>
                <a:cs typeface="Arial"/>
                <a:sym typeface="Arial"/>
              </a:rPr>
              <a:t>23年12月～</a:t>
            </a:r>
            <a:r>
              <a:rPr lang="en-US" altLang="ja-JP" sz="1800" b="1" dirty="0">
                <a:latin typeface="Meiryo UI" panose="020B0604030504040204" pitchFamily="50" charset="-128"/>
                <a:ea typeface="Meiryo UI" panose="020B0604030504040204" pitchFamily="50" charset="-128"/>
                <a:cs typeface="Arial"/>
                <a:sym typeface="Arial"/>
              </a:rPr>
              <a:t>20</a:t>
            </a:r>
            <a:r>
              <a:rPr lang="ja-JP" sz="1800" b="1" dirty="0">
                <a:latin typeface="Meiryo UI" panose="020B0604030504040204" pitchFamily="50" charset="-128"/>
                <a:ea typeface="Meiryo UI" panose="020B0604030504040204" pitchFamily="50" charset="-128"/>
                <a:cs typeface="Arial"/>
                <a:sym typeface="Arial"/>
              </a:rPr>
              <a:t>24年3月</a:t>
            </a:r>
            <a:r>
              <a:rPr lang="ja-JP" sz="1800" dirty="0">
                <a:latin typeface="Meiryo UI" panose="020B0604030504040204" pitchFamily="50" charset="-128"/>
                <a:ea typeface="Meiryo UI" panose="020B0604030504040204" pitchFamily="50" charset="-128"/>
                <a:cs typeface="Arial"/>
                <a:sym typeface="Arial"/>
              </a:rPr>
              <a:t>、上記の</a:t>
            </a:r>
            <a:r>
              <a:rPr lang="ja-JP" sz="1800" b="1" dirty="0">
                <a:latin typeface="Meiryo UI" panose="020B0604030504040204" pitchFamily="50" charset="-128"/>
                <a:ea typeface="Meiryo UI" panose="020B0604030504040204" pitchFamily="50" charset="-128"/>
                <a:cs typeface="Arial"/>
                <a:sym typeface="Arial"/>
              </a:rPr>
              <a:t>改正内容を踏まえたVFM算定シート、その操作マニュアルの策定</a:t>
            </a:r>
            <a:r>
              <a:rPr lang="ja-JP" sz="1800" dirty="0">
                <a:latin typeface="Meiryo UI" panose="020B0604030504040204" pitchFamily="50" charset="-128"/>
                <a:ea typeface="Meiryo UI" panose="020B0604030504040204" pitchFamily="50" charset="-128"/>
                <a:cs typeface="Arial"/>
                <a:sym typeface="Arial"/>
              </a:rPr>
              <a:t>を担当。</a:t>
            </a:r>
            <a:endParaRPr lang="en-US" altLang="ja-JP" sz="1800" dirty="0">
              <a:latin typeface="Meiryo UI" panose="020B0604030504040204" pitchFamily="50" charset="-128"/>
              <a:ea typeface="Meiryo UI" panose="020B0604030504040204" pitchFamily="50" charset="-128"/>
              <a:cs typeface="Arial"/>
              <a:sym typeface="Arial"/>
            </a:endParaRPr>
          </a:p>
          <a:p>
            <a:pPr marL="0" lvl="0" indent="0" algn="l" rtl="0">
              <a:lnSpc>
                <a:spcPts val="800"/>
              </a:lnSpc>
              <a:spcBef>
                <a:spcPts val="0"/>
              </a:spcBef>
              <a:spcAft>
                <a:spcPts val="0"/>
              </a:spcAft>
              <a:buClr>
                <a:schemeClr val="dk1"/>
              </a:buClr>
              <a:buSzPts val="1600"/>
              <a:buNone/>
            </a:pPr>
            <a:endParaRPr lang="en-US" altLang="ja-JP" sz="1800" b="1" dirty="0">
              <a:latin typeface="Meiryo UI" panose="020B0604030504040204" pitchFamily="50" charset="-128"/>
              <a:ea typeface="Meiryo UI" panose="020B0604030504040204" pitchFamily="50" charset="-128"/>
              <a:cs typeface="Arial"/>
              <a:sym typeface="Arial"/>
            </a:endParaRPr>
          </a:p>
          <a:p>
            <a:pPr marL="228600" lvl="0" indent="-228600" algn="l" rtl="0">
              <a:lnSpc>
                <a:spcPts val="2500"/>
              </a:lnSpc>
              <a:spcBef>
                <a:spcPts val="1000"/>
              </a:spcBef>
              <a:spcAft>
                <a:spcPts val="0"/>
              </a:spcAft>
              <a:buClr>
                <a:schemeClr val="dk1"/>
              </a:buClr>
              <a:buSzPts val="1600"/>
              <a:buChar char="•"/>
            </a:pPr>
            <a:r>
              <a:rPr lang="ja-JP" sz="1800" b="1" dirty="0">
                <a:latin typeface="Meiryo UI" panose="020B0604030504040204" pitchFamily="50" charset="-128"/>
                <a:ea typeface="Meiryo UI" panose="020B0604030504040204" pitchFamily="50" charset="-128"/>
                <a:cs typeface="Arial"/>
                <a:sym typeface="Arial"/>
              </a:rPr>
              <a:t>同年3月</a:t>
            </a:r>
            <a:r>
              <a:rPr lang="en-US" altLang="ja-JP" sz="1800" b="1" dirty="0">
                <a:latin typeface="Meiryo UI" panose="020B0604030504040204" pitchFamily="50" charset="-128"/>
                <a:ea typeface="Meiryo UI" panose="020B0604030504040204" pitchFamily="50" charset="-128"/>
                <a:cs typeface="Arial"/>
                <a:sym typeface="Arial"/>
              </a:rPr>
              <a:t>29</a:t>
            </a:r>
            <a:r>
              <a:rPr lang="ja-JP" altLang="en-US" sz="1800" b="1" dirty="0">
                <a:latin typeface="Meiryo UI" panose="020B0604030504040204" pitchFamily="50" charset="-128"/>
                <a:ea typeface="Meiryo UI" panose="020B0604030504040204" pitchFamily="50" charset="-128"/>
                <a:cs typeface="Arial"/>
                <a:sym typeface="Arial"/>
              </a:rPr>
              <a:t>日</a:t>
            </a:r>
            <a:r>
              <a:rPr lang="ja-JP" sz="1800" b="1" dirty="0">
                <a:latin typeface="Meiryo UI" panose="020B0604030504040204" pitchFamily="50" charset="-128"/>
                <a:ea typeface="Meiryo UI" panose="020B0604030504040204" pitchFamily="50" charset="-128"/>
                <a:cs typeface="Arial"/>
                <a:sym typeface="Arial"/>
              </a:rPr>
              <a:t>、PFI推進委員会事業推進部会で同算定シート等を説明</a:t>
            </a:r>
            <a:r>
              <a:rPr lang="ja-JP" sz="1800" dirty="0">
                <a:latin typeface="Meiryo UI" panose="020B0604030504040204" pitchFamily="50" charset="-128"/>
                <a:ea typeface="Meiryo UI" panose="020B0604030504040204" pitchFamily="50" charset="-128"/>
                <a:cs typeface="Arial"/>
                <a:sym typeface="Arial"/>
              </a:rPr>
              <a:t>。</a:t>
            </a:r>
            <a:r>
              <a:rPr lang="ja-JP" altLang="en-US" sz="1800" u="sng" dirty="0">
                <a:latin typeface="Meiryo UI" panose="020B0604030504040204" pitchFamily="50" charset="-128"/>
                <a:ea typeface="Meiryo UI" panose="020B0604030504040204" pitchFamily="50" charset="-128"/>
                <a:cs typeface="Arial"/>
                <a:sym typeface="Arial"/>
              </a:rPr>
              <a:t>作業方針について了承</a:t>
            </a:r>
            <a:r>
              <a:rPr lang="ja-JP" altLang="en-US" sz="1800" dirty="0">
                <a:latin typeface="Meiryo UI" panose="020B0604030504040204" pitchFamily="50" charset="-128"/>
                <a:ea typeface="Meiryo UI" panose="020B0604030504040204" pitchFamily="50" charset="-128"/>
                <a:cs typeface="Arial"/>
                <a:sym typeface="Arial"/>
              </a:rPr>
              <a:t>を得て、</a:t>
            </a:r>
            <a:r>
              <a:rPr lang="ja-JP" altLang="ja-JP" sz="1800" u="sng" dirty="0">
                <a:latin typeface="Meiryo UI" panose="020B0604030504040204" pitchFamily="50" charset="-128"/>
                <a:ea typeface="Meiryo UI" panose="020B0604030504040204" pitchFamily="50" charset="-128"/>
                <a:cs typeface="Arial"/>
                <a:sym typeface="Arial"/>
              </a:rPr>
              <a:t>公表に向け</a:t>
            </a:r>
            <a:r>
              <a:rPr lang="ja-JP" altLang="en-US" sz="1800" u="sng" dirty="0">
                <a:latin typeface="Meiryo UI" panose="020B0604030504040204" pitchFamily="50" charset="-128"/>
                <a:ea typeface="Meiryo UI" panose="020B0604030504040204" pitchFamily="50" charset="-128"/>
                <a:cs typeface="Arial"/>
                <a:sym typeface="Arial"/>
              </a:rPr>
              <a:t>現在も調整中</a:t>
            </a:r>
            <a:r>
              <a:rPr lang="ja-JP" sz="1800" dirty="0">
                <a:latin typeface="Meiryo UI" panose="020B0604030504040204" pitchFamily="50" charset="-128"/>
                <a:ea typeface="Meiryo UI" panose="020B0604030504040204" pitchFamily="50" charset="-128"/>
                <a:cs typeface="Arial"/>
                <a:sym typeface="Arial"/>
              </a:rPr>
              <a:t>。</a:t>
            </a:r>
            <a:endParaRPr lang="en-US" altLang="ja-JP" sz="1800" dirty="0">
              <a:latin typeface="Meiryo UI" panose="020B0604030504040204" pitchFamily="50" charset="-128"/>
              <a:ea typeface="Meiryo UI" panose="020B0604030504040204" pitchFamily="50" charset="-128"/>
              <a:cs typeface="Arial"/>
              <a:sym typeface="Arial"/>
            </a:endParaRPr>
          </a:p>
          <a:p>
            <a:pPr marL="0" lvl="0" indent="0" algn="l" rtl="0">
              <a:lnSpc>
                <a:spcPts val="800"/>
              </a:lnSpc>
              <a:spcBef>
                <a:spcPts val="0"/>
              </a:spcBef>
              <a:spcAft>
                <a:spcPts val="0"/>
              </a:spcAft>
              <a:buClr>
                <a:schemeClr val="dk1"/>
              </a:buClr>
              <a:buSzPts val="1600"/>
              <a:buNone/>
            </a:pPr>
            <a:endParaRPr lang="en-US" altLang="ja-JP" sz="1800" dirty="0">
              <a:latin typeface="Meiryo UI" panose="020B0604030504040204" pitchFamily="50" charset="-128"/>
              <a:ea typeface="Meiryo UI" panose="020B0604030504040204" pitchFamily="50" charset="-128"/>
              <a:cs typeface="Arial"/>
              <a:sym typeface="Arial"/>
            </a:endParaRPr>
          </a:p>
          <a:p>
            <a:pPr marL="228600" lvl="0" indent="-228600" algn="l" rtl="0">
              <a:lnSpc>
                <a:spcPts val="2500"/>
              </a:lnSpc>
              <a:spcBef>
                <a:spcPts val="1000"/>
              </a:spcBef>
              <a:spcAft>
                <a:spcPts val="0"/>
              </a:spcAft>
              <a:buClr>
                <a:schemeClr val="dk1"/>
              </a:buClr>
              <a:buSzPts val="1600"/>
              <a:buChar char="•"/>
            </a:pPr>
            <a:r>
              <a:rPr lang="ja-JP" sz="1800" b="1" dirty="0">
                <a:latin typeface="Meiryo UI" panose="020B0604030504040204" pitchFamily="50" charset="-128"/>
                <a:ea typeface="Meiryo UI" panose="020B0604030504040204" pitchFamily="50" charset="-128"/>
                <a:cs typeface="Arial"/>
                <a:sym typeface="Arial"/>
              </a:rPr>
              <a:t>2024年度は</a:t>
            </a:r>
            <a:r>
              <a:rPr lang="ja-JP" altLang="en-US" sz="1800" b="1" dirty="0">
                <a:latin typeface="Meiryo UI" panose="020B0604030504040204" pitchFamily="50" charset="-128"/>
                <a:ea typeface="Meiryo UI" panose="020B0604030504040204" pitchFamily="50" charset="-128"/>
                <a:cs typeface="Arial"/>
                <a:sym typeface="Arial"/>
              </a:rPr>
              <a:t>、</a:t>
            </a:r>
            <a:r>
              <a:rPr lang="ja-JP" sz="1800" b="1" dirty="0">
                <a:latin typeface="Meiryo UI" panose="020B0604030504040204" pitchFamily="50" charset="-128"/>
                <a:ea typeface="Meiryo UI" panose="020B0604030504040204" pitchFamily="50" charset="-128"/>
                <a:cs typeface="Arial"/>
                <a:sym typeface="Arial"/>
              </a:rPr>
              <a:t>同シート等のコンセッションへの拡充</a:t>
            </a:r>
            <a:r>
              <a:rPr lang="ja-JP" sz="1800" dirty="0">
                <a:latin typeface="Meiryo UI" panose="020B0604030504040204" pitchFamily="50" charset="-128"/>
                <a:ea typeface="Meiryo UI" panose="020B0604030504040204" pitchFamily="50" charset="-128"/>
                <a:cs typeface="Arial"/>
                <a:sym typeface="Arial"/>
              </a:rPr>
              <a:t>を担当。</a:t>
            </a:r>
            <a:endParaRPr lang="en-US" altLang="ja-JP" sz="1800" dirty="0">
              <a:latin typeface="Meiryo UI" panose="020B0604030504040204" pitchFamily="50" charset="-128"/>
              <a:ea typeface="Meiryo UI" panose="020B0604030504040204" pitchFamily="50" charset="-128"/>
              <a:cs typeface="Arial"/>
              <a:sym typeface="Arial"/>
            </a:endParaRPr>
          </a:p>
        </p:txBody>
      </p:sp>
      <p:sp>
        <p:nvSpPr>
          <p:cNvPr id="2" name="スライド番号プレースホルダー 2">
            <a:extLst>
              <a:ext uri="{FF2B5EF4-FFF2-40B4-BE49-F238E27FC236}">
                <a16:creationId xmlns:a16="http://schemas.microsoft.com/office/drawing/2014/main" id="{62F80F8A-746B-5092-3A6A-A0199663D95E}"/>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a:t>
            </a:fld>
            <a:endParaRPr lang="ja-JP" altLang="en-US"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32597" y="198928"/>
            <a:ext cx="8257166" cy="618908"/>
          </a:xfrm>
        </p:spPr>
        <p:txBody>
          <a:bodyPr>
            <a:normAutofit/>
          </a:bodyPr>
          <a:lstStyle/>
          <a:p>
            <a:r>
              <a:rPr lang="ja-JP" altLang="en-US" sz="3200" dirty="0">
                <a:latin typeface="Meiryo UI" panose="020B0604030504040204" pitchFamily="50" charset="-128"/>
                <a:ea typeface="Meiryo UI" panose="020B0604030504040204" pitchFamily="50" charset="-128"/>
              </a:rPr>
              <a:t>コンセッション等の</a:t>
            </a:r>
            <a:r>
              <a:rPr lang="en-US" altLang="ja-JP" sz="3200" dirty="0">
                <a:latin typeface="Meiryo UI" panose="020B0604030504040204" pitchFamily="50" charset="-128"/>
                <a:ea typeface="Meiryo UI" panose="020B0604030504040204" pitchFamily="50" charset="-128"/>
              </a:rPr>
              <a:t>VFM</a:t>
            </a:r>
            <a:r>
              <a:rPr lang="ja-JP" altLang="en-US" sz="3200" dirty="0">
                <a:latin typeface="Meiryo UI" panose="020B0604030504040204" pitchFamily="50" charset="-128"/>
                <a:ea typeface="Meiryo UI" panose="020B0604030504040204" pitchFamily="50" charset="-128"/>
              </a:rPr>
              <a:t>算定の現状</a:t>
            </a:r>
            <a:endParaRPr kumimoji="1" lang="ja-JP" altLang="en-US" sz="32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a:xfrm>
            <a:off x="6793454" y="5624513"/>
            <a:ext cx="2057400" cy="273844"/>
          </a:xfrm>
        </p:spPr>
        <p:txBody>
          <a:bodyPr/>
          <a:lstStyle/>
          <a:p>
            <a:r>
              <a:rPr lang="en-US" altLang="ja-JP" dirty="0"/>
              <a:t>2</a:t>
            </a:r>
            <a:endParaRPr kumimoji="1" lang="ja-JP" altLang="en-US" dirty="0"/>
          </a:p>
        </p:txBody>
      </p:sp>
      <p:graphicFrame>
        <p:nvGraphicFramePr>
          <p:cNvPr id="5" name="表 4"/>
          <p:cNvGraphicFramePr>
            <a:graphicFrameLocks noGrp="1"/>
          </p:cNvGraphicFramePr>
          <p:nvPr>
            <p:extLst>
              <p:ext uri="{D42A27DB-BD31-4B8C-83A1-F6EECF244321}">
                <p14:modId xmlns:p14="http://schemas.microsoft.com/office/powerpoint/2010/main" val="1419019925"/>
              </p:ext>
            </p:extLst>
          </p:nvPr>
        </p:nvGraphicFramePr>
        <p:xfrm>
          <a:off x="232597" y="981453"/>
          <a:ext cx="8618257" cy="5699429"/>
        </p:xfrm>
        <a:graphic>
          <a:graphicData uri="http://schemas.openxmlformats.org/drawingml/2006/table">
            <a:tbl>
              <a:tblPr firstRow="1" bandRow="1">
                <a:tableStyleId>{5C22544A-7EE6-4342-B048-85BDC9FD1C3A}</a:tableStyleId>
              </a:tblPr>
              <a:tblGrid>
                <a:gridCol w="1176673">
                  <a:extLst>
                    <a:ext uri="{9D8B030D-6E8A-4147-A177-3AD203B41FA5}">
                      <a16:colId xmlns:a16="http://schemas.microsoft.com/office/drawing/2014/main" val="912645738"/>
                    </a:ext>
                  </a:extLst>
                </a:gridCol>
                <a:gridCol w="3720792">
                  <a:extLst>
                    <a:ext uri="{9D8B030D-6E8A-4147-A177-3AD203B41FA5}">
                      <a16:colId xmlns:a16="http://schemas.microsoft.com/office/drawing/2014/main" val="1930118"/>
                    </a:ext>
                  </a:extLst>
                </a:gridCol>
                <a:gridCol w="3720792">
                  <a:extLst>
                    <a:ext uri="{9D8B030D-6E8A-4147-A177-3AD203B41FA5}">
                      <a16:colId xmlns:a16="http://schemas.microsoft.com/office/drawing/2014/main" val="2733718797"/>
                    </a:ext>
                  </a:extLst>
                </a:gridCol>
              </a:tblGrid>
              <a:tr h="492755">
                <a:tc>
                  <a:txBody>
                    <a:bodyPr/>
                    <a:lstStyle/>
                    <a:p>
                      <a:pPr algn="ctr"/>
                      <a:endParaRPr kumimoji="1" lang="ja-JP" altLang="en-US" sz="1400" dirty="0">
                        <a:latin typeface="Meiryo UI" panose="020B0604030504040204" pitchFamily="50" charset="-128"/>
                        <a:ea typeface="Meiryo UI" panose="020B0604030504040204" pitchFamily="50" charset="-128"/>
                      </a:endParaRPr>
                    </a:p>
                  </a:txBody>
                  <a:tcPr marL="68580" marR="68580" marT="34290" marB="34290">
                    <a:solidFill>
                      <a:schemeClr val="accent2">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独立採算・混合型</a:t>
                      </a:r>
                    </a:p>
                  </a:txBody>
                  <a:tcPr marL="68580" marR="68580" marT="34290" marB="34290" anchor="ctr">
                    <a:solidFill>
                      <a:schemeClr val="accent2">
                        <a:lumMod val="50000"/>
                      </a:schemeClr>
                    </a:solidFill>
                  </a:tcPr>
                </a:tc>
                <a:tc>
                  <a:txBody>
                    <a:bodyPr/>
                    <a:lstStyle/>
                    <a:p>
                      <a:pPr algn="ctr"/>
                      <a:r>
                        <a:rPr kumimoji="1" lang="ja-JP" altLang="en-US" sz="1400" dirty="0">
                          <a:latin typeface="Meiryo UI" panose="020B0604030504040204" pitchFamily="50" charset="-128"/>
                          <a:ea typeface="Meiryo UI" panose="020B0604030504040204" pitchFamily="50" charset="-128"/>
                        </a:rPr>
                        <a:t>コンセッション</a:t>
                      </a:r>
                    </a:p>
                  </a:txBody>
                  <a:tcPr marL="68580" marR="68580" marT="34290" marB="34290" anchor="ctr">
                    <a:solidFill>
                      <a:schemeClr val="accent2">
                        <a:lumMod val="50000"/>
                      </a:schemeClr>
                    </a:solidFill>
                  </a:tcPr>
                </a:tc>
                <a:extLst>
                  <a:ext uri="{0D108BD9-81ED-4DB2-BD59-A6C34878D82A}">
                    <a16:rowId xmlns:a16="http://schemas.microsoft.com/office/drawing/2014/main" val="307005216"/>
                  </a:ext>
                </a:extLst>
              </a:tr>
              <a:tr h="2577774">
                <a:tc>
                  <a:txBody>
                    <a:bodyPr/>
                    <a:lstStyle/>
                    <a:p>
                      <a:pPr marL="0" algn="ctr" defTabSz="914400" rtl="0" eaLnBrk="1" latinLnBrk="0" hangingPunct="1"/>
                      <a:r>
                        <a:rPr kumimoji="1" lang="ja-JP" altLang="en-US" sz="1400" b="1" kern="1200" dirty="0">
                          <a:solidFill>
                            <a:schemeClr val="lt1"/>
                          </a:solidFill>
                          <a:latin typeface="Meiryo UI" panose="020B0604030504040204" pitchFamily="50" charset="-128"/>
                          <a:ea typeface="Meiryo UI" panose="020B0604030504040204" pitchFamily="50" charset="-128"/>
                          <a:cs typeface="+mn-cs"/>
                        </a:rPr>
                        <a:t>ガイドライン</a:t>
                      </a:r>
                      <a:endParaRPr kumimoji="1" lang="en-US" altLang="ja-JP" sz="1400" b="1" kern="1200" dirty="0">
                        <a:solidFill>
                          <a:schemeClr val="lt1"/>
                        </a:solidFill>
                        <a:latin typeface="Meiryo UI" panose="020B0604030504040204" pitchFamily="50" charset="-128"/>
                        <a:ea typeface="Meiryo UI" panose="020B0604030504040204" pitchFamily="50" charset="-128"/>
                        <a:cs typeface="+mn-cs"/>
                      </a:endParaRPr>
                    </a:p>
                    <a:p>
                      <a:pPr marL="0" algn="ctr" defTabSz="914400" rtl="0" eaLnBrk="1" latinLnBrk="0" hangingPunct="1"/>
                      <a:r>
                        <a:rPr kumimoji="1" lang="ja-JP" altLang="en-US" sz="1400" b="1" kern="1200" dirty="0">
                          <a:solidFill>
                            <a:schemeClr val="lt1"/>
                          </a:solidFill>
                          <a:latin typeface="Meiryo UI" panose="020B0604030504040204" pitchFamily="50" charset="-128"/>
                          <a:ea typeface="Meiryo UI" panose="020B0604030504040204" pitchFamily="50" charset="-128"/>
                          <a:cs typeface="+mn-cs"/>
                        </a:rPr>
                        <a:t>の説明</a:t>
                      </a:r>
                      <a:endParaRPr kumimoji="1" lang="en-US" altLang="ja-JP" sz="1400" b="1" kern="1200" dirty="0">
                        <a:solidFill>
                          <a:schemeClr val="lt1"/>
                        </a:solidFill>
                        <a:latin typeface="Meiryo UI" panose="020B0604030504040204" pitchFamily="50" charset="-128"/>
                        <a:ea typeface="Meiryo UI" panose="020B0604030504040204" pitchFamily="50" charset="-128"/>
                        <a:cs typeface="+mn-cs"/>
                      </a:endParaRPr>
                    </a:p>
                  </a:txBody>
                  <a:tcPr marL="68580" marR="68580" marT="34290" marB="34290" anchor="ctr">
                    <a:solidFill>
                      <a:schemeClr val="accent2">
                        <a:lumMod val="50000"/>
                      </a:schemeClr>
                    </a:solidFill>
                  </a:tcPr>
                </a:tc>
                <a:tc>
                  <a:txBody>
                    <a:bodyPr/>
                    <a:lstStyle/>
                    <a:p>
                      <a:pPr marL="88900" indent="-88900"/>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VFM</a:t>
                      </a:r>
                      <a:r>
                        <a:rPr kumimoji="1" lang="ja-JP" altLang="en-US" sz="1400" dirty="0">
                          <a:latin typeface="Meiryo UI" panose="020B0604030504040204" pitchFamily="50" charset="-128"/>
                          <a:ea typeface="Meiryo UI" panose="020B0604030504040204" pitchFamily="50" charset="-128"/>
                        </a:rPr>
                        <a:t>ガイドラインでは、</a:t>
                      </a:r>
                      <a:r>
                        <a:rPr kumimoji="1" lang="ja-JP" altLang="en-US" sz="1400" dirty="0">
                          <a:solidFill>
                            <a:schemeClr val="accent2">
                              <a:lumMod val="75000"/>
                            </a:schemeClr>
                          </a:solidFill>
                          <a:latin typeface="Meiryo UI" panose="020B0604030504040204" pitchFamily="50" charset="-128"/>
                          <a:ea typeface="Meiryo UI" panose="020B0604030504040204" pitchFamily="50" charset="-128"/>
                        </a:rPr>
                        <a:t>算定の必要を指摘しているのみ</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marL="88900" indent="-88900"/>
                      <a:endParaRPr kumimoji="1" lang="en-US" altLang="ja-JP" sz="1400" dirty="0">
                        <a:latin typeface="Meiryo UI" panose="020B0604030504040204" pitchFamily="50" charset="-128"/>
                        <a:ea typeface="Meiryo UI" panose="020B0604030504040204" pitchFamily="50" charset="-128"/>
                      </a:endParaRPr>
                    </a:p>
                    <a:p>
                      <a:pPr marL="88900" indent="-88900"/>
                      <a:r>
                        <a:rPr kumimoji="1" lang="ja-JP" altLang="en-US" sz="1400" dirty="0">
                          <a:latin typeface="Meiryo UI" panose="020B0604030504040204" pitchFamily="50" charset="-128"/>
                          <a:ea typeface="Meiryo UI" panose="020B0604030504040204" pitchFamily="50" charset="-128"/>
                        </a:rPr>
                        <a:t>・国交省簡易算定モデル</a:t>
                      </a:r>
                      <a:r>
                        <a:rPr kumimoji="1" lang="ja-JP" altLang="en-US" sz="1400" dirty="0">
                          <a:solidFill>
                            <a:schemeClr val="tx1"/>
                          </a:solidFill>
                          <a:latin typeface="Meiryo UI" panose="020B0604030504040204" pitchFamily="50" charset="-128"/>
                          <a:ea typeface="Meiryo UI" panose="020B0604030504040204" pitchFamily="50" charset="-128"/>
                        </a:rPr>
                        <a:t>では、</a:t>
                      </a:r>
                      <a:r>
                        <a:rPr kumimoji="1" lang="ja-JP" altLang="en-US" sz="1400" dirty="0">
                          <a:solidFill>
                            <a:schemeClr val="accent2">
                              <a:lumMod val="75000"/>
                            </a:schemeClr>
                          </a:solidFill>
                          <a:latin typeface="Meiryo UI" panose="020B0604030504040204" pitchFamily="50" charset="-128"/>
                          <a:ea typeface="Meiryo UI" panose="020B0604030504040204" pitchFamily="50" charset="-128"/>
                        </a:rPr>
                        <a:t>算定対象としておらず、他にマニュアルもない</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a:lnSpc>
                          <a:spcPts val="800"/>
                        </a:lnSpc>
                      </a:pPr>
                      <a:endParaRPr kumimoji="1" lang="en-US" altLang="ja-JP" sz="1400" dirty="0">
                        <a:latin typeface="Meiryo UI" panose="020B0604030504040204" pitchFamily="50" charset="-128"/>
                        <a:ea typeface="Meiryo UI" panose="020B0604030504040204" pitchFamily="50" charset="-128"/>
                      </a:endParaRPr>
                    </a:p>
                    <a:p>
                      <a:pPr marL="180975" indent="-180975"/>
                      <a:r>
                        <a:rPr kumimoji="1" lang="ja-JP" altLang="en-US" sz="1400" dirty="0">
                          <a:latin typeface="Meiryo UI" panose="020B0604030504040204" pitchFamily="50" charset="-128"/>
                          <a:ea typeface="Meiryo UI" panose="020B0604030504040204" pitchFamily="50" charset="-128"/>
                        </a:rPr>
                        <a:t>⇒</a:t>
                      </a:r>
                      <a:r>
                        <a:rPr kumimoji="1" lang="ja-JP" altLang="en-US" sz="1400" u="sng" dirty="0">
                          <a:solidFill>
                            <a:schemeClr val="accent2">
                              <a:lumMod val="75000"/>
                            </a:schemeClr>
                          </a:solidFill>
                          <a:latin typeface="Meiryo UI" panose="020B0604030504040204" pitchFamily="50" charset="-128"/>
                          <a:ea typeface="Meiryo UI" panose="020B0604030504040204" pitchFamily="50" charset="-128"/>
                        </a:rPr>
                        <a:t>国の事業では</a:t>
                      </a:r>
                      <a:r>
                        <a:rPr kumimoji="1" lang="en-US" altLang="ja-JP" sz="1400" u="sng" dirty="0">
                          <a:solidFill>
                            <a:schemeClr val="accent2">
                              <a:lumMod val="75000"/>
                            </a:schemeClr>
                          </a:solidFill>
                          <a:latin typeface="Meiryo UI" panose="020B0604030504040204" pitchFamily="50" charset="-128"/>
                          <a:ea typeface="Meiryo UI" panose="020B0604030504040204" pitchFamily="50" charset="-128"/>
                        </a:rPr>
                        <a:t>VFM</a:t>
                      </a:r>
                      <a:r>
                        <a:rPr kumimoji="1" lang="ja-JP" altLang="en-US" sz="1400" u="sng" dirty="0">
                          <a:solidFill>
                            <a:schemeClr val="accent2">
                              <a:lumMod val="75000"/>
                            </a:schemeClr>
                          </a:solidFill>
                          <a:latin typeface="Meiryo UI" panose="020B0604030504040204" pitchFamily="50" charset="-128"/>
                          <a:ea typeface="Meiryo UI" panose="020B0604030504040204" pitchFamily="50" charset="-128"/>
                        </a:rPr>
                        <a:t>算定実績がなく、検査院所見で対応要請</a:t>
                      </a:r>
                      <a:r>
                        <a:rPr kumimoji="1" lang="ja-JP" altLang="en-US" sz="1400" u="sng">
                          <a:solidFill>
                            <a:schemeClr val="accent2">
                              <a:lumMod val="75000"/>
                            </a:schemeClr>
                          </a:solidFill>
                          <a:latin typeface="Meiryo UI" panose="020B0604030504040204" pitchFamily="50" charset="-128"/>
                          <a:ea typeface="Meiryo UI" panose="020B0604030504040204" pitchFamily="50" charset="-128"/>
                        </a:rPr>
                        <a:t>される。</a:t>
                      </a:r>
                      <a:endParaRPr kumimoji="1" lang="en-US" altLang="ja-JP" sz="1400" u="sng" dirty="0">
                        <a:solidFill>
                          <a:schemeClr val="accent2">
                            <a:lumMod val="75000"/>
                          </a:schemeClr>
                        </a:solidFill>
                        <a:latin typeface="Meiryo UI" panose="020B0604030504040204" pitchFamily="50" charset="-128"/>
                        <a:ea typeface="Meiryo UI" panose="020B0604030504040204" pitchFamily="50" charset="-128"/>
                      </a:endParaRPr>
                    </a:p>
                    <a:p>
                      <a:pPr marL="180975" indent="-180975"/>
                      <a:endParaRPr kumimoji="1" lang="en-US" altLang="ja-JP" sz="1400" dirty="0">
                        <a:latin typeface="Meiryo UI" panose="020B0604030504040204" pitchFamily="50" charset="-128"/>
                        <a:ea typeface="Meiryo UI" panose="020B0604030504040204" pitchFamily="50" charset="-128"/>
                      </a:endParaRPr>
                    </a:p>
                    <a:p>
                      <a:pPr marL="180975" indent="-180975"/>
                      <a:r>
                        <a:rPr kumimoji="1" lang="ja-JP" altLang="en-US" sz="1400">
                          <a:latin typeface="Meiryo UI" panose="020B0604030504040204" pitchFamily="50" charset="-128"/>
                          <a:ea typeface="Meiryo UI" panose="020B0604030504040204" pitchFamily="50" charset="-128"/>
                        </a:rPr>
                        <a:t>⇒独立採算型は</a:t>
                      </a:r>
                      <a:r>
                        <a:rPr kumimoji="1" lang="en-US" altLang="ja-JP" sz="1400" dirty="0">
                          <a:latin typeface="Meiryo UI" panose="020B0604030504040204" pitchFamily="50" charset="-128"/>
                          <a:ea typeface="Meiryo UI" panose="020B0604030504040204" pitchFamily="50" charset="-128"/>
                        </a:rPr>
                        <a:t>NPV’</a:t>
                      </a:r>
                      <a:r>
                        <a:rPr kumimoji="1" lang="ja-JP" altLang="en-US" sz="140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NPV</a:t>
                      </a:r>
                      <a:r>
                        <a:rPr kumimoji="1" lang="ja-JP" altLang="en-US" sz="1400">
                          <a:latin typeface="Meiryo UI" panose="020B0604030504040204" pitchFamily="50" charset="-128"/>
                          <a:ea typeface="Meiryo UI" panose="020B0604030504040204" pitchFamily="50" charset="-128"/>
                        </a:rPr>
                        <a:t>方式、混合型は</a:t>
                      </a:r>
                      <a:r>
                        <a:rPr kumimoji="1" lang="en-US" altLang="ja-JP" sz="1400" dirty="0">
                          <a:latin typeface="Meiryo UI" panose="020B0604030504040204" pitchFamily="50" charset="-128"/>
                          <a:ea typeface="Meiryo UI" panose="020B0604030504040204" pitchFamily="50" charset="-128"/>
                        </a:rPr>
                        <a:t>PSC</a:t>
                      </a:r>
                      <a:r>
                        <a:rPr kumimoji="1" lang="ja-JP" altLang="en-US" sz="1400">
                          <a:latin typeface="Meiryo UI" panose="020B0604030504040204" pitchFamily="50" charset="-128"/>
                          <a:ea typeface="Meiryo UI" panose="020B0604030504040204" pitchFamily="50" charset="-128"/>
                        </a:rPr>
                        <a:t>ー</a:t>
                      </a:r>
                      <a:r>
                        <a:rPr kumimoji="1" lang="en-US" altLang="ja-JP" sz="1400" dirty="0">
                          <a:latin typeface="Meiryo UI" panose="020B0604030504040204" pitchFamily="50" charset="-128"/>
                          <a:ea typeface="Meiryo UI" panose="020B0604030504040204" pitchFamily="50" charset="-128"/>
                        </a:rPr>
                        <a:t>PFI-LCC</a:t>
                      </a:r>
                      <a:r>
                        <a:rPr kumimoji="1" lang="ja-JP" altLang="en-US" sz="1400">
                          <a:latin typeface="Meiryo UI" panose="020B0604030504040204" pitchFamily="50" charset="-128"/>
                          <a:ea typeface="Meiryo UI" panose="020B0604030504040204" pitchFamily="50" charset="-128"/>
                        </a:rPr>
                        <a:t>方式も可と、ガイドラインを改正した。</a:t>
                      </a:r>
                      <a:endParaRPr kumimoji="1" lang="en-US" altLang="ja-JP" sz="1400" u="sng" dirty="0">
                        <a:solidFill>
                          <a:schemeClr val="accent2">
                            <a:lumMod val="75000"/>
                          </a:schemeClr>
                        </a:solidFill>
                        <a:latin typeface="Meiryo UI" panose="020B0604030504040204" pitchFamily="50" charset="-128"/>
                        <a:ea typeface="Meiryo UI" panose="020B0604030504040204" pitchFamily="50" charset="-128"/>
                      </a:endParaRPr>
                    </a:p>
                  </a:txBody>
                  <a:tcPr marL="68580" marR="68580" marT="34290" marB="34290">
                    <a:solidFill>
                      <a:schemeClr val="accent2">
                        <a:lumMod val="20000"/>
                        <a:lumOff val="80000"/>
                      </a:schemeClr>
                    </a:solidFill>
                  </a:tcPr>
                </a:tc>
                <a:tc>
                  <a:txBody>
                    <a:bodyPr/>
                    <a:lstStyle/>
                    <a:p>
                      <a:pPr marL="88900" indent="-88900"/>
                      <a:r>
                        <a:rPr kumimoji="1" lang="ja-JP" altLang="en-US" sz="1400" dirty="0">
                          <a:latin typeface="Meiryo UI" panose="020B0604030504040204" pitchFamily="50" charset="-128"/>
                          <a:ea typeface="Meiryo UI" panose="020B0604030504040204" pitchFamily="50" charset="-128"/>
                        </a:rPr>
                        <a:t>・運営権事業ガイドラインにおいて、</a:t>
                      </a:r>
                      <a:r>
                        <a:rPr kumimoji="1" lang="en-US" altLang="ja-JP" sz="1400" dirty="0">
                          <a:latin typeface="Meiryo UI" panose="020B0604030504040204" pitchFamily="50" charset="-128"/>
                          <a:ea typeface="Meiryo UI" panose="020B0604030504040204" pitchFamily="50" charset="-128"/>
                        </a:rPr>
                        <a:t>NPV’</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NPV</a:t>
                      </a:r>
                      <a:r>
                        <a:rPr kumimoji="1" lang="ja-JP" altLang="en-US" sz="1400" dirty="0">
                          <a:latin typeface="Meiryo UI" panose="020B0604030504040204" pitchFamily="50" charset="-128"/>
                          <a:ea typeface="Meiryo UI" panose="020B0604030504040204" pitchFamily="50" charset="-128"/>
                        </a:rPr>
                        <a:t>方式での</a:t>
                      </a:r>
                      <a:r>
                        <a:rPr kumimoji="1" lang="en-US" altLang="ja-JP" sz="1400" dirty="0">
                          <a:latin typeface="Meiryo UI" panose="020B0604030504040204" pitchFamily="50" charset="-128"/>
                          <a:ea typeface="Meiryo UI" panose="020B0604030504040204" pitchFamily="50" charset="-128"/>
                        </a:rPr>
                        <a:t>VFM</a:t>
                      </a:r>
                      <a:r>
                        <a:rPr kumimoji="1" lang="ja-JP" altLang="en-US" sz="1400" dirty="0">
                          <a:latin typeface="Meiryo UI" panose="020B0604030504040204" pitchFamily="50" charset="-128"/>
                          <a:ea typeface="Meiryo UI" panose="020B0604030504040204" pitchFamily="50" charset="-128"/>
                        </a:rPr>
                        <a:t>算定</a:t>
                      </a:r>
                      <a:r>
                        <a:rPr kumimoji="1" lang="ja-JP" altLang="en-US" sz="1400" dirty="0">
                          <a:solidFill>
                            <a:schemeClr val="tx1"/>
                          </a:solidFill>
                          <a:latin typeface="Meiryo UI" panose="020B0604030504040204" pitchFamily="50" charset="-128"/>
                          <a:ea typeface="Meiryo UI" panose="020B0604030504040204" pitchFamily="50" charset="-128"/>
                        </a:rPr>
                        <a:t>を記載</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marL="88900" indent="-88900"/>
                      <a:endParaRPr kumimoji="1" lang="en-US" altLang="ja-JP" sz="1400" dirty="0">
                        <a:latin typeface="Meiryo UI" panose="020B0604030504040204" pitchFamily="50" charset="-128"/>
                        <a:ea typeface="Meiryo UI" panose="020B0604030504040204" pitchFamily="50" charset="-128"/>
                      </a:endParaRPr>
                    </a:p>
                    <a:p>
                      <a:pPr marL="180975" indent="-180975"/>
                      <a:r>
                        <a:rPr kumimoji="1" lang="ja-JP" altLang="en-US" sz="1400" dirty="0">
                          <a:latin typeface="Meiryo UI" panose="020B0604030504040204" pitchFamily="50" charset="-128"/>
                          <a:ea typeface="Meiryo UI" panose="020B0604030504040204" pitchFamily="50" charset="-128"/>
                        </a:rPr>
                        <a:t>・ただし、</a:t>
                      </a:r>
                      <a:r>
                        <a:rPr kumimoji="1" lang="ja-JP" altLang="en-US" sz="1400" u="sng" dirty="0">
                          <a:solidFill>
                            <a:schemeClr val="accent2">
                              <a:lumMod val="75000"/>
                            </a:schemeClr>
                          </a:solidFill>
                          <a:latin typeface="Meiryo UI" panose="020B0604030504040204" pitchFamily="50" charset="-128"/>
                          <a:ea typeface="Meiryo UI" panose="020B0604030504040204" pitchFamily="50" charset="-128"/>
                        </a:rPr>
                        <a:t>国が提供している算定モデルはない</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marL="180975" indent="-180975"/>
                      <a:endParaRPr kumimoji="1" lang="en-US" altLang="ja-JP" sz="1400" dirty="0">
                        <a:latin typeface="Meiryo UI" panose="020B0604030504040204" pitchFamily="50" charset="-128"/>
                        <a:ea typeface="Meiryo UI" panose="020B0604030504040204" pitchFamily="50" charset="-128"/>
                      </a:endParaRPr>
                    </a:p>
                    <a:p>
                      <a:pPr marL="180975" marR="0" lvl="0" indent="-180975" algn="l" defTabSz="914400" rtl="0" eaLnBrk="1" fontAlgn="auto" latinLnBrk="0" hangingPunct="1">
                        <a:lnSpc>
                          <a:spcPct val="100000"/>
                        </a:lnSpc>
                        <a:spcBef>
                          <a:spcPts val="0"/>
                        </a:spcBef>
                        <a:spcAft>
                          <a:spcPts val="0"/>
                        </a:spcAft>
                        <a:buClrTx/>
                        <a:buSzTx/>
                        <a:buFontTx/>
                        <a:buNone/>
                        <a:tabLst/>
                        <a:defRPr/>
                      </a:pPr>
                      <a:r>
                        <a:rPr kumimoji="1" lang="ja-JP" altLang="en-US" sz="1400" dirty="0">
                          <a:latin typeface="Meiryo UI" panose="020B0604030504040204" pitchFamily="50" charset="-128"/>
                          <a:ea typeface="Meiryo UI" panose="020B0604030504040204" pitchFamily="50" charset="-128"/>
                        </a:rPr>
                        <a:t>⇒</a:t>
                      </a:r>
                      <a:r>
                        <a:rPr kumimoji="1" lang="ja-JP" altLang="en-US" sz="1400" u="sng" dirty="0">
                          <a:solidFill>
                            <a:schemeClr val="accent2">
                              <a:lumMod val="75000"/>
                            </a:schemeClr>
                          </a:solidFill>
                          <a:latin typeface="Meiryo UI" panose="020B0604030504040204" pitchFamily="50" charset="-128"/>
                          <a:ea typeface="Meiryo UI" panose="020B0604030504040204" pitchFamily="50" charset="-128"/>
                        </a:rPr>
                        <a:t>検査院所見で対応要請される。</a:t>
                      </a:r>
                      <a:endParaRPr kumimoji="1" lang="en-US" altLang="ja-JP" sz="1400" u="sng" dirty="0">
                        <a:solidFill>
                          <a:schemeClr val="accent2">
                            <a:lumMod val="75000"/>
                          </a:schemeClr>
                        </a:solidFill>
                        <a:latin typeface="Meiryo UI" panose="020B0604030504040204" pitchFamily="50" charset="-128"/>
                        <a:ea typeface="Meiryo UI" panose="020B0604030504040204" pitchFamily="50" charset="-128"/>
                      </a:endParaRPr>
                    </a:p>
                    <a:p>
                      <a:pPr marL="180975" indent="-180975"/>
                      <a:endParaRPr kumimoji="1" lang="en-US" altLang="ja-JP" sz="1400" dirty="0">
                        <a:latin typeface="Meiryo UI" panose="020B0604030504040204" pitchFamily="50" charset="-128"/>
                        <a:ea typeface="Meiryo UI" panose="020B0604030504040204" pitchFamily="50" charset="-128"/>
                      </a:endParaRPr>
                    </a:p>
                  </a:txBody>
                  <a:tcPr marL="68580" marR="68580" marT="34290" marB="34290">
                    <a:solidFill>
                      <a:schemeClr val="accent2">
                        <a:lumMod val="20000"/>
                        <a:lumOff val="80000"/>
                      </a:schemeClr>
                    </a:solidFill>
                  </a:tcPr>
                </a:tc>
                <a:extLst>
                  <a:ext uri="{0D108BD9-81ED-4DB2-BD59-A6C34878D82A}">
                    <a16:rowId xmlns:a16="http://schemas.microsoft.com/office/drawing/2014/main" val="670707679"/>
                  </a:ext>
                </a:extLst>
              </a:tr>
              <a:tr h="2588697">
                <a:tc>
                  <a:txBody>
                    <a:bodyPr/>
                    <a:lstStyle/>
                    <a:p>
                      <a:pPr marL="0" marR="0" lvl="0" indent="-180975" algn="ctr" defTabSz="914400" rtl="0" eaLnBrk="1" fontAlgn="auto" latinLnBrk="0" hangingPunct="1">
                        <a:lnSpc>
                          <a:spcPct val="100000"/>
                        </a:lnSpc>
                        <a:spcBef>
                          <a:spcPts val="0"/>
                        </a:spcBef>
                        <a:spcAft>
                          <a:spcPts val="0"/>
                        </a:spcAft>
                        <a:buClrTx/>
                        <a:buSzTx/>
                        <a:buFontTx/>
                        <a:buNone/>
                        <a:tabLst/>
                        <a:defRPr/>
                      </a:pPr>
                      <a:r>
                        <a:rPr kumimoji="1" lang="ja-JP" altLang="en-US" sz="1400" b="1" kern="1200" dirty="0">
                          <a:solidFill>
                            <a:schemeClr val="lt1"/>
                          </a:solidFill>
                          <a:latin typeface="Meiryo UI" panose="020B0604030504040204" pitchFamily="50" charset="-128"/>
                          <a:ea typeface="Meiryo UI" panose="020B0604030504040204" pitchFamily="50" charset="-128"/>
                          <a:cs typeface="+mn-cs"/>
                        </a:rPr>
                        <a:t>算定の実態</a:t>
                      </a:r>
                      <a:endParaRPr kumimoji="1" lang="en-US" altLang="ja-JP" sz="1400" b="1" kern="1200" dirty="0">
                        <a:solidFill>
                          <a:schemeClr val="lt1"/>
                        </a:solidFill>
                        <a:latin typeface="Meiryo UI" panose="020B0604030504040204" pitchFamily="50" charset="-128"/>
                        <a:ea typeface="Meiryo UI" panose="020B0604030504040204" pitchFamily="50" charset="-128"/>
                        <a:cs typeface="+mn-cs"/>
                      </a:endParaRPr>
                    </a:p>
                  </a:txBody>
                  <a:tcPr marL="68580" marR="68580" marT="34290" marB="34290" anchor="ctr">
                    <a:solidFill>
                      <a:schemeClr val="accent2">
                        <a:lumMod val="50000"/>
                      </a:schemeClr>
                    </a:solidFill>
                  </a:tcPr>
                </a:tc>
                <a:tc>
                  <a:txBody>
                    <a:bodyPr/>
                    <a:lstStyle/>
                    <a:p>
                      <a:pPr marL="88900" indent="-88900"/>
                      <a:r>
                        <a:rPr kumimoji="1" lang="ja-JP" altLang="en-US" sz="1400" dirty="0">
                          <a:latin typeface="Meiryo UI" panose="020B0604030504040204" pitchFamily="50" charset="-128"/>
                          <a:ea typeface="Meiryo UI" panose="020B0604030504040204" pitchFamily="50" charset="-128"/>
                        </a:rPr>
                        <a:t>・地方自治体の事業に</a:t>
                      </a:r>
                      <a:r>
                        <a:rPr kumimoji="1" lang="ja-JP" altLang="en-US" sz="1400" dirty="0">
                          <a:solidFill>
                            <a:schemeClr val="tx1"/>
                          </a:solidFill>
                          <a:latin typeface="Meiryo UI" panose="020B0604030504040204" pitchFamily="50" charset="-128"/>
                          <a:ea typeface="Meiryo UI" panose="020B0604030504040204" pitchFamily="50" charset="-128"/>
                        </a:rPr>
                        <a:t>おける</a:t>
                      </a:r>
                      <a:r>
                        <a:rPr kumimoji="1" lang="en-US" altLang="ja-JP" sz="1400" dirty="0">
                          <a:solidFill>
                            <a:schemeClr val="tx1"/>
                          </a:solidFill>
                          <a:latin typeface="Meiryo UI" panose="020B0604030504040204" pitchFamily="50" charset="-128"/>
                          <a:ea typeface="Meiryo UI" panose="020B0604030504040204" pitchFamily="50" charset="-128"/>
                        </a:rPr>
                        <a:t>VFM</a:t>
                      </a:r>
                      <a:r>
                        <a:rPr kumimoji="1" lang="ja-JP" altLang="en-US" sz="1400" dirty="0">
                          <a:latin typeface="Meiryo UI" panose="020B0604030504040204" pitchFamily="50" charset="-128"/>
                          <a:ea typeface="Meiryo UI" panose="020B0604030504040204" pitchFamily="50" charset="-128"/>
                        </a:rPr>
                        <a:t>の算定は、サービス購入型方式、コンセッション方式のいずれかで実施</a:t>
                      </a:r>
                      <a:r>
                        <a:rPr kumimoji="1" lang="ja-JP" altLang="en-US" sz="1400" dirty="0">
                          <a:solidFill>
                            <a:schemeClr val="tx1"/>
                          </a:solidFill>
                          <a:latin typeface="Meiryo UI" panose="020B0604030504040204" pitchFamily="50" charset="-128"/>
                          <a:ea typeface="Meiryo UI" panose="020B0604030504040204" pitchFamily="50" charset="-128"/>
                        </a:rPr>
                        <a:t>している。</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88900" indent="-88900"/>
                      <a:endParaRPr kumimoji="1" lang="en-US" altLang="ja-JP" sz="1400" dirty="0">
                        <a:solidFill>
                          <a:schemeClr val="tx1"/>
                        </a:solidFill>
                        <a:latin typeface="Meiryo UI" panose="020B0604030504040204" pitchFamily="50" charset="-128"/>
                        <a:ea typeface="Meiryo UI" panose="020B0604030504040204" pitchFamily="50" charset="-128"/>
                      </a:endParaRPr>
                    </a:p>
                    <a:p>
                      <a:pPr marL="88900" indent="-88900"/>
                      <a:r>
                        <a:rPr kumimoji="1" lang="ja-JP" altLang="en-US" sz="1400" dirty="0">
                          <a:latin typeface="Meiryo UI" panose="020B0604030504040204" pitchFamily="50" charset="-128"/>
                          <a:ea typeface="Meiryo UI" panose="020B0604030504040204" pitchFamily="50" charset="-128"/>
                        </a:rPr>
                        <a:t>・いずれを選択するかで、割引率の選定等に大きな違いが</a:t>
                      </a:r>
                      <a:r>
                        <a:rPr kumimoji="1" lang="ja-JP" altLang="en-US" sz="1400" dirty="0">
                          <a:solidFill>
                            <a:schemeClr val="tx1"/>
                          </a:solidFill>
                          <a:latin typeface="Meiryo UI" panose="020B0604030504040204" pitchFamily="50" charset="-128"/>
                          <a:ea typeface="Meiryo UI" panose="020B0604030504040204" pitchFamily="50" charset="-128"/>
                        </a:rPr>
                        <a:t>生じている。</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88900" indent="-88900"/>
                      <a:endParaRPr kumimoji="1" lang="en-US" altLang="ja-JP" sz="1400" dirty="0">
                        <a:solidFill>
                          <a:schemeClr val="tx1"/>
                        </a:solidFill>
                        <a:latin typeface="Meiryo UI" panose="020B0604030504040204" pitchFamily="50" charset="-128"/>
                        <a:ea typeface="Meiryo UI" panose="020B0604030504040204" pitchFamily="50" charset="-128"/>
                      </a:endParaRPr>
                    </a:p>
                    <a:p>
                      <a:pPr marL="88900" indent="-88900"/>
                      <a:r>
                        <a:rPr kumimoji="1" lang="ja-JP" altLang="en-US" sz="1400">
                          <a:solidFill>
                            <a:schemeClr val="tx1"/>
                          </a:solidFill>
                          <a:latin typeface="Meiryo UI" panose="020B0604030504040204" pitchFamily="50" charset="-128"/>
                          <a:ea typeface="Meiryo UI" panose="020B0604030504040204" pitchFamily="50" charset="-128"/>
                        </a:rPr>
                        <a:t>・実態として、</a:t>
                      </a:r>
                      <a:r>
                        <a:rPr kumimoji="1" lang="ja-JP" altLang="en-US" sz="1400" u="sng">
                          <a:solidFill>
                            <a:schemeClr val="accent2">
                              <a:lumMod val="75000"/>
                            </a:schemeClr>
                          </a:solidFill>
                          <a:latin typeface="Meiryo UI" panose="020B0604030504040204" pitchFamily="50" charset="-128"/>
                          <a:ea typeface="Meiryo UI" panose="020B0604030504040204" pitchFamily="50" charset="-128"/>
                        </a:rPr>
                        <a:t>下水道</a:t>
                      </a:r>
                      <a:r>
                        <a:rPr kumimoji="1" lang="ja-JP" altLang="en-US" sz="1400" u="sng" dirty="0">
                          <a:solidFill>
                            <a:schemeClr val="accent2">
                              <a:lumMod val="75000"/>
                            </a:schemeClr>
                          </a:solidFill>
                          <a:latin typeface="Meiryo UI" panose="020B0604030504040204" pitchFamily="50" charset="-128"/>
                          <a:ea typeface="Meiryo UI" panose="020B0604030504040204" pitchFamily="50" charset="-128"/>
                        </a:rPr>
                        <a:t>コンセッション、スタジアムアリーナのコンセッション（混合型）では、サービス</a:t>
                      </a:r>
                      <a:r>
                        <a:rPr kumimoji="1" lang="ja-JP" altLang="en-US" sz="1400" u="sng">
                          <a:solidFill>
                            <a:schemeClr val="accent2">
                              <a:lumMod val="75000"/>
                            </a:schemeClr>
                          </a:solidFill>
                          <a:latin typeface="Meiryo UI" panose="020B0604030504040204" pitchFamily="50" charset="-128"/>
                          <a:ea typeface="Meiryo UI" panose="020B0604030504040204" pitchFamily="50" charset="-128"/>
                        </a:rPr>
                        <a:t>購入型方式（</a:t>
                      </a:r>
                      <a:r>
                        <a:rPr kumimoji="1" lang="en-US" altLang="ja-JP" sz="1400" u="sng" dirty="0">
                          <a:solidFill>
                            <a:schemeClr val="accent2">
                              <a:lumMod val="75000"/>
                            </a:schemeClr>
                          </a:solidFill>
                          <a:latin typeface="Meiryo UI" panose="020B0604030504040204" pitchFamily="50" charset="-128"/>
                          <a:ea typeface="Meiryo UI" panose="020B0604030504040204" pitchFamily="50" charset="-128"/>
                        </a:rPr>
                        <a:t>PSC</a:t>
                      </a:r>
                      <a:r>
                        <a:rPr kumimoji="1" lang="ja-JP" altLang="en-US" sz="1400" u="sng">
                          <a:solidFill>
                            <a:schemeClr val="accent2">
                              <a:lumMod val="75000"/>
                            </a:schemeClr>
                          </a:solidFill>
                          <a:latin typeface="Meiryo UI" panose="020B0604030504040204" pitchFamily="50" charset="-128"/>
                          <a:ea typeface="Meiryo UI" panose="020B0604030504040204" pitchFamily="50" charset="-128"/>
                        </a:rPr>
                        <a:t>ー</a:t>
                      </a:r>
                      <a:r>
                        <a:rPr kumimoji="1" lang="en-US" altLang="ja-JP" sz="1400" u="sng" dirty="0">
                          <a:solidFill>
                            <a:schemeClr val="accent2">
                              <a:lumMod val="75000"/>
                            </a:schemeClr>
                          </a:solidFill>
                          <a:latin typeface="Meiryo UI" panose="020B0604030504040204" pitchFamily="50" charset="-128"/>
                          <a:ea typeface="Meiryo UI" panose="020B0604030504040204" pitchFamily="50" charset="-128"/>
                        </a:rPr>
                        <a:t>PFI-LCC</a:t>
                      </a:r>
                      <a:r>
                        <a:rPr kumimoji="1" lang="ja-JP" altLang="en-US" sz="1400" u="sng">
                          <a:solidFill>
                            <a:schemeClr val="accent2">
                              <a:lumMod val="75000"/>
                            </a:schemeClr>
                          </a:solidFill>
                          <a:latin typeface="Meiryo UI" panose="020B0604030504040204" pitchFamily="50" charset="-128"/>
                          <a:ea typeface="Meiryo UI" panose="020B0604030504040204" pitchFamily="50" charset="-128"/>
                        </a:rPr>
                        <a:t>方式）で</a:t>
                      </a:r>
                      <a:r>
                        <a:rPr kumimoji="1" lang="ja-JP" altLang="en-US" sz="1400" u="sng" dirty="0">
                          <a:solidFill>
                            <a:schemeClr val="accent2">
                              <a:lumMod val="75000"/>
                            </a:schemeClr>
                          </a:solidFill>
                          <a:latin typeface="Meiryo UI" panose="020B0604030504040204" pitchFamily="50" charset="-128"/>
                          <a:ea typeface="Meiryo UI" panose="020B0604030504040204" pitchFamily="50" charset="-128"/>
                        </a:rPr>
                        <a:t>の算定が多数</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solidFill>
                          <a:schemeClr val="tx1"/>
                        </a:solidFill>
                        <a:latin typeface="Meiryo UI" panose="020B0604030504040204" pitchFamily="50" charset="-128"/>
                        <a:ea typeface="Meiryo UI" panose="020B0604030504040204" pitchFamily="50" charset="-128"/>
                      </a:endParaRPr>
                    </a:p>
                    <a:p>
                      <a:pPr marL="180975" indent="-180975"/>
                      <a:endParaRPr kumimoji="1" lang="ja-JP" altLang="en-US" sz="1400" dirty="0">
                        <a:latin typeface="Meiryo UI" panose="020B0604030504040204" pitchFamily="50" charset="-128"/>
                        <a:ea typeface="Meiryo UI" panose="020B0604030504040204" pitchFamily="50" charset="-128"/>
                      </a:endParaRPr>
                    </a:p>
                  </a:txBody>
                  <a:tcPr marL="68580" marR="68580" marT="34290" marB="34290">
                    <a:solidFill>
                      <a:schemeClr val="accent2">
                        <a:lumMod val="20000"/>
                        <a:lumOff val="80000"/>
                      </a:schemeClr>
                    </a:solidFill>
                  </a:tcPr>
                </a:tc>
                <a:tc>
                  <a:txBody>
                    <a:bodyPr/>
                    <a:lstStyle/>
                    <a:p>
                      <a:pPr marL="88900" indent="-88900"/>
                      <a:r>
                        <a:rPr kumimoji="1" lang="ja-JP" altLang="en-US" sz="1400" dirty="0">
                          <a:latin typeface="Meiryo UI" panose="020B0604030504040204" pitchFamily="50" charset="-128"/>
                          <a:ea typeface="Meiryo UI" panose="020B0604030504040204" pitchFamily="50" charset="-128"/>
                        </a:rPr>
                        <a:t>・運営権事業ガイドラインでは、</a:t>
                      </a:r>
                      <a:r>
                        <a:rPr kumimoji="1" lang="en-US" altLang="ja-JP" sz="1400" dirty="0">
                          <a:latin typeface="Meiryo UI" panose="020B0604030504040204" pitchFamily="50" charset="-128"/>
                          <a:ea typeface="Meiryo UI" panose="020B0604030504040204" pitchFamily="50" charset="-128"/>
                        </a:rPr>
                        <a:t>NPV’</a:t>
                      </a:r>
                      <a:r>
                        <a:rPr kumimoji="1" lang="ja-JP" altLang="en-US" sz="1400" dirty="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NPV</a:t>
                      </a:r>
                      <a:r>
                        <a:rPr kumimoji="1" lang="ja-JP" altLang="en-US" sz="1400" dirty="0">
                          <a:latin typeface="Meiryo UI" panose="020B0604030504040204" pitchFamily="50" charset="-128"/>
                          <a:ea typeface="Meiryo UI" panose="020B0604030504040204" pitchFamily="50" charset="-128"/>
                        </a:rPr>
                        <a:t>方式として、</a:t>
                      </a:r>
                      <a:r>
                        <a:rPr kumimoji="1" lang="en-US" altLang="ja-JP" sz="1400" dirty="0">
                          <a:latin typeface="Meiryo UI" panose="020B0604030504040204" pitchFamily="50" charset="-128"/>
                          <a:ea typeface="Meiryo UI" panose="020B0604030504040204" pitchFamily="50" charset="-128"/>
                        </a:rPr>
                        <a:t>PSC</a:t>
                      </a:r>
                      <a:r>
                        <a:rPr kumimoji="1" lang="ja-JP" altLang="en-US" sz="1400" dirty="0">
                          <a:latin typeface="Meiryo UI" panose="020B0604030504040204" pitchFamily="50" charset="-128"/>
                          <a:ea typeface="Meiryo UI" panose="020B0604030504040204" pitchFamily="50" charset="-128"/>
                        </a:rPr>
                        <a:t>にリスクフリーレートを、</a:t>
                      </a:r>
                      <a:r>
                        <a:rPr kumimoji="1" lang="en-US" altLang="ja-JP" sz="1400" dirty="0">
                          <a:latin typeface="Meiryo UI" panose="020B0604030504040204" pitchFamily="50" charset="-128"/>
                          <a:ea typeface="Meiryo UI" panose="020B0604030504040204" pitchFamily="50" charset="-128"/>
                        </a:rPr>
                        <a:t>PFI-LCC</a:t>
                      </a:r>
                      <a:r>
                        <a:rPr kumimoji="1" lang="ja-JP" altLang="en-US" sz="1400" dirty="0">
                          <a:latin typeface="Meiryo UI" panose="020B0604030504040204" pitchFamily="50" charset="-128"/>
                          <a:ea typeface="Meiryo UI" panose="020B0604030504040204" pitchFamily="50" charset="-128"/>
                        </a:rPr>
                        <a:t>にリスクプレミアムを付加した率を、割引率に使用することを要請</a:t>
                      </a:r>
                      <a:r>
                        <a:rPr kumimoji="1" lang="ja-JP" altLang="en-US" sz="1400" dirty="0">
                          <a:solidFill>
                            <a:schemeClr val="tx1"/>
                          </a:solidFill>
                          <a:latin typeface="Meiryo UI" panose="020B0604030504040204" pitchFamily="50" charset="-128"/>
                          <a:ea typeface="Meiryo UI" panose="020B0604030504040204" pitchFamily="50" charset="-128"/>
                        </a:rPr>
                        <a:t>（</a:t>
                      </a:r>
                      <a:r>
                        <a:rPr kumimoji="1" lang="ja-JP" altLang="en-US" sz="1400" u="none" dirty="0">
                          <a:solidFill>
                            <a:schemeClr val="tx1"/>
                          </a:solidFill>
                          <a:latin typeface="Meiryo UI" panose="020B0604030504040204" pitchFamily="50" charset="-128"/>
                          <a:ea typeface="Meiryo UI" panose="020B0604030504040204" pitchFamily="50" charset="-128"/>
                        </a:rPr>
                        <a:t>割引率でリスク調整：民間では一般的な手法</a:t>
                      </a:r>
                      <a:r>
                        <a:rPr kumimoji="1" lang="ja-JP" altLang="en-US" sz="1400" dirty="0">
                          <a:latin typeface="Meiryo UI" panose="020B0604030504040204" pitchFamily="50" charset="-128"/>
                          <a:ea typeface="Meiryo UI" panose="020B0604030504040204" pitchFamily="50" charset="-128"/>
                        </a:rPr>
                        <a:t>）。</a:t>
                      </a:r>
                      <a:endParaRPr kumimoji="1" lang="en-US" altLang="ja-JP" sz="1400" dirty="0">
                        <a:latin typeface="Meiryo UI" panose="020B0604030504040204" pitchFamily="50" charset="-128"/>
                        <a:ea typeface="Meiryo UI" panose="020B0604030504040204" pitchFamily="50" charset="-128"/>
                      </a:endParaRPr>
                    </a:p>
                    <a:p>
                      <a:pPr marL="88900" indent="-88900"/>
                      <a:endParaRPr kumimoji="1" lang="en-US" altLang="ja-JP" sz="1400" dirty="0">
                        <a:latin typeface="Meiryo UI" panose="020B0604030504040204" pitchFamily="50" charset="-128"/>
                        <a:ea typeface="Meiryo UI" panose="020B0604030504040204" pitchFamily="50" charset="-128"/>
                      </a:endParaRPr>
                    </a:p>
                    <a:p>
                      <a:pPr marL="88900" indent="-88900"/>
                      <a:r>
                        <a:rPr kumimoji="1" lang="ja-JP" altLang="en-US" sz="1400" dirty="0">
                          <a:latin typeface="Meiryo UI" panose="020B0604030504040204" pitchFamily="50" charset="-128"/>
                          <a:ea typeface="Meiryo UI" panose="020B0604030504040204" pitchFamily="50" charset="-128"/>
                        </a:rPr>
                        <a:t>・</a:t>
                      </a:r>
                      <a:r>
                        <a:rPr kumimoji="1" lang="ja-JP" altLang="en-US" sz="1400">
                          <a:latin typeface="Meiryo UI" panose="020B0604030504040204" pitchFamily="50" charset="-128"/>
                          <a:ea typeface="Meiryo UI" panose="020B0604030504040204" pitchFamily="50" charset="-128"/>
                        </a:rPr>
                        <a:t>ただし、</a:t>
                      </a:r>
                      <a:r>
                        <a:rPr kumimoji="1" lang="en-US" altLang="ja-JP" sz="1400" dirty="0">
                          <a:latin typeface="Meiryo UI" panose="020B0604030504040204" pitchFamily="50" charset="-128"/>
                          <a:ea typeface="Meiryo UI" panose="020B0604030504040204" pitchFamily="50" charset="-128"/>
                        </a:rPr>
                        <a:t>NPV’</a:t>
                      </a:r>
                      <a:r>
                        <a:rPr kumimoji="1" lang="ja-JP" altLang="en-US" sz="1400">
                          <a:latin typeface="Meiryo UI" panose="020B0604030504040204" pitchFamily="50" charset="-128"/>
                          <a:ea typeface="Meiryo UI" panose="020B0604030504040204" pitchFamily="50" charset="-128"/>
                        </a:rPr>
                        <a:t>－</a:t>
                      </a:r>
                      <a:r>
                        <a:rPr kumimoji="1" lang="en-US" altLang="ja-JP" sz="1400" dirty="0">
                          <a:latin typeface="Meiryo UI" panose="020B0604030504040204" pitchFamily="50" charset="-128"/>
                          <a:ea typeface="Meiryo UI" panose="020B0604030504040204" pitchFamily="50" charset="-128"/>
                        </a:rPr>
                        <a:t>NPV</a:t>
                      </a:r>
                      <a:r>
                        <a:rPr kumimoji="1" lang="ja-JP" altLang="en-US" sz="1400">
                          <a:latin typeface="Meiryo UI" panose="020B0604030504040204" pitchFamily="50" charset="-128"/>
                          <a:ea typeface="Meiryo UI" panose="020B0604030504040204" pitchFamily="50" charset="-128"/>
                        </a:rPr>
                        <a:t>方式で</a:t>
                      </a:r>
                      <a:r>
                        <a:rPr kumimoji="1" lang="ja-JP" altLang="en-US" sz="1400" dirty="0">
                          <a:latin typeface="Meiryo UI" panose="020B0604030504040204" pitchFamily="50" charset="-128"/>
                          <a:ea typeface="Meiryo UI" panose="020B0604030504040204" pitchFamily="50" charset="-128"/>
                        </a:rPr>
                        <a:t>の</a:t>
                      </a:r>
                      <a:r>
                        <a:rPr kumimoji="1" lang="en-US" altLang="ja-JP" sz="1400" dirty="0">
                          <a:latin typeface="Meiryo UI" panose="020B0604030504040204" pitchFamily="50" charset="-128"/>
                          <a:ea typeface="Meiryo UI" panose="020B0604030504040204" pitchFamily="50" charset="-128"/>
                        </a:rPr>
                        <a:t>VFM</a:t>
                      </a:r>
                      <a:r>
                        <a:rPr kumimoji="1" lang="ja-JP" altLang="en-US" sz="1400" dirty="0">
                          <a:latin typeface="Meiryo UI" panose="020B0604030504040204" pitchFamily="50" charset="-128"/>
                          <a:ea typeface="Meiryo UI" panose="020B0604030504040204" pitchFamily="50" charset="-128"/>
                        </a:rPr>
                        <a:t>算定が確認できる事例</a:t>
                      </a:r>
                      <a:r>
                        <a:rPr kumimoji="1" lang="ja-JP" altLang="en-US" sz="1400">
                          <a:latin typeface="Meiryo UI" panose="020B0604030504040204" pitchFamily="50" charset="-128"/>
                          <a:ea typeface="Meiryo UI" panose="020B0604030504040204" pitchFamily="50" charset="-128"/>
                        </a:rPr>
                        <a:t>は多くない。</a:t>
                      </a:r>
                      <a:endParaRPr kumimoji="1" lang="en-US" altLang="ja-JP" sz="1400" dirty="0">
                        <a:latin typeface="Meiryo UI" panose="020B0604030504040204" pitchFamily="50" charset="-128"/>
                        <a:ea typeface="Meiryo UI" panose="020B0604030504040204" pitchFamily="50" charset="-128"/>
                      </a:endParaRPr>
                    </a:p>
                  </a:txBody>
                  <a:tcPr marL="68580" marR="68580" marT="34290" marB="34290">
                    <a:solidFill>
                      <a:schemeClr val="accent2">
                        <a:lumMod val="20000"/>
                        <a:lumOff val="80000"/>
                      </a:schemeClr>
                    </a:solidFill>
                  </a:tcPr>
                </a:tc>
                <a:extLst>
                  <a:ext uri="{0D108BD9-81ED-4DB2-BD59-A6C34878D82A}">
                    <a16:rowId xmlns:a16="http://schemas.microsoft.com/office/drawing/2014/main" val="1235973633"/>
                  </a:ext>
                </a:extLst>
              </a:tr>
            </a:tbl>
          </a:graphicData>
        </a:graphic>
      </p:graphicFrame>
      <p:sp>
        <p:nvSpPr>
          <p:cNvPr id="3" name="スライド番号プレースホルダー 2">
            <a:extLst>
              <a:ext uri="{FF2B5EF4-FFF2-40B4-BE49-F238E27FC236}">
                <a16:creationId xmlns:a16="http://schemas.microsoft.com/office/drawing/2014/main" id="{B2FBDF91-1B4C-2EF7-491F-F533CC2F8DA2}"/>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19</a:t>
            </a:fld>
            <a:endParaRPr lang="ja-JP" altLang="en-US" dirty="0">
              <a:solidFill>
                <a:schemeClr val="tx1"/>
              </a:solidFill>
            </a:endParaRPr>
          </a:p>
        </p:txBody>
      </p:sp>
    </p:spTree>
    <p:extLst>
      <p:ext uri="{BB962C8B-B14F-4D97-AF65-F5344CB8AC3E}">
        <p14:creationId xmlns:p14="http://schemas.microsoft.com/office/powerpoint/2010/main" val="20342779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94"/>
        <p:cNvGrpSpPr/>
        <p:nvPr/>
      </p:nvGrpSpPr>
      <p:grpSpPr>
        <a:xfrm>
          <a:off x="0" y="0"/>
          <a:ext cx="0" cy="0"/>
          <a:chOff x="0" y="0"/>
          <a:chExt cx="0" cy="0"/>
        </a:xfrm>
      </p:grpSpPr>
      <p:sp>
        <p:nvSpPr>
          <p:cNvPr id="395" name="Google Shape;395;p32"/>
          <p:cNvSpPr txBox="1">
            <a:spLocks noGrp="1"/>
          </p:cNvSpPr>
          <p:nvPr>
            <p:ph type="body" idx="1"/>
          </p:nvPr>
        </p:nvSpPr>
        <p:spPr>
          <a:xfrm>
            <a:off x="486295" y="1335741"/>
            <a:ext cx="8173489" cy="5119487"/>
          </a:xfrm>
          <a:prstGeom prst="rect">
            <a:avLst/>
          </a:prstGeom>
          <a:noFill/>
          <a:ln>
            <a:noFill/>
          </a:ln>
        </p:spPr>
        <p:txBody>
          <a:bodyPr spcFirstLastPara="1" wrap="square" lIns="91425" tIns="45700" rIns="91425" bIns="45700" anchor="t" anchorCtr="0">
            <a:normAutofit fontScale="92500"/>
          </a:bodyPr>
          <a:lstStyle/>
          <a:p>
            <a:pPr marL="541338" lvl="0" indent="-541338" algn="l" rtl="0">
              <a:lnSpc>
                <a:spcPts val="2600"/>
              </a:lnSpc>
              <a:spcBef>
                <a:spcPts val="0"/>
              </a:spcBef>
              <a:spcAft>
                <a:spcPts val="0"/>
              </a:spcAft>
              <a:buClr>
                <a:schemeClr val="dk1"/>
              </a:buClr>
              <a:buSzPts val="1050"/>
              <a:buNone/>
            </a:pP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１</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　ガイドラインが提示する</a:t>
            </a:r>
            <a:r>
              <a:rPr lang="ja-JP" altLang="en-US" sz="2400" u="sng" dirty="0">
                <a:solidFill>
                  <a:srgbClr val="C55A11"/>
                </a:solidFill>
                <a:latin typeface="Meiryo UI" panose="020B0604030504040204" pitchFamily="50" charset="-128"/>
                <a:ea typeface="Meiryo UI" panose="020B0604030504040204" pitchFamily="50" charset="-128"/>
              </a:rPr>
              <a:t>「サービスの価値（サービスの水準）の定量化」</a:t>
            </a:r>
            <a:r>
              <a:rPr lang="ja-JP" altLang="en-US" sz="2400" dirty="0">
                <a:latin typeface="Meiryo UI" panose="020B0604030504040204" pitchFamily="50" charset="-128"/>
                <a:ea typeface="Meiryo UI" panose="020B0604030504040204" pitchFamily="50" charset="-128"/>
              </a:rPr>
              <a:t>は、具体的な方法の提示等がなく</a:t>
            </a:r>
            <a:r>
              <a:rPr lang="ja-JP" altLang="en-US" sz="2400" u="sng" dirty="0">
                <a:solidFill>
                  <a:srgbClr val="C55A11"/>
                </a:solidFill>
                <a:latin typeface="Meiryo UI" panose="020B0604030504040204" pitchFamily="50" charset="-128"/>
                <a:ea typeface="Meiryo UI" panose="020B0604030504040204" pitchFamily="50" charset="-128"/>
              </a:rPr>
              <a:t>ほぼ実施されず</a:t>
            </a:r>
            <a:r>
              <a:rPr lang="ja-JP" altLang="en-US" sz="2400" dirty="0">
                <a:latin typeface="Meiryo UI" panose="020B0604030504040204" pitchFamily="50" charset="-128"/>
                <a:ea typeface="Meiryo UI" panose="020B0604030504040204" pitchFamily="50" charset="-128"/>
              </a:rPr>
              <a:t>、財政支出削減の重要性・緊要性からも、</a:t>
            </a:r>
            <a:r>
              <a:rPr lang="en-US" altLang="ja-JP" sz="2400" u="sng" dirty="0">
                <a:solidFill>
                  <a:srgbClr val="C55A11"/>
                </a:solidFill>
                <a:latin typeface="Meiryo UI" panose="020B0604030504040204" pitchFamily="50" charset="-128"/>
                <a:ea typeface="Meiryo UI" panose="020B0604030504040204" pitchFamily="50" charset="-128"/>
              </a:rPr>
              <a:t>『</a:t>
            </a:r>
            <a:r>
              <a:rPr lang="en" altLang="ja-JP" sz="2400" u="sng" dirty="0">
                <a:solidFill>
                  <a:srgbClr val="C55A11"/>
                </a:solidFill>
                <a:latin typeface="Meiryo UI" panose="020B0604030504040204" pitchFamily="50" charset="-128"/>
                <a:ea typeface="Meiryo UI" panose="020B0604030504040204" pitchFamily="50" charset="-128"/>
              </a:rPr>
              <a:t>VFM</a:t>
            </a:r>
            <a:r>
              <a:rPr lang="ja-JP" altLang="en-US" sz="2400" u="sng" dirty="0">
                <a:solidFill>
                  <a:srgbClr val="C55A11"/>
                </a:solidFill>
                <a:latin typeface="Meiryo UI" panose="020B0604030504040204" pitchFamily="50" charset="-128"/>
                <a:ea typeface="Meiryo UI" panose="020B0604030504040204" pitchFamily="50" charset="-128"/>
              </a:rPr>
              <a:t>は支払の効率性のみを対象としている</a:t>
            </a:r>
            <a:r>
              <a:rPr lang="en-US" altLang="ja-JP" sz="2400" u="sng" dirty="0">
                <a:solidFill>
                  <a:srgbClr val="C55A1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と受け止められてきたのではないか</a:t>
            </a:r>
            <a:r>
              <a:rPr lang="ja-JP" altLang="en-US" sz="2400" dirty="0">
                <a:latin typeface="Meiryo UI" panose="020B0604030504040204" pitchFamily="50" charset="-128"/>
                <a:ea typeface="Meiryo UI" panose="020B0604030504040204" pitchFamily="50" charset="-128"/>
              </a:rPr>
              <a:t>。</a:t>
            </a:r>
            <a:endParaRPr lang="en-US" altLang="ja-JP" sz="2400" dirty="0">
              <a:latin typeface="Meiryo UI" panose="020B0604030504040204" pitchFamily="50" charset="-128"/>
              <a:ea typeface="Meiryo UI" panose="020B0604030504040204" pitchFamily="50" charset="-128"/>
            </a:endParaRPr>
          </a:p>
          <a:p>
            <a:pPr marL="541338" lvl="0" indent="-541338" algn="l" rtl="0">
              <a:lnSpc>
                <a:spcPts val="2000"/>
              </a:lnSpc>
              <a:spcBef>
                <a:spcPts val="0"/>
              </a:spcBef>
              <a:spcAft>
                <a:spcPts val="0"/>
              </a:spcAft>
              <a:buClr>
                <a:schemeClr val="dk1"/>
              </a:buClr>
              <a:buSzPts val="1050"/>
              <a:buNone/>
            </a:pPr>
            <a:endParaRPr lang="ja-JP" altLang="en-US" sz="2400" dirty="0">
              <a:latin typeface="Meiryo UI" panose="020B0604030504040204" pitchFamily="50" charset="-128"/>
              <a:ea typeface="Meiryo UI" panose="020B0604030504040204" pitchFamily="50" charset="-128"/>
            </a:endParaRPr>
          </a:p>
          <a:p>
            <a:pPr marL="0" lvl="0" indent="0" algn="l" rtl="0">
              <a:lnSpc>
                <a:spcPts val="2000"/>
              </a:lnSpc>
              <a:spcBef>
                <a:spcPts val="0"/>
              </a:spcBef>
              <a:spcAft>
                <a:spcPts val="0"/>
              </a:spcAft>
              <a:buClr>
                <a:schemeClr val="dk1"/>
              </a:buClr>
              <a:buSzPct val="100000"/>
              <a:buNone/>
            </a:pPr>
            <a:endParaRPr lang="en-US" altLang="ja-JP" sz="2400" dirty="0">
              <a:latin typeface="Meiryo UI" panose="020B0604030504040204" pitchFamily="50" charset="-128"/>
              <a:ea typeface="Meiryo UI" panose="020B0604030504040204" pitchFamily="50" charset="-128"/>
            </a:endParaRPr>
          </a:p>
          <a:p>
            <a:pPr marL="541338" lvl="0" indent="-541338" algn="l" rtl="0">
              <a:lnSpc>
                <a:spcPts val="2600"/>
              </a:lnSpc>
              <a:spcBef>
                <a:spcPts val="0"/>
              </a:spcBef>
              <a:spcAft>
                <a:spcPts val="0"/>
              </a:spcAft>
              <a:buClr>
                <a:schemeClr val="dk1"/>
              </a:buClr>
              <a:buSzPct val="100000"/>
              <a:buNone/>
            </a:pP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２</a:t>
            </a:r>
            <a:r>
              <a:rPr lang="en-US" altLang="ja-JP" sz="2400" dirty="0">
                <a:latin typeface="Meiryo UI" panose="020B0604030504040204" pitchFamily="50" charset="-128"/>
                <a:ea typeface="Meiryo UI" panose="020B0604030504040204" pitchFamily="50" charset="-128"/>
              </a:rPr>
              <a:t>)</a:t>
            </a:r>
            <a:r>
              <a:rPr lang="ja-JP" altLang="en-US" sz="2400" dirty="0">
                <a:latin typeface="Meiryo UI" panose="020B0604030504040204" pitchFamily="50" charset="-128"/>
                <a:ea typeface="Meiryo UI" panose="020B0604030504040204" pitchFamily="50" charset="-128"/>
              </a:rPr>
              <a:t>　仮に</a:t>
            </a:r>
            <a:r>
              <a:rPr lang="ja-JP" sz="2400" dirty="0">
                <a:latin typeface="Meiryo UI" panose="020B0604030504040204" pitchFamily="50" charset="-128"/>
                <a:ea typeface="Meiryo UI" panose="020B0604030504040204" pitchFamily="50" charset="-128"/>
              </a:rPr>
              <a:t>VFMを『</a:t>
            </a:r>
            <a:r>
              <a:rPr lang="ja-JP" sz="2400" b="1" u="sng" dirty="0">
                <a:latin typeface="Meiryo UI" panose="020B0604030504040204" pitchFamily="50" charset="-128"/>
                <a:ea typeface="Meiryo UI" panose="020B0604030504040204" pitchFamily="50" charset="-128"/>
              </a:rPr>
              <a:t>費用に見合った効果・価値</a:t>
            </a:r>
            <a:r>
              <a:rPr lang="ja-JP" sz="2400" dirty="0">
                <a:latin typeface="Meiryo UI" panose="020B0604030504040204" pitchFamily="50" charset="-128"/>
                <a:ea typeface="Meiryo UI" panose="020B0604030504040204" pitchFamily="50" charset="-128"/>
              </a:rPr>
              <a:t>』と</a:t>
            </a:r>
            <a:r>
              <a:rPr lang="ja-JP" altLang="en-US" sz="2400" dirty="0">
                <a:latin typeface="Meiryo UI" panose="020B0604030504040204" pitchFamily="50" charset="-128"/>
                <a:ea typeface="Meiryo UI" panose="020B0604030504040204" pitchFamily="50" charset="-128"/>
              </a:rPr>
              <a:t>すると</a:t>
            </a:r>
            <a:r>
              <a:rPr lang="ja-JP" sz="2400" dirty="0">
                <a:latin typeface="Meiryo UI" panose="020B0604030504040204" pitchFamily="50" charset="-128"/>
                <a:ea typeface="Meiryo UI" panose="020B0604030504040204" pitchFamily="50" charset="-128"/>
              </a:rPr>
              <a:t>、以下の２</a:t>
            </a:r>
            <a:r>
              <a:rPr lang="ja-JP" altLang="en-US" sz="2400" dirty="0">
                <a:latin typeface="Meiryo UI" panose="020B0604030504040204" pitchFamily="50" charset="-128"/>
                <a:ea typeface="Meiryo UI" panose="020B0604030504040204" pitchFamily="50" charset="-128"/>
              </a:rPr>
              <a:t>ケース</a:t>
            </a:r>
            <a:r>
              <a:rPr lang="ja-JP" sz="2400" dirty="0">
                <a:latin typeface="Meiryo UI" panose="020B0604030504040204" pitchFamily="50" charset="-128"/>
                <a:ea typeface="Meiryo UI" panose="020B0604030504040204" pitchFamily="50" charset="-128"/>
              </a:rPr>
              <a:t>は、いずれもＶＦＭがある</a:t>
            </a:r>
            <a:r>
              <a:rPr lang="ja-JP" altLang="en-US" sz="2400" dirty="0">
                <a:latin typeface="Meiryo UI" panose="020B0604030504040204" pitchFamily="50" charset="-128"/>
                <a:ea typeface="Meiryo UI" panose="020B0604030504040204" pitchFamily="50" charset="-128"/>
              </a:rPr>
              <a:t>ことになる（</a:t>
            </a:r>
            <a:r>
              <a:rPr lang="ja-JP" sz="2400" dirty="0">
                <a:latin typeface="Meiryo UI" panose="020B0604030504040204" pitchFamily="50" charset="-128"/>
                <a:ea typeface="Meiryo UI" panose="020B0604030504040204" pitchFamily="50" charset="-128"/>
              </a:rPr>
              <a:t>上述のガイドラインと一致</a:t>
            </a:r>
            <a:r>
              <a:rPr lang="ja-JP" altLang="en-US" sz="2400" dirty="0">
                <a:latin typeface="Meiryo UI" panose="020B0604030504040204" pitchFamily="50" charset="-128"/>
                <a:ea typeface="Meiryo UI" panose="020B0604030504040204" pitchFamily="50" charset="-128"/>
              </a:rPr>
              <a:t>）</a:t>
            </a:r>
            <a:r>
              <a:rPr lang="ja-JP" sz="2400" dirty="0">
                <a:latin typeface="Meiryo UI" panose="020B0604030504040204" pitchFamily="50" charset="-128"/>
                <a:ea typeface="Meiryo UI" panose="020B0604030504040204" pitchFamily="50" charset="-128"/>
              </a:rPr>
              <a:t>。</a:t>
            </a:r>
            <a:endParaRPr sz="2400" dirty="0">
              <a:latin typeface="Meiryo UI" panose="020B0604030504040204" pitchFamily="50" charset="-128"/>
              <a:ea typeface="Meiryo UI" panose="020B0604030504040204" pitchFamily="50" charset="-128"/>
            </a:endParaRPr>
          </a:p>
          <a:p>
            <a:pPr marL="0" lvl="0" indent="0" algn="l" rtl="0">
              <a:lnSpc>
                <a:spcPct val="90000"/>
              </a:lnSpc>
              <a:spcBef>
                <a:spcPts val="1000"/>
              </a:spcBef>
              <a:spcAft>
                <a:spcPts val="0"/>
              </a:spcAft>
              <a:buClr>
                <a:srgbClr val="C55A11"/>
              </a:buClr>
              <a:buSzPct val="186666"/>
              <a:buNone/>
              <a:tabLst>
                <a:tab pos="627063" algn="l"/>
              </a:tabLst>
            </a:pPr>
            <a:r>
              <a:rPr lang="ja-JP" altLang="en-US" sz="2400" dirty="0">
                <a:solidFill>
                  <a:srgbClr val="C55A11"/>
                </a:solidFill>
                <a:latin typeface="Meiryo UI" panose="020B0604030504040204" pitchFamily="50" charset="-128"/>
                <a:ea typeface="Meiryo UI" panose="020B0604030504040204" pitchFamily="50" charset="-128"/>
              </a:rPr>
              <a:t>　</a:t>
            </a:r>
            <a:r>
              <a:rPr lang="ja-JP" sz="2400" dirty="0">
                <a:solidFill>
                  <a:schemeClr val="tx1"/>
                </a:solidFill>
                <a:latin typeface="Meiryo UI" panose="020B0604030504040204" pitchFamily="50" charset="-128"/>
                <a:ea typeface="Meiryo UI" panose="020B0604030504040204" pitchFamily="50" charset="-128"/>
              </a:rPr>
              <a:t>１）</a:t>
            </a:r>
            <a:r>
              <a:rPr lang="ja-JP" sz="2400" dirty="0">
                <a:solidFill>
                  <a:srgbClr val="C55A11"/>
                </a:solidFill>
                <a:latin typeface="Meiryo UI" panose="020B0604030504040204" pitchFamily="50" charset="-128"/>
                <a:ea typeface="Meiryo UI" panose="020B0604030504040204" pitchFamily="50" charset="-128"/>
              </a:rPr>
              <a:t>費用を下げて、同じ効果・価値が得られる</a:t>
            </a:r>
            <a:r>
              <a:rPr lang="ja-JP" sz="2200" dirty="0">
                <a:solidFill>
                  <a:schemeClr val="tx1"/>
                </a:solidFill>
                <a:latin typeface="Meiryo UI" panose="020B0604030504040204" pitchFamily="50" charset="-128"/>
                <a:ea typeface="Meiryo UI" panose="020B0604030504040204" pitchFamily="50" charset="-128"/>
              </a:rPr>
              <a:t>（「費用のVFM」）</a:t>
            </a:r>
            <a:endParaRPr sz="2200" dirty="0">
              <a:solidFill>
                <a:schemeClr val="tx1"/>
              </a:solidFill>
              <a:latin typeface="Meiryo UI" panose="020B0604030504040204" pitchFamily="50" charset="-128"/>
              <a:ea typeface="Meiryo UI" panose="020B0604030504040204" pitchFamily="50" charset="-128"/>
            </a:endParaRPr>
          </a:p>
          <a:p>
            <a:pPr marL="0" lvl="0" indent="0" algn="l" rtl="0">
              <a:lnSpc>
                <a:spcPct val="90000"/>
              </a:lnSpc>
              <a:spcBef>
                <a:spcPts val="1000"/>
              </a:spcBef>
              <a:spcAft>
                <a:spcPts val="0"/>
              </a:spcAft>
              <a:buClr>
                <a:srgbClr val="C55A11"/>
              </a:buClr>
              <a:buSzPct val="186666"/>
              <a:buNone/>
              <a:tabLst>
                <a:tab pos="627063" algn="l"/>
              </a:tabLst>
            </a:pPr>
            <a:r>
              <a:rPr lang="ja-JP" altLang="en-US" sz="2400" dirty="0">
                <a:solidFill>
                  <a:srgbClr val="C55A11"/>
                </a:solidFill>
                <a:latin typeface="Meiryo UI" panose="020B0604030504040204" pitchFamily="50" charset="-128"/>
                <a:ea typeface="Meiryo UI" panose="020B0604030504040204" pitchFamily="50" charset="-128"/>
              </a:rPr>
              <a:t>　</a:t>
            </a:r>
            <a:r>
              <a:rPr lang="ja-JP" sz="2400" dirty="0">
                <a:solidFill>
                  <a:schemeClr val="tx1"/>
                </a:solidFill>
                <a:latin typeface="Meiryo UI" panose="020B0604030504040204" pitchFamily="50" charset="-128"/>
                <a:ea typeface="Meiryo UI" panose="020B0604030504040204" pitchFamily="50" charset="-128"/>
              </a:rPr>
              <a:t>２）</a:t>
            </a:r>
            <a:r>
              <a:rPr lang="ja-JP" sz="2400" dirty="0">
                <a:solidFill>
                  <a:srgbClr val="C55A11"/>
                </a:solidFill>
                <a:latin typeface="Meiryo UI" panose="020B0604030504040204" pitchFamily="50" charset="-128"/>
                <a:ea typeface="Meiryo UI" panose="020B0604030504040204" pitchFamily="50" charset="-128"/>
              </a:rPr>
              <a:t>同じ費用で、効果・価値を上げられる</a:t>
            </a:r>
            <a:r>
              <a:rPr lang="ja-JP" sz="2200" dirty="0">
                <a:solidFill>
                  <a:schemeClr val="tx1"/>
                </a:solidFill>
                <a:latin typeface="Meiryo UI" panose="020B0604030504040204" pitchFamily="50" charset="-128"/>
                <a:ea typeface="Meiryo UI" panose="020B0604030504040204" pitchFamily="50" charset="-128"/>
              </a:rPr>
              <a:t>（「価値のVFM」）</a:t>
            </a:r>
            <a:endParaRPr lang="en-US" altLang="ja-JP" sz="2200" dirty="0">
              <a:solidFill>
                <a:schemeClr val="tx1"/>
              </a:solidFill>
              <a:latin typeface="Meiryo UI" panose="020B0604030504040204" pitchFamily="50" charset="-128"/>
              <a:ea typeface="Meiryo UI" panose="020B0604030504040204" pitchFamily="50" charset="-128"/>
            </a:endParaRPr>
          </a:p>
          <a:p>
            <a:pPr marL="0" lvl="0" indent="0" algn="l" rtl="0">
              <a:lnSpc>
                <a:spcPct val="90000"/>
              </a:lnSpc>
              <a:spcBef>
                <a:spcPts val="1000"/>
              </a:spcBef>
              <a:spcAft>
                <a:spcPts val="0"/>
              </a:spcAft>
              <a:buClr>
                <a:srgbClr val="C55A11"/>
              </a:buClr>
              <a:buSzPct val="186666"/>
              <a:buNone/>
              <a:tabLst>
                <a:tab pos="627063" algn="l"/>
              </a:tabLst>
            </a:pPr>
            <a:r>
              <a:rPr lang="ja-JP" altLang="en-US" sz="2400" dirty="0">
                <a:solidFill>
                  <a:schemeClr val="tx1"/>
                </a:solidFill>
                <a:latin typeface="Meiryo UI" panose="020B0604030504040204" pitchFamily="50" charset="-128"/>
                <a:ea typeface="Meiryo UI" panose="020B0604030504040204" pitchFamily="50" charset="-128"/>
              </a:rPr>
              <a:t>　２</a:t>
            </a:r>
            <a:r>
              <a:rPr lang="en-US" altLang="ja-JP" sz="2400" dirty="0">
                <a:solidFill>
                  <a:schemeClr val="tx1"/>
                </a:solidFill>
                <a:latin typeface="Meiryo UI" panose="020B0604030504040204" pitchFamily="50" charset="-128"/>
                <a:ea typeface="Meiryo UI" panose="020B0604030504040204" pitchFamily="50" charset="-128"/>
              </a:rPr>
              <a:t>’)</a:t>
            </a:r>
            <a:r>
              <a:rPr lang="ja-JP" altLang="en-US" sz="2400" dirty="0">
                <a:solidFill>
                  <a:schemeClr val="tx1"/>
                </a:solidFill>
                <a:latin typeface="Meiryo UI" panose="020B0604030504040204" pitchFamily="50" charset="-128"/>
                <a:ea typeface="Meiryo UI" panose="020B0604030504040204" pitchFamily="50" charset="-128"/>
              </a:rPr>
              <a:t> </a:t>
            </a:r>
            <a:r>
              <a:rPr lang="ja-JP" altLang="en-US" sz="2400" dirty="0">
                <a:solidFill>
                  <a:schemeClr val="accent2">
                    <a:lumMod val="75000"/>
                  </a:schemeClr>
                </a:solidFill>
                <a:latin typeface="Meiryo UI" panose="020B0604030504040204" pitchFamily="50" charset="-128"/>
                <a:ea typeface="Meiryo UI" panose="020B0604030504040204" pitchFamily="50" charset="-128"/>
              </a:rPr>
              <a:t>費用が上がっても、それ以上に効果等が上がる</a:t>
            </a:r>
            <a:r>
              <a:rPr lang="ja-JP" altLang="en-US" sz="2400" dirty="0">
                <a:solidFill>
                  <a:schemeClr val="tx1"/>
                </a:solidFill>
                <a:latin typeface="Meiryo UI" panose="020B0604030504040204" pitchFamily="50" charset="-128"/>
                <a:ea typeface="Meiryo UI" panose="020B0604030504040204" pitchFamily="50" charset="-128"/>
              </a:rPr>
              <a:t> </a:t>
            </a:r>
            <a:r>
              <a:rPr lang="en-US" altLang="ja-JP" sz="2200" dirty="0">
                <a:solidFill>
                  <a:schemeClr val="tx1"/>
                </a:solidFill>
                <a:latin typeface="Meiryo UI" panose="020B0604030504040204" pitchFamily="50" charset="-128"/>
                <a:ea typeface="Meiryo UI" panose="020B0604030504040204" pitchFamily="50" charset="-128"/>
              </a:rPr>
              <a:t>(</a:t>
            </a:r>
            <a:r>
              <a:rPr lang="ja-JP" altLang="ja-JP" sz="2200" dirty="0">
                <a:solidFill>
                  <a:schemeClr val="tx1"/>
                </a:solidFill>
                <a:latin typeface="Meiryo UI" panose="020B0604030504040204" pitchFamily="50" charset="-128"/>
                <a:ea typeface="Meiryo UI" panose="020B0604030504040204" pitchFamily="50" charset="-128"/>
              </a:rPr>
              <a:t> 「価値のVFM」 </a:t>
            </a:r>
            <a:r>
              <a:rPr lang="en-US" altLang="ja-JP" sz="2200" dirty="0">
                <a:solidFill>
                  <a:schemeClr val="tx1"/>
                </a:solidFill>
                <a:latin typeface="Meiryo UI" panose="020B0604030504040204" pitchFamily="50" charset="-128"/>
                <a:ea typeface="Meiryo UI" panose="020B0604030504040204" pitchFamily="50" charset="-128"/>
              </a:rPr>
              <a:t>)</a:t>
            </a:r>
            <a:endParaRPr sz="2200" dirty="0">
              <a:solidFill>
                <a:schemeClr val="tx1"/>
              </a:solidFill>
              <a:latin typeface="Meiryo UI" panose="020B0604030504040204" pitchFamily="50" charset="-128"/>
              <a:ea typeface="Meiryo UI" panose="020B0604030504040204" pitchFamily="50" charset="-128"/>
            </a:endParaRPr>
          </a:p>
          <a:p>
            <a:pPr marL="0" lvl="0" indent="0" algn="l" rtl="0">
              <a:lnSpc>
                <a:spcPct val="90000"/>
              </a:lnSpc>
              <a:spcBef>
                <a:spcPts val="1000"/>
              </a:spcBef>
              <a:spcAft>
                <a:spcPts val="0"/>
              </a:spcAft>
              <a:buClr>
                <a:schemeClr val="dk1"/>
              </a:buClr>
              <a:buSzPct val="100000"/>
              <a:buNone/>
            </a:pPr>
            <a:endParaRPr sz="2400" dirty="0">
              <a:latin typeface="Meiryo UI" panose="020B0604030504040204" pitchFamily="50" charset="-128"/>
              <a:ea typeface="Meiryo UI" panose="020B0604030504040204" pitchFamily="50" charset="-128"/>
            </a:endParaRPr>
          </a:p>
          <a:p>
            <a:pPr marL="627063" lvl="0" indent="-268288" algn="l" rtl="0">
              <a:lnSpc>
                <a:spcPts val="2400"/>
              </a:lnSpc>
              <a:spcBef>
                <a:spcPts val="1000"/>
              </a:spcBef>
              <a:spcAft>
                <a:spcPts val="0"/>
              </a:spcAft>
              <a:buClr>
                <a:schemeClr val="dk1"/>
              </a:buClr>
              <a:buSzPct val="100000"/>
              <a:buNone/>
            </a:pPr>
            <a:r>
              <a:rPr lang="ja-JP" altLang="en-US" sz="2400" dirty="0">
                <a:solidFill>
                  <a:schemeClr val="tx1"/>
                </a:solidFill>
                <a:latin typeface="Meiryo UI" panose="020B0604030504040204" pitchFamily="50" charset="-128"/>
                <a:ea typeface="Meiryo UI" panose="020B0604030504040204" pitchFamily="50" charset="-128"/>
              </a:rPr>
              <a:t>⇒</a:t>
            </a:r>
            <a:r>
              <a:rPr lang="ja-JP" sz="2400" dirty="0">
                <a:solidFill>
                  <a:schemeClr val="tx1"/>
                </a:solidFill>
                <a:latin typeface="Meiryo UI" panose="020B0604030504040204" pitchFamily="50" charset="-128"/>
                <a:ea typeface="Meiryo UI" panose="020B0604030504040204" pitchFamily="50" charset="-128"/>
              </a:rPr>
              <a:t>では、２）</a:t>
            </a:r>
            <a:r>
              <a:rPr lang="ja-JP" altLang="en-US" sz="2400" dirty="0">
                <a:solidFill>
                  <a:schemeClr val="tx1"/>
                </a:solidFill>
                <a:latin typeface="Meiryo UI" panose="020B0604030504040204" pitchFamily="50" charset="-128"/>
                <a:ea typeface="Meiryo UI" panose="020B0604030504040204" pitchFamily="50" charset="-128"/>
              </a:rPr>
              <a:t>や</a:t>
            </a:r>
            <a:r>
              <a:rPr lang="en-US" altLang="ja-JP" sz="2400" dirty="0">
                <a:solidFill>
                  <a:schemeClr val="tx1"/>
                </a:solidFill>
                <a:latin typeface="Meiryo UI" panose="020B0604030504040204" pitchFamily="50" charset="-128"/>
                <a:ea typeface="Meiryo UI" panose="020B0604030504040204" pitchFamily="50" charset="-128"/>
              </a:rPr>
              <a:t>2’)</a:t>
            </a:r>
            <a:r>
              <a:rPr lang="ja-JP" altLang="en-US" sz="2400" dirty="0">
                <a:solidFill>
                  <a:schemeClr val="tx1"/>
                </a:solidFill>
                <a:latin typeface="Meiryo UI" panose="020B0604030504040204" pitchFamily="50" charset="-128"/>
                <a:ea typeface="Meiryo UI" panose="020B0604030504040204" pitchFamily="50" charset="-128"/>
              </a:rPr>
              <a:t>の算定は、どう実施するのか</a:t>
            </a:r>
            <a:r>
              <a:rPr lang="ja-JP" sz="2400" dirty="0">
                <a:solidFill>
                  <a:schemeClr val="tx1"/>
                </a:solidFill>
                <a:latin typeface="Meiryo UI" panose="020B0604030504040204" pitchFamily="50" charset="-128"/>
                <a:ea typeface="Meiryo UI" panose="020B0604030504040204" pitchFamily="50" charset="-128"/>
              </a:rPr>
              <a:t>？</a:t>
            </a:r>
            <a:endParaRPr sz="2400" dirty="0">
              <a:solidFill>
                <a:schemeClr val="tx1"/>
              </a:solidFill>
              <a:latin typeface="Meiryo UI" panose="020B0604030504040204" pitchFamily="50" charset="-128"/>
              <a:ea typeface="Meiryo UI" panose="020B0604030504040204" pitchFamily="50" charset="-128"/>
            </a:endParaRPr>
          </a:p>
        </p:txBody>
      </p:sp>
      <p:sp>
        <p:nvSpPr>
          <p:cNvPr id="2" name="タイトル 1">
            <a:extLst>
              <a:ext uri="{FF2B5EF4-FFF2-40B4-BE49-F238E27FC236}">
                <a16:creationId xmlns:a16="http://schemas.microsoft.com/office/drawing/2014/main" id="{DCAF5335-9269-98FE-8104-AA5FE4117360}"/>
              </a:ext>
            </a:extLst>
          </p:cNvPr>
          <p:cNvSpPr>
            <a:spLocks noGrp="1"/>
          </p:cNvSpPr>
          <p:nvPr>
            <p:ph type="title"/>
          </p:nvPr>
        </p:nvSpPr>
        <p:spPr>
          <a:xfrm>
            <a:off x="232597" y="362544"/>
            <a:ext cx="8257166" cy="618908"/>
          </a:xfrm>
        </p:spPr>
        <p:txBody>
          <a:bodyPr>
            <a:normAutofit/>
          </a:bodyPr>
          <a:lstStyle/>
          <a:p>
            <a:r>
              <a:rPr lang="ja-JP" altLang="en-US" sz="3200" dirty="0">
                <a:latin typeface="Meiryo UI" panose="020B0604030504040204" pitchFamily="50" charset="-128"/>
                <a:ea typeface="Meiryo UI" panose="020B0604030504040204" pitchFamily="50" charset="-128"/>
              </a:rPr>
              <a:t>ガイドラインと現状のギャップ</a:t>
            </a:r>
            <a:endParaRPr kumimoji="1" lang="ja-JP" altLang="en-US" sz="3200" dirty="0">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8AA9EF93-7ED0-5131-5EFA-09C8F3FD4345}"/>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20</a:t>
            </a:fld>
            <a:endParaRPr lang="ja-JP" altLang="en-US" dirty="0">
              <a:solidFill>
                <a:schemeClr val="tx1"/>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cxnSp>
        <p:nvCxnSpPr>
          <p:cNvPr id="408" name="Google Shape;408;p34"/>
          <p:cNvCxnSpPr/>
          <p:nvPr/>
        </p:nvCxnSpPr>
        <p:spPr>
          <a:xfrm>
            <a:off x="1873944" y="1758259"/>
            <a:ext cx="0" cy="2107286"/>
          </a:xfrm>
          <a:prstGeom prst="straightConnector1">
            <a:avLst/>
          </a:prstGeom>
          <a:noFill/>
          <a:ln w="9525" cap="flat" cmpd="sng">
            <a:solidFill>
              <a:srgbClr val="548135"/>
            </a:solidFill>
            <a:prstDash val="solid"/>
            <a:miter lim="800000"/>
            <a:headEnd type="none" w="sm" len="sm"/>
            <a:tailEnd type="none" w="sm" len="sm"/>
          </a:ln>
        </p:spPr>
      </p:cxnSp>
      <p:cxnSp>
        <p:nvCxnSpPr>
          <p:cNvPr id="409" name="Google Shape;409;p34"/>
          <p:cNvCxnSpPr/>
          <p:nvPr/>
        </p:nvCxnSpPr>
        <p:spPr>
          <a:xfrm>
            <a:off x="5978345" y="2181977"/>
            <a:ext cx="0" cy="1683568"/>
          </a:xfrm>
          <a:prstGeom prst="straightConnector1">
            <a:avLst/>
          </a:prstGeom>
          <a:noFill/>
          <a:ln w="9525" cap="flat" cmpd="sng">
            <a:solidFill>
              <a:srgbClr val="548135"/>
            </a:solidFill>
            <a:prstDash val="solid"/>
            <a:miter lim="800000"/>
            <a:headEnd type="none" w="sm" len="sm"/>
            <a:tailEnd type="none" w="sm" len="sm"/>
          </a:ln>
        </p:spPr>
      </p:cxnSp>
      <p:sp>
        <p:nvSpPr>
          <p:cNvPr id="410" name="Google Shape;410;p34"/>
          <p:cNvSpPr/>
          <p:nvPr/>
        </p:nvSpPr>
        <p:spPr>
          <a:xfrm>
            <a:off x="1873944" y="2503283"/>
            <a:ext cx="4104396" cy="448887"/>
          </a:xfrm>
          <a:prstGeom prst="rect">
            <a:avLst/>
          </a:prstGeom>
          <a:solidFill>
            <a:srgbClr val="F4B081"/>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11" name="Google Shape;411;p34"/>
          <p:cNvSpPr/>
          <p:nvPr/>
        </p:nvSpPr>
        <p:spPr>
          <a:xfrm>
            <a:off x="1876018" y="3276135"/>
            <a:ext cx="3171308" cy="448887"/>
          </a:xfrm>
          <a:prstGeom prst="rect">
            <a:avLst/>
          </a:prstGeom>
          <a:solidFill>
            <a:srgbClr val="FEE599"/>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12" name="Google Shape;412;p34"/>
          <p:cNvSpPr/>
          <p:nvPr/>
        </p:nvSpPr>
        <p:spPr>
          <a:xfrm>
            <a:off x="5047326" y="3278327"/>
            <a:ext cx="937260" cy="448887"/>
          </a:xfrm>
          <a:prstGeom prst="rect">
            <a:avLst/>
          </a:prstGeom>
          <a:noFill/>
          <a:ln w="12700" cap="flat" cmpd="sng">
            <a:solidFill>
              <a:srgbClr val="1C3052"/>
            </a:solidFill>
            <a:prstDash val="dash"/>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13" name="Google Shape;413;p34"/>
          <p:cNvSpPr/>
          <p:nvPr/>
        </p:nvSpPr>
        <p:spPr>
          <a:xfrm>
            <a:off x="5984583" y="3274057"/>
            <a:ext cx="1190914" cy="448887"/>
          </a:xfrm>
          <a:prstGeom prst="rect">
            <a:avLst/>
          </a:prstGeom>
          <a:solidFill>
            <a:srgbClr val="FFC000"/>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cxnSp>
        <p:nvCxnSpPr>
          <p:cNvPr id="414" name="Google Shape;414;p34"/>
          <p:cNvCxnSpPr/>
          <p:nvPr/>
        </p:nvCxnSpPr>
        <p:spPr>
          <a:xfrm>
            <a:off x="1873944" y="2348342"/>
            <a:ext cx="4104396" cy="0"/>
          </a:xfrm>
          <a:prstGeom prst="straightConnector1">
            <a:avLst/>
          </a:prstGeom>
          <a:noFill/>
          <a:ln w="9525" cap="flat" cmpd="sng">
            <a:solidFill>
              <a:srgbClr val="548135"/>
            </a:solidFill>
            <a:prstDash val="solid"/>
            <a:miter lim="800000"/>
            <a:headEnd type="triangle" w="med" len="med"/>
            <a:tailEnd type="triangle" w="med" len="med"/>
          </a:ln>
        </p:spPr>
      </p:cxnSp>
      <p:sp>
        <p:nvSpPr>
          <p:cNvPr id="415" name="Google Shape;415;p34"/>
          <p:cNvSpPr txBox="1"/>
          <p:nvPr/>
        </p:nvSpPr>
        <p:spPr>
          <a:xfrm>
            <a:off x="2932087" y="2138334"/>
            <a:ext cx="2115239"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50" b="1" dirty="0">
                <a:solidFill>
                  <a:schemeClr val="dk1"/>
                </a:solidFill>
                <a:latin typeface="Arial"/>
                <a:ea typeface="Arial"/>
                <a:cs typeface="Arial"/>
                <a:sym typeface="Arial"/>
              </a:rPr>
              <a:t>（本体事業のサービスの水準）</a:t>
            </a:r>
            <a:endParaRPr b="1" dirty="0"/>
          </a:p>
        </p:txBody>
      </p:sp>
      <p:sp>
        <p:nvSpPr>
          <p:cNvPr id="416" name="Google Shape;416;p34"/>
          <p:cNvSpPr txBox="1"/>
          <p:nvPr/>
        </p:nvSpPr>
        <p:spPr>
          <a:xfrm>
            <a:off x="5247129" y="3281851"/>
            <a:ext cx="9355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200">
                <a:solidFill>
                  <a:schemeClr val="dk1"/>
                </a:solidFill>
                <a:latin typeface="Arial"/>
                <a:ea typeface="Arial"/>
                <a:cs typeface="Arial"/>
                <a:sym typeface="Arial"/>
              </a:rPr>
              <a:t>費用のVFM</a:t>
            </a:r>
            <a:endParaRPr sz="1200">
              <a:solidFill>
                <a:schemeClr val="dk1"/>
              </a:solidFill>
              <a:latin typeface="Arial"/>
              <a:ea typeface="Arial"/>
              <a:cs typeface="Arial"/>
              <a:sym typeface="Arial"/>
            </a:endParaRPr>
          </a:p>
        </p:txBody>
      </p:sp>
      <p:sp>
        <p:nvSpPr>
          <p:cNvPr id="417" name="Google Shape;417;p34"/>
          <p:cNvSpPr/>
          <p:nvPr/>
        </p:nvSpPr>
        <p:spPr>
          <a:xfrm>
            <a:off x="6466117" y="3762421"/>
            <a:ext cx="234480" cy="225165"/>
          </a:xfrm>
          <a:prstGeom prst="upArrow">
            <a:avLst>
              <a:gd name="adj1" fmla="val 50000"/>
              <a:gd name="adj2" fmla="val 50000"/>
            </a:avLst>
          </a:prstGeom>
          <a:solidFill>
            <a:srgbClr val="FFF2CC"/>
          </a:solidFill>
          <a:ln w="12700" cap="flat" cmpd="sng">
            <a:solidFill>
              <a:srgbClr val="1C3052"/>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350">
              <a:solidFill>
                <a:schemeClr val="lt1"/>
              </a:solidFill>
              <a:latin typeface="Arial"/>
              <a:ea typeface="Arial"/>
              <a:cs typeface="Arial"/>
              <a:sym typeface="Arial"/>
            </a:endParaRPr>
          </a:p>
        </p:txBody>
      </p:sp>
      <p:sp>
        <p:nvSpPr>
          <p:cNvPr id="418" name="Google Shape;418;p34"/>
          <p:cNvSpPr txBox="1"/>
          <p:nvPr/>
        </p:nvSpPr>
        <p:spPr>
          <a:xfrm>
            <a:off x="6249472" y="3273211"/>
            <a:ext cx="935593"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200" dirty="0">
                <a:solidFill>
                  <a:schemeClr val="dk1"/>
                </a:solidFill>
                <a:latin typeface="Arial"/>
                <a:ea typeface="Arial"/>
                <a:cs typeface="Arial"/>
                <a:sym typeface="Arial"/>
              </a:rPr>
              <a:t>価値のVFM</a:t>
            </a:r>
            <a:endParaRPr sz="1200" dirty="0">
              <a:solidFill>
                <a:schemeClr val="dk1"/>
              </a:solidFill>
              <a:latin typeface="Arial"/>
              <a:ea typeface="Arial"/>
              <a:cs typeface="Arial"/>
              <a:sym typeface="Arial"/>
            </a:endParaRPr>
          </a:p>
        </p:txBody>
      </p:sp>
      <p:sp>
        <p:nvSpPr>
          <p:cNvPr id="419" name="Google Shape;419;p34"/>
          <p:cNvSpPr txBox="1"/>
          <p:nvPr/>
        </p:nvSpPr>
        <p:spPr>
          <a:xfrm>
            <a:off x="5101958" y="3995713"/>
            <a:ext cx="2952912" cy="4616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200" dirty="0">
                <a:solidFill>
                  <a:schemeClr val="dk1"/>
                </a:solidFill>
                <a:latin typeface="Meiryo UI" panose="020B0604030504040204" pitchFamily="50" charset="-128"/>
                <a:ea typeface="Meiryo UI" panose="020B0604030504040204" pitchFamily="50" charset="-128"/>
                <a:sym typeface="Arial"/>
              </a:rPr>
              <a:t>・事業者のリスクによって追加された経済価値</a:t>
            </a:r>
            <a:endParaRPr sz="1200" dirty="0">
              <a:solidFill>
                <a:schemeClr val="dk1"/>
              </a:solidFill>
              <a:latin typeface="Meiryo UI" panose="020B0604030504040204" pitchFamily="50" charset="-128"/>
              <a:ea typeface="Meiryo UI" panose="020B0604030504040204" pitchFamily="50" charset="-128"/>
              <a:sym typeface="Arial"/>
            </a:endParaRPr>
          </a:p>
          <a:p>
            <a:pPr marL="0" marR="0" lvl="0" indent="0" algn="l" rtl="0">
              <a:spcBef>
                <a:spcPts val="0"/>
              </a:spcBef>
              <a:spcAft>
                <a:spcPts val="0"/>
              </a:spcAft>
              <a:buNone/>
            </a:pPr>
            <a:r>
              <a:rPr lang="ja-JP" sz="1200" dirty="0">
                <a:solidFill>
                  <a:schemeClr val="dk1"/>
                </a:solidFill>
                <a:latin typeface="Meiryo UI" panose="020B0604030504040204" pitchFamily="50" charset="-128"/>
                <a:ea typeface="Meiryo UI" panose="020B0604030504040204" pitchFamily="50" charset="-128"/>
                <a:sym typeface="Arial"/>
              </a:rPr>
              <a:t>・住民の経済的需要を満たして得られる収入</a:t>
            </a:r>
            <a:endParaRPr sz="1200" dirty="0">
              <a:solidFill>
                <a:schemeClr val="dk1"/>
              </a:solidFill>
              <a:latin typeface="Meiryo UI" panose="020B0604030504040204" pitchFamily="50" charset="-128"/>
              <a:ea typeface="Meiryo UI" panose="020B0604030504040204" pitchFamily="50" charset="-128"/>
              <a:sym typeface="Arial"/>
            </a:endParaRPr>
          </a:p>
        </p:txBody>
      </p:sp>
      <p:sp>
        <p:nvSpPr>
          <p:cNvPr id="420" name="Google Shape;420;p34"/>
          <p:cNvSpPr txBox="1"/>
          <p:nvPr/>
        </p:nvSpPr>
        <p:spPr>
          <a:xfrm>
            <a:off x="6018906" y="2757844"/>
            <a:ext cx="1187670" cy="5078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900" dirty="0">
                <a:solidFill>
                  <a:schemeClr val="dk1"/>
                </a:solidFill>
                <a:latin typeface="Arial"/>
                <a:ea typeface="Arial"/>
                <a:cs typeface="Arial"/>
                <a:sym typeface="Arial"/>
              </a:rPr>
              <a:t>（任意・附帯事業により追加されるサービスの水準）</a:t>
            </a:r>
            <a:endParaRPr dirty="0"/>
          </a:p>
        </p:txBody>
      </p:sp>
      <p:sp>
        <p:nvSpPr>
          <p:cNvPr id="421" name="Google Shape;421;p34"/>
          <p:cNvSpPr txBox="1"/>
          <p:nvPr/>
        </p:nvSpPr>
        <p:spPr>
          <a:xfrm>
            <a:off x="549104" y="607825"/>
            <a:ext cx="8268969" cy="707846"/>
          </a:xfrm>
          <a:prstGeom prst="rect">
            <a:avLst/>
          </a:prstGeom>
          <a:noFill/>
          <a:ln w="9525" cap="flat" cmpd="sng">
            <a:solidFill>
              <a:schemeClr val="accent2">
                <a:lumMod val="50000"/>
              </a:schemeClr>
            </a:solidFill>
            <a:prstDash val="dash"/>
            <a:round/>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ja-JP" sz="2000" dirty="0">
                <a:solidFill>
                  <a:schemeClr val="accent2">
                    <a:lumMod val="75000"/>
                  </a:schemeClr>
                </a:solidFill>
                <a:latin typeface="Meiryo UI" panose="020B0604030504040204" pitchFamily="50" charset="-128"/>
                <a:ea typeface="Meiryo UI" panose="020B0604030504040204" pitchFamily="50" charset="-128"/>
                <a:sym typeface="Arial"/>
              </a:rPr>
              <a:t>＜全体のVFM　＝　費用のVFM　＋　価値のVFM＞と考えるべきでは？</a:t>
            </a:r>
            <a:endParaRPr lang="en-US" altLang="ja-JP" sz="2000" dirty="0">
              <a:solidFill>
                <a:schemeClr val="accent2">
                  <a:lumMod val="75000"/>
                </a:schemeClr>
              </a:solidFill>
              <a:latin typeface="Meiryo UI" panose="020B0604030504040204" pitchFamily="50" charset="-128"/>
              <a:ea typeface="Meiryo UI" panose="020B0604030504040204" pitchFamily="50" charset="-128"/>
              <a:sym typeface="Arial"/>
            </a:endParaRPr>
          </a:p>
          <a:p>
            <a:pPr marL="0" marR="0" lvl="0" indent="0" algn="l" rtl="0">
              <a:spcBef>
                <a:spcPts val="0"/>
              </a:spcBef>
              <a:spcAft>
                <a:spcPts val="0"/>
              </a:spcAft>
              <a:buNone/>
            </a:pPr>
            <a:r>
              <a:rPr lang="ja-JP" altLang="en-US" sz="2000" dirty="0">
                <a:solidFill>
                  <a:schemeClr val="accent2">
                    <a:lumMod val="75000"/>
                  </a:schemeClr>
                </a:solidFill>
                <a:latin typeface="Meiryo UI" panose="020B0604030504040204" pitchFamily="50" charset="-128"/>
                <a:ea typeface="Meiryo UI" panose="020B0604030504040204" pitchFamily="50" charset="-128"/>
                <a:sym typeface="Arial"/>
              </a:rPr>
              <a:t>「サービス購入型」の任意事業等から考えてみる。</a:t>
            </a:r>
            <a:endParaRPr sz="2000" dirty="0">
              <a:solidFill>
                <a:schemeClr val="accent2">
                  <a:lumMod val="75000"/>
                </a:schemeClr>
              </a:solidFill>
              <a:latin typeface="Meiryo UI" panose="020B0604030504040204" pitchFamily="50" charset="-128"/>
              <a:ea typeface="Meiryo UI" panose="020B0604030504040204" pitchFamily="50" charset="-128"/>
              <a:sym typeface="Arial"/>
            </a:endParaRPr>
          </a:p>
        </p:txBody>
      </p:sp>
      <p:sp>
        <p:nvSpPr>
          <p:cNvPr id="422" name="Google Shape;422;p34"/>
          <p:cNvSpPr txBox="1"/>
          <p:nvPr/>
        </p:nvSpPr>
        <p:spPr>
          <a:xfrm>
            <a:off x="537272" y="5211156"/>
            <a:ext cx="8129868" cy="646290"/>
          </a:xfrm>
          <a:prstGeom prst="rect">
            <a:avLst/>
          </a:prstGeom>
          <a:noFill/>
          <a:ln>
            <a:noFill/>
          </a:ln>
        </p:spPr>
        <p:txBody>
          <a:bodyPr spcFirstLastPara="1" wrap="square" lIns="91425" tIns="45700" rIns="91425" bIns="45700" anchor="t" anchorCtr="0">
            <a:spAutoFit/>
          </a:bodyPr>
          <a:lstStyle/>
          <a:p>
            <a:pPr marL="227013" marR="0" lvl="0" indent="-227013" algn="l" rtl="0">
              <a:spcBef>
                <a:spcPts val="0"/>
              </a:spcBef>
              <a:spcAft>
                <a:spcPts val="0"/>
              </a:spcAft>
              <a:buNone/>
            </a:pPr>
            <a:r>
              <a:rPr lang="ja-JP" sz="1800" dirty="0">
                <a:solidFill>
                  <a:schemeClr val="tx1"/>
                </a:solidFill>
                <a:latin typeface="Meiryo UI" panose="020B0604030504040204" pitchFamily="50" charset="-128"/>
                <a:ea typeface="Meiryo UI" panose="020B0604030504040204" pitchFamily="50" charset="-128"/>
                <a:sym typeface="Arial"/>
              </a:rPr>
              <a:t>※サービス購入型では、「同じサービス水準での費用を比較」するため、任意事業や附帯事業で追加される経済価値を測定してこなかった</a:t>
            </a:r>
            <a:r>
              <a:rPr lang="ja-JP" altLang="en-US" sz="1800" dirty="0">
                <a:solidFill>
                  <a:schemeClr val="tx1"/>
                </a:solidFill>
                <a:latin typeface="Meiryo UI" panose="020B0604030504040204" pitchFamily="50" charset="-128"/>
                <a:ea typeface="Meiryo UI" panose="020B0604030504040204" pitchFamily="50" charset="-128"/>
              </a:rPr>
              <a:t>。事業全体として、</a:t>
            </a:r>
            <a:r>
              <a:rPr lang="ja-JP" sz="1800" dirty="0">
                <a:solidFill>
                  <a:schemeClr val="tx1"/>
                </a:solidFill>
                <a:latin typeface="Meiryo UI" panose="020B0604030504040204" pitchFamily="50" charset="-128"/>
                <a:ea typeface="Meiryo UI" panose="020B0604030504040204" pitchFamily="50" charset="-128"/>
                <a:sym typeface="Arial"/>
              </a:rPr>
              <a:t>それで十分か？</a:t>
            </a:r>
            <a:endParaRPr sz="1800" dirty="0">
              <a:solidFill>
                <a:schemeClr val="tx1"/>
              </a:solidFill>
              <a:latin typeface="Meiryo UI" panose="020B0604030504040204" pitchFamily="50" charset="-128"/>
              <a:ea typeface="Meiryo UI" panose="020B0604030504040204" pitchFamily="50" charset="-128"/>
              <a:sym typeface="Arial"/>
            </a:endParaRPr>
          </a:p>
        </p:txBody>
      </p:sp>
      <p:cxnSp>
        <p:nvCxnSpPr>
          <p:cNvPr id="423" name="Google Shape;423;p34"/>
          <p:cNvCxnSpPr/>
          <p:nvPr/>
        </p:nvCxnSpPr>
        <p:spPr>
          <a:xfrm>
            <a:off x="7178497" y="1758259"/>
            <a:ext cx="0" cy="2107286"/>
          </a:xfrm>
          <a:prstGeom prst="straightConnector1">
            <a:avLst/>
          </a:prstGeom>
          <a:noFill/>
          <a:ln w="9525" cap="flat" cmpd="sng">
            <a:solidFill>
              <a:srgbClr val="548135"/>
            </a:solidFill>
            <a:prstDash val="solid"/>
            <a:miter lim="800000"/>
            <a:headEnd type="none" w="sm" len="sm"/>
            <a:tailEnd type="none" w="sm" len="sm"/>
          </a:ln>
        </p:spPr>
      </p:cxnSp>
      <p:cxnSp>
        <p:nvCxnSpPr>
          <p:cNvPr id="424" name="Google Shape;424;p34"/>
          <p:cNvCxnSpPr/>
          <p:nvPr/>
        </p:nvCxnSpPr>
        <p:spPr>
          <a:xfrm>
            <a:off x="1880296" y="1953834"/>
            <a:ext cx="5295200" cy="0"/>
          </a:xfrm>
          <a:prstGeom prst="straightConnector1">
            <a:avLst/>
          </a:prstGeom>
          <a:noFill/>
          <a:ln w="9525" cap="flat" cmpd="sng">
            <a:solidFill>
              <a:srgbClr val="548135"/>
            </a:solidFill>
            <a:prstDash val="solid"/>
            <a:miter lim="800000"/>
            <a:headEnd type="triangle" w="med" len="med"/>
            <a:tailEnd type="triangle" w="med" len="med"/>
          </a:ln>
        </p:spPr>
      </p:cxnSp>
      <p:sp>
        <p:nvSpPr>
          <p:cNvPr id="425" name="Google Shape;425;p34"/>
          <p:cNvSpPr txBox="1"/>
          <p:nvPr/>
        </p:nvSpPr>
        <p:spPr>
          <a:xfrm>
            <a:off x="3554388" y="1718427"/>
            <a:ext cx="2095637"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50" b="1" dirty="0">
                <a:solidFill>
                  <a:schemeClr val="dk1"/>
                </a:solidFill>
                <a:latin typeface="Arial"/>
                <a:ea typeface="Arial"/>
                <a:cs typeface="Arial"/>
                <a:sym typeface="Arial"/>
              </a:rPr>
              <a:t>（事業全体のサービスの水準）</a:t>
            </a:r>
            <a:endParaRPr b="1" dirty="0"/>
          </a:p>
        </p:txBody>
      </p:sp>
      <p:sp>
        <p:nvSpPr>
          <p:cNvPr id="426" name="Google Shape;426;p34"/>
          <p:cNvSpPr txBox="1"/>
          <p:nvPr/>
        </p:nvSpPr>
        <p:spPr>
          <a:xfrm>
            <a:off x="3032763" y="2618278"/>
            <a:ext cx="1873201"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50" b="1" dirty="0">
                <a:solidFill>
                  <a:schemeClr val="dk1"/>
                </a:solidFill>
                <a:latin typeface="Arial"/>
                <a:ea typeface="Arial"/>
                <a:cs typeface="Arial"/>
                <a:sym typeface="Arial"/>
              </a:rPr>
              <a:t>（公的財政支出の見込額）</a:t>
            </a:r>
            <a:endParaRPr b="1" dirty="0"/>
          </a:p>
        </p:txBody>
      </p:sp>
      <p:sp>
        <p:nvSpPr>
          <p:cNvPr id="427" name="Google Shape;427;p34"/>
          <p:cNvSpPr txBox="1"/>
          <p:nvPr/>
        </p:nvSpPr>
        <p:spPr>
          <a:xfrm>
            <a:off x="2617126" y="3387205"/>
            <a:ext cx="1829745" cy="253916"/>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50" b="1" dirty="0">
                <a:solidFill>
                  <a:schemeClr val="dk1"/>
                </a:solidFill>
                <a:latin typeface="Arial"/>
                <a:ea typeface="Arial"/>
                <a:cs typeface="Arial"/>
                <a:sym typeface="Arial"/>
              </a:rPr>
              <a:t>（公的財政支出の見込額）</a:t>
            </a:r>
            <a:endParaRPr b="1" dirty="0"/>
          </a:p>
        </p:txBody>
      </p:sp>
      <p:sp>
        <p:nvSpPr>
          <p:cNvPr id="428" name="Google Shape;428;p34"/>
          <p:cNvSpPr txBox="1"/>
          <p:nvPr/>
        </p:nvSpPr>
        <p:spPr>
          <a:xfrm>
            <a:off x="643522" y="2580870"/>
            <a:ext cx="940402"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50">
                <a:solidFill>
                  <a:schemeClr val="dk1"/>
                </a:solidFill>
                <a:latin typeface="Arial"/>
                <a:ea typeface="Arial"/>
                <a:cs typeface="Arial"/>
                <a:sym typeface="Arial"/>
              </a:rPr>
              <a:t>（PSC）</a:t>
            </a:r>
            <a:endParaRPr/>
          </a:p>
        </p:txBody>
      </p:sp>
      <p:sp>
        <p:nvSpPr>
          <p:cNvPr id="429" name="Google Shape;429;p34"/>
          <p:cNvSpPr txBox="1"/>
          <p:nvPr/>
        </p:nvSpPr>
        <p:spPr>
          <a:xfrm>
            <a:off x="628650" y="3374735"/>
            <a:ext cx="1219219" cy="2538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050">
                <a:solidFill>
                  <a:schemeClr val="dk1"/>
                </a:solidFill>
                <a:latin typeface="Arial"/>
                <a:ea typeface="Arial"/>
                <a:cs typeface="Arial"/>
                <a:sym typeface="Arial"/>
              </a:rPr>
              <a:t>（PFI-LCC）</a:t>
            </a:r>
            <a:endParaRPr dirty="0"/>
          </a:p>
        </p:txBody>
      </p:sp>
      <p:cxnSp>
        <p:nvCxnSpPr>
          <p:cNvPr id="430" name="Google Shape;430;p34"/>
          <p:cNvCxnSpPr/>
          <p:nvPr/>
        </p:nvCxnSpPr>
        <p:spPr>
          <a:xfrm flipH="1">
            <a:off x="5047326" y="2952170"/>
            <a:ext cx="931014" cy="321887"/>
          </a:xfrm>
          <a:prstGeom prst="straightConnector1">
            <a:avLst/>
          </a:prstGeom>
          <a:noFill/>
          <a:ln w="9525" cap="flat" cmpd="sng">
            <a:solidFill>
              <a:srgbClr val="A8D08C"/>
            </a:solidFill>
            <a:prstDash val="dash"/>
            <a:miter lim="800000"/>
            <a:headEnd type="none" w="sm" len="sm"/>
            <a:tailEnd type="none" w="sm" len="sm"/>
          </a:ln>
        </p:spPr>
      </p:cxnSp>
      <p:sp>
        <p:nvSpPr>
          <p:cNvPr id="431" name="Google Shape;431;p34"/>
          <p:cNvSpPr txBox="1"/>
          <p:nvPr/>
        </p:nvSpPr>
        <p:spPr>
          <a:xfrm>
            <a:off x="4992761" y="4433035"/>
            <a:ext cx="3171307" cy="2615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100" b="1" dirty="0">
                <a:solidFill>
                  <a:schemeClr val="accent2">
                    <a:lumMod val="75000"/>
                  </a:schemeClr>
                </a:solidFill>
                <a:latin typeface="Meiryo UI" panose="020B0604030504040204" pitchFamily="50" charset="-128"/>
                <a:ea typeface="Meiryo UI" panose="020B0604030504040204" pitchFamily="50" charset="-128"/>
                <a:sym typeface="Arial"/>
              </a:rPr>
              <a:t>＜直接の</a:t>
            </a:r>
            <a:r>
              <a:rPr lang="ja-JP" altLang="en-US" sz="1100" b="1" dirty="0">
                <a:solidFill>
                  <a:schemeClr val="accent2">
                    <a:lumMod val="75000"/>
                  </a:schemeClr>
                </a:solidFill>
                <a:latin typeface="Meiryo UI" panose="020B0604030504040204" pitchFamily="50" charset="-128"/>
                <a:ea typeface="Meiryo UI" panose="020B0604030504040204" pitchFamily="50" charset="-128"/>
              </a:rPr>
              <a:t>公共</a:t>
            </a:r>
            <a:r>
              <a:rPr lang="ja-JP" sz="1100" b="1" dirty="0">
                <a:solidFill>
                  <a:schemeClr val="accent2">
                    <a:lumMod val="75000"/>
                  </a:schemeClr>
                </a:solidFill>
                <a:latin typeface="Meiryo UI" panose="020B0604030504040204" pitchFamily="50" charset="-128"/>
                <a:ea typeface="Meiryo UI" panose="020B0604030504040204" pitchFamily="50" charset="-128"/>
                <a:sym typeface="Arial"/>
              </a:rPr>
              <a:t>支出に依存しない経済価値の創出＞</a:t>
            </a:r>
            <a:endParaRPr sz="1100" dirty="0">
              <a:solidFill>
                <a:schemeClr val="accent2">
                  <a:lumMod val="75000"/>
                </a:schemeClr>
              </a:solidFill>
              <a:latin typeface="Meiryo UI" panose="020B0604030504040204" pitchFamily="50" charset="-128"/>
              <a:ea typeface="Meiryo UI" panose="020B0604030504040204" pitchFamily="50" charset="-128"/>
            </a:endParaRPr>
          </a:p>
        </p:txBody>
      </p:sp>
      <p:sp>
        <p:nvSpPr>
          <p:cNvPr id="2" name="テキスト ボックス 1">
            <a:extLst>
              <a:ext uri="{FF2B5EF4-FFF2-40B4-BE49-F238E27FC236}">
                <a16:creationId xmlns:a16="http://schemas.microsoft.com/office/drawing/2014/main" id="{A57F9044-BAB6-1202-2FEC-541EB6E543A3}"/>
              </a:ext>
            </a:extLst>
          </p:cNvPr>
          <p:cNvSpPr txBox="1"/>
          <p:nvPr/>
        </p:nvSpPr>
        <p:spPr>
          <a:xfrm>
            <a:off x="8054870" y="4083329"/>
            <a:ext cx="963624" cy="461665"/>
          </a:xfrm>
          <a:prstGeom prst="rect">
            <a:avLst/>
          </a:prstGeom>
          <a:noFill/>
          <a:ln w="12700">
            <a:solidFill>
              <a:schemeClr val="accent2">
                <a:lumMod val="60000"/>
                <a:lumOff val="40000"/>
              </a:schemeClr>
            </a:solidFill>
            <a:prstDash val="sysDash"/>
          </a:ln>
        </p:spPr>
        <p:txBody>
          <a:bodyPr wrap="square" rtlCol="0">
            <a:spAutoFit/>
          </a:bodyPr>
          <a:lstStyle/>
          <a:p>
            <a:r>
              <a:rPr kumimoji="1" lang="ja-JP" altLang="en-US" sz="1200" dirty="0">
                <a:solidFill>
                  <a:srgbClr val="C00000"/>
                </a:solidFill>
                <a:latin typeface="Meiryo UI" panose="020B0604030504040204" pitchFamily="50" charset="-128"/>
                <a:ea typeface="Meiryo UI" panose="020B0604030504040204" pitchFamily="50" charset="-128"/>
              </a:rPr>
              <a:t>公的サービスの一部</a:t>
            </a:r>
          </a:p>
        </p:txBody>
      </p:sp>
      <p:sp>
        <p:nvSpPr>
          <p:cNvPr id="3" name="スライド番号プレースホルダー 2">
            <a:extLst>
              <a:ext uri="{FF2B5EF4-FFF2-40B4-BE49-F238E27FC236}">
                <a16:creationId xmlns:a16="http://schemas.microsoft.com/office/drawing/2014/main" id="{C2368B6E-24CB-56A6-5851-222693B05CDB}"/>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21</a:t>
            </a:fld>
            <a:endParaRPr lang="ja-JP" altLang="en-US" dirty="0">
              <a:solidFill>
                <a:schemeClr val="tx1"/>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33"/>
          <p:cNvSpPr txBox="1">
            <a:spLocks noGrp="1"/>
          </p:cNvSpPr>
          <p:nvPr>
            <p:ph type="body" idx="1"/>
          </p:nvPr>
        </p:nvSpPr>
        <p:spPr>
          <a:xfrm>
            <a:off x="460317" y="1018135"/>
            <a:ext cx="8055033" cy="5337086"/>
          </a:xfrm>
          <a:prstGeom prst="rect">
            <a:avLst/>
          </a:prstGeom>
          <a:noFill/>
          <a:ln>
            <a:noFill/>
          </a:ln>
        </p:spPr>
        <p:txBody>
          <a:bodyPr spcFirstLastPara="1" wrap="square" lIns="91425" tIns="45700" rIns="91425" bIns="45700" anchor="t" anchorCtr="0">
            <a:noAutofit/>
          </a:bodyPr>
          <a:lstStyle/>
          <a:p>
            <a:pPr marL="627063" lvl="0" indent="-627063" algn="l" rtl="0">
              <a:lnSpc>
                <a:spcPts val="2800"/>
              </a:lnSpc>
              <a:spcBef>
                <a:spcPts val="0"/>
              </a:spcBef>
              <a:spcAft>
                <a:spcPts val="0"/>
              </a:spcAft>
              <a:buClr>
                <a:schemeClr val="dk1"/>
              </a:buClr>
              <a:buSzPct val="100000"/>
              <a:buNone/>
            </a:pP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１</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ja-JP" sz="1800" dirty="0">
                <a:solidFill>
                  <a:srgbClr val="C55A11"/>
                </a:solidFill>
                <a:latin typeface="Meiryo UI" panose="020B0604030504040204" pitchFamily="50" charset="-128"/>
                <a:ea typeface="Meiryo UI" panose="020B0604030504040204" pitchFamily="50" charset="-128"/>
              </a:rPr>
              <a:t>混合型、独立採算型の収益事業、コンセッションでの運営権事業</a:t>
            </a:r>
            <a:r>
              <a:rPr lang="ja-JP" altLang="en-US" sz="1800" dirty="0">
                <a:solidFill>
                  <a:schemeClr val="tx1"/>
                </a:solidFill>
                <a:latin typeface="Meiryo UI" panose="020B0604030504040204" pitchFamily="50" charset="-128"/>
                <a:ea typeface="Meiryo UI" panose="020B0604030504040204" pitchFamily="50" charset="-128"/>
              </a:rPr>
              <a:t>は</a:t>
            </a:r>
            <a:r>
              <a:rPr lang="ja-JP" sz="1800" dirty="0">
                <a:latin typeface="Meiryo UI" panose="020B0604030504040204" pitchFamily="50" charset="-128"/>
                <a:ea typeface="Meiryo UI" panose="020B0604030504040204" pitchFamily="50" charset="-128"/>
              </a:rPr>
              <a:t>、</a:t>
            </a:r>
            <a:r>
              <a:rPr lang="ja-JP" altLang="ja-JP" sz="1800" u="sng" dirty="0">
                <a:solidFill>
                  <a:schemeClr val="tx1"/>
                </a:solidFill>
                <a:latin typeface="Meiryo UI" panose="020B0604030504040204" pitchFamily="50" charset="-128"/>
                <a:ea typeface="Meiryo UI" panose="020B0604030504040204" pitchFamily="50" charset="-128"/>
              </a:rPr>
              <a:t>公共施設等の整備等によって得られるサービスの水準</a:t>
            </a:r>
            <a:r>
              <a:rPr lang="ja-JP" altLang="en-US" sz="1800" u="sng" dirty="0">
                <a:solidFill>
                  <a:schemeClr val="tx1"/>
                </a:solidFill>
                <a:latin typeface="Meiryo UI" panose="020B0604030504040204" pitchFamily="50" charset="-128"/>
                <a:ea typeface="Meiryo UI" panose="020B0604030504040204" pitchFamily="50" charset="-128"/>
              </a:rPr>
              <a:t>向上、「サービスの価値」</a:t>
            </a:r>
            <a:r>
              <a:rPr lang="ja-JP" sz="1800" u="sng" dirty="0">
                <a:solidFill>
                  <a:schemeClr val="tx1"/>
                </a:solidFill>
                <a:latin typeface="Meiryo UI" panose="020B0604030504040204" pitchFamily="50" charset="-128"/>
                <a:ea typeface="Meiryo UI" panose="020B0604030504040204" pitchFamily="50" charset="-128"/>
              </a:rPr>
              <a:t>に該当</a:t>
            </a:r>
            <a:r>
              <a:rPr lang="ja-JP" sz="1800" dirty="0">
                <a:latin typeface="Meiryo UI" panose="020B0604030504040204" pitchFamily="50" charset="-128"/>
                <a:ea typeface="Meiryo UI" panose="020B0604030504040204" pitchFamily="50" charset="-128"/>
              </a:rPr>
              <a:t>するのではないか？</a:t>
            </a:r>
            <a:endParaRPr lang="en-US" altLang="ja-JP" sz="1800" dirty="0">
              <a:latin typeface="Meiryo UI" panose="020B0604030504040204" pitchFamily="50" charset="-128"/>
              <a:ea typeface="Meiryo UI" panose="020B0604030504040204" pitchFamily="50" charset="-128"/>
            </a:endParaRPr>
          </a:p>
          <a:p>
            <a:pPr marL="627063" lvl="0" indent="-627063" algn="l" rtl="0">
              <a:lnSpc>
                <a:spcPts val="1800"/>
              </a:lnSpc>
              <a:spcBef>
                <a:spcPts val="0"/>
              </a:spcBef>
              <a:spcAft>
                <a:spcPts val="0"/>
              </a:spcAft>
              <a:buClr>
                <a:schemeClr val="dk1"/>
              </a:buClr>
              <a:buSzPct val="100000"/>
              <a:buNone/>
            </a:pPr>
            <a:endParaRPr lang="en-US" altLang="ja-JP" sz="1800" dirty="0">
              <a:latin typeface="Meiryo UI" panose="020B0604030504040204" pitchFamily="50" charset="-128"/>
              <a:ea typeface="Meiryo UI" panose="020B0604030504040204" pitchFamily="50" charset="-128"/>
            </a:endParaRPr>
          </a:p>
          <a:p>
            <a:pPr marL="585788" lvl="0" indent="-585788" algn="l" rtl="0">
              <a:lnSpc>
                <a:spcPts val="2800"/>
              </a:lnSpc>
              <a:spcBef>
                <a:spcPts val="0"/>
              </a:spcBef>
              <a:spcAft>
                <a:spcPts val="0"/>
              </a:spcAft>
              <a:buClr>
                <a:schemeClr val="dk1"/>
              </a:buClr>
              <a:buSzPts val="1800"/>
              <a:buNone/>
            </a:pP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２</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　他方で、</a:t>
            </a:r>
            <a:r>
              <a:rPr lang="ja-JP" altLang="en-US" sz="1800" u="sng" dirty="0">
                <a:solidFill>
                  <a:srgbClr val="C55A11"/>
                </a:solidFill>
                <a:latin typeface="Meiryo UI" panose="020B0604030504040204" pitchFamily="50" charset="-128"/>
                <a:ea typeface="Meiryo UI" panose="020B0604030504040204" pitchFamily="50" charset="-128"/>
              </a:rPr>
              <a:t>収益事業はリスクを伴う</a:t>
            </a:r>
            <a:r>
              <a:rPr lang="ja-JP" altLang="en-US" sz="1800" dirty="0">
                <a:latin typeface="Meiryo UI" panose="020B0604030504040204" pitchFamily="50" charset="-128"/>
                <a:ea typeface="Meiryo UI" panose="020B0604030504040204" pitchFamily="50" charset="-128"/>
              </a:rPr>
              <a:t>ため、</a:t>
            </a:r>
            <a:r>
              <a:rPr lang="ja-JP" altLang="en-US" sz="1800" dirty="0">
                <a:solidFill>
                  <a:srgbClr val="C55A11"/>
                </a:solidFill>
                <a:latin typeface="Meiryo UI" panose="020B0604030504040204" pitchFamily="50" charset="-128"/>
                <a:ea typeface="Meiryo UI" panose="020B0604030504040204" pitchFamily="50" charset="-128"/>
              </a:rPr>
              <a:t>「サービス購入型」にはない</a:t>
            </a:r>
            <a:r>
              <a:rPr lang="ja-JP" altLang="en-US" sz="1800" u="sng" dirty="0">
                <a:solidFill>
                  <a:srgbClr val="C55A11"/>
                </a:solidFill>
                <a:latin typeface="Meiryo UI" panose="020B0604030504040204" pitchFamily="50" charset="-128"/>
                <a:ea typeface="Meiryo UI" panose="020B0604030504040204" pitchFamily="50" charset="-128"/>
              </a:rPr>
              <a:t>「高めのリスクを伴う投資」が必要</a:t>
            </a:r>
            <a:r>
              <a:rPr lang="ja-JP" altLang="en-US" sz="1800" dirty="0">
                <a:latin typeface="Meiryo UI" panose="020B0604030504040204" pitchFamily="50" charset="-128"/>
                <a:ea typeface="Meiryo UI" panose="020B0604030504040204" pitchFamily="50" charset="-128"/>
              </a:rPr>
              <a:t>となる。</a:t>
            </a:r>
            <a:endParaRPr lang="en-US" altLang="ja-JP" sz="1800" dirty="0">
              <a:latin typeface="Meiryo UI" panose="020B0604030504040204" pitchFamily="50" charset="-128"/>
              <a:ea typeface="Meiryo UI" panose="020B0604030504040204" pitchFamily="50" charset="-128"/>
            </a:endParaRPr>
          </a:p>
          <a:p>
            <a:pPr marL="585788" lvl="0" indent="-585788" algn="l" rtl="0">
              <a:lnSpc>
                <a:spcPts val="1800"/>
              </a:lnSpc>
              <a:spcBef>
                <a:spcPts val="0"/>
              </a:spcBef>
              <a:spcAft>
                <a:spcPts val="0"/>
              </a:spcAft>
              <a:buClr>
                <a:schemeClr val="dk1"/>
              </a:buClr>
              <a:buSzPts val="1800"/>
              <a:buNone/>
            </a:pPr>
            <a:endParaRPr lang="ja-JP" altLang="en-US" sz="1800" dirty="0">
              <a:latin typeface="Meiryo UI" panose="020B0604030504040204" pitchFamily="50" charset="-128"/>
              <a:ea typeface="Meiryo UI" panose="020B0604030504040204" pitchFamily="50" charset="-128"/>
            </a:endParaRPr>
          </a:p>
          <a:p>
            <a:pPr marL="628650" lvl="0" indent="-628650" algn="l" rtl="0">
              <a:lnSpc>
                <a:spcPts val="2800"/>
              </a:lnSpc>
              <a:spcBef>
                <a:spcPts val="0"/>
              </a:spcBef>
              <a:spcAft>
                <a:spcPts val="0"/>
              </a:spcAft>
              <a:buClr>
                <a:schemeClr val="dk1"/>
              </a:buClr>
              <a:buSzPts val="1800"/>
              <a:buNone/>
            </a:pP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３</a:t>
            </a:r>
            <a:r>
              <a:rPr lang="en-US" altLang="ja-JP" sz="1800" dirty="0">
                <a:solidFill>
                  <a:schemeClr val="tx1"/>
                </a:solidFill>
                <a:latin typeface="Meiryo UI" panose="020B0604030504040204" pitchFamily="50" charset="-128"/>
                <a:ea typeface="Meiryo UI" panose="020B0604030504040204" pitchFamily="50" charset="-128"/>
              </a:rPr>
              <a:t>)</a:t>
            </a:r>
            <a:r>
              <a:rPr lang="ja-JP" altLang="en-US" sz="1800" dirty="0">
                <a:solidFill>
                  <a:schemeClr val="tx1"/>
                </a:solidFill>
                <a:latin typeface="Meiryo UI" panose="020B0604030504040204" pitchFamily="50" charset="-128"/>
                <a:ea typeface="Meiryo UI" panose="020B0604030504040204" pitchFamily="50" charset="-128"/>
              </a:rPr>
              <a:t>　</a:t>
            </a:r>
            <a:r>
              <a:rPr lang="ja-JP" altLang="en-US" sz="1800" u="sng" dirty="0">
                <a:solidFill>
                  <a:srgbClr val="C55A11"/>
                </a:solidFill>
                <a:latin typeface="Meiryo UI" panose="020B0604030504040204" pitchFamily="50" charset="-128"/>
                <a:ea typeface="Meiryo UI" panose="020B0604030504040204" pitchFamily="50" charset="-128"/>
              </a:rPr>
              <a:t>このリスクが、得られる「価値・水準向上」（≒収入）と見合う</a:t>
            </a:r>
            <a:r>
              <a:rPr lang="ja-JP" altLang="en-US" sz="1800" dirty="0">
                <a:latin typeface="Meiryo UI" panose="020B0604030504040204" pitchFamily="50" charset="-128"/>
                <a:ea typeface="Meiryo UI" panose="020B0604030504040204" pitchFamily="50" charset="-128"/>
              </a:rPr>
              <a:t>ことは、応札する</a:t>
            </a:r>
            <a:r>
              <a:rPr lang="ja-JP" altLang="en-US" sz="1800" dirty="0">
                <a:solidFill>
                  <a:schemeClr val="accent2">
                    <a:lumMod val="75000"/>
                  </a:schemeClr>
                </a:solidFill>
                <a:latin typeface="Meiryo UI" panose="020B0604030504040204" pitchFamily="50" charset="-128"/>
                <a:ea typeface="Meiryo UI" panose="020B0604030504040204" pitchFamily="50" charset="-128"/>
              </a:rPr>
              <a:t>事業者（と金融機関）によって担保される</a:t>
            </a:r>
            <a:r>
              <a:rPr lang="ja-JP" altLang="en-US" sz="1800" dirty="0">
                <a:latin typeface="Meiryo UI" panose="020B0604030504040204" pitchFamily="50" charset="-128"/>
                <a:ea typeface="Meiryo UI" panose="020B0604030504040204" pitchFamily="50" charset="-128"/>
              </a:rPr>
              <a:t>と期待。</a:t>
            </a:r>
          </a:p>
          <a:p>
            <a:pPr marL="267891" lvl="0" indent="-267891" algn="l" rtl="0">
              <a:lnSpc>
                <a:spcPts val="1800"/>
              </a:lnSpc>
              <a:spcBef>
                <a:spcPts val="0"/>
              </a:spcBef>
              <a:spcAft>
                <a:spcPts val="0"/>
              </a:spcAft>
              <a:buClr>
                <a:schemeClr val="dk1"/>
              </a:buClr>
              <a:buSzPts val="1800"/>
              <a:buNone/>
            </a:pPr>
            <a:endParaRPr lang="ja-JP" altLang="en-US" sz="1800" dirty="0">
              <a:latin typeface="Meiryo UI" panose="020B0604030504040204" pitchFamily="50" charset="-128"/>
              <a:ea typeface="Meiryo UI" panose="020B0604030504040204" pitchFamily="50" charset="-128"/>
            </a:endParaRPr>
          </a:p>
          <a:p>
            <a:pPr marL="585788" lvl="0" indent="-585788" algn="l" rtl="0">
              <a:lnSpc>
                <a:spcPts val="2800"/>
              </a:lnSpc>
              <a:spcBef>
                <a:spcPts val="0"/>
              </a:spcBef>
              <a:spcAft>
                <a:spcPts val="0"/>
              </a:spcAft>
              <a:buClr>
                <a:schemeClr val="dk1"/>
              </a:buClr>
              <a:buSzPts val="1800"/>
              <a:buNone/>
            </a:pP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４</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　従って、こうした</a:t>
            </a:r>
            <a:r>
              <a:rPr lang="ja-JP" altLang="en-US" sz="1800" u="sng" dirty="0">
                <a:solidFill>
                  <a:srgbClr val="C55A11"/>
                </a:solidFill>
                <a:latin typeface="Meiryo UI" panose="020B0604030504040204" pitchFamily="50" charset="-128"/>
                <a:ea typeface="Meiryo UI" panose="020B0604030504040204" pitchFamily="50" charset="-128"/>
              </a:rPr>
              <a:t>投資から得られるキャッシュフロー総額（収益としては投資額を除く）を、「価値・水準向上相当」と見なす</a:t>
            </a:r>
            <a:r>
              <a:rPr lang="ja-JP" altLang="en-US" sz="1800" dirty="0">
                <a:latin typeface="Meiryo UI" panose="020B0604030504040204" pitchFamily="50" charset="-128"/>
                <a:ea typeface="Meiryo UI" panose="020B0604030504040204" pitchFamily="50" charset="-128"/>
              </a:rPr>
              <a:t>ことには、一定の蓋然性を期待できるのではないか？</a:t>
            </a:r>
            <a:endParaRPr lang="en-US" altLang="ja-JP" sz="1800" dirty="0">
              <a:latin typeface="Meiryo UI" panose="020B0604030504040204" pitchFamily="50" charset="-128"/>
              <a:ea typeface="Meiryo UI" panose="020B0604030504040204" pitchFamily="50" charset="-128"/>
            </a:endParaRPr>
          </a:p>
          <a:p>
            <a:pPr marL="585788" lvl="0" indent="-585788" algn="l" rtl="0">
              <a:lnSpc>
                <a:spcPts val="1800"/>
              </a:lnSpc>
              <a:spcBef>
                <a:spcPts val="0"/>
              </a:spcBef>
              <a:spcAft>
                <a:spcPts val="0"/>
              </a:spcAft>
              <a:buClr>
                <a:schemeClr val="dk1"/>
              </a:buClr>
              <a:buSzPts val="1800"/>
              <a:buNone/>
            </a:pPr>
            <a:endParaRPr lang="en-US" altLang="ja-JP" sz="1800" dirty="0">
              <a:latin typeface="Meiryo UI" panose="020B0604030504040204" pitchFamily="50" charset="-128"/>
              <a:ea typeface="Meiryo UI" panose="020B0604030504040204" pitchFamily="50" charset="-128"/>
            </a:endParaRPr>
          </a:p>
          <a:p>
            <a:pPr marL="585788" lvl="0" indent="-585788" algn="l" rtl="0">
              <a:lnSpc>
                <a:spcPts val="2800"/>
              </a:lnSpc>
              <a:spcBef>
                <a:spcPts val="0"/>
              </a:spcBef>
              <a:spcAft>
                <a:spcPts val="0"/>
              </a:spcAft>
              <a:buClr>
                <a:schemeClr val="dk1"/>
              </a:buClr>
              <a:buSzPts val="1800"/>
              <a:buNone/>
            </a:pP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５</a:t>
            </a:r>
            <a:r>
              <a:rPr lang="en-US" altLang="ja-JP" sz="1800" dirty="0">
                <a:latin typeface="Meiryo UI" panose="020B0604030504040204" pitchFamily="50" charset="-128"/>
                <a:ea typeface="Meiryo UI" panose="020B0604030504040204" pitchFamily="50" charset="-128"/>
              </a:rPr>
              <a:t>)</a:t>
            </a:r>
            <a:r>
              <a:rPr lang="ja-JP" altLang="en-US" sz="1800" dirty="0">
                <a:latin typeface="Meiryo UI" panose="020B0604030504040204" pitchFamily="50" charset="-128"/>
                <a:ea typeface="Meiryo UI" panose="020B0604030504040204" pitchFamily="50" charset="-128"/>
              </a:rPr>
              <a:t>　実際に、</a:t>
            </a:r>
            <a:r>
              <a:rPr lang="ja-JP" altLang="en-US" sz="1800" b="1" dirty="0">
                <a:solidFill>
                  <a:schemeClr val="accent2">
                    <a:lumMod val="75000"/>
                  </a:schemeClr>
                </a:solidFill>
                <a:latin typeface="Meiryo UI" panose="020B0604030504040204" pitchFamily="50" charset="-128"/>
                <a:ea typeface="Meiryo UI" panose="020B0604030504040204" pitchFamily="50" charset="-128"/>
              </a:rPr>
              <a:t>下水道コンセッション、</a:t>
            </a:r>
            <a:r>
              <a:rPr lang="en-US" altLang="ja-JP" sz="1800" b="1" dirty="0">
                <a:solidFill>
                  <a:schemeClr val="accent2">
                    <a:lumMod val="75000"/>
                  </a:schemeClr>
                </a:solidFill>
                <a:latin typeface="Meiryo UI" panose="020B0604030504040204" pitchFamily="50" charset="-128"/>
                <a:ea typeface="Meiryo UI" panose="020B0604030504040204" pitchFamily="50" charset="-128"/>
              </a:rPr>
              <a:t>BT</a:t>
            </a:r>
            <a:r>
              <a:rPr lang="ja-JP" altLang="en-US" sz="1800" b="1" dirty="0">
                <a:solidFill>
                  <a:schemeClr val="accent2">
                    <a:lumMod val="75000"/>
                  </a:schemeClr>
                </a:solidFill>
                <a:latin typeface="Meiryo UI" panose="020B0604030504040204" pitchFamily="50" charset="-128"/>
                <a:ea typeface="Meiryo UI" panose="020B0604030504040204" pitchFamily="50" charset="-128"/>
              </a:rPr>
              <a:t>＋コンセッションでの</a:t>
            </a:r>
            <a:r>
              <a:rPr lang="en-US" altLang="ja-JP" sz="1800" b="1" dirty="0">
                <a:solidFill>
                  <a:schemeClr val="accent2">
                    <a:lumMod val="75000"/>
                  </a:schemeClr>
                </a:solidFill>
                <a:latin typeface="Meiryo UI" panose="020B0604030504040204" pitchFamily="50" charset="-128"/>
                <a:ea typeface="Meiryo UI" panose="020B0604030504040204" pitchFamily="50" charset="-128"/>
              </a:rPr>
              <a:t>VFM</a:t>
            </a:r>
            <a:r>
              <a:rPr lang="ja-JP" altLang="en-US" sz="1800" b="1" dirty="0">
                <a:solidFill>
                  <a:schemeClr val="accent2">
                    <a:lumMod val="75000"/>
                  </a:schemeClr>
                </a:solidFill>
                <a:latin typeface="Meiryo UI" panose="020B0604030504040204" pitchFamily="50" charset="-128"/>
                <a:ea typeface="Meiryo UI" panose="020B0604030504040204" pitchFamily="50" charset="-128"/>
              </a:rPr>
              <a:t>算定事例</a:t>
            </a:r>
            <a:r>
              <a:rPr lang="ja-JP" altLang="en-US" sz="1800" dirty="0">
                <a:solidFill>
                  <a:schemeClr val="tx1"/>
                </a:solidFill>
                <a:latin typeface="Meiryo UI" panose="020B0604030504040204" pitchFamily="50" charset="-128"/>
                <a:ea typeface="Meiryo UI" panose="020B0604030504040204" pitchFamily="50" charset="-128"/>
              </a:rPr>
              <a:t>をみると</a:t>
            </a:r>
            <a:r>
              <a:rPr lang="ja-JP" altLang="en-US" sz="1800" dirty="0">
                <a:latin typeface="Meiryo UI" panose="020B0604030504040204" pitchFamily="50" charset="-128"/>
                <a:ea typeface="Meiryo UI" panose="020B0604030504040204" pitchFamily="50" charset="-128"/>
              </a:rPr>
              <a:t>、</a:t>
            </a:r>
            <a:r>
              <a:rPr lang="ja-JP" altLang="en-US" sz="1800" dirty="0">
                <a:solidFill>
                  <a:schemeClr val="accent2">
                    <a:lumMod val="75000"/>
                  </a:schemeClr>
                </a:solidFill>
                <a:latin typeface="Meiryo UI" panose="020B0604030504040204" pitchFamily="50" charset="-128"/>
                <a:ea typeface="Meiryo UI" panose="020B0604030504040204" pitchFamily="50" charset="-128"/>
              </a:rPr>
              <a:t>こうした解釈に沿う</a:t>
            </a:r>
            <a:r>
              <a:rPr lang="ja-JP" altLang="en-US" sz="1800">
                <a:solidFill>
                  <a:schemeClr val="accent2">
                    <a:lumMod val="75000"/>
                  </a:schemeClr>
                </a:solidFill>
                <a:latin typeface="Meiryo UI" panose="020B0604030504040204" pitchFamily="50" charset="-128"/>
                <a:ea typeface="Meiryo UI" panose="020B0604030504040204" pitchFamily="50" charset="-128"/>
              </a:rPr>
              <a:t>形で算定</a:t>
            </a:r>
            <a:r>
              <a:rPr lang="ja-JP" altLang="en-US" sz="1800" dirty="0">
                <a:solidFill>
                  <a:schemeClr val="accent2">
                    <a:lumMod val="75000"/>
                  </a:schemeClr>
                </a:solidFill>
                <a:latin typeface="Meiryo UI" panose="020B0604030504040204" pitchFamily="50" charset="-128"/>
                <a:ea typeface="Meiryo UI" panose="020B0604030504040204" pitchFamily="50" charset="-128"/>
              </a:rPr>
              <a:t>が実践</a:t>
            </a:r>
            <a:r>
              <a:rPr lang="ja-JP" altLang="en-US" sz="1800" dirty="0">
                <a:latin typeface="Meiryo UI" panose="020B0604030504040204" pitchFamily="50" charset="-128"/>
                <a:ea typeface="Meiryo UI" panose="020B0604030504040204" pitchFamily="50" charset="-128"/>
              </a:rPr>
              <a:t>されている。</a:t>
            </a:r>
            <a:endParaRPr lang="en-US" altLang="ja-JP" sz="1800" dirty="0">
              <a:latin typeface="Meiryo UI" panose="020B0604030504040204" pitchFamily="50" charset="-128"/>
              <a:ea typeface="Meiryo UI" panose="020B0604030504040204" pitchFamily="50" charset="-128"/>
            </a:endParaRPr>
          </a:p>
        </p:txBody>
      </p:sp>
      <p:sp>
        <p:nvSpPr>
          <p:cNvPr id="2" name="Google Shape;388;p31">
            <a:extLst>
              <a:ext uri="{FF2B5EF4-FFF2-40B4-BE49-F238E27FC236}">
                <a16:creationId xmlns:a16="http://schemas.microsoft.com/office/drawing/2014/main" id="{E42B60B0-E47F-AD6B-C772-EEF65BB21AF0}"/>
              </a:ext>
            </a:extLst>
          </p:cNvPr>
          <p:cNvSpPr txBox="1">
            <a:spLocks noGrp="1"/>
          </p:cNvSpPr>
          <p:nvPr>
            <p:ph type="title"/>
          </p:nvPr>
        </p:nvSpPr>
        <p:spPr>
          <a:xfrm>
            <a:off x="460317" y="247541"/>
            <a:ext cx="7886700" cy="770594"/>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ct val="100000"/>
              <a:buFont typeface="Arial"/>
              <a:buNone/>
            </a:pPr>
            <a:r>
              <a:rPr lang="ja-JP" altLang="en-US" sz="3200">
                <a:latin typeface="Meiryo UI" panose="020B0604030504040204" pitchFamily="50" charset="-128"/>
                <a:ea typeface="Meiryo UI" panose="020B0604030504040204" pitchFamily="50" charset="-128"/>
              </a:rPr>
              <a:t>「価値・水準向上の</a:t>
            </a:r>
            <a:r>
              <a:rPr lang="en-US" altLang="ja-JP" sz="3200" dirty="0">
                <a:latin typeface="Meiryo UI" panose="020B0604030504040204" pitchFamily="50" charset="-128"/>
                <a:ea typeface="Meiryo UI" panose="020B0604030504040204" pitchFamily="50" charset="-128"/>
              </a:rPr>
              <a:t>VFM</a:t>
            </a:r>
            <a:r>
              <a:rPr lang="ja-JP" altLang="en-US" sz="3200" dirty="0">
                <a:latin typeface="Meiryo UI" panose="020B0604030504040204" pitchFamily="50" charset="-128"/>
                <a:ea typeface="Meiryo UI" panose="020B0604030504040204" pitchFamily="50" charset="-128"/>
              </a:rPr>
              <a:t>」 検討の方向性</a:t>
            </a:r>
            <a:endParaRPr sz="3200" dirty="0">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6EFA8E07-E378-054A-B98F-4AB8802C8747}"/>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22</a:t>
            </a:fld>
            <a:endParaRPr lang="ja-JP" altLang="en-US" dirty="0">
              <a:solidFill>
                <a:schemeClr val="tx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9064D-9A6C-C04E-78FE-2F596C1D83D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B512C9-41B6-E8C2-FC15-4DDF037A45E9}"/>
              </a:ext>
            </a:extLst>
          </p:cNvPr>
          <p:cNvSpPr>
            <a:spLocks noGrp="1"/>
          </p:cNvSpPr>
          <p:nvPr>
            <p:ph type="title"/>
          </p:nvPr>
        </p:nvSpPr>
        <p:spPr>
          <a:xfrm>
            <a:off x="628650" y="2281011"/>
            <a:ext cx="7886700" cy="1325563"/>
          </a:xfrm>
        </p:spPr>
        <p:txBody>
          <a:bodyPr>
            <a:normAutofit/>
          </a:bodyPr>
          <a:lstStyle/>
          <a:p>
            <a:pPr marL="671513" indent="-671513"/>
            <a:r>
              <a:rPr kumimoji="1" lang="ja-JP" altLang="en-US" sz="3200">
                <a:latin typeface="Meiryo UI" panose="020B0604030504040204" pitchFamily="34" charset="-128"/>
                <a:ea typeface="Meiryo UI" panose="020B0604030504040204" pitchFamily="34" charset="-128"/>
              </a:rPr>
              <a:t>３．「サービス購入型」だけではない</a:t>
            </a:r>
            <a:r>
              <a:rPr kumimoji="1" lang="en-US" altLang="ja-JP" sz="3200" dirty="0">
                <a:latin typeface="Meiryo UI" panose="020B0604030504040204" pitchFamily="34" charset="-128"/>
                <a:ea typeface="Meiryo UI" panose="020B0604030504040204" pitchFamily="34" charset="-128"/>
              </a:rPr>
              <a:t>VFM</a:t>
            </a:r>
            <a:r>
              <a:rPr kumimoji="1" lang="ja-JP" altLang="en-US" sz="3200">
                <a:latin typeface="Meiryo UI" panose="020B0604030504040204" pitchFamily="34" charset="-128"/>
                <a:ea typeface="Meiryo UI" panose="020B0604030504040204" pitchFamily="34" charset="-128"/>
              </a:rPr>
              <a:t>算定の具体化</a:t>
            </a:r>
          </a:p>
        </p:txBody>
      </p:sp>
      <p:sp>
        <p:nvSpPr>
          <p:cNvPr id="3" name="スライド番号プレースホルダー 2">
            <a:extLst>
              <a:ext uri="{FF2B5EF4-FFF2-40B4-BE49-F238E27FC236}">
                <a16:creationId xmlns:a16="http://schemas.microsoft.com/office/drawing/2014/main" id="{D61267CC-46C7-3EE0-9E54-4066436BB669}"/>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23</a:t>
            </a:fld>
            <a:endParaRPr lang="ja-JP" altLang="en-US" dirty="0">
              <a:solidFill>
                <a:schemeClr val="tx1"/>
              </a:solidFill>
            </a:endParaRPr>
          </a:p>
        </p:txBody>
      </p:sp>
    </p:spTree>
    <p:extLst>
      <p:ext uri="{BB962C8B-B14F-4D97-AF65-F5344CB8AC3E}">
        <p14:creationId xmlns:p14="http://schemas.microsoft.com/office/powerpoint/2010/main" val="954989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D9CCEE-3950-7749-49D4-3354298D3B8F}"/>
              </a:ext>
            </a:extLst>
          </p:cNvPr>
          <p:cNvSpPr>
            <a:spLocks noGrp="1"/>
          </p:cNvSpPr>
          <p:nvPr>
            <p:ph type="title"/>
          </p:nvPr>
        </p:nvSpPr>
        <p:spPr>
          <a:xfrm>
            <a:off x="351576" y="276861"/>
            <a:ext cx="7886700" cy="721289"/>
          </a:xfrm>
        </p:spPr>
        <p:txBody>
          <a:bodyPr>
            <a:normAutofit/>
          </a:bodyPr>
          <a:lstStyle/>
          <a:p>
            <a:r>
              <a:rPr kumimoji="1" lang="ja-JP" altLang="en-US" sz="3200" dirty="0"/>
              <a:t>２つの</a:t>
            </a:r>
            <a:r>
              <a:rPr kumimoji="1" lang="en-US" altLang="ja-JP" sz="3200" dirty="0"/>
              <a:t>VFM</a:t>
            </a:r>
            <a:r>
              <a:rPr kumimoji="1" lang="ja-JP" altLang="en-US" sz="3200" dirty="0"/>
              <a:t>算定方式を整理する</a:t>
            </a:r>
          </a:p>
        </p:txBody>
      </p:sp>
      <p:cxnSp>
        <p:nvCxnSpPr>
          <p:cNvPr id="6" name="直線コネクタ 5">
            <a:extLst>
              <a:ext uri="{FF2B5EF4-FFF2-40B4-BE49-F238E27FC236}">
                <a16:creationId xmlns:a16="http://schemas.microsoft.com/office/drawing/2014/main" id="{60694CCE-2001-3369-8A8E-AD0532A8109C}"/>
              </a:ext>
            </a:extLst>
          </p:cNvPr>
          <p:cNvCxnSpPr/>
          <p:nvPr/>
        </p:nvCxnSpPr>
        <p:spPr>
          <a:xfrm>
            <a:off x="479840" y="5866630"/>
            <a:ext cx="39744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752B8877-66CD-6454-D428-2369B725E8B3}"/>
              </a:ext>
            </a:extLst>
          </p:cNvPr>
          <p:cNvCxnSpPr/>
          <p:nvPr/>
        </p:nvCxnSpPr>
        <p:spPr>
          <a:xfrm>
            <a:off x="4823983" y="5865126"/>
            <a:ext cx="397447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90580AFE-13FB-DA90-AF3A-2B3AE8E9FE58}"/>
              </a:ext>
            </a:extLst>
          </p:cNvPr>
          <p:cNvCxnSpPr>
            <a:cxnSpLocks/>
          </p:cNvCxnSpPr>
          <p:nvPr/>
        </p:nvCxnSpPr>
        <p:spPr>
          <a:xfrm flipV="1">
            <a:off x="487387" y="2381049"/>
            <a:ext cx="0" cy="348408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FF69B656-78C6-742B-682D-F76BAC6EBD66}"/>
              </a:ext>
            </a:extLst>
          </p:cNvPr>
          <p:cNvCxnSpPr>
            <a:cxnSpLocks/>
          </p:cNvCxnSpPr>
          <p:nvPr/>
        </p:nvCxnSpPr>
        <p:spPr>
          <a:xfrm flipV="1">
            <a:off x="4831536" y="2379545"/>
            <a:ext cx="0" cy="3484080"/>
          </a:xfrm>
          <a:prstGeom prst="line">
            <a:avLst/>
          </a:prstGeom>
        </p:spPr>
        <p:style>
          <a:lnRef idx="1">
            <a:schemeClr val="accent1"/>
          </a:lnRef>
          <a:fillRef idx="0">
            <a:schemeClr val="accent1"/>
          </a:fillRef>
          <a:effectRef idx="0">
            <a:schemeClr val="accent1"/>
          </a:effectRef>
          <a:fontRef idx="minor">
            <a:schemeClr val="tx1"/>
          </a:fontRef>
        </p:style>
      </p:cxnSp>
      <p:sp>
        <p:nvSpPr>
          <p:cNvPr id="12" name="正方形/長方形 11">
            <a:extLst>
              <a:ext uri="{FF2B5EF4-FFF2-40B4-BE49-F238E27FC236}">
                <a16:creationId xmlns:a16="http://schemas.microsoft.com/office/drawing/2014/main" id="{40A72BF5-EE4D-9267-7C57-E7F5EAD890E9}"/>
              </a:ext>
            </a:extLst>
          </p:cNvPr>
          <p:cNvSpPr/>
          <p:nvPr/>
        </p:nvSpPr>
        <p:spPr>
          <a:xfrm>
            <a:off x="950615" y="4182688"/>
            <a:ext cx="1231246" cy="1680934"/>
          </a:xfrm>
          <a:prstGeom prst="rect">
            <a:avLst/>
          </a:prstGeom>
          <a:solidFill>
            <a:schemeClr val="accent1">
              <a:lumMod val="60000"/>
              <a:lumOff val="4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51DBBF45-B2CF-4F8F-1EDC-E4F32D0FAC53}"/>
              </a:ext>
            </a:extLst>
          </p:cNvPr>
          <p:cNvSpPr/>
          <p:nvPr/>
        </p:nvSpPr>
        <p:spPr>
          <a:xfrm>
            <a:off x="2732635" y="4181187"/>
            <a:ext cx="1231246" cy="1680934"/>
          </a:xfrm>
          <a:prstGeom prst="rect">
            <a:avLst/>
          </a:prstGeom>
          <a:solidFill>
            <a:schemeClr val="accent1">
              <a:lumMod val="60000"/>
              <a:lumOff val="4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a:extLst>
              <a:ext uri="{FF2B5EF4-FFF2-40B4-BE49-F238E27FC236}">
                <a16:creationId xmlns:a16="http://schemas.microsoft.com/office/drawing/2014/main" id="{958EE326-DC51-B282-5F74-DD3360FBD9BD}"/>
              </a:ext>
            </a:extLst>
          </p:cNvPr>
          <p:cNvSpPr/>
          <p:nvPr/>
        </p:nvSpPr>
        <p:spPr>
          <a:xfrm>
            <a:off x="2732635" y="2984616"/>
            <a:ext cx="1231245" cy="1192062"/>
          </a:xfrm>
          <a:prstGeom prst="rect">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BD6C4E4-13C2-F3A1-B735-2A78B6778E7A}"/>
              </a:ext>
            </a:extLst>
          </p:cNvPr>
          <p:cNvSpPr txBox="1"/>
          <p:nvPr/>
        </p:nvSpPr>
        <p:spPr>
          <a:xfrm>
            <a:off x="2969540" y="2462530"/>
            <a:ext cx="771365" cy="400110"/>
          </a:xfrm>
          <a:prstGeom prst="rect">
            <a:avLst/>
          </a:prstGeom>
          <a:noFill/>
        </p:spPr>
        <p:txBody>
          <a:bodyPr wrap="none" rtlCol="0">
            <a:spAutoFit/>
          </a:bodyPr>
          <a:lstStyle/>
          <a:p>
            <a:r>
              <a:rPr kumimoji="1" lang="en-US" altLang="ja-JP" sz="2000" dirty="0"/>
              <a:t>NPV’</a:t>
            </a:r>
            <a:endParaRPr kumimoji="1" lang="ja-JP" altLang="en-US" sz="2000" dirty="0"/>
          </a:p>
        </p:txBody>
      </p:sp>
      <p:sp>
        <p:nvSpPr>
          <p:cNvPr id="17" name="テキスト ボックス 16">
            <a:extLst>
              <a:ext uri="{FF2B5EF4-FFF2-40B4-BE49-F238E27FC236}">
                <a16:creationId xmlns:a16="http://schemas.microsoft.com/office/drawing/2014/main" id="{C27FB46C-E07E-4737-2009-5D5DE865E298}"/>
              </a:ext>
            </a:extLst>
          </p:cNvPr>
          <p:cNvSpPr txBox="1"/>
          <p:nvPr/>
        </p:nvSpPr>
        <p:spPr>
          <a:xfrm>
            <a:off x="1166387" y="2461024"/>
            <a:ext cx="713657" cy="400110"/>
          </a:xfrm>
          <a:prstGeom prst="rect">
            <a:avLst/>
          </a:prstGeom>
          <a:noFill/>
        </p:spPr>
        <p:txBody>
          <a:bodyPr wrap="none" rtlCol="0">
            <a:spAutoFit/>
          </a:bodyPr>
          <a:lstStyle/>
          <a:p>
            <a:r>
              <a:rPr kumimoji="1" lang="en-US" altLang="ja-JP" sz="2000" dirty="0"/>
              <a:t>NPV</a:t>
            </a:r>
            <a:endParaRPr kumimoji="1" lang="ja-JP" altLang="en-US" sz="2000" dirty="0"/>
          </a:p>
        </p:txBody>
      </p:sp>
      <p:sp>
        <p:nvSpPr>
          <p:cNvPr id="18" name="正方形/長方形 17">
            <a:extLst>
              <a:ext uri="{FF2B5EF4-FFF2-40B4-BE49-F238E27FC236}">
                <a16:creationId xmlns:a16="http://schemas.microsoft.com/office/drawing/2014/main" id="{5B8E28A9-483E-5B68-D1F1-B478E014EB1D}"/>
              </a:ext>
            </a:extLst>
          </p:cNvPr>
          <p:cNvSpPr/>
          <p:nvPr/>
        </p:nvSpPr>
        <p:spPr>
          <a:xfrm>
            <a:off x="5330983" y="4181182"/>
            <a:ext cx="1231246" cy="1680934"/>
          </a:xfrm>
          <a:prstGeom prst="rect">
            <a:avLst/>
          </a:prstGeom>
          <a:solidFill>
            <a:schemeClr val="accent1">
              <a:lumMod val="60000"/>
              <a:lumOff val="4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a:extLst>
              <a:ext uri="{FF2B5EF4-FFF2-40B4-BE49-F238E27FC236}">
                <a16:creationId xmlns:a16="http://schemas.microsoft.com/office/drawing/2014/main" id="{664F45C8-5C2E-00BD-5146-9D0791B6F98D}"/>
              </a:ext>
            </a:extLst>
          </p:cNvPr>
          <p:cNvSpPr/>
          <p:nvPr/>
        </p:nvSpPr>
        <p:spPr>
          <a:xfrm>
            <a:off x="7113003" y="4179681"/>
            <a:ext cx="1231246" cy="1680934"/>
          </a:xfrm>
          <a:prstGeom prst="rect">
            <a:avLst/>
          </a:prstGeom>
          <a:solidFill>
            <a:schemeClr val="accent1">
              <a:lumMod val="60000"/>
              <a:lumOff val="40000"/>
            </a:schemeClr>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AE1B3167-1C67-4221-DF12-EE5AF78AA365}"/>
              </a:ext>
            </a:extLst>
          </p:cNvPr>
          <p:cNvSpPr txBox="1"/>
          <p:nvPr/>
        </p:nvSpPr>
        <p:spPr>
          <a:xfrm>
            <a:off x="7123571" y="2451968"/>
            <a:ext cx="1183337" cy="400110"/>
          </a:xfrm>
          <a:prstGeom prst="rect">
            <a:avLst/>
          </a:prstGeom>
          <a:noFill/>
        </p:spPr>
        <p:txBody>
          <a:bodyPr wrap="none" rtlCol="0">
            <a:spAutoFit/>
          </a:bodyPr>
          <a:lstStyle/>
          <a:p>
            <a:r>
              <a:rPr kumimoji="1" lang="en-US" altLang="ja-JP" sz="2000" dirty="0"/>
              <a:t>PFI-LCC</a:t>
            </a:r>
            <a:endParaRPr kumimoji="1" lang="ja-JP" altLang="en-US" sz="2000" dirty="0"/>
          </a:p>
        </p:txBody>
      </p:sp>
      <p:sp>
        <p:nvSpPr>
          <p:cNvPr id="23" name="テキスト ボックス 22">
            <a:extLst>
              <a:ext uri="{FF2B5EF4-FFF2-40B4-BE49-F238E27FC236}">
                <a16:creationId xmlns:a16="http://schemas.microsoft.com/office/drawing/2014/main" id="{D27A4102-8D3C-56FA-BDBF-9CD23D33C2CD}"/>
              </a:ext>
            </a:extLst>
          </p:cNvPr>
          <p:cNvSpPr txBox="1"/>
          <p:nvPr/>
        </p:nvSpPr>
        <p:spPr>
          <a:xfrm>
            <a:off x="5601075" y="2450462"/>
            <a:ext cx="713657" cy="400110"/>
          </a:xfrm>
          <a:prstGeom prst="rect">
            <a:avLst/>
          </a:prstGeom>
          <a:noFill/>
        </p:spPr>
        <p:txBody>
          <a:bodyPr wrap="none" rtlCol="0">
            <a:spAutoFit/>
          </a:bodyPr>
          <a:lstStyle/>
          <a:p>
            <a:r>
              <a:rPr kumimoji="1" lang="en-US" altLang="ja-JP" sz="2000" dirty="0"/>
              <a:t>PSC</a:t>
            </a:r>
            <a:endParaRPr kumimoji="1" lang="ja-JP" altLang="en-US" sz="2000" dirty="0"/>
          </a:p>
        </p:txBody>
      </p:sp>
      <p:sp>
        <p:nvSpPr>
          <p:cNvPr id="24" name="テキスト ボックス 23">
            <a:extLst>
              <a:ext uri="{FF2B5EF4-FFF2-40B4-BE49-F238E27FC236}">
                <a16:creationId xmlns:a16="http://schemas.microsoft.com/office/drawing/2014/main" id="{E288F0B1-FB02-CFCD-8D44-78868B666D5D}"/>
              </a:ext>
            </a:extLst>
          </p:cNvPr>
          <p:cNvSpPr txBox="1"/>
          <p:nvPr/>
        </p:nvSpPr>
        <p:spPr>
          <a:xfrm>
            <a:off x="90274" y="2381063"/>
            <a:ext cx="400110" cy="3684746"/>
          </a:xfrm>
          <a:prstGeom prst="rect">
            <a:avLst/>
          </a:prstGeom>
          <a:noFill/>
        </p:spPr>
        <p:txBody>
          <a:bodyPr vert="eaVert" wrap="square" rtlCol="0">
            <a:spAutoFit/>
          </a:bodyPr>
          <a:lstStyle/>
          <a:p>
            <a:r>
              <a:rPr kumimoji="1" lang="ja-JP" altLang="en-US" dirty="0"/>
              <a:t>サービスの水準（キャッシュフローで計測）</a:t>
            </a:r>
          </a:p>
        </p:txBody>
      </p:sp>
      <p:sp>
        <p:nvSpPr>
          <p:cNvPr id="25" name="テキスト ボックス 24">
            <a:extLst>
              <a:ext uri="{FF2B5EF4-FFF2-40B4-BE49-F238E27FC236}">
                <a16:creationId xmlns:a16="http://schemas.microsoft.com/office/drawing/2014/main" id="{D0C7913F-9534-3C38-2A0F-46EBEF2A0E40}"/>
              </a:ext>
            </a:extLst>
          </p:cNvPr>
          <p:cNvSpPr txBox="1"/>
          <p:nvPr/>
        </p:nvSpPr>
        <p:spPr>
          <a:xfrm>
            <a:off x="4479689" y="2506309"/>
            <a:ext cx="400110" cy="3484079"/>
          </a:xfrm>
          <a:prstGeom prst="rect">
            <a:avLst/>
          </a:prstGeom>
          <a:noFill/>
        </p:spPr>
        <p:txBody>
          <a:bodyPr vert="eaVert" wrap="square" rtlCol="0">
            <a:spAutoFit/>
          </a:bodyPr>
          <a:lstStyle/>
          <a:p>
            <a:r>
              <a:rPr kumimoji="1" lang="ja-JP" altLang="en-US" dirty="0"/>
              <a:t>公的財政支出（キャッシュフローで計測）</a:t>
            </a:r>
          </a:p>
        </p:txBody>
      </p:sp>
      <p:sp>
        <p:nvSpPr>
          <p:cNvPr id="26" name="正方形/長方形 25">
            <a:extLst>
              <a:ext uri="{FF2B5EF4-FFF2-40B4-BE49-F238E27FC236}">
                <a16:creationId xmlns:a16="http://schemas.microsoft.com/office/drawing/2014/main" id="{BE67A78E-5D68-16F4-A43C-FE5F2D9F1E23}"/>
              </a:ext>
            </a:extLst>
          </p:cNvPr>
          <p:cNvSpPr/>
          <p:nvPr/>
        </p:nvSpPr>
        <p:spPr>
          <a:xfrm>
            <a:off x="5329458" y="2983115"/>
            <a:ext cx="1231245" cy="1192062"/>
          </a:xfrm>
          <a:prstGeom prst="rect">
            <a:avLst/>
          </a:prstGeom>
          <a:noFill/>
          <a:ln w="19050">
            <a:solidFill>
              <a:schemeClr val="accent1">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矢印: 上下 26">
            <a:extLst>
              <a:ext uri="{FF2B5EF4-FFF2-40B4-BE49-F238E27FC236}">
                <a16:creationId xmlns:a16="http://schemas.microsoft.com/office/drawing/2014/main" id="{998797F5-E146-8C97-324C-C7B486B442D3}"/>
              </a:ext>
            </a:extLst>
          </p:cNvPr>
          <p:cNvSpPr/>
          <p:nvPr/>
        </p:nvSpPr>
        <p:spPr>
          <a:xfrm>
            <a:off x="2278429" y="2983115"/>
            <a:ext cx="310604" cy="1192062"/>
          </a:xfrm>
          <a:prstGeom prst="upDownArrow">
            <a:avLst/>
          </a:prstGeom>
          <a:noFill/>
          <a:ln w="952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矢印: 上下 27">
            <a:extLst>
              <a:ext uri="{FF2B5EF4-FFF2-40B4-BE49-F238E27FC236}">
                <a16:creationId xmlns:a16="http://schemas.microsoft.com/office/drawing/2014/main" id="{407ECA19-5CE5-FB9D-F5BF-58B9700F2C4B}"/>
              </a:ext>
            </a:extLst>
          </p:cNvPr>
          <p:cNvSpPr/>
          <p:nvPr/>
        </p:nvSpPr>
        <p:spPr>
          <a:xfrm>
            <a:off x="6713118" y="2972555"/>
            <a:ext cx="310604" cy="1192062"/>
          </a:xfrm>
          <a:prstGeom prst="upDownArrow">
            <a:avLst/>
          </a:prstGeom>
          <a:noFill/>
          <a:ln w="9525">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テキスト ボックス 28">
            <a:extLst>
              <a:ext uri="{FF2B5EF4-FFF2-40B4-BE49-F238E27FC236}">
                <a16:creationId xmlns:a16="http://schemas.microsoft.com/office/drawing/2014/main" id="{97A2D813-125F-1821-C826-BBB1D9E31210}"/>
              </a:ext>
            </a:extLst>
          </p:cNvPr>
          <p:cNvSpPr txBox="1"/>
          <p:nvPr/>
        </p:nvSpPr>
        <p:spPr>
          <a:xfrm>
            <a:off x="1792577" y="3404092"/>
            <a:ext cx="562975" cy="307777"/>
          </a:xfrm>
          <a:prstGeom prst="rect">
            <a:avLst/>
          </a:prstGeom>
          <a:noFill/>
        </p:spPr>
        <p:txBody>
          <a:bodyPr wrap="none" rtlCol="0">
            <a:spAutoFit/>
          </a:bodyPr>
          <a:lstStyle/>
          <a:p>
            <a:r>
              <a:rPr kumimoji="1" lang="en-US" altLang="ja-JP" b="1" dirty="0">
                <a:solidFill>
                  <a:schemeClr val="accent2">
                    <a:lumMod val="75000"/>
                  </a:schemeClr>
                </a:solidFill>
              </a:rPr>
              <a:t>VFM</a:t>
            </a:r>
            <a:endParaRPr kumimoji="1" lang="ja-JP" altLang="en-US" b="1" dirty="0">
              <a:solidFill>
                <a:schemeClr val="accent2">
                  <a:lumMod val="75000"/>
                </a:schemeClr>
              </a:solidFill>
            </a:endParaRPr>
          </a:p>
        </p:txBody>
      </p:sp>
      <p:sp>
        <p:nvSpPr>
          <p:cNvPr id="30" name="テキスト ボックス 29">
            <a:extLst>
              <a:ext uri="{FF2B5EF4-FFF2-40B4-BE49-F238E27FC236}">
                <a16:creationId xmlns:a16="http://schemas.microsoft.com/office/drawing/2014/main" id="{E0631EFB-BDEF-82E5-A843-BEF8573F0C78}"/>
              </a:ext>
            </a:extLst>
          </p:cNvPr>
          <p:cNvSpPr txBox="1"/>
          <p:nvPr/>
        </p:nvSpPr>
        <p:spPr>
          <a:xfrm>
            <a:off x="6960604" y="3402583"/>
            <a:ext cx="562975" cy="307777"/>
          </a:xfrm>
          <a:prstGeom prst="rect">
            <a:avLst/>
          </a:prstGeom>
          <a:noFill/>
        </p:spPr>
        <p:txBody>
          <a:bodyPr wrap="none" rtlCol="0">
            <a:spAutoFit/>
          </a:bodyPr>
          <a:lstStyle/>
          <a:p>
            <a:r>
              <a:rPr kumimoji="1" lang="en-US" altLang="ja-JP" b="1" dirty="0">
                <a:solidFill>
                  <a:schemeClr val="accent2">
                    <a:lumMod val="75000"/>
                  </a:schemeClr>
                </a:solidFill>
              </a:rPr>
              <a:t>VFM</a:t>
            </a:r>
            <a:endParaRPr kumimoji="1" lang="ja-JP" altLang="en-US" b="1" dirty="0">
              <a:solidFill>
                <a:schemeClr val="accent2">
                  <a:lumMod val="75000"/>
                </a:schemeClr>
              </a:solidFill>
            </a:endParaRPr>
          </a:p>
        </p:txBody>
      </p:sp>
      <p:sp>
        <p:nvSpPr>
          <p:cNvPr id="31" name="テキスト ボックス 30">
            <a:extLst>
              <a:ext uri="{FF2B5EF4-FFF2-40B4-BE49-F238E27FC236}">
                <a16:creationId xmlns:a16="http://schemas.microsoft.com/office/drawing/2014/main" id="{9CFE425E-4094-C6E9-1B5D-E7123E64BF8C}"/>
              </a:ext>
            </a:extLst>
          </p:cNvPr>
          <p:cNvSpPr txBox="1"/>
          <p:nvPr/>
        </p:nvSpPr>
        <p:spPr>
          <a:xfrm>
            <a:off x="2814185" y="3102092"/>
            <a:ext cx="1241794" cy="954107"/>
          </a:xfrm>
          <a:prstGeom prst="rect">
            <a:avLst/>
          </a:prstGeom>
          <a:noFill/>
        </p:spPr>
        <p:txBody>
          <a:bodyPr wrap="square" rtlCol="0">
            <a:spAutoFit/>
          </a:bodyPr>
          <a:lstStyle/>
          <a:p>
            <a:r>
              <a:rPr kumimoji="1" lang="ja-JP" altLang="en-US" dirty="0"/>
              <a:t>生産性向上や追加民間投資による水準向上</a:t>
            </a:r>
          </a:p>
        </p:txBody>
      </p:sp>
      <p:sp>
        <p:nvSpPr>
          <p:cNvPr id="32" name="テキスト ボックス 31">
            <a:extLst>
              <a:ext uri="{FF2B5EF4-FFF2-40B4-BE49-F238E27FC236}">
                <a16:creationId xmlns:a16="http://schemas.microsoft.com/office/drawing/2014/main" id="{4DE4D605-67C6-C305-03EE-479B90F0CA05}"/>
              </a:ext>
            </a:extLst>
          </p:cNvPr>
          <p:cNvSpPr txBox="1"/>
          <p:nvPr/>
        </p:nvSpPr>
        <p:spPr>
          <a:xfrm>
            <a:off x="5401961" y="3209224"/>
            <a:ext cx="1241794" cy="738664"/>
          </a:xfrm>
          <a:prstGeom prst="rect">
            <a:avLst/>
          </a:prstGeom>
          <a:noFill/>
        </p:spPr>
        <p:txBody>
          <a:bodyPr wrap="square" rtlCol="0">
            <a:spAutoFit/>
          </a:bodyPr>
          <a:lstStyle/>
          <a:p>
            <a:r>
              <a:rPr kumimoji="1" lang="ja-JP" altLang="en-US" dirty="0"/>
              <a:t>生産性向上や競争による費用削減</a:t>
            </a:r>
          </a:p>
        </p:txBody>
      </p:sp>
      <p:sp>
        <p:nvSpPr>
          <p:cNvPr id="33" name="テキスト ボックス 32">
            <a:extLst>
              <a:ext uri="{FF2B5EF4-FFF2-40B4-BE49-F238E27FC236}">
                <a16:creationId xmlns:a16="http://schemas.microsoft.com/office/drawing/2014/main" id="{FB8539CE-53B8-4C53-3834-09546722D714}"/>
              </a:ext>
            </a:extLst>
          </p:cNvPr>
          <p:cNvSpPr txBox="1"/>
          <p:nvPr/>
        </p:nvSpPr>
        <p:spPr>
          <a:xfrm>
            <a:off x="1393232" y="1227620"/>
            <a:ext cx="2098370" cy="369332"/>
          </a:xfrm>
          <a:prstGeom prst="rect">
            <a:avLst/>
          </a:prstGeom>
          <a:noFill/>
        </p:spPr>
        <p:txBody>
          <a:bodyPr wrap="square" rtlCol="0">
            <a:spAutoFit/>
          </a:bodyPr>
          <a:lstStyle/>
          <a:p>
            <a:r>
              <a:rPr kumimoji="1" lang="ja-JP" altLang="en-US" sz="1800" b="1" dirty="0"/>
              <a:t>＜</a:t>
            </a:r>
            <a:r>
              <a:rPr kumimoji="1" lang="en-US" altLang="ja-JP" sz="1800" b="1" dirty="0"/>
              <a:t>NPV’</a:t>
            </a:r>
            <a:r>
              <a:rPr kumimoji="1" lang="ja-JP" altLang="en-US" sz="1800" b="1" dirty="0"/>
              <a:t> ー </a:t>
            </a:r>
            <a:r>
              <a:rPr kumimoji="1" lang="en-US" altLang="ja-JP" sz="1800" b="1" dirty="0"/>
              <a:t>NPV</a:t>
            </a:r>
            <a:r>
              <a:rPr kumimoji="1" lang="ja-JP" altLang="en-US" sz="1800" b="1" dirty="0"/>
              <a:t>＞</a:t>
            </a:r>
          </a:p>
        </p:txBody>
      </p:sp>
      <p:sp>
        <p:nvSpPr>
          <p:cNvPr id="34" name="テキスト ボックス 33">
            <a:extLst>
              <a:ext uri="{FF2B5EF4-FFF2-40B4-BE49-F238E27FC236}">
                <a16:creationId xmlns:a16="http://schemas.microsoft.com/office/drawing/2014/main" id="{FEC36486-DDC0-5AE8-D3C6-0B6FD23BE65A}"/>
              </a:ext>
            </a:extLst>
          </p:cNvPr>
          <p:cNvSpPr txBox="1"/>
          <p:nvPr/>
        </p:nvSpPr>
        <p:spPr>
          <a:xfrm>
            <a:off x="5652399" y="1235171"/>
            <a:ext cx="2432335" cy="369332"/>
          </a:xfrm>
          <a:prstGeom prst="rect">
            <a:avLst/>
          </a:prstGeom>
          <a:noFill/>
        </p:spPr>
        <p:txBody>
          <a:bodyPr wrap="square" rtlCol="0">
            <a:spAutoFit/>
          </a:bodyPr>
          <a:lstStyle/>
          <a:p>
            <a:r>
              <a:rPr kumimoji="1" lang="ja-JP" altLang="en-US" sz="1800" b="1" dirty="0"/>
              <a:t>＜</a:t>
            </a:r>
            <a:r>
              <a:rPr kumimoji="1" lang="en-US" altLang="ja-JP" sz="1800" b="1" dirty="0"/>
              <a:t>PSC</a:t>
            </a:r>
            <a:r>
              <a:rPr kumimoji="1" lang="ja-JP" altLang="en-US" sz="1800" b="1" dirty="0"/>
              <a:t> ー </a:t>
            </a:r>
            <a:r>
              <a:rPr kumimoji="1" lang="en-US" altLang="ja-JP" sz="1800" b="1" dirty="0"/>
              <a:t>PFI-LCC</a:t>
            </a:r>
            <a:r>
              <a:rPr kumimoji="1" lang="ja-JP" altLang="en-US" sz="1800" b="1" dirty="0"/>
              <a:t>＞</a:t>
            </a:r>
          </a:p>
        </p:txBody>
      </p:sp>
      <p:sp>
        <p:nvSpPr>
          <p:cNvPr id="35" name="テキスト ボックス 34">
            <a:extLst>
              <a:ext uri="{FF2B5EF4-FFF2-40B4-BE49-F238E27FC236}">
                <a16:creationId xmlns:a16="http://schemas.microsoft.com/office/drawing/2014/main" id="{7D16A14F-4C1C-6AF1-D70B-47F9E3806AB4}"/>
              </a:ext>
            </a:extLst>
          </p:cNvPr>
          <p:cNvSpPr txBox="1"/>
          <p:nvPr/>
        </p:nvSpPr>
        <p:spPr>
          <a:xfrm>
            <a:off x="1400773" y="1524871"/>
            <a:ext cx="2246581" cy="338554"/>
          </a:xfrm>
          <a:prstGeom prst="rect">
            <a:avLst/>
          </a:prstGeom>
          <a:noFill/>
        </p:spPr>
        <p:txBody>
          <a:bodyPr wrap="square" rtlCol="0">
            <a:spAutoFit/>
          </a:bodyPr>
          <a:lstStyle/>
          <a:p>
            <a:r>
              <a:rPr kumimoji="1" lang="ja-JP" altLang="en-US" sz="1600" dirty="0"/>
              <a:t>運営権ガイドライン</a:t>
            </a:r>
          </a:p>
        </p:txBody>
      </p:sp>
      <p:sp>
        <p:nvSpPr>
          <p:cNvPr id="36" name="テキスト ボックス 35">
            <a:extLst>
              <a:ext uri="{FF2B5EF4-FFF2-40B4-BE49-F238E27FC236}">
                <a16:creationId xmlns:a16="http://schemas.microsoft.com/office/drawing/2014/main" id="{BCBC2C32-3AA9-10B8-C095-73FB74B0498F}"/>
              </a:ext>
            </a:extLst>
          </p:cNvPr>
          <p:cNvSpPr txBox="1"/>
          <p:nvPr/>
        </p:nvSpPr>
        <p:spPr>
          <a:xfrm>
            <a:off x="5401961" y="1586952"/>
            <a:ext cx="3137594" cy="338554"/>
          </a:xfrm>
          <a:prstGeom prst="rect">
            <a:avLst/>
          </a:prstGeom>
          <a:noFill/>
        </p:spPr>
        <p:txBody>
          <a:bodyPr wrap="square" rtlCol="0">
            <a:spAutoFit/>
          </a:bodyPr>
          <a:lstStyle/>
          <a:p>
            <a:r>
              <a:rPr kumimoji="1" lang="en-US" altLang="ja-JP" sz="1600" dirty="0"/>
              <a:t>VFM</a:t>
            </a:r>
            <a:r>
              <a:rPr kumimoji="1" lang="ja-JP" altLang="en-US" sz="1600" dirty="0"/>
              <a:t>ガイドライン「費用削減」</a:t>
            </a:r>
          </a:p>
        </p:txBody>
      </p:sp>
      <p:sp>
        <p:nvSpPr>
          <p:cNvPr id="37" name="テキスト ボックス 36">
            <a:extLst>
              <a:ext uri="{FF2B5EF4-FFF2-40B4-BE49-F238E27FC236}">
                <a16:creationId xmlns:a16="http://schemas.microsoft.com/office/drawing/2014/main" id="{A7B7AFC5-6883-6C5D-18D1-589D6E3B30C2}"/>
              </a:ext>
            </a:extLst>
          </p:cNvPr>
          <p:cNvSpPr txBox="1"/>
          <p:nvPr/>
        </p:nvSpPr>
        <p:spPr>
          <a:xfrm>
            <a:off x="695597" y="1802515"/>
            <a:ext cx="3512719" cy="338554"/>
          </a:xfrm>
          <a:prstGeom prst="rect">
            <a:avLst/>
          </a:prstGeom>
          <a:noFill/>
        </p:spPr>
        <p:txBody>
          <a:bodyPr wrap="square" rtlCol="0">
            <a:spAutoFit/>
          </a:bodyPr>
          <a:lstStyle/>
          <a:p>
            <a:r>
              <a:rPr kumimoji="1" lang="ja-JP" altLang="en-US" sz="1600" i="1" dirty="0"/>
              <a:t>（</a:t>
            </a:r>
            <a:r>
              <a:rPr kumimoji="1" lang="en-US" altLang="ja-JP" sz="1600" i="1" dirty="0"/>
              <a:t>VFM</a:t>
            </a:r>
            <a:r>
              <a:rPr kumimoji="1" lang="ja-JP" altLang="en-US" sz="1600" i="1" dirty="0"/>
              <a:t>ガイドライン「水準向上」）</a:t>
            </a:r>
          </a:p>
        </p:txBody>
      </p:sp>
      <p:cxnSp>
        <p:nvCxnSpPr>
          <p:cNvPr id="39" name="直線コネクタ 38">
            <a:extLst>
              <a:ext uri="{FF2B5EF4-FFF2-40B4-BE49-F238E27FC236}">
                <a16:creationId xmlns:a16="http://schemas.microsoft.com/office/drawing/2014/main" id="{2F23DCF0-3A42-BA44-3017-CD05E88ABD3E}"/>
              </a:ext>
            </a:extLst>
          </p:cNvPr>
          <p:cNvCxnSpPr/>
          <p:nvPr/>
        </p:nvCxnSpPr>
        <p:spPr>
          <a:xfrm>
            <a:off x="5160478" y="2972555"/>
            <a:ext cx="3306652" cy="1056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0" name="テキスト ボックス 39">
            <a:extLst>
              <a:ext uri="{FF2B5EF4-FFF2-40B4-BE49-F238E27FC236}">
                <a16:creationId xmlns:a16="http://schemas.microsoft.com/office/drawing/2014/main" id="{90338E97-FB3A-F410-B42C-D9E288F76493}"/>
              </a:ext>
            </a:extLst>
          </p:cNvPr>
          <p:cNvSpPr txBox="1"/>
          <p:nvPr/>
        </p:nvSpPr>
        <p:spPr>
          <a:xfrm>
            <a:off x="7093085" y="3026166"/>
            <a:ext cx="1454244" cy="261610"/>
          </a:xfrm>
          <a:prstGeom prst="rect">
            <a:avLst/>
          </a:prstGeom>
          <a:noFill/>
        </p:spPr>
        <p:txBody>
          <a:bodyPr wrap="none" rtlCol="0">
            <a:spAutoFit/>
          </a:bodyPr>
          <a:lstStyle/>
          <a:p>
            <a:r>
              <a:rPr kumimoji="1" lang="ja-JP" altLang="en-US" sz="1100" dirty="0">
                <a:solidFill>
                  <a:schemeClr val="accent2">
                    <a:lumMod val="75000"/>
                  </a:schemeClr>
                </a:solidFill>
              </a:rPr>
              <a:t>サービス水準は同じ</a:t>
            </a:r>
          </a:p>
        </p:txBody>
      </p:sp>
      <p:cxnSp>
        <p:nvCxnSpPr>
          <p:cNvPr id="41" name="直線コネクタ 40">
            <a:extLst>
              <a:ext uri="{FF2B5EF4-FFF2-40B4-BE49-F238E27FC236}">
                <a16:creationId xmlns:a16="http://schemas.microsoft.com/office/drawing/2014/main" id="{4A4408C4-1D78-9DAC-4265-17AED8AA0C99}"/>
              </a:ext>
            </a:extLst>
          </p:cNvPr>
          <p:cNvCxnSpPr/>
          <p:nvPr/>
        </p:nvCxnSpPr>
        <p:spPr>
          <a:xfrm>
            <a:off x="822352" y="4155762"/>
            <a:ext cx="3306652" cy="10560"/>
          </a:xfrm>
          <a:prstGeom prst="line">
            <a:avLst/>
          </a:prstGeom>
          <a:ln>
            <a:solidFill>
              <a:schemeClr val="accent2">
                <a:lumMod val="75000"/>
              </a:schemeClr>
            </a:solidFill>
            <a:prstDash val="dash"/>
          </a:ln>
        </p:spPr>
        <p:style>
          <a:lnRef idx="1">
            <a:schemeClr val="accent1"/>
          </a:lnRef>
          <a:fillRef idx="0">
            <a:schemeClr val="accent1"/>
          </a:fillRef>
          <a:effectRef idx="0">
            <a:schemeClr val="accent1"/>
          </a:effectRef>
          <a:fontRef idx="minor">
            <a:schemeClr val="tx1"/>
          </a:fontRef>
        </p:style>
      </p:cxnSp>
      <p:sp>
        <p:nvSpPr>
          <p:cNvPr id="42" name="テキスト ボックス 41">
            <a:extLst>
              <a:ext uri="{FF2B5EF4-FFF2-40B4-BE49-F238E27FC236}">
                <a16:creationId xmlns:a16="http://schemas.microsoft.com/office/drawing/2014/main" id="{87998089-D5A3-F8FE-3084-4DE1D0F2CEA7}"/>
              </a:ext>
            </a:extLst>
          </p:cNvPr>
          <p:cNvSpPr txBox="1"/>
          <p:nvPr/>
        </p:nvSpPr>
        <p:spPr>
          <a:xfrm>
            <a:off x="962375" y="3871916"/>
            <a:ext cx="1172116" cy="261610"/>
          </a:xfrm>
          <a:prstGeom prst="rect">
            <a:avLst/>
          </a:prstGeom>
          <a:noFill/>
        </p:spPr>
        <p:txBody>
          <a:bodyPr wrap="none" rtlCol="0">
            <a:spAutoFit/>
          </a:bodyPr>
          <a:lstStyle/>
          <a:p>
            <a:r>
              <a:rPr kumimoji="1" lang="ja-JP" altLang="en-US" sz="1100" dirty="0">
                <a:solidFill>
                  <a:schemeClr val="accent2">
                    <a:lumMod val="75000"/>
                  </a:schemeClr>
                </a:solidFill>
              </a:rPr>
              <a:t>公的支出は同じ</a:t>
            </a:r>
          </a:p>
        </p:txBody>
      </p:sp>
      <p:sp>
        <p:nvSpPr>
          <p:cNvPr id="3" name="スライド番号プレースホルダー 2">
            <a:extLst>
              <a:ext uri="{FF2B5EF4-FFF2-40B4-BE49-F238E27FC236}">
                <a16:creationId xmlns:a16="http://schemas.microsoft.com/office/drawing/2014/main" id="{DA34F61F-1634-F150-15AF-102DE54126E9}"/>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24</a:t>
            </a:fld>
            <a:endParaRPr lang="ja-JP" altLang="en-US" dirty="0">
              <a:solidFill>
                <a:schemeClr val="tx1"/>
              </a:solidFill>
            </a:endParaRPr>
          </a:p>
        </p:txBody>
      </p:sp>
    </p:spTree>
    <p:extLst>
      <p:ext uri="{BB962C8B-B14F-4D97-AF65-F5344CB8AC3E}">
        <p14:creationId xmlns:p14="http://schemas.microsoft.com/office/powerpoint/2010/main" val="1970390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C1BE88-88AA-9BA6-8C24-D2FDDF77B522}"/>
              </a:ext>
            </a:extLst>
          </p:cNvPr>
          <p:cNvSpPr>
            <a:spLocks noGrp="1"/>
          </p:cNvSpPr>
          <p:nvPr>
            <p:ph type="title"/>
          </p:nvPr>
        </p:nvSpPr>
        <p:spPr>
          <a:xfrm>
            <a:off x="413440" y="305498"/>
            <a:ext cx="7886700" cy="770671"/>
          </a:xfrm>
        </p:spPr>
        <p:txBody>
          <a:bodyPr>
            <a:normAutofit/>
          </a:bodyPr>
          <a:lstStyle/>
          <a:p>
            <a:r>
              <a:rPr kumimoji="1" lang="en-US" altLang="ja-JP" sz="3200" dirty="0">
                <a:latin typeface="Meiryo UI" panose="020B0604030504040204" pitchFamily="50" charset="-128"/>
                <a:ea typeface="Meiryo UI" panose="020B0604030504040204" pitchFamily="50" charset="-128"/>
              </a:rPr>
              <a:t>VFM</a:t>
            </a:r>
            <a:r>
              <a:rPr kumimoji="1" lang="ja-JP" altLang="en-US" sz="3200" dirty="0">
                <a:latin typeface="Meiryo UI" panose="020B0604030504040204" pitchFamily="50" charset="-128"/>
                <a:ea typeface="Meiryo UI" panose="020B0604030504040204" pitchFamily="50" charset="-128"/>
              </a:rPr>
              <a:t>算定ケースを分類する</a:t>
            </a:r>
          </a:p>
        </p:txBody>
      </p:sp>
      <p:sp>
        <p:nvSpPr>
          <p:cNvPr id="5" name="四角形: 角を丸くする 4">
            <a:extLst>
              <a:ext uri="{FF2B5EF4-FFF2-40B4-BE49-F238E27FC236}">
                <a16:creationId xmlns:a16="http://schemas.microsoft.com/office/drawing/2014/main" id="{90F688F0-7C3F-D2E6-F14E-ECF6CA61C90B}"/>
              </a:ext>
            </a:extLst>
          </p:cNvPr>
          <p:cNvSpPr/>
          <p:nvPr/>
        </p:nvSpPr>
        <p:spPr>
          <a:xfrm>
            <a:off x="413440" y="1440254"/>
            <a:ext cx="1849926" cy="814812"/>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ja-JP" altLang="en-US" b="1" dirty="0">
                <a:solidFill>
                  <a:schemeClr val="tx1"/>
                </a:solidFill>
              </a:rPr>
              <a:t>公的財政負担が生じるか？</a:t>
            </a:r>
          </a:p>
        </p:txBody>
      </p:sp>
      <p:sp>
        <p:nvSpPr>
          <p:cNvPr id="6" name="四角形: 角を丸くする 5">
            <a:extLst>
              <a:ext uri="{FF2B5EF4-FFF2-40B4-BE49-F238E27FC236}">
                <a16:creationId xmlns:a16="http://schemas.microsoft.com/office/drawing/2014/main" id="{8959E12B-E514-7D0D-E12D-BA739D551565}"/>
              </a:ext>
            </a:extLst>
          </p:cNvPr>
          <p:cNvSpPr/>
          <p:nvPr/>
        </p:nvSpPr>
        <p:spPr>
          <a:xfrm>
            <a:off x="2569678" y="3920929"/>
            <a:ext cx="1849926" cy="814812"/>
          </a:xfrm>
          <a:prstGeom prst="roundRect">
            <a:avLst/>
          </a:prstGeom>
          <a:solidFill>
            <a:schemeClr val="accent4">
              <a:lumMod val="20000"/>
              <a:lumOff val="80000"/>
            </a:schemeClr>
          </a:solidFill>
          <a:ln>
            <a:solidFill>
              <a:schemeClr val="accent4">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公的財政負担の範囲はどの程度か？</a:t>
            </a:r>
          </a:p>
        </p:txBody>
      </p:sp>
      <p:sp>
        <p:nvSpPr>
          <p:cNvPr id="12" name="四角形: 角を丸くする 11">
            <a:extLst>
              <a:ext uri="{FF2B5EF4-FFF2-40B4-BE49-F238E27FC236}">
                <a16:creationId xmlns:a16="http://schemas.microsoft.com/office/drawing/2014/main" id="{97A50B66-EDC7-445C-4E9A-0ADCFADDEFD0}"/>
              </a:ext>
            </a:extLst>
          </p:cNvPr>
          <p:cNvSpPr/>
          <p:nvPr/>
        </p:nvSpPr>
        <p:spPr>
          <a:xfrm>
            <a:off x="6861611" y="5144637"/>
            <a:ext cx="2094671" cy="814812"/>
          </a:xfrm>
          <a:prstGeom prst="roundRect">
            <a:avLst/>
          </a:prstGeom>
          <a:solidFill>
            <a:schemeClr val="bg1"/>
          </a:solidFill>
          <a:ln>
            <a:solidFill>
              <a:schemeClr val="accent2">
                <a:lumMod val="7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サービス購入型の</a:t>
            </a:r>
            <a:r>
              <a:rPr kumimoji="1" lang="en-US" altLang="ja-JP" b="1" dirty="0">
                <a:solidFill>
                  <a:schemeClr val="tx1"/>
                </a:solidFill>
              </a:rPr>
              <a:t>VFM</a:t>
            </a:r>
            <a:r>
              <a:rPr kumimoji="1" lang="ja-JP" altLang="en-US" b="1" dirty="0">
                <a:solidFill>
                  <a:schemeClr val="tx1"/>
                </a:solidFill>
              </a:rPr>
              <a:t>算定</a:t>
            </a:r>
            <a:endParaRPr kumimoji="1" lang="en-US" altLang="ja-JP" b="1" dirty="0">
              <a:solidFill>
                <a:schemeClr val="tx1"/>
              </a:solidFill>
            </a:endParaRPr>
          </a:p>
        </p:txBody>
      </p:sp>
      <p:sp>
        <p:nvSpPr>
          <p:cNvPr id="13" name="四角形: 角を丸くする 12">
            <a:extLst>
              <a:ext uri="{FF2B5EF4-FFF2-40B4-BE49-F238E27FC236}">
                <a16:creationId xmlns:a16="http://schemas.microsoft.com/office/drawing/2014/main" id="{189C6102-B4E8-9883-8206-5FB494735859}"/>
              </a:ext>
            </a:extLst>
          </p:cNvPr>
          <p:cNvSpPr/>
          <p:nvPr/>
        </p:nvSpPr>
        <p:spPr>
          <a:xfrm>
            <a:off x="6861612" y="3989502"/>
            <a:ext cx="2094672" cy="814812"/>
          </a:xfrm>
          <a:prstGeom prst="roundRect">
            <a:avLst/>
          </a:prstGeom>
          <a:solidFill>
            <a:schemeClr val="bg1"/>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下水道型の</a:t>
            </a:r>
            <a:r>
              <a:rPr kumimoji="1" lang="en-US" altLang="ja-JP" b="1" dirty="0">
                <a:solidFill>
                  <a:schemeClr val="tx1"/>
                </a:solidFill>
              </a:rPr>
              <a:t>VFM</a:t>
            </a:r>
            <a:r>
              <a:rPr kumimoji="1" lang="ja-JP" altLang="en-US" b="1" dirty="0">
                <a:solidFill>
                  <a:schemeClr val="tx1"/>
                </a:solidFill>
              </a:rPr>
              <a:t>算定</a:t>
            </a:r>
            <a:endParaRPr kumimoji="1" lang="en-US" altLang="ja-JP" b="1" dirty="0">
              <a:solidFill>
                <a:schemeClr val="tx1"/>
              </a:solidFill>
            </a:endParaRPr>
          </a:p>
          <a:p>
            <a:pPr algn="ctr"/>
            <a:r>
              <a:rPr kumimoji="1" lang="ja-JP" altLang="en-US" dirty="0">
                <a:solidFill>
                  <a:schemeClr val="tx1"/>
                </a:solidFill>
              </a:rPr>
              <a:t>（支出削減 比重大）</a:t>
            </a:r>
          </a:p>
        </p:txBody>
      </p:sp>
      <p:sp>
        <p:nvSpPr>
          <p:cNvPr id="14" name="四角形: 角を丸くする 13">
            <a:extLst>
              <a:ext uri="{FF2B5EF4-FFF2-40B4-BE49-F238E27FC236}">
                <a16:creationId xmlns:a16="http://schemas.microsoft.com/office/drawing/2014/main" id="{66745AF6-44BB-729F-C660-C4E3C1B00A78}"/>
              </a:ext>
            </a:extLst>
          </p:cNvPr>
          <p:cNvSpPr/>
          <p:nvPr/>
        </p:nvSpPr>
        <p:spPr>
          <a:xfrm>
            <a:off x="6861612" y="2929553"/>
            <a:ext cx="2094672" cy="814812"/>
          </a:xfrm>
          <a:prstGeom prst="roundRect">
            <a:avLst/>
          </a:prstGeom>
          <a:solidFill>
            <a:schemeClr val="bg1"/>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b="1" dirty="0">
                <a:solidFill>
                  <a:schemeClr val="tx1"/>
                </a:solidFill>
              </a:rPr>
              <a:t>BT+</a:t>
            </a:r>
            <a:r>
              <a:rPr kumimoji="1" lang="ja-JP" altLang="en-US" b="1" dirty="0">
                <a:solidFill>
                  <a:schemeClr val="tx1"/>
                </a:solidFill>
              </a:rPr>
              <a:t>コンセッション型の</a:t>
            </a:r>
            <a:r>
              <a:rPr kumimoji="1" lang="en-US" altLang="ja-JP" b="1" dirty="0">
                <a:solidFill>
                  <a:schemeClr val="tx1"/>
                </a:solidFill>
              </a:rPr>
              <a:t>VFM</a:t>
            </a:r>
            <a:r>
              <a:rPr kumimoji="1" lang="ja-JP" altLang="en-US" b="1" dirty="0">
                <a:solidFill>
                  <a:schemeClr val="tx1"/>
                </a:solidFill>
              </a:rPr>
              <a:t>算定</a:t>
            </a:r>
            <a:endParaRPr kumimoji="1" lang="en-US" altLang="ja-JP" b="1" dirty="0">
              <a:solidFill>
                <a:schemeClr val="tx1"/>
              </a:solidFill>
            </a:endParaRPr>
          </a:p>
          <a:p>
            <a:pPr algn="ctr"/>
            <a:r>
              <a:rPr kumimoji="1" lang="ja-JP" altLang="en-US" dirty="0">
                <a:solidFill>
                  <a:schemeClr val="tx1"/>
                </a:solidFill>
              </a:rPr>
              <a:t>（水準向上 比重大）</a:t>
            </a:r>
          </a:p>
        </p:txBody>
      </p:sp>
      <p:sp>
        <p:nvSpPr>
          <p:cNvPr id="15" name="四角形: 角を丸くする 14">
            <a:extLst>
              <a:ext uri="{FF2B5EF4-FFF2-40B4-BE49-F238E27FC236}">
                <a16:creationId xmlns:a16="http://schemas.microsoft.com/office/drawing/2014/main" id="{CBD8784A-EF71-A22E-FA7F-50FED7E279A0}"/>
              </a:ext>
            </a:extLst>
          </p:cNvPr>
          <p:cNvSpPr/>
          <p:nvPr/>
        </p:nvSpPr>
        <p:spPr>
          <a:xfrm>
            <a:off x="6861612" y="1475022"/>
            <a:ext cx="2094672" cy="814812"/>
          </a:xfrm>
          <a:prstGeom prst="roundRect">
            <a:avLst/>
          </a:prstGeom>
          <a:solidFill>
            <a:schemeClr val="bg1"/>
          </a:solidFill>
          <a:ln>
            <a:solidFill>
              <a:schemeClr val="accent2">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b="1" dirty="0">
                <a:solidFill>
                  <a:schemeClr val="tx1"/>
                </a:solidFill>
              </a:rPr>
              <a:t>独立採算型の</a:t>
            </a:r>
            <a:r>
              <a:rPr kumimoji="1" lang="en-US" altLang="ja-JP" b="1" dirty="0">
                <a:solidFill>
                  <a:schemeClr val="tx1"/>
                </a:solidFill>
              </a:rPr>
              <a:t>VFM</a:t>
            </a:r>
            <a:r>
              <a:rPr kumimoji="1" lang="ja-JP" altLang="en-US" b="1" dirty="0">
                <a:solidFill>
                  <a:schemeClr val="tx1"/>
                </a:solidFill>
              </a:rPr>
              <a:t>算定</a:t>
            </a:r>
            <a:endParaRPr kumimoji="1" lang="en-US" altLang="ja-JP" b="1" dirty="0">
              <a:solidFill>
                <a:schemeClr val="tx1"/>
              </a:solidFill>
            </a:endParaRPr>
          </a:p>
          <a:p>
            <a:pPr algn="ctr"/>
            <a:r>
              <a:rPr kumimoji="1" lang="ja-JP" altLang="en-US" dirty="0">
                <a:solidFill>
                  <a:schemeClr val="tx1"/>
                </a:solidFill>
              </a:rPr>
              <a:t>（運営権ガイドライン）</a:t>
            </a:r>
          </a:p>
        </p:txBody>
      </p:sp>
      <p:sp>
        <p:nvSpPr>
          <p:cNvPr id="16" name="矢印: 右 15">
            <a:extLst>
              <a:ext uri="{FF2B5EF4-FFF2-40B4-BE49-F238E27FC236}">
                <a16:creationId xmlns:a16="http://schemas.microsoft.com/office/drawing/2014/main" id="{B561BC22-81AC-F6C0-8E08-4051719D8245}"/>
              </a:ext>
            </a:extLst>
          </p:cNvPr>
          <p:cNvSpPr/>
          <p:nvPr/>
        </p:nvSpPr>
        <p:spPr>
          <a:xfrm>
            <a:off x="2614943" y="1720158"/>
            <a:ext cx="4051429" cy="308570"/>
          </a:xfrm>
          <a:prstGeom prst="rightArrow">
            <a:avLst/>
          </a:prstGeom>
          <a:solidFill>
            <a:schemeClr val="accent6">
              <a:lumMod val="20000"/>
              <a:lumOff val="8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右 16">
            <a:extLst>
              <a:ext uri="{FF2B5EF4-FFF2-40B4-BE49-F238E27FC236}">
                <a16:creationId xmlns:a16="http://schemas.microsoft.com/office/drawing/2014/main" id="{636AF7F0-84C4-A4D7-09FF-C6F65405A6AE}"/>
              </a:ext>
            </a:extLst>
          </p:cNvPr>
          <p:cNvSpPr/>
          <p:nvPr/>
        </p:nvSpPr>
        <p:spPr>
          <a:xfrm rot="3049142">
            <a:off x="935428" y="3012667"/>
            <a:ext cx="1809866" cy="244794"/>
          </a:xfrm>
          <a:prstGeom prst="rightArrow">
            <a:avLst/>
          </a:prstGeom>
          <a:solidFill>
            <a:schemeClr val="accent6">
              <a:lumMod val="20000"/>
              <a:lumOff val="8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95164985-BAEB-1B57-53B8-BFA4FA0FE6E2}"/>
              </a:ext>
            </a:extLst>
          </p:cNvPr>
          <p:cNvSpPr txBox="1"/>
          <p:nvPr/>
        </p:nvSpPr>
        <p:spPr>
          <a:xfrm>
            <a:off x="4120594" y="1416492"/>
            <a:ext cx="1082348" cy="307777"/>
          </a:xfrm>
          <a:prstGeom prst="rect">
            <a:avLst/>
          </a:prstGeom>
          <a:noFill/>
        </p:spPr>
        <p:txBody>
          <a:bodyPr wrap="none" rtlCol="0">
            <a:spAutoFit/>
          </a:bodyPr>
          <a:lstStyle/>
          <a:p>
            <a:r>
              <a:rPr kumimoji="1" lang="ja-JP" altLang="en-US" b="1" dirty="0">
                <a:solidFill>
                  <a:schemeClr val="accent6">
                    <a:lumMod val="50000"/>
                  </a:schemeClr>
                </a:solidFill>
              </a:rPr>
              <a:t>発生しない</a:t>
            </a:r>
          </a:p>
        </p:txBody>
      </p:sp>
      <p:sp>
        <p:nvSpPr>
          <p:cNvPr id="19" name="テキスト ボックス 18">
            <a:extLst>
              <a:ext uri="{FF2B5EF4-FFF2-40B4-BE49-F238E27FC236}">
                <a16:creationId xmlns:a16="http://schemas.microsoft.com/office/drawing/2014/main" id="{49E58336-9807-984D-E310-6B9F86B68EDD}"/>
              </a:ext>
            </a:extLst>
          </p:cNvPr>
          <p:cNvSpPr txBox="1"/>
          <p:nvPr/>
        </p:nvSpPr>
        <p:spPr>
          <a:xfrm>
            <a:off x="1904243" y="2827287"/>
            <a:ext cx="902811" cy="307777"/>
          </a:xfrm>
          <a:prstGeom prst="rect">
            <a:avLst/>
          </a:prstGeom>
          <a:noFill/>
        </p:spPr>
        <p:txBody>
          <a:bodyPr wrap="none" rtlCol="0">
            <a:spAutoFit/>
          </a:bodyPr>
          <a:lstStyle/>
          <a:p>
            <a:r>
              <a:rPr kumimoji="1" lang="ja-JP" altLang="en-US" b="1" dirty="0">
                <a:solidFill>
                  <a:schemeClr val="accent6">
                    <a:lumMod val="50000"/>
                  </a:schemeClr>
                </a:solidFill>
              </a:rPr>
              <a:t>発生する</a:t>
            </a:r>
          </a:p>
        </p:txBody>
      </p:sp>
      <p:sp>
        <p:nvSpPr>
          <p:cNvPr id="20" name="矢印: 右 19">
            <a:extLst>
              <a:ext uri="{FF2B5EF4-FFF2-40B4-BE49-F238E27FC236}">
                <a16:creationId xmlns:a16="http://schemas.microsoft.com/office/drawing/2014/main" id="{5FE9372D-7AE5-45A9-3D79-F107AD64A91C}"/>
              </a:ext>
            </a:extLst>
          </p:cNvPr>
          <p:cNvSpPr/>
          <p:nvPr/>
        </p:nvSpPr>
        <p:spPr>
          <a:xfrm>
            <a:off x="4762123" y="3248678"/>
            <a:ext cx="1929902" cy="308570"/>
          </a:xfrm>
          <a:prstGeom prst="rightArrow">
            <a:avLst/>
          </a:prstGeom>
          <a:solidFill>
            <a:schemeClr val="accent6">
              <a:lumMod val="20000"/>
              <a:lumOff val="8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A163FCC2-1326-1068-E54C-345046A6B7E5}"/>
              </a:ext>
            </a:extLst>
          </p:cNvPr>
          <p:cNvSpPr txBox="1"/>
          <p:nvPr/>
        </p:nvSpPr>
        <p:spPr>
          <a:xfrm>
            <a:off x="4698497" y="2899747"/>
            <a:ext cx="1980029" cy="307777"/>
          </a:xfrm>
          <a:prstGeom prst="rect">
            <a:avLst/>
          </a:prstGeom>
          <a:noFill/>
        </p:spPr>
        <p:txBody>
          <a:bodyPr wrap="none" rtlCol="0">
            <a:spAutoFit/>
          </a:bodyPr>
          <a:lstStyle/>
          <a:p>
            <a:r>
              <a:rPr kumimoji="1" lang="ja-JP" altLang="en-US" b="1" dirty="0">
                <a:solidFill>
                  <a:schemeClr val="accent6">
                    <a:lumMod val="50000"/>
                  </a:schemeClr>
                </a:solidFill>
              </a:rPr>
              <a:t>イニシャルコストのみ</a:t>
            </a:r>
          </a:p>
        </p:txBody>
      </p:sp>
      <p:sp>
        <p:nvSpPr>
          <p:cNvPr id="22" name="矢印: 右 21">
            <a:extLst>
              <a:ext uri="{FF2B5EF4-FFF2-40B4-BE49-F238E27FC236}">
                <a16:creationId xmlns:a16="http://schemas.microsoft.com/office/drawing/2014/main" id="{7C876F84-6876-E8C8-2733-2DB5CE379572}"/>
              </a:ext>
            </a:extLst>
          </p:cNvPr>
          <p:cNvSpPr/>
          <p:nvPr/>
        </p:nvSpPr>
        <p:spPr>
          <a:xfrm>
            <a:off x="4769670" y="5438103"/>
            <a:ext cx="1929902" cy="308570"/>
          </a:xfrm>
          <a:prstGeom prst="rightArrow">
            <a:avLst/>
          </a:prstGeom>
          <a:solidFill>
            <a:schemeClr val="accent6">
              <a:lumMod val="20000"/>
              <a:lumOff val="8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テキスト ボックス 22">
            <a:extLst>
              <a:ext uri="{FF2B5EF4-FFF2-40B4-BE49-F238E27FC236}">
                <a16:creationId xmlns:a16="http://schemas.microsoft.com/office/drawing/2014/main" id="{D06CAD3A-CF5B-1939-7B38-4F6A3E11CE22}"/>
              </a:ext>
            </a:extLst>
          </p:cNvPr>
          <p:cNvSpPr txBox="1"/>
          <p:nvPr/>
        </p:nvSpPr>
        <p:spPr>
          <a:xfrm>
            <a:off x="5131553" y="5089172"/>
            <a:ext cx="1082348" cy="307777"/>
          </a:xfrm>
          <a:prstGeom prst="rect">
            <a:avLst/>
          </a:prstGeom>
          <a:noFill/>
        </p:spPr>
        <p:txBody>
          <a:bodyPr wrap="none" rtlCol="0">
            <a:spAutoFit/>
          </a:bodyPr>
          <a:lstStyle/>
          <a:p>
            <a:r>
              <a:rPr kumimoji="1" lang="ja-JP" altLang="en-US" b="1" dirty="0">
                <a:solidFill>
                  <a:schemeClr val="accent6">
                    <a:lumMod val="50000"/>
                  </a:schemeClr>
                </a:solidFill>
              </a:rPr>
              <a:t>事業費全額</a:t>
            </a:r>
          </a:p>
        </p:txBody>
      </p:sp>
      <p:sp>
        <p:nvSpPr>
          <p:cNvPr id="24" name="矢印: 右 23">
            <a:extLst>
              <a:ext uri="{FF2B5EF4-FFF2-40B4-BE49-F238E27FC236}">
                <a16:creationId xmlns:a16="http://schemas.microsoft.com/office/drawing/2014/main" id="{8D857555-410D-1613-E276-09EF783F8755}"/>
              </a:ext>
            </a:extLst>
          </p:cNvPr>
          <p:cNvSpPr/>
          <p:nvPr/>
        </p:nvSpPr>
        <p:spPr>
          <a:xfrm>
            <a:off x="4760617" y="4270206"/>
            <a:ext cx="1929902" cy="308570"/>
          </a:xfrm>
          <a:prstGeom prst="rightArrow">
            <a:avLst/>
          </a:prstGeom>
          <a:solidFill>
            <a:schemeClr val="accent6">
              <a:lumMod val="20000"/>
              <a:lumOff val="80000"/>
            </a:schemeClr>
          </a:solidFill>
          <a:ln>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F9E0A17B-27A7-4CFD-2891-703578FA7CBF}"/>
              </a:ext>
            </a:extLst>
          </p:cNvPr>
          <p:cNvSpPr txBox="1"/>
          <p:nvPr/>
        </p:nvSpPr>
        <p:spPr>
          <a:xfrm>
            <a:off x="4696991" y="3767374"/>
            <a:ext cx="1980029" cy="523220"/>
          </a:xfrm>
          <a:prstGeom prst="rect">
            <a:avLst/>
          </a:prstGeom>
          <a:noFill/>
        </p:spPr>
        <p:txBody>
          <a:bodyPr wrap="none" rtlCol="0">
            <a:spAutoFit/>
          </a:bodyPr>
          <a:lstStyle/>
          <a:p>
            <a:r>
              <a:rPr kumimoji="1" lang="ja-JP" altLang="en-US" b="1" dirty="0">
                <a:solidFill>
                  <a:schemeClr val="accent6">
                    <a:lumMod val="50000"/>
                  </a:schemeClr>
                </a:solidFill>
              </a:rPr>
              <a:t>イニシャルコスト及び</a:t>
            </a:r>
            <a:endParaRPr kumimoji="1" lang="en-US" altLang="ja-JP" b="1" dirty="0">
              <a:solidFill>
                <a:schemeClr val="accent6">
                  <a:lumMod val="50000"/>
                </a:schemeClr>
              </a:solidFill>
            </a:endParaRPr>
          </a:p>
          <a:p>
            <a:r>
              <a:rPr kumimoji="1" lang="ja-JP" altLang="en-US" b="1" dirty="0">
                <a:solidFill>
                  <a:schemeClr val="accent6">
                    <a:lumMod val="50000"/>
                  </a:schemeClr>
                </a:solidFill>
              </a:rPr>
              <a:t>運営費の一部</a:t>
            </a:r>
          </a:p>
        </p:txBody>
      </p:sp>
      <p:sp>
        <p:nvSpPr>
          <p:cNvPr id="26" name="左中かっこ 25">
            <a:extLst>
              <a:ext uri="{FF2B5EF4-FFF2-40B4-BE49-F238E27FC236}">
                <a16:creationId xmlns:a16="http://schemas.microsoft.com/office/drawing/2014/main" id="{522561D1-2C03-3CA4-2494-8D87A35A2905}"/>
              </a:ext>
            </a:extLst>
          </p:cNvPr>
          <p:cNvSpPr/>
          <p:nvPr/>
        </p:nvSpPr>
        <p:spPr>
          <a:xfrm>
            <a:off x="4464870" y="2903203"/>
            <a:ext cx="232122" cy="2843470"/>
          </a:xfrm>
          <a:prstGeom prst="leftBrace">
            <a:avLst/>
          </a:prstGeom>
          <a:ln w="12700">
            <a:solidFill>
              <a:schemeClr val="accent6">
                <a:lumMod val="5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テキスト ボックス 26">
            <a:extLst>
              <a:ext uri="{FF2B5EF4-FFF2-40B4-BE49-F238E27FC236}">
                <a16:creationId xmlns:a16="http://schemas.microsoft.com/office/drawing/2014/main" id="{33EB9C14-2AB0-AA33-4CD1-4066747CC5BA}"/>
              </a:ext>
            </a:extLst>
          </p:cNvPr>
          <p:cNvSpPr txBox="1"/>
          <p:nvPr/>
        </p:nvSpPr>
        <p:spPr>
          <a:xfrm>
            <a:off x="6527556" y="2534971"/>
            <a:ext cx="2698175" cy="307777"/>
          </a:xfrm>
          <a:prstGeom prst="rect">
            <a:avLst/>
          </a:prstGeom>
          <a:noFill/>
        </p:spPr>
        <p:txBody>
          <a:bodyPr wrap="none" rtlCol="0">
            <a:spAutoFit/>
          </a:bodyPr>
          <a:lstStyle/>
          <a:p>
            <a:r>
              <a:rPr kumimoji="1" lang="ja-JP" altLang="en-US" dirty="0"/>
              <a:t>＜今回の算定シート拡充対象＞</a:t>
            </a:r>
          </a:p>
        </p:txBody>
      </p:sp>
      <p:sp>
        <p:nvSpPr>
          <p:cNvPr id="3" name="スライド番号プレースホルダー 2">
            <a:extLst>
              <a:ext uri="{FF2B5EF4-FFF2-40B4-BE49-F238E27FC236}">
                <a16:creationId xmlns:a16="http://schemas.microsoft.com/office/drawing/2014/main" id="{A5415AA9-C206-2159-4138-4C9C788A1B8B}"/>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25</a:t>
            </a:fld>
            <a:endParaRPr lang="ja-JP" altLang="en-US" dirty="0">
              <a:solidFill>
                <a:schemeClr val="tx1"/>
              </a:solidFill>
            </a:endParaRPr>
          </a:p>
        </p:txBody>
      </p:sp>
    </p:spTree>
    <p:extLst>
      <p:ext uri="{BB962C8B-B14F-4D97-AF65-F5344CB8AC3E}">
        <p14:creationId xmlns:p14="http://schemas.microsoft.com/office/powerpoint/2010/main" val="29631377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21CCC-1C31-CE93-71AD-9B176B943345}"/>
              </a:ext>
            </a:extLst>
          </p:cNvPr>
          <p:cNvSpPr>
            <a:spLocks noGrp="1"/>
          </p:cNvSpPr>
          <p:nvPr>
            <p:ph type="title"/>
          </p:nvPr>
        </p:nvSpPr>
        <p:spPr>
          <a:xfrm>
            <a:off x="492848" y="238378"/>
            <a:ext cx="7886700" cy="730343"/>
          </a:xfrm>
        </p:spPr>
        <p:txBody>
          <a:bodyPr>
            <a:normAutofit/>
          </a:bodyPr>
          <a:lstStyle/>
          <a:p>
            <a:r>
              <a:rPr kumimoji="1" lang="en-US" altLang="ja-JP" sz="3200" dirty="0">
                <a:latin typeface="Meiryo UI" panose="020B0604030504040204" pitchFamily="50" charset="-128"/>
                <a:ea typeface="Meiryo UI" panose="020B0604030504040204" pitchFamily="50" charset="-128"/>
              </a:rPr>
              <a:t>BT</a:t>
            </a:r>
            <a:r>
              <a:rPr kumimoji="1" lang="ja-JP" altLang="en-US" sz="3200" dirty="0">
                <a:latin typeface="Meiryo UI" panose="020B0604030504040204" pitchFamily="50" charset="-128"/>
                <a:ea typeface="Meiryo UI" panose="020B0604030504040204" pitchFamily="50" charset="-128"/>
              </a:rPr>
              <a:t>＋コンセッションの</a:t>
            </a:r>
            <a:r>
              <a:rPr kumimoji="1" lang="en-US" altLang="ja-JP" sz="3200" dirty="0">
                <a:latin typeface="Meiryo UI" panose="020B0604030504040204" pitchFamily="50" charset="-128"/>
                <a:ea typeface="Meiryo UI" panose="020B0604030504040204" pitchFamily="50" charset="-128"/>
              </a:rPr>
              <a:t>VFM</a:t>
            </a:r>
            <a:r>
              <a:rPr kumimoji="1" lang="ja-JP" altLang="en-US" sz="3200" dirty="0">
                <a:latin typeface="Meiryo UI" panose="020B0604030504040204" pitchFamily="50" charset="-128"/>
                <a:ea typeface="Meiryo UI" panose="020B0604030504040204" pitchFamily="50" charset="-128"/>
              </a:rPr>
              <a:t>　算定枠組</a:t>
            </a:r>
          </a:p>
        </p:txBody>
      </p:sp>
      <p:sp>
        <p:nvSpPr>
          <p:cNvPr id="3" name="テキスト プレースホルダー 2">
            <a:extLst>
              <a:ext uri="{FF2B5EF4-FFF2-40B4-BE49-F238E27FC236}">
                <a16:creationId xmlns:a16="http://schemas.microsoft.com/office/drawing/2014/main" id="{ADB8238E-8D17-1EEB-BBBF-8D5E12C25CF2}"/>
              </a:ext>
            </a:extLst>
          </p:cNvPr>
          <p:cNvSpPr>
            <a:spLocks noGrp="1"/>
          </p:cNvSpPr>
          <p:nvPr>
            <p:ph type="body" idx="1"/>
          </p:nvPr>
        </p:nvSpPr>
        <p:spPr>
          <a:xfrm>
            <a:off x="628650" y="824684"/>
            <a:ext cx="7886700" cy="5531667"/>
          </a:xfrm>
        </p:spPr>
        <p:txBody>
          <a:bodyPr>
            <a:noAutofit/>
          </a:bodyPr>
          <a:lstStyle/>
          <a:p>
            <a:pPr marL="442913" indent="-328613">
              <a:buNone/>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１</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　</a:t>
            </a:r>
            <a:r>
              <a:rPr kumimoji="1" lang="en-US" altLang="ja-JP" sz="2000" dirty="0">
                <a:solidFill>
                  <a:schemeClr val="accent2">
                    <a:lumMod val="75000"/>
                  </a:schemeClr>
                </a:solidFill>
                <a:latin typeface="Meiryo UI" panose="020B0604030504040204" pitchFamily="50" charset="-128"/>
                <a:ea typeface="Meiryo UI" panose="020B0604030504040204" pitchFamily="50" charset="-128"/>
              </a:rPr>
              <a:t>BT</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部分</a:t>
            </a:r>
            <a:r>
              <a:rPr kumimoji="1" lang="ja-JP" altLang="en-US" sz="2000" dirty="0">
                <a:latin typeface="Meiryo UI" panose="020B0604030504040204" pitchFamily="50" charset="-128"/>
                <a:ea typeface="Meiryo UI" panose="020B0604030504040204" pitchFamily="50" charset="-128"/>
              </a:rPr>
              <a:t>では、</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公的財政支出の削減</a:t>
            </a:r>
            <a:r>
              <a:rPr kumimoji="1" lang="ja-JP" altLang="en-US" sz="2000" dirty="0">
                <a:latin typeface="Meiryo UI" panose="020B0604030504040204" pitchFamily="50" charset="-128"/>
                <a:ea typeface="Meiryo UI" panose="020B0604030504040204" pitchFamily="50" charset="-128"/>
              </a:rPr>
              <a:t>が期待される。</a:t>
            </a:r>
            <a:endParaRPr kumimoji="1" lang="en-US" altLang="ja-JP" sz="2000" dirty="0">
              <a:latin typeface="Meiryo UI" panose="020B0604030504040204" pitchFamily="50" charset="-128"/>
              <a:ea typeface="Meiryo UI" panose="020B0604030504040204" pitchFamily="50" charset="-128"/>
            </a:endParaRPr>
          </a:p>
          <a:p>
            <a:pPr marL="114300" indent="0">
              <a:lnSpc>
                <a:spcPts val="1600"/>
              </a:lnSpc>
              <a:spcBef>
                <a:spcPts val="0"/>
              </a:spcBef>
              <a:buNone/>
            </a:pPr>
            <a:endParaRPr kumimoji="1" lang="en-US" altLang="ja-JP" sz="2000" dirty="0">
              <a:latin typeface="Meiryo UI" panose="020B0604030504040204" pitchFamily="50" charset="-128"/>
              <a:ea typeface="Meiryo UI" panose="020B0604030504040204" pitchFamily="50" charset="-128"/>
            </a:endParaRPr>
          </a:p>
          <a:p>
            <a:pPr marL="715963" indent="-601663">
              <a:lnSpc>
                <a:spcPts val="3200"/>
              </a:lnSpc>
              <a:buNone/>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２</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　</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コンセッション部分</a:t>
            </a:r>
            <a:r>
              <a:rPr kumimoji="1" lang="ja-JP" altLang="en-US" sz="2000" dirty="0">
                <a:latin typeface="Meiryo UI" panose="020B0604030504040204" pitchFamily="50" charset="-128"/>
                <a:ea typeface="Meiryo UI" panose="020B0604030504040204" pitchFamily="50" charset="-128"/>
              </a:rPr>
              <a:t>では、民間投資（主に運営権対価）による</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サービス水準の向上</a:t>
            </a:r>
            <a:r>
              <a:rPr kumimoji="1" lang="ja-JP" altLang="en-US" sz="2000" dirty="0">
                <a:latin typeface="Meiryo UI" panose="020B0604030504040204" pitchFamily="50" charset="-128"/>
                <a:ea typeface="Meiryo UI" panose="020B0604030504040204" pitchFamily="50" charset="-128"/>
              </a:rPr>
              <a:t>が期待される。施設用途によって異なるが、例えばスタジアム・アリーナの場合、これまでのサービスとは枠組が異なるサービス提供となることが多い。</a:t>
            </a:r>
            <a:endParaRPr kumimoji="1" lang="en-US" altLang="ja-JP" sz="2000" dirty="0">
              <a:latin typeface="Meiryo UI" panose="020B0604030504040204" pitchFamily="50" charset="-128"/>
              <a:ea typeface="Meiryo UI" panose="020B0604030504040204" pitchFamily="50" charset="-128"/>
            </a:endParaRPr>
          </a:p>
          <a:p>
            <a:pPr marL="442913" indent="-328613">
              <a:lnSpc>
                <a:spcPts val="1600"/>
              </a:lnSpc>
              <a:spcBef>
                <a:spcPts val="0"/>
              </a:spcBef>
              <a:buNone/>
            </a:pPr>
            <a:endParaRPr kumimoji="1" lang="en-US" altLang="ja-JP" sz="2000" dirty="0">
              <a:latin typeface="Meiryo UI" panose="020B0604030504040204" pitchFamily="50" charset="-128"/>
              <a:ea typeface="Meiryo UI" panose="020B0604030504040204" pitchFamily="50" charset="-128"/>
            </a:endParaRPr>
          </a:p>
          <a:p>
            <a:pPr marL="715963" indent="-601663">
              <a:lnSpc>
                <a:spcPts val="3200"/>
              </a:lnSpc>
              <a:buNone/>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３</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　結果として、</a:t>
            </a:r>
            <a:r>
              <a:rPr kumimoji="1" lang="ja-JP" altLang="en-US" sz="2000" u="sng" dirty="0">
                <a:latin typeface="Meiryo UI" panose="020B0604030504040204" pitchFamily="50" charset="-128"/>
                <a:ea typeface="Meiryo UI" panose="020B0604030504040204" pitchFamily="50" charset="-128"/>
              </a:rPr>
              <a:t>上記</a:t>
            </a:r>
            <a:r>
              <a:rPr kumimoji="1" lang="ja-JP" altLang="en-US" sz="2000" u="sng" dirty="0">
                <a:solidFill>
                  <a:schemeClr val="tx1"/>
                </a:solidFill>
                <a:latin typeface="Meiryo UI" panose="020B0604030504040204" pitchFamily="50" charset="-128"/>
                <a:ea typeface="Meiryo UI" panose="020B0604030504040204" pitchFamily="50" charset="-128"/>
              </a:rPr>
              <a:t>２つを組み合わせた</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、サービス水準向上の比重の大きい</a:t>
            </a:r>
            <a:r>
              <a:rPr kumimoji="1" lang="en-US" altLang="ja-JP" sz="2000" dirty="0">
                <a:solidFill>
                  <a:schemeClr val="accent2">
                    <a:lumMod val="75000"/>
                  </a:schemeClr>
                </a:solidFill>
                <a:latin typeface="Meiryo UI" panose="020B0604030504040204" pitchFamily="50" charset="-128"/>
                <a:ea typeface="Meiryo UI" panose="020B0604030504040204" pitchFamily="50" charset="-128"/>
              </a:rPr>
              <a:t>VFM</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算定</a:t>
            </a:r>
            <a:r>
              <a:rPr kumimoji="1" lang="ja-JP" altLang="en-US" sz="2000" dirty="0">
                <a:latin typeface="Meiryo UI" panose="020B0604030504040204" pitchFamily="50" charset="-128"/>
                <a:ea typeface="Meiryo UI" panose="020B0604030504040204" pitchFamily="50" charset="-128"/>
              </a:rPr>
              <a:t>となる。</a:t>
            </a:r>
            <a:endParaRPr kumimoji="1" lang="en-US" altLang="ja-JP" sz="2000" dirty="0">
              <a:latin typeface="Meiryo UI" panose="020B0604030504040204" pitchFamily="50" charset="-128"/>
              <a:ea typeface="Meiryo UI" panose="020B0604030504040204" pitchFamily="50" charset="-128"/>
            </a:endParaRPr>
          </a:p>
          <a:p>
            <a:pPr marL="896938" indent="-782638">
              <a:lnSpc>
                <a:spcPts val="1600"/>
              </a:lnSpc>
              <a:spcBef>
                <a:spcPts val="0"/>
              </a:spcBef>
              <a:buNone/>
            </a:pPr>
            <a:endParaRPr kumimoji="1" lang="en-US" altLang="ja-JP" sz="2000" dirty="0">
              <a:latin typeface="Meiryo UI" panose="020B0604030504040204" pitchFamily="50" charset="-128"/>
              <a:ea typeface="Meiryo UI" panose="020B0604030504040204" pitchFamily="50" charset="-128"/>
            </a:endParaRPr>
          </a:p>
          <a:p>
            <a:pPr marL="715963" indent="-601663">
              <a:lnSpc>
                <a:spcPts val="3200"/>
              </a:lnSpc>
              <a:buNone/>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４</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　</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運営権対価</a:t>
            </a:r>
            <a:r>
              <a:rPr kumimoji="1" lang="ja-JP" altLang="en-US" sz="2000" dirty="0">
                <a:latin typeface="Meiryo UI" panose="020B0604030504040204" pitchFamily="50" charset="-128"/>
                <a:ea typeface="Meiryo UI" panose="020B0604030504040204" pitchFamily="50" charset="-128"/>
              </a:rPr>
              <a:t>は、「</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事業全体で必要な投資額から、予算ないし債務負担の限度額を除いた金額</a:t>
            </a:r>
            <a:r>
              <a:rPr kumimoji="1" lang="ja-JP" altLang="en-US" sz="2000" dirty="0">
                <a:latin typeface="Meiryo UI" panose="020B0604030504040204" pitchFamily="50" charset="-128"/>
                <a:ea typeface="Meiryo UI" panose="020B0604030504040204" pitchFamily="50" charset="-128"/>
              </a:rPr>
              <a:t>」として算出されている。従って、</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事業者は</a:t>
            </a:r>
            <a:r>
              <a:rPr kumimoji="1" lang="ja-JP" altLang="en-US" sz="2000" dirty="0">
                <a:latin typeface="Meiryo UI" panose="020B0604030504040204" pitchFamily="50" charset="-128"/>
                <a:ea typeface="Meiryo UI" panose="020B0604030504040204" pitchFamily="50" charset="-128"/>
              </a:rPr>
              <a:t>、</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新たな採算性のあるサービスの提供</a:t>
            </a:r>
            <a:r>
              <a:rPr kumimoji="1" lang="ja-JP" altLang="en-US" sz="2000" dirty="0">
                <a:latin typeface="Meiryo UI" panose="020B0604030504040204" pitchFamily="50" charset="-128"/>
                <a:ea typeface="Meiryo UI" panose="020B0604030504040204" pitchFamily="50" charset="-128"/>
              </a:rPr>
              <a:t>を、</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リスクも考慮</a:t>
            </a:r>
            <a:r>
              <a:rPr kumimoji="1" lang="ja-JP" altLang="en-US" sz="2000" dirty="0">
                <a:latin typeface="Meiryo UI" panose="020B0604030504040204" pitchFamily="50" charset="-128"/>
                <a:ea typeface="Meiryo UI" panose="020B0604030504040204" pitchFamily="50" charset="-128"/>
              </a:rPr>
              <a:t>して検討・投資することになる。</a:t>
            </a:r>
            <a:endParaRPr kumimoji="1" lang="en-US" altLang="ja-JP" sz="2000" dirty="0">
              <a:latin typeface="Meiryo UI" panose="020B0604030504040204" pitchFamily="50" charset="-128"/>
              <a:ea typeface="Meiryo UI" panose="020B0604030504040204" pitchFamily="50" charset="-128"/>
            </a:endParaRPr>
          </a:p>
        </p:txBody>
      </p:sp>
      <p:sp>
        <p:nvSpPr>
          <p:cNvPr id="5" name="スライド番号プレースホルダー 2">
            <a:extLst>
              <a:ext uri="{FF2B5EF4-FFF2-40B4-BE49-F238E27FC236}">
                <a16:creationId xmlns:a16="http://schemas.microsoft.com/office/drawing/2014/main" id="{A7BD9BD0-411E-4E49-BE1D-C8C11C2E4C8D}"/>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26</a:t>
            </a:fld>
            <a:endParaRPr lang="ja-JP" altLang="en-US" dirty="0">
              <a:solidFill>
                <a:schemeClr val="tx1"/>
              </a:solidFill>
            </a:endParaRPr>
          </a:p>
        </p:txBody>
      </p:sp>
    </p:spTree>
    <p:extLst>
      <p:ext uri="{BB962C8B-B14F-4D97-AF65-F5344CB8AC3E}">
        <p14:creationId xmlns:p14="http://schemas.microsoft.com/office/powerpoint/2010/main" val="11859322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6B21CCC-1C31-CE93-71AD-9B176B943345}"/>
              </a:ext>
            </a:extLst>
          </p:cNvPr>
          <p:cNvSpPr>
            <a:spLocks noGrp="1"/>
          </p:cNvSpPr>
          <p:nvPr>
            <p:ph type="title"/>
          </p:nvPr>
        </p:nvSpPr>
        <p:spPr>
          <a:xfrm>
            <a:off x="420420" y="273098"/>
            <a:ext cx="7886700" cy="730343"/>
          </a:xfrm>
        </p:spPr>
        <p:txBody>
          <a:bodyPr>
            <a:normAutofit/>
          </a:bodyPr>
          <a:lstStyle/>
          <a:p>
            <a:r>
              <a:rPr kumimoji="1" lang="ja-JP" altLang="en-US" sz="3200" dirty="0">
                <a:latin typeface="Meiryo UI" panose="020B0604030504040204" pitchFamily="50" charset="-128"/>
                <a:ea typeface="Meiryo UI" panose="020B0604030504040204" pitchFamily="50" charset="-128"/>
              </a:rPr>
              <a:t>下水道コンセッションの</a:t>
            </a:r>
            <a:r>
              <a:rPr kumimoji="1" lang="en-US" altLang="ja-JP" sz="3200" dirty="0">
                <a:latin typeface="Meiryo UI" panose="020B0604030504040204" pitchFamily="50" charset="-128"/>
                <a:ea typeface="Meiryo UI" panose="020B0604030504040204" pitchFamily="50" charset="-128"/>
              </a:rPr>
              <a:t>VFM</a:t>
            </a:r>
            <a:r>
              <a:rPr kumimoji="1" lang="ja-JP" altLang="en-US" sz="3200" dirty="0">
                <a:latin typeface="Meiryo UI" panose="020B0604030504040204" pitchFamily="50" charset="-128"/>
                <a:ea typeface="Meiryo UI" panose="020B0604030504040204" pitchFamily="50" charset="-128"/>
              </a:rPr>
              <a:t>　算定枠組</a:t>
            </a:r>
          </a:p>
        </p:txBody>
      </p:sp>
      <p:sp>
        <p:nvSpPr>
          <p:cNvPr id="3" name="テキスト プレースホルダー 2">
            <a:extLst>
              <a:ext uri="{FF2B5EF4-FFF2-40B4-BE49-F238E27FC236}">
                <a16:creationId xmlns:a16="http://schemas.microsoft.com/office/drawing/2014/main" id="{ADB8238E-8D17-1EEB-BBBF-8D5E12C25CF2}"/>
              </a:ext>
            </a:extLst>
          </p:cNvPr>
          <p:cNvSpPr>
            <a:spLocks noGrp="1"/>
          </p:cNvSpPr>
          <p:nvPr>
            <p:ph type="body" idx="1"/>
          </p:nvPr>
        </p:nvSpPr>
        <p:spPr>
          <a:xfrm>
            <a:off x="628650" y="926149"/>
            <a:ext cx="7886700" cy="5430202"/>
          </a:xfrm>
        </p:spPr>
        <p:txBody>
          <a:bodyPr>
            <a:noAutofit/>
          </a:bodyPr>
          <a:lstStyle/>
          <a:p>
            <a:pPr marL="896938" indent="-782638">
              <a:buNone/>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１</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　</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既存施設更新等の部分</a:t>
            </a:r>
            <a:r>
              <a:rPr kumimoji="1" lang="ja-JP" altLang="en-US" sz="2000" dirty="0">
                <a:latin typeface="Meiryo UI" panose="020B0604030504040204" pitchFamily="50" charset="-128"/>
                <a:ea typeface="Meiryo UI" panose="020B0604030504040204" pitchFamily="50" charset="-128"/>
              </a:rPr>
              <a:t>では、</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公的財政支出の削減</a:t>
            </a:r>
            <a:r>
              <a:rPr kumimoji="1" lang="ja-JP" altLang="en-US" sz="2000" dirty="0">
                <a:latin typeface="Meiryo UI" panose="020B0604030504040204" pitchFamily="50" charset="-128"/>
                <a:ea typeface="Meiryo UI" panose="020B0604030504040204" pitchFamily="50" charset="-128"/>
              </a:rPr>
              <a:t>が期待される。</a:t>
            </a:r>
            <a:endParaRPr kumimoji="1" lang="en-US" altLang="ja-JP" sz="2000" dirty="0">
              <a:latin typeface="Meiryo UI" panose="020B0604030504040204" pitchFamily="50" charset="-128"/>
              <a:ea typeface="Meiryo UI" panose="020B0604030504040204" pitchFamily="50" charset="-128"/>
            </a:endParaRPr>
          </a:p>
          <a:p>
            <a:pPr marL="114300" indent="0">
              <a:lnSpc>
                <a:spcPts val="1600"/>
              </a:lnSpc>
              <a:spcBef>
                <a:spcPts val="0"/>
              </a:spcBef>
              <a:buNone/>
            </a:pPr>
            <a:endParaRPr kumimoji="1" lang="en-US" altLang="ja-JP" sz="2000" dirty="0">
              <a:latin typeface="Meiryo UI" panose="020B0604030504040204" pitchFamily="50" charset="-128"/>
              <a:ea typeface="Meiryo UI" panose="020B0604030504040204" pitchFamily="50" charset="-128"/>
            </a:endParaRPr>
          </a:p>
          <a:p>
            <a:pPr marL="715963" indent="-601663" algn="just">
              <a:lnSpc>
                <a:spcPts val="3200"/>
              </a:lnSpc>
              <a:spcBef>
                <a:spcPts val="600"/>
              </a:spcBef>
              <a:buNone/>
              <a:tabLst>
                <a:tab pos="715963" algn="l"/>
              </a:tabLst>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２</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　</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コンセッション部分</a:t>
            </a:r>
            <a:r>
              <a:rPr kumimoji="1" lang="ja-JP" altLang="en-US" sz="2000" dirty="0">
                <a:latin typeface="Meiryo UI" panose="020B0604030504040204" pitchFamily="50" charset="-128"/>
                <a:ea typeface="Meiryo UI" panose="020B0604030504040204" pitchFamily="50" charset="-128"/>
              </a:rPr>
              <a:t>では、民間投資（運営権対価等）による</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サービス水準の向上</a:t>
            </a:r>
            <a:r>
              <a:rPr kumimoji="1" lang="ja-JP" altLang="en-US" sz="2000" dirty="0">
                <a:latin typeface="Meiryo UI" panose="020B0604030504040204" pitchFamily="50" charset="-128"/>
                <a:ea typeface="Meiryo UI" panose="020B0604030504040204" pitchFamily="50" charset="-128"/>
              </a:rPr>
              <a:t>が期待されるが、下水道事業のように「サービス枠組の拡張」が難しいケースでは、</a:t>
            </a:r>
            <a:r>
              <a:rPr kumimoji="1" lang="ja-JP" altLang="en-US" sz="2000" u="sng" dirty="0">
                <a:latin typeface="Meiryo UI" panose="020B0604030504040204" pitchFamily="50" charset="-128"/>
                <a:ea typeface="Meiryo UI" panose="020B0604030504040204" pitchFamily="50" charset="-128"/>
              </a:rPr>
              <a:t>民間投資は「生産性向上による支出節減」に活用</a:t>
            </a:r>
            <a:r>
              <a:rPr kumimoji="1" lang="ja-JP" altLang="en-US" sz="2000" dirty="0">
                <a:latin typeface="Meiryo UI" panose="020B0604030504040204" pitchFamily="50" charset="-128"/>
                <a:ea typeface="Meiryo UI" panose="020B0604030504040204" pitchFamily="50" charset="-128"/>
              </a:rPr>
              <a:t>することになる。</a:t>
            </a:r>
            <a:endParaRPr kumimoji="1" lang="en-US" altLang="ja-JP" sz="2000" dirty="0">
              <a:latin typeface="Meiryo UI" panose="020B0604030504040204" pitchFamily="50" charset="-128"/>
              <a:ea typeface="Meiryo UI" panose="020B0604030504040204" pitchFamily="50" charset="-128"/>
            </a:endParaRPr>
          </a:p>
          <a:p>
            <a:pPr marL="442913" indent="-328613">
              <a:lnSpc>
                <a:spcPts val="1600"/>
              </a:lnSpc>
              <a:spcBef>
                <a:spcPts val="0"/>
              </a:spcBef>
              <a:buNone/>
            </a:pPr>
            <a:endParaRPr kumimoji="1" lang="en-US" altLang="ja-JP" sz="2000" dirty="0">
              <a:latin typeface="Meiryo UI" panose="020B0604030504040204" pitchFamily="50" charset="-128"/>
              <a:ea typeface="Meiryo UI" panose="020B0604030504040204" pitchFamily="50" charset="-128"/>
            </a:endParaRPr>
          </a:p>
          <a:p>
            <a:pPr marL="715963" indent="-601663">
              <a:lnSpc>
                <a:spcPts val="3200"/>
              </a:lnSpc>
              <a:spcBef>
                <a:spcPts val="600"/>
              </a:spcBef>
              <a:buNone/>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３</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　結果として、</a:t>
            </a:r>
            <a:r>
              <a:rPr kumimoji="1" lang="ja-JP" altLang="en-US" sz="2000" u="sng" dirty="0">
                <a:solidFill>
                  <a:schemeClr val="tx1"/>
                </a:solidFill>
                <a:latin typeface="Meiryo UI" panose="020B0604030504040204" pitchFamily="50" charset="-128"/>
                <a:ea typeface="Meiryo UI" panose="020B0604030504040204" pitchFamily="50" charset="-128"/>
              </a:rPr>
              <a:t>上記２つを組み合わせた</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、公的支出削減の比重の大きい</a:t>
            </a:r>
            <a:r>
              <a:rPr kumimoji="1" lang="en-US" altLang="ja-JP" sz="2000" dirty="0">
                <a:solidFill>
                  <a:schemeClr val="accent2">
                    <a:lumMod val="75000"/>
                  </a:schemeClr>
                </a:solidFill>
                <a:latin typeface="Meiryo UI" panose="020B0604030504040204" pitchFamily="50" charset="-128"/>
                <a:ea typeface="Meiryo UI" panose="020B0604030504040204" pitchFamily="50" charset="-128"/>
              </a:rPr>
              <a:t>VFM</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算定</a:t>
            </a:r>
            <a:r>
              <a:rPr kumimoji="1" lang="ja-JP" altLang="en-US" sz="2000" dirty="0">
                <a:latin typeface="Meiryo UI" panose="020B0604030504040204" pitchFamily="50" charset="-128"/>
                <a:ea typeface="Meiryo UI" panose="020B0604030504040204" pitchFamily="50" charset="-128"/>
              </a:rPr>
              <a:t>となる。</a:t>
            </a:r>
            <a:endParaRPr kumimoji="1" lang="en-US" altLang="ja-JP" sz="2000" dirty="0">
              <a:latin typeface="Meiryo UI" panose="020B0604030504040204" pitchFamily="50" charset="-128"/>
              <a:ea typeface="Meiryo UI" panose="020B0604030504040204" pitchFamily="50" charset="-128"/>
            </a:endParaRPr>
          </a:p>
          <a:p>
            <a:pPr marL="896938" indent="-782638">
              <a:lnSpc>
                <a:spcPts val="1600"/>
              </a:lnSpc>
              <a:spcBef>
                <a:spcPts val="0"/>
              </a:spcBef>
              <a:buNone/>
            </a:pPr>
            <a:endParaRPr kumimoji="1" lang="en-US" altLang="ja-JP" sz="2000" dirty="0">
              <a:latin typeface="Meiryo UI" panose="020B0604030504040204" pitchFamily="50" charset="-128"/>
              <a:ea typeface="Meiryo UI" panose="020B0604030504040204" pitchFamily="50" charset="-128"/>
            </a:endParaRPr>
          </a:p>
          <a:p>
            <a:pPr marL="715963" indent="-601663">
              <a:lnSpc>
                <a:spcPts val="3200"/>
              </a:lnSpc>
              <a:spcBef>
                <a:spcPts val="600"/>
              </a:spcBef>
              <a:buNone/>
            </a:pP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４</a:t>
            </a:r>
            <a:r>
              <a:rPr kumimoji="1" lang="en-US" altLang="ja-JP" sz="2000" dirty="0">
                <a:latin typeface="Meiryo UI" panose="020B0604030504040204" pitchFamily="50" charset="-128"/>
                <a:ea typeface="Meiryo UI" panose="020B0604030504040204" pitchFamily="50" charset="-128"/>
              </a:rPr>
              <a:t>)</a:t>
            </a:r>
            <a:r>
              <a:rPr kumimoji="1" lang="ja-JP" altLang="en-US" sz="2000" dirty="0">
                <a:latin typeface="Meiryo UI" panose="020B0604030504040204" pitchFamily="50" charset="-128"/>
                <a:ea typeface="Meiryo UI" panose="020B0604030504040204" pitchFamily="50" charset="-128"/>
              </a:rPr>
              <a:t>　</a:t>
            </a:r>
            <a:r>
              <a:rPr kumimoji="1" lang="ja-JP" altLang="en-US" sz="2000" u="sng" dirty="0">
                <a:latin typeface="Meiryo UI" panose="020B0604030504040204" pitchFamily="50" charset="-128"/>
                <a:ea typeface="Meiryo UI" panose="020B0604030504040204" pitchFamily="50" charset="-128"/>
              </a:rPr>
              <a:t>コンセッション部分の利用料金は大幅な引き上げが困難</a:t>
            </a:r>
            <a:r>
              <a:rPr kumimoji="1" lang="ja-JP" altLang="en-US" sz="2000" dirty="0">
                <a:latin typeface="Meiryo UI" panose="020B0604030504040204" pitchFamily="50" charset="-128"/>
                <a:ea typeface="Meiryo UI" panose="020B0604030504040204" pitchFamily="50" charset="-128"/>
              </a:rPr>
              <a:t>なため、その原価は、コンセッション部分の投資の償却費と事業者報酬（金利、配当等）を含めた形で算定される。</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事業者は</a:t>
            </a:r>
            <a:r>
              <a:rPr kumimoji="1" lang="ja-JP" altLang="en-US" sz="2000" dirty="0">
                <a:latin typeface="Meiryo UI" panose="020B0604030504040204" pitchFamily="50" charset="-128"/>
                <a:ea typeface="Meiryo UI" panose="020B0604030504040204" pitchFamily="50" charset="-128"/>
              </a:rPr>
              <a:t>、</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同料金の範囲で</a:t>
            </a:r>
            <a:r>
              <a:rPr kumimoji="1" lang="ja-JP" altLang="en-US" sz="2000" dirty="0">
                <a:latin typeface="Meiryo UI" panose="020B0604030504040204" pitchFamily="50" charset="-128"/>
                <a:ea typeface="Meiryo UI" panose="020B0604030504040204" pitchFamily="50" charset="-128"/>
              </a:rPr>
              <a:t>、</a:t>
            </a:r>
            <a:r>
              <a:rPr kumimoji="1" lang="ja-JP" altLang="en-US" sz="2000" dirty="0">
                <a:solidFill>
                  <a:schemeClr val="accent2">
                    <a:lumMod val="75000"/>
                  </a:schemeClr>
                </a:solidFill>
                <a:latin typeface="Meiryo UI" panose="020B0604030504040204" pitchFamily="50" charset="-128"/>
                <a:ea typeface="Meiryo UI" panose="020B0604030504040204" pitchFamily="50" charset="-128"/>
              </a:rPr>
              <a:t>利益を含めたサービス提供</a:t>
            </a:r>
            <a:r>
              <a:rPr kumimoji="1" lang="ja-JP" altLang="en-US" sz="2000" dirty="0">
                <a:latin typeface="Meiryo UI" panose="020B0604030504040204" pitchFamily="50" charset="-128"/>
                <a:ea typeface="Meiryo UI" panose="020B0604030504040204" pitchFamily="50" charset="-128"/>
              </a:rPr>
              <a:t>が可能となるよう、投資や事業運営を実施する。</a:t>
            </a:r>
            <a:endParaRPr kumimoji="1" lang="en-US" altLang="ja-JP" sz="2000" dirty="0">
              <a:latin typeface="Meiryo UI" panose="020B0604030504040204" pitchFamily="50" charset="-128"/>
              <a:ea typeface="Meiryo UI" panose="020B0604030504040204" pitchFamily="50" charset="-128"/>
            </a:endParaRPr>
          </a:p>
        </p:txBody>
      </p:sp>
      <p:sp>
        <p:nvSpPr>
          <p:cNvPr id="5" name="スライド番号プレースホルダー 2">
            <a:extLst>
              <a:ext uri="{FF2B5EF4-FFF2-40B4-BE49-F238E27FC236}">
                <a16:creationId xmlns:a16="http://schemas.microsoft.com/office/drawing/2014/main" id="{79F3AEDE-8F76-3A90-08DE-04A59C805004}"/>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27</a:t>
            </a:fld>
            <a:endParaRPr lang="ja-JP" altLang="en-US" dirty="0">
              <a:solidFill>
                <a:schemeClr val="tx1"/>
              </a:solidFill>
            </a:endParaRPr>
          </a:p>
        </p:txBody>
      </p:sp>
    </p:spTree>
    <p:extLst>
      <p:ext uri="{BB962C8B-B14F-4D97-AF65-F5344CB8AC3E}">
        <p14:creationId xmlns:p14="http://schemas.microsoft.com/office/powerpoint/2010/main" val="41990022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28BCA5-99C9-DC3F-6BEF-2857F3DF3AC5}"/>
              </a:ext>
            </a:extLst>
          </p:cNvPr>
          <p:cNvSpPr>
            <a:spLocks noGrp="1"/>
          </p:cNvSpPr>
          <p:nvPr>
            <p:ph type="title"/>
          </p:nvPr>
        </p:nvSpPr>
        <p:spPr>
          <a:xfrm>
            <a:off x="257457" y="266000"/>
            <a:ext cx="7886700" cy="468000"/>
          </a:xfrm>
        </p:spPr>
        <p:txBody>
          <a:bodyPr>
            <a:normAutofit fontScale="90000"/>
          </a:bodyPr>
          <a:lstStyle/>
          <a:p>
            <a:r>
              <a:rPr kumimoji="1" lang="ja-JP" altLang="en-US" sz="3200" dirty="0">
                <a:latin typeface="Meiryo UI" panose="020B0604030504040204" pitchFamily="50" charset="-128"/>
                <a:ea typeface="Meiryo UI" panose="020B0604030504040204" pitchFamily="50" charset="-128"/>
              </a:rPr>
              <a:t>下水道コンセッション先行事例と算定フォーマット整理</a:t>
            </a:r>
          </a:p>
        </p:txBody>
      </p:sp>
      <p:sp>
        <p:nvSpPr>
          <p:cNvPr id="5" name="テキスト プレースホルダー 4">
            <a:extLst>
              <a:ext uri="{FF2B5EF4-FFF2-40B4-BE49-F238E27FC236}">
                <a16:creationId xmlns:a16="http://schemas.microsoft.com/office/drawing/2014/main" id="{18FE4A66-EC01-16C7-BB60-E7A4AD9BFEFE}"/>
              </a:ext>
            </a:extLst>
          </p:cNvPr>
          <p:cNvSpPr txBox="1">
            <a:spLocks/>
          </p:cNvSpPr>
          <p:nvPr/>
        </p:nvSpPr>
        <p:spPr>
          <a:xfrm>
            <a:off x="329885" y="829148"/>
            <a:ext cx="8986569" cy="341816"/>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ja-JP" altLang="en-US" dirty="0"/>
              <a:t>先行事例の比較表（改築費用・運営権対価・利用料金収入）</a:t>
            </a:r>
            <a:endParaRPr kumimoji="1" lang="ja-JP" altLang="en-US" dirty="0"/>
          </a:p>
        </p:txBody>
      </p:sp>
      <p:sp>
        <p:nvSpPr>
          <p:cNvPr id="6" name="二等辺三角形 5">
            <a:extLst>
              <a:ext uri="{FF2B5EF4-FFF2-40B4-BE49-F238E27FC236}">
                <a16:creationId xmlns:a16="http://schemas.microsoft.com/office/drawing/2014/main" id="{142B44B5-493B-2676-97E2-63BC121ADA85}"/>
              </a:ext>
            </a:extLst>
          </p:cNvPr>
          <p:cNvSpPr/>
          <p:nvPr/>
        </p:nvSpPr>
        <p:spPr bwMode="gray">
          <a:xfrm flipV="1">
            <a:off x="3361592" y="3982248"/>
            <a:ext cx="2420815" cy="250394"/>
          </a:xfrm>
          <a:prstGeom prst="triangle">
            <a:avLst/>
          </a:prstGeom>
          <a:solidFill>
            <a:srgbClr val="BBBCBC"/>
          </a:solidFill>
          <a:ln w="12700" algn="ctr">
            <a:solidFill>
              <a:srgbClr val="BBBCBC"/>
            </a:solidFill>
            <a:miter lim="800000"/>
            <a:headEnd/>
            <a:tailEnd/>
          </a:ln>
        </p:spPr>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1200" b="0" i="0" u="none" strike="noStrike" kern="1200" cap="none" spc="0" normalizeH="0" baseline="0" noProof="0" dirty="0">
              <a:ln>
                <a:noFill/>
              </a:ln>
              <a:solidFill>
                <a:prstClr val="black"/>
              </a:solidFill>
              <a:effectLst/>
              <a:uLnTx/>
              <a:uFillTx/>
              <a:latin typeface="+mn-lt"/>
              <a:ea typeface="+mn-ea"/>
              <a:cs typeface="+mn-cs"/>
            </a:endParaRPr>
          </a:p>
        </p:txBody>
      </p:sp>
      <p:graphicFrame>
        <p:nvGraphicFramePr>
          <p:cNvPr id="8" name="表 7">
            <a:extLst>
              <a:ext uri="{FF2B5EF4-FFF2-40B4-BE49-F238E27FC236}">
                <a16:creationId xmlns:a16="http://schemas.microsoft.com/office/drawing/2014/main" id="{27445074-5B7A-B806-74E3-F316829A8E8F}"/>
              </a:ext>
            </a:extLst>
          </p:cNvPr>
          <p:cNvGraphicFramePr>
            <a:graphicFrameLocks noGrp="1"/>
          </p:cNvGraphicFramePr>
          <p:nvPr>
            <p:extLst>
              <p:ext uri="{D42A27DB-BD31-4B8C-83A1-F6EECF244321}">
                <p14:modId xmlns:p14="http://schemas.microsoft.com/office/powerpoint/2010/main" val="813108451"/>
              </p:ext>
            </p:extLst>
          </p:nvPr>
        </p:nvGraphicFramePr>
        <p:xfrm>
          <a:off x="418075" y="1210187"/>
          <a:ext cx="8318519" cy="2484120"/>
        </p:xfrm>
        <a:graphic>
          <a:graphicData uri="http://schemas.openxmlformats.org/drawingml/2006/table">
            <a:tbl>
              <a:tblPr firstRow="1" bandRow="1">
                <a:tableStyleId>{93296810-A885-4BE3-A3E7-6D5BEEA58F35}</a:tableStyleId>
              </a:tblPr>
              <a:tblGrid>
                <a:gridCol w="986795">
                  <a:extLst>
                    <a:ext uri="{9D8B030D-6E8A-4147-A177-3AD203B41FA5}">
                      <a16:colId xmlns:a16="http://schemas.microsoft.com/office/drawing/2014/main" val="4213232332"/>
                    </a:ext>
                  </a:extLst>
                </a:gridCol>
                <a:gridCol w="1285592">
                  <a:extLst>
                    <a:ext uri="{9D8B030D-6E8A-4147-A177-3AD203B41FA5}">
                      <a16:colId xmlns:a16="http://schemas.microsoft.com/office/drawing/2014/main" val="717909575"/>
                    </a:ext>
                  </a:extLst>
                </a:gridCol>
                <a:gridCol w="1267485">
                  <a:extLst>
                    <a:ext uri="{9D8B030D-6E8A-4147-A177-3AD203B41FA5}">
                      <a16:colId xmlns:a16="http://schemas.microsoft.com/office/drawing/2014/main" val="2169914822"/>
                    </a:ext>
                  </a:extLst>
                </a:gridCol>
                <a:gridCol w="1312753">
                  <a:extLst>
                    <a:ext uri="{9D8B030D-6E8A-4147-A177-3AD203B41FA5}">
                      <a16:colId xmlns:a16="http://schemas.microsoft.com/office/drawing/2014/main" val="2241142034"/>
                    </a:ext>
                  </a:extLst>
                </a:gridCol>
                <a:gridCol w="1673308">
                  <a:extLst>
                    <a:ext uri="{9D8B030D-6E8A-4147-A177-3AD203B41FA5}">
                      <a16:colId xmlns:a16="http://schemas.microsoft.com/office/drawing/2014/main" val="3007234252"/>
                    </a:ext>
                  </a:extLst>
                </a:gridCol>
                <a:gridCol w="1792586">
                  <a:extLst>
                    <a:ext uri="{9D8B030D-6E8A-4147-A177-3AD203B41FA5}">
                      <a16:colId xmlns:a16="http://schemas.microsoft.com/office/drawing/2014/main" val="4169714122"/>
                    </a:ext>
                  </a:extLst>
                </a:gridCol>
              </a:tblGrid>
              <a:tr h="206475">
                <a:tc>
                  <a:txBody>
                    <a:bodyPr/>
                    <a:lstStyle/>
                    <a:p>
                      <a:pPr algn="ctr"/>
                      <a:endParaRPr kumimoji="1" lang="ja-JP" altLang="en-US" sz="1100" dirty="0"/>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sz="1100" dirty="0"/>
                        <a:t>三浦市</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sz="1100" dirty="0"/>
                        <a:t>宮城県</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sz="1100" dirty="0"/>
                        <a:t>須崎市</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sz="1100" dirty="0"/>
                        <a:t>浜松市</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tc>
                  <a:txBody>
                    <a:bodyPr/>
                    <a:lstStyle/>
                    <a:p>
                      <a:pPr algn="ctr"/>
                      <a:r>
                        <a:rPr kumimoji="1" lang="ja-JP" altLang="en-US" sz="1100" dirty="0"/>
                        <a:t>宇部市（公募中）</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tcPr>
                </a:tc>
                <a:extLst>
                  <a:ext uri="{0D108BD9-81ED-4DB2-BD59-A6C34878D82A}">
                    <a16:rowId xmlns:a16="http://schemas.microsoft.com/office/drawing/2014/main" val="1884334511"/>
                  </a:ext>
                </a:extLst>
              </a:tr>
              <a:tr h="321184">
                <a:tc>
                  <a:txBody>
                    <a:bodyPr/>
                    <a:lstStyle/>
                    <a:p>
                      <a:pPr algn="ctr"/>
                      <a:r>
                        <a:rPr kumimoji="1" lang="zh-TW" altLang="en-US" sz="1100" b="1" dirty="0"/>
                        <a:t>改築費用</a:t>
                      </a:r>
                      <a:endParaRPr kumimoji="1" lang="en-US" altLang="zh-TW" sz="1100" b="1" dirty="0"/>
                    </a:p>
                    <a:p>
                      <a:pPr algn="ctr"/>
                      <a:r>
                        <a:rPr kumimoji="1" lang="zh-TW" altLang="en-US" sz="1100" b="1" dirty="0"/>
                        <a:t>（民間負担額）</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20000"/>
                        <a:lumOff val="80000"/>
                      </a:schemeClr>
                    </a:solidFill>
                  </a:tcPr>
                </a:tc>
                <a:tc>
                  <a:txBody>
                    <a:bodyPr/>
                    <a:lstStyle/>
                    <a:p>
                      <a:pPr algn="l"/>
                      <a:r>
                        <a:rPr kumimoji="1" lang="ja-JP" altLang="en-US" sz="1050" dirty="0"/>
                        <a:t>無し*</a:t>
                      </a:r>
                      <a:endParaRPr kumimoji="1" lang="en-US" altLang="ja-JP" sz="1050" dirty="0"/>
                    </a:p>
                    <a:p>
                      <a:pPr algn="l"/>
                      <a:r>
                        <a:rPr kumimoji="1" lang="ja-JP" altLang="en-US" sz="1050" dirty="0"/>
                        <a:t>（提案額満額受領）</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kumimoji="1" lang="ja-JP" altLang="en-US" sz="1050" dirty="0"/>
                        <a:t>無し*</a:t>
                      </a:r>
                      <a:endParaRPr kumimoji="1" lang="en-US" altLang="ja-JP" sz="1050" dirty="0"/>
                    </a:p>
                    <a:p>
                      <a:pPr algn="l"/>
                      <a:r>
                        <a:rPr kumimoji="1" lang="ja-JP" altLang="en-US" sz="1050" dirty="0"/>
                        <a:t>（提案額満額受領）</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kumimoji="1" lang="ja-JP" altLang="en-US" sz="1050" dirty="0"/>
                        <a:t>無し</a:t>
                      </a:r>
                      <a:endParaRPr kumimoji="1" lang="en-US" altLang="ja-JP" sz="1050" dirty="0"/>
                    </a:p>
                    <a:p>
                      <a:pPr algn="l"/>
                      <a:r>
                        <a:rPr kumimoji="1" lang="ja-JP" altLang="en-US" sz="1050" dirty="0"/>
                        <a:t>（改築は業務範囲外）</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gridSpan="2">
                  <a:txBody>
                    <a:bodyPr/>
                    <a:lstStyle/>
                    <a:p>
                      <a:pPr algn="l"/>
                      <a:r>
                        <a:rPr kumimoji="1" lang="en-US" altLang="ja-JP" sz="1050" dirty="0"/>
                        <a:t>10%</a:t>
                      </a:r>
                      <a:r>
                        <a:rPr kumimoji="1" lang="ja-JP" altLang="en-US" sz="1050" dirty="0"/>
                        <a:t>相当額</a:t>
                      </a:r>
                      <a:endParaRPr kumimoji="1" lang="en-US" altLang="ja-JP" sz="1050" dirty="0"/>
                    </a:p>
                    <a:p>
                      <a:pPr algn="l"/>
                      <a:r>
                        <a:rPr kumimoji="1" lang="ja-JP" altLang="en-US" sz="1050" dirty="0"/>
                        <a:t>（運営期間終了時の残存価値相当額を除く）</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algn="l"/>
                      <a:endParaRPr kumimoji="1" lang="ja-JP" altLang="en-US" sz="1050" dirty="0"/>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996462528"/>
                  </a:ext>
                </a:extLst>
              </a:tr>
              <a:tr h="321184">
                <a:tc>
                  <a:txBody>
                    <a:bodyPr/>
                    <a:lstStyle/>
                    <a:p>
                      <a:pPr algn="ctr"/>
                      <a:r>
                        <a:rPr kumimoji="1" lang="ja-JP" altLang="en-US" sz="1100" b="1" dirty="0"/>
                        <a:t>運営権対価の</a:t>
                      </a:r>
                      <a:endParaRPr kumimoji="1" lang="en-US" altLang="ja-JP" sz="1100" b="1" dirty="0"/>
                    </a:p>
                    <a:p>
                      <a:pPr algn="ctr"/>
                      <a:r>
                        <a:rPr kumimoji="1" lang="ja-JP" altLang="en-US" sz="1100" b="1" dirty="0"/>
                        <a:t>設定方法</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20000"/>
                        <a:lumOff val="80000"/>
                      </a:schemeClr>
                    </a:solidFill>
                  </a:tcPr>
                </a:tc>
                <a:tc>
                  <a:txBody>
                    <a:bodyPr/>
                    <a:lstStyle/>
                    <a:p>
                      <a:pPr marL="0" marR="0" lvl="0" indent="0" algn="l" defTabSz="990564" rtl="0" eaLnBrk="1" fontAlgn="auto" latinLnBrk="0" hangingPunct="1">
                        <a:lnSpc>
                          <a:spcPct val="100000"/>
                        </a:lnSpc>
                        <a:spcBef>
                          <a:spcPts val="0"/>
                        </a:spcBef>
                        <a:spcAft>
                          <a:spcPts val="0"/>
                        </a:spcAft>
                        <a:buClrTx/>
                        <a:buSzTx/>
                        <a:buFontTx/>
                        <a:buNone/>
                        <a:tabLst/>
                        <a:defRPr/>
                      </a:pPr>
                      <a:r>
                        <a:rPr kumimoji="1" lang="ja-JP" altLang="en-US" sz="1050" dirty="0"/>
                        <a:t>民間の入札価格</a:t>
                      </a:r>
                      <a:endParaRPr kumimoji="1" lang="en-US" altLang="ja-JP" sz="1050" dirty="0"/>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kumimoji="1" lang="ja-JP" altLang="en-US" sz="1050" dirty="0"/>
                        <a:t>公共提示の固定額</a:t>
                      </a:r>
                      <a:endParaRPr kumimoji="1" lang="en-US" altLang="ja-JP" sz="1050" dirty="0"/>
                    </a:p>
                    <a:p>
                      <a:pPr algn="l"/>
                      <a:r>
                        <a:rPr kumimoji="1" lang="ja-JP" altLang="en-US" sz="1050" dirty="0"/>
                        <a:t>（</a:t>
                      </a:r>
                      <a:r>
                        <a:rPr kumimoji="1" lang="en-US" altLang="ja-JP" sz="1050" dirty="0"/>
                        <a:t>10</a:t>
                      </a:r>
                      <a:r>
                        <a:rPr kumimoji="1" lang="ja-JP" altLang="en-US" sz="1050" dirty="0"/>
                        <a:t>億円）</a:t>
                      </a:r>
                      <a:endParaRPr kumimoji="1" lang="en-US" altLang="ja-JP" sz="1050" dirty="0"/>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kumimoji="1" lang="ja-JP" altLang="en-US" sz="1050" dirty="0"/>
                        <a:t>公共提示の固定額</a:t>
                      </a:r>
                      <a:endParaRPr kumimoji="1" lang="en-US" altLang="ja-JP" sz="1050" dirty="0"/>
                    </a:p>
                    <a:p>
                      <a:pPr algn="l"/>
                      <a:r>
                        <a:rPr kumimoji="1" lang="ja-JP" altLang="en-US" sz="1050" dirty="0"/>
                        <a:t>（</a:t>
                      </a:r>
                      <a:r>
                        <a:rPr kumimoji="1" lang="en-US" altLang="ja-JP" sz="1050" dirty="0"/>
                        <a:t>0</a:t>
                      </a:r>
                      <a:r>
                        <a:rPr kumimoji="1" lang="ja-JP" altLang="en-US" sz="1050" dirty="0"/>
                        <a:t>円）</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kumimoji="1" lang="ja-JP" altLang="en-US" sz="1050" dirty="0"/>
                        <a:t>民間の入札価格</a:t>
                      </a:r>
                      <a:endParaRPr kumimoji="1" lang="en-US" altLang="ja-JP" sz="1050" dirty="0"/>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algn="l"/>
                      <a:r>
                        <a:rPr kumimoji="1" lang="ja-JP" altLang="en-US" sz="1050"/>
                        <a:t>公共提示の固定額</a:t>
                      </a:r>
                      <a:endParaRPr kumimoji="1" lang="en-US" altLang="ja-JP" sz="1050"/>
                    </a:p>
                    <a:p>
                      <a:pPr algn="l"/>
                      <a:r>
                        <a:rPr kumimoji="1" lang="ja-JP" altLang="en-US" sz="1050"/>
                        <a:t>（</a:t>
                      </a:r>
                      <a:r>
                        <a:rPr kumimoji="1" lang="en-US" altLang="ja-JP" sz="1050"/>
                        <a:t>0</a:t>
                      </a:r>
                      <a:r>
                        <a:rPr kumimoji="1" lang="ja-JP" altLang="en-US" sz="1050"/>
                        <a:t>円）</a:t>
                      </a:r>
                      <a:endParaRPr kumimoji="1" lang="en-US" altLang="ja-JP" sz="1050" dirty="0"/>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100580245"/>
                  </a:ext>
                </a:extLst>
              </a:tr>
              <a:tr h="1152820">
                <a:tc>
                  <a:txBody>
                    <a:bodyPr/>
                    <a:lstStyle/>
                    <a:p>
                      <a:pPr algn="ctr"/>
                      <a:r>
                        <a:rPr kumimoji="1" lang="ja-JP" altLang="en-US" sz="1100" b="1" dirty="0"/>
                        <a:t>利用料金収入の設定方法</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6">
                        <a:lumMod val="20000"/>
                        <a:lumOff val="80000"/>
                      </a:schemeClr>
                    </a:solidFill>
                  </a:tcPr>
                </a:tc>
                <a:tc gridSpan="2">
                  <a:txBody>
                    <a:bodyPr/>
                    <a:lstStyle/>
                    <a:p>
                      <a:pPr marL="171450" indent="-171450" algn="l">
                        <a:buFont typeface="Arial" panose="020B0604020202020204" pitchFamily="34" charset="0"/>
                        <a:buChar char="•"/>
                      </a:pPr>
                      <a:r>
                        <a:rPr kumimoji="1" lang="ja-JP" altLang="en-US" sz="1050" dirty="0"/>
                        <a:t>維持管理費用</a:t>
                      </a:r>
                      <a:endParaRPr kumimoji="1" lang="en-US" altLang="ja-JP" sz="1050" dirty="0"/>
                    </a:p>
                    <a:p>
                      <a:pPr marL="171450" indent="-171450" algn="l">
                        <a:buFont typeface="Arial" panose="020B0604020202020204" pitchFamily="34" charset="0"/>
                        <a:buChar char="•"/>
                      </a:pPr>
                      <a:r>
                        <a:rPr kumimoji="1" lang="ja-JP" altLang="en-US" sz="1050" b="1" u="sng" dirty="0"/>
                        <a:t>運営権対価</a:t>
                      </a:r>
                      <a:endParaRPr kumimoji="1" lang="en-US" altLang="ja-JP" sz="1050" b="1" u="sng" dirty="0"/>
                    </a:p>
                    <a:p>
                      <a:pPr marL="171450" indent="-171450" algn="l">
                        <a:buFont typeface="Arial" panose="020B0604020202020204" pitchFamily="34" charset="0"/>
                        <a:buChar char="•"/>
                      </a:pPr>
                      <a:r>
                        <a:rPr kumimoji="1" lang="ja-JP" altLang="en-US" sz="1050" dirty="0"/>
                        <a:t>コンセッションに伴う追加投資</a:t>
                      </a:r>
                      <a:endParaRPr kumimoji="1" lang="en-US" altLang="ja-JP" sz="1050" dirty="0"/>
                    </a:p>
                    <a:p>
                      <a:pPr marL="171450" indent="-171450" algn="l">
                        <a:buFont typeface="Arial" panose="020B0604020202020204" pitchFamily="34" charset="0"/>
                        <a:buChar char="•"/>
                      </a:pPr>
                      <a:r>
                        <a:rPr kumimoji="1" lang="en-US" altLang="ja-JP" sz="1050" dirty="0"/>
                        <a:t>SPC</a:t>
                      </a:r>
                      <a:r>
                        <a:rPr kumimoji="1" lang="ja-JP" altLang="en-US" sz="1050" dirty="0"/>
                        <a:t>経費</a:t>
                      </a:r>
                      <a:endParaRPr kumimoji="1" lang="en-US" altLang="ja-JP" sz="1050" dirty="0"/>
                    </a:p>
                    <a:p>
                      <a:pPr marL="171450" indent="-171450" algn="l">
                        <a:buFont typeface="Arial" panose="020B0604020202020204" pitchFamily="34" charset="0"/>
                        <a:buChar char="•"/>
                      </a:pPr>
                      <a:r>
                        <a:rPr kumimoji="1" lang="ja-JP" altLang="en-US" sz="1050" dirty="0"/>
                        <a:t>公租公課</a:t>
                      </a:r>
                      <a:endParaRPr kumimoji="1" lang="en-US" altLang="ja-JP" sz="1050" dirty="0"/>
                    </a:p>
                    <a:p>
                      <a:pPr marL="171450" indent="-171450" algn="l">
                        <a:buFont typeface="Arial" panose="020B0604020202020204" pitchFamily="34" charset="0"/>
                        <a:buChar char="•"/>
                      </a:pPr>
                      <a:r>
                        <a:rPr kumimoji="1" lang="ja-JP" altLang="en-US" sz="1050" dirty="0"/>
                        <a:t>事業者報酬等</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hMerge="1">
                  <a:txBody>
                    <a:bodyPr/>
                    <a:lstStyle/>
                    <a:p>
                      <a:pPr algn="l"/>
                      <a:endParaRPr kumimoji="1" lang="ja-JP" altLang="en-US" sz="1200" dirty="0"/>
                    </a:p>
                  </a:txBody>
                  <a:tcPr anchor="ctr"/>
                </a:tc>
                <a:tc>
                  <a:txBody>
                    <a:bodyPr/>
                    <a:lstStyle/>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50" dirty="0"/>
                        <a:t>維持管理費用</a:t>
                      </a:r>
                      <a:endParaRPr kumimoji="1" lang="en-US" altLang="ja-JP" sz="1050" dirty="0"/>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50" dirty="0"/>
                        <a:t>コンセッションに伴う追加投資</a:t>
                      </a:r>
                      <a:endParaRPr kumimoji="1" lang="en-US" altLang="ja-JP" sz="1050" dirty="0"/>
                    </a:p>
                    <a:p>
                      <a:pPr marL="171450" indent="-171450" algn="l">
                        <a:buFont typeface="Arial" panose="020B0604020202020204" pitchFamily="34" charset="0"/>
                        <a:buChar char="•"/>
                      </a:pPr>
                      <a:r>
                        <a:rPr kumimoji="1" lang="en-US" altLang="ja-JP" sz="1050" dirty="0"/>
                        <a:t>SPC</a:t>
                      </a:r>
                      <a:r>
                        <a:rPr kumimoji="1" lang="ja-JP" altLang="en-US" sz="1050" dirty="0"/>
                        <a:t>経費</a:t>
                      </a:r>
                      <a:endParaRPr kumimoji="1" lang="en-US" altLang="ja-JP" sz="1050" dirty="0"/>
                    </a:p>
                    <a:p>
                      <a:pPr marL="171450" indent="-171450" algn="l">
                        <a:buFont typeface="Arial" panose="020B0604020202020204" pitchFamily="34" charset="0"/>
                        <a:buChar char="•"/>
                      </a:pPr>
                      <a:r>
                        <a:rPr kumimoji="1" lang="ja-JP" altLang="en-US" sz="1050" dirty="0"/>
                        <a:t>公租公課</a:t>
                      </a:r>
                      <a:endParaRPr kumimoji="1" lang="en-US" altLang="ja-JP" sz="1050" dirty="0"/>
                    </a:p>
                    <a:p>
                      <a:pPr marL="171450" marR="0" lvl="0" indent="-171450" algn="l" defTabSz="990564"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1" lang="ja-JP" altLang="en-US" sz="1050" dirty="0"/>
                        <a:t>事業者報酬等</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kumimoji="1" lang="ja-JP" altLang="en-US" sz="1050" b="1" u="sng" dirty="0"/>
                        <a:t>改築費用（</a:t>
                      </a:r>
                      <a:r>
                        <a:rPr kumimoji="1" lang="en-US" altLang="ja-JP" sz="1050" b="1" u="sng" dirty="0"/>
                        <a:t>10%</a:t>
                      </a:r>
                      <a:r>
                        <a:rPr kumimoji="1" lang="ja-JP" altLang="en-US" sz="1050" b="1" u="sng" dirty="0"/>
                        <a:t>相当額）</a:t>
                      </a:r>
                      <a:endParaRPr kumimoji="1" lang="en-US" altLang="ja-JP" sz="1050" b="1" u="sng" dirty="0"/>
                    </a:p>
                    <a:p>
                      <a:pPr marL="171450" indent="-171450" algn="l">
                        <a:buFont typeface="Arial" panose="020B0604020202020204" pitchFamily="34" charset="0"/>
                        <a:buChar char="•"/>
                      </a:pPr>
                      <a:r>
                        <a:rPr kumimoji="1" lang="ja-JP" altLang="en-US" sz="1050" dirty="0"/>
                        <a:t>維持管理費用</a:t>
                      </a:r>
                      <a:endParaRPr kumimoji="1" lang="en-US" altLang="ja-JP" sz="1050" dirty="0"/>
                    </a:p>
                    <a:p>
                      <a:pPr marL="171450" indent="-171450" algn="l">
                        <a:buFont typeface="Arial" panose="020B0604020202020204" pitchFamily="34" charset="0"/>
                        <a:buChar char="•"/>
                      </a:pPr>
                      <a:r>
                        <a:rPr kumimoji="1" lang="ja-JP" altLang="en-US" sz="1050" b="1" u="sng" dirty="0"/>
                        <a:t>運営権対価</a:t>
                      </a:r>
                      <a:endParaRPr kumimoji="1" lang="en-US" altLang="ja-JP" sz="1050" b="1" u="sng" dirty="0"/>
                    </a:p>
                    <a:p>
                      <a:pPr marL="171450" indent="-171450" algn="l">
                        <a:buFont typeface="Arial" panose="020B0604020202020204" pitchFamily="34" charset="0"/>
                        <a:buChar char="•"/>
                      </a:pPr>
                      <a:r>
                        <a:rPr kumimoji="1" lang="ja-JP" altLang="en-US" sz="1050" dirty="0"/>
                        <a:t>コンセッションに伴う追加投資</a:t>
                      </a:r>
                      <a:endParaRPr kumimoji="1" lang="en-US" altLang="ja-JP" sz="1050" dirty="0"/>
                    </a:p>
                    <a:p>
                      <a:pPr marL="171450" indent="-171450" algn="l">
                        <a:buFont typeface="Arial" panose="020B0604020202020204" pitchFamily="34" charset="0"/>
                        <a:buChar char="•"/>
                      </a:pPr>
                      <a:r>
                        <a:rPr kumimoji="1" lang="en-US" altLang="ja-JP" sz="1050" dirty="0"/>
                        <a:t>SPC</a:t>
                      </a:r>
                      <a:r>
                        <a:rPr kumimoji="1" lang="ja-JP" altLang="en-US" sz="1050" dirty="0"/>
                        <a:t>経費</a:t>
                      </a:r>
                      <a:endParaRPr kumimoji="1" lang="en-US" altLang="ja-JP" sz="1050" dirty="0"/>
                    </a:p>
                    <a:p>
                      <a:pPr marL="171450" indent="-171450" algn="l">
                        <a:buFont typeface="Arial" panose="020B0604020202020204" pitchFamily="34" charset="0"/>
                        <a:buChar char="•"/>
                      </a:pPr>
                      <a:r>
                        <a:rPr kumimoji="1" lang="ja-JP" altLang="en-US" sz="1050" dirty="0"/>
                        <a:t>公租公課</a:t>
                      </a:r>
                      <a:endParaRPr kumimoji="1" lang="en-US" altLang="ja-JP" sz="1050" dirty="0"/>
                    </a:p>
                    <a:p>
                      <a:pPr marL="171450" indent="-171450" algn="l">
                        <a:buFont typeface="Arial" panose="020B0604020202020204" pitchFamily="34" charset="0"/>
                        <a:buChar char="•"/>
                      </a:pPr>
                      <a:r>
                        <a:rPr kumimoji="1" lang="ja-JP" altLang="en-US" sz="1050" dirty="0"/>
                        <a:t>事業者報酬等</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tc>
                  <a:txBody>
                    <a:bodyPr/>
                    <a:lstStyle/>
                    <a:p>
                      <a:pPr marL="171450" indent="-171450" algn="l">
                        <a:buFont typeface="Arial" panose="020B0604020202020204" pitchFamily="34" charset="0"/>
                        <a:buChar char="•"/>
                      </a:pPr>
                      <a:r>
                        <a:rPr kumimoji="1" lang="ja-JP" altLang="en-US" sz="1050" b="1" u="sng" dirty="0"/>
                        <a:t>改築費用（</a:t>
                      </a:r>
                      <a:r>
                        <a:rPr kumimoji="1" lang="en-US" altLang="ja-JP" sz="1050" b="1" u="sng" dirty="0"/>
                        <a:t>10%</a:t>
                      </a:r>
                      <a:r>
                        <a:rPr kumimoji="1" lang="ja-JP" altLang="en-US" sz="1050" b="1" u="sng" dirty="0"/>
                        <a:t>相当額）</a:t>
                      </a:r>
                      <a:endParaRPr kumimoji="1" lang="en-US" altLang="ja-JP" sz="1050" b="1" u="sng" dirty="0"/>
                    </a:p>
                    <a:p>
                      <a:pPr marL="171450" indent="-171450" algn="l">
                        <a:buFont typeface="Arial" panose="020B0604020202020204" pitchFamily="34" charset="0"/>
                        <a:buChar char="•"/>
                      </a:pPr>
                      <a:r>
                        <a:rPr kumimoji="1" lang="ja-JP" altLang="en-US" sz="1050" dirty="0"/>
                        <a:t>維持管理費用</a:t>
                      </a:r>
                      <a:endParaRPr kumimoji="1" lang="en-US" altLang="ja-JP" sz="1050" dirty="0"/>
                    </a:p>
                    <a:p>
                      <a:pPr marL="171450" indent="-171450" algn="l">
                        <a:buFont typeface="Arial" panose="020B0604020202020204" pitchFamily="34" charset="0"/>
                        <a:buChar char="•"/>
                      </a:pPr>
                      <a:r>
                        <a:rPr kumimoji="1" lang="ja-JP" altLang="en-US" sz="1050" dirty="0"/>
                        <a:t>コンセッションに伴う追加投資</a:t>
                      </a:r>
                      <a:endParaRPr kumimoji="1" lang="en-US" altLang="ja-JP" sz="1050" dirty="0"/>
                    </a:p>
                    <a:p>
                      <a:pPr marL="171450" indent="-171450" algn="l">
                        <a:buFont typeface="Arial" panose="020B0604020202020204" pitchFamily="34" charset="0"/>
                        <a:buChar char="•"/>
                      </a:pPr>
                      <a:r>
                        <a:rPr kumimoji="1" lang="en-US" altLang="ja-JP" sz="1050" dirty="0"/>
                        <a:t>SPC</a:t>
                      </a:r>
                      <a:r>
                        <a:rPr kumimoji="1" lang="ja-JP" altLang="en-US" sz="1050" dirty="0"/>
                        <a:t>経費</a:t>
                      </a:r>
                      <a:endParaRPr kumimoji="1" lang="en-US" altLang="ja-JP" sz="1050" dirty="0"/>
                    </a:p>
                    <a:p>
                      <a:pPr marL="171450" indent="-171450" algn="l">
                        <a:buFont typeface="Arial" panose="020B0604020202020204" pitchFamily="34" charset="0"/>
                        <a:buChar char="•"/>
                      </a:pPr>
                      <a:r>
                        <a:rPr kumimoji="1" lang="ja-JP" altLang="en-US" sz="1050" dirty="0"/>
                        <a:t>公租公課</a:t>
                      </a:r>
                      <a:endParaRPr kumimoji="1" lang="en-US" altLang="ja-JP" sz="1050" dirty="0"/>
                    </a:p>
                    <a:p>
                      <a:pPr marL="171450" indent="-171450" algn="l">
                        <a:buFont typeface="Arial" panose="020B0604020202020204" pitchFamily="34" charset="0"/>
                        <a:buChar char="•"/>
                      </a:pPr>
                      <a:r>
                        <a:rPr kumimoji="1" lang="ja-JP" altLang="en-US" sz="1050" dirty="0"/>
                        <a:t>事業者報酬等</a:t>
                      </a:r>
                    </a:p>
                  </a:txBody>
                  <a:tcPr marL="45720" marR="45720"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689744473"/>
                  </a:ext>
                </a:extLst>
              </a:tr>
            </a:tbl>
          </a:graphicData>
        </a:graphic>
      </p:graphicFrame>
      <p:graphicFrame>
        <p:nvGraphicFramePr>
          <p:cNvPr id="9" name="表 8">
            <a:extLst>
              <a:ext uri="{FF2B5EF4-FFF2-40B4-BE49-F238E27FC236}">
                <a16:creationId xmlns:a16="http://schemas.microsoft.com/office/drawing/2014/main" id="{B46CFDE9-7771-22D4-6B16-9463A9C0C430}"/>
              </a:ext>
            </a:extLst>
          </p:cNvPr>
          <p:cNvGraphicFramePr>
            <a:graphicFrameLocks noGrp="1"/>
          </p:cNvGraphicFramePr>
          <p:nvPr>
            <p:extLst>
              <p:ext uri="{D42A27DB-BD31-4B8C-83A1-F6EECF244321}">
                <p14:modId xmlns:p14="http://schemas.microsoft.com/office/powerpoint/2010/main" val="4201237063"/>
              </p:ext>
            </p:extLst>
          </p:nvPr>
        </p:nvGraphicFramePr>
        <p:xfrm>
          <a:off x="418075" y="4403852"/>
          <a:ext cx="8318519" cy="2057400"/>
        </p:xfrm>
        <a:graphic>
          <a:graphicData uri="http://schemas.openxmlformats.org/drawingml/2006/table">
            <a:tbl>
              <a:tblPr firstRow="1" bandRow="1">
                <a:tableStyleId>{93296810-A885-4BE3-A3E7-6D5BEEA58F35}</a:tableStyleId>
              </a:tblPr>
              <a:tblGrid>
                <a:gridCol w="1156843">
                  <a:extLst>
                    <a:ext uri="{9D8B030D-6E8A-4147-A177-3AD203B41FA5}">
                      <a16:colId xmlns:a16="http://schemas.microsoft.com/office/drawing/2014/main" val="3814539330"/>
                    </a:ext>
                  </a:extLst>
                </a:gridCol>
                <a:gridCol w="7161676">
                  <a:extLst>
                    <a:ext uri="{9D8B030D-6E8A-4147-A177-3AD203B41FA5}">
                      <a16:colId xmlns:a16="http://schemas.microsoft.com/office/drawing/2014/main" val="4174784627"/>
                    </a:ext>
                  </a:extLst>
                </a:gridCol>
              </a:tblGrid>
              <a:tr h="262312">
                <a:tc gridSpan="2">
                  <a:txBody>
                    <a:bodyPr/>
                    <a:lstStyle/>
                    <a:p>
                      <a:pPr algn="ctr"/>
                      <a:r>
                        <a:rPr kumimoji="1" lang="en-US" altLang="ja-JP" sz="1200" b="1" dirty="0">
                          <a:solidFill>
                            <a:schemeClr val="bg1"/>
                          </a:solidFill>
                        </a:rPr>
                        <a:t>VFM</a:t>
                      </a:r>
                      <a:r>
                        <a:rPr kumimoji="1" lang="ja-JP" altLang="en-US" sz="1200" b="1" dirty="0">
                          <a:solidFill>
                            <a:schemeClr val="bg1"/>
                          </a:solidFill>
                        </a:rPr>
                        <a:t>算定フォーマット上の整理</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4"/>
                    </a:solidFill>
                  </a:tcPr>
                </a:tc>
                <a:tc hMerge="1">
                  <a:txBody>
                    <a:bodyPr/>
                    <a:lstStyle/>
                    <a:p>
                      <a:endParaRPr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887361160"/>
                  </a:ext>
                </a:extLst>
              </a:tr>
              <a:tr h="247739">
                <a:tc>
                  <a:txBody>
                    <a:bodyPr/>
                    <a:lstStyle/>
                    <a:p>
                      <a:pPr algn="ctr"/>
                      <a:r>
                        <a:rPr kumimoji="1" lang="ja-JP" altLang="en-US" sz="1100" b="1" dirty="0"/>
                        <a:t>改築費用</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Wingdings" panose="05000000000000000000" pitchFamily="2" charset="2"/>
                        <a:buChar char="n"/>
                      </a:pPr>
                      <a:r>
                        <a:rPr kumimoji="1" lang="ja-JP" altLang="en-US" sz="1100" dirty="0"/>
                        <a:t>民間負担額を無しとした場合のフォーマット作成を検討します。（改築費用は全額サービス対価で受領を想定）</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4167701394"/>
                  </a:ext>
                </a:extLst>
              </a:tr>
              <a:tr h="247739">
                <a:tc>
                  <a:txBody>
                    <a:bodyPr/>
                    <a:lstStyle/>
                    <a:p>
                      <a:pPr algn="ctr"/>
                      <a:r>
                        <a:rPr kumimoji="1" lang="ja-JP" altLang="en-US" sz="1100" b="1" dirty="0"/>
                        <a:t>運営権対価</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Wingdings" panose="05000000000000000000" pitchFamily="2" charset="2"/>
                        <a:buChar char="n"/>
                      </a:pPr>
                      <a:r>
                        <a:rPr kumimoji="1" lang="ja-JP" altLang="en-US" sz="1100" dirty="0"/>
                        <a:t>運営権対価を固定額で任意入力する項目の追加を検討します。</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1296467578"/>
                  </a:ext>
                </a:extLst>
              </a:tr>
              <a:tr h="1209549">
                <a:tc>
                  <a:txBody>
                    <a:bodyPr/>
                    <a:lstStyle/>
                    <a:p>
                      <a:pPr algn="ctr"/>
                      <a:r>
                        <a:rPr kumimoji="1" lang="ja-JP" altLang="en-US" sz="1100" b="1" dirty="0"/>
                        <a:t>利用料金収入</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solidFill>
                      <a:schemeClr val="accent1">
                        <a:lumMod val="20000"/>
                        <a:lumOff val="80000"/>
                      </a:schemeClr>
                    </a:solidFill>
                  </a:tcPr>
                </a:tc>
                <a:tc>
                  <a:txBody>
                    <a:bodyPr/>
                    <a:lstStyle/>
                    <a:p>
                      <a:pPr marL="171450" indent="-171450">
                        <a:buFont typeface="Wingdings" panose="05000000000000000000" pitchFamily="2" charset="2"/>
                        <a:buChar char="n"/>
                      </a:pPr>
                      <a:r>
                        <a:rPr kumimoji="1" lang="ja-JP" altLang="en-US" sz="1100" dirty="0"/>
                        <a:t>原価＋事業者報酬で算定を行います。</a:t>
                      </a:r>
                      <a:endParaRPr kumimoji="1" lang="en-US" altLang="ja-JP" sz="1100" dirty="0"/>
                    </a:p>
                    <a:p>
                      <a:pPr marL="171450" indent="-171450">
                        <a:buFont typeface="Wingdings" panose="05000000000000000000" pitchFamily="2" charset="2"/>
                        <a:buChar char="n"/>
                      </a:pPr>
                      <a:r>
                        <a:rPr kumimoji="1" lang="ja-JP" altLang="en-US" sz="1100" dirty="0"/>
                        <a:t>「原価」の内訳は以下を想定します。</a:t>
                      </a:r>
                    </a:p>
                    <a:p>
                      <a:pPr marL="666733" lvl="1" indent="-171450">
                        <a:buFont typeface="Wingdings" panose="05000000000000000000" pitchFamily="2" charset="2"/>
                        <a:buChar char="ü"/>
                      </a:pPr>
                      <a:r>
                        <a:rPr kumimoji="1" lang="ja-JP" altLang="en-US" sz="1100" dirty="0"/>
                        <a:t>維持管理費用（人件費、薬品費、動力費、修繕費等）</a:t>
                      </a:r>
                      <a:endParaRPr kumimoji="1" lang="en-US" altLang="ja-JP" sz="1100" dirty="0"/>
                    </a:p>
                    <a:p>
                      <a:pPr marL="666733" lvl="1" indent="-171450">
                        <a:buFont typeface="Wingdings" panose="05000000000000000000" pitchFamily="2" charset="2"/>
                        <a:buChar char="ü"/>
                      </a:pPr>
                      <a:r>
                        <a:rPr kumimoji="1" lang="ja-JP" altLang="en-US" sz="1100" dirty="0"/>
                        <a:t>運営権対価</a:t>
                      </a:r>
                      <a:endParaRPr kumimoji="1" lang="en-US" altLang="ja-JP" sz="1100" dirty="0"/>
                    </a:p>
                    <a:p>
                      <a:pPr marL="666733" lvl="1" indent="-171450">
                        <a:buFont typeface="Wingdings" panose="05000000000000000000" pitchFamily="2" charset="2"/>
                        <a:buChar char="ü"/>
                      </a:pPr>
                      <a:r>
                        <a:rPr kumimoji="1" lang="ja-JP" altLang="en-US" sz="1100" dirty="0"/>
                        <a:t>コンセッションに伴う追加投資</a:t>
                      </a:r>
                      <a:endParaRPr kumimoji="1" lang="en-US" altLang="ja-JP" sz="1100" dirty="0"/>
                    </a:p>
                    <a:p>
                      <a:pPr marL="666733" lvl="1" indent="-171450">
                        <a:buFont typeface="Wingdings" panose="05000000000000000000" pitchFamily="2" charset="2"/>
                        <a:buChar char="ü"/>
                      </a:pPr>
                      <a:r>
                        <a:rPr kumimoji="1" lang="en-US" altLang="ja-JP" sz="1100" dirty="0"/>
                        <a:t>SPC</a:t>
                      </a:r>
                      <a:r>
                        <a:rPr kumimoji="1" lang="ja-JP" altLang="en-US" sz="1100" dirty="0"/>
                        <a:t>経費</a:t>
                      </a:r>
                      <a:endParaRPr kumimoji="1" lang="en-US" altLang="ja-JP" sz="1100" dirty="0"/>
                    </a:p>
                    <a:p>
                      <a:pPr marL="666733" lvl="1" indent="-171450">
                        <a:buFont typeface="Wingdings" panose="05000000000000000000" pitchFamily="2" charset="2"/>
                        <a:buChar char="ü"/>
                      </a:pPr>
                      <a:r>
                        <a:rPr kumimoji="1" lang="ja-JP" altLang="en-US" sz="1100" dirty="0"/>
                        <a:t>公租公課</a:t>
                      </a:r>
                    </a:p>
                  </a:txBody>
                  <a:tcPr anchor="ctr">
                    <a:lnL w="12700" cap="flat" cmpd="sng" algn="ctr">
                      <a:solidFill>
                        <a:schemeClr val="bg1">
                          <a:lumMod val="75000"/>
                        </a:schemeClr>
                      </a:solidFill>
                      <a:prstDash val="solid"/>
                      <a:round/>
                      <a:headEnd type="none" w="med" len="med"/>
                      <a:tailEnd type="none" w="med" len="med"/>
                    </a:lnL>
                    <a:lnR w="12700" cap="flat" cmpd="sng" algn="ctr">
                      <a:solidFill>
                        <a:schemeClr val="bg1">
                          <a:lumMod val="75000"/>
                        </a:schemeClr>
                      </a:solidFill>
                      <a:prstDash val="solid"/>
                      <a:round/>
                      <a:headEnd type="none" w="med" len="med"/>
                      <a:tailEnd type="none" w="med" len="med"/>
                    </a:lnR>
                    <a:lnT w="12700" cap="flat" cmpd="sng" algn="ctr">
                      <a:solidFill>
                        <a:schemeClr val="bg1">
                          <a:lumMod val="75000"/>
                        </a:schemeClr>
                      </a:solidFill>
                      <a:prstDash val="solid"/>
                      <a:round/>
                      <a:headEnd type="none" w="med" len="med"/>
                      <a:tailEnd type="none" w="med" len="med"/>
                    </a:lnT>
                    <a:lnB w="12700" cap="flat" cmpd="sng" algn="ctr">
                      <a:solidFill>
                        <a:schemeClr val="bg1">
                          <a:lumMod val="75000"/>
                        </a:schemeClr>
                      </a:solidFill>
                      <a:prstDash val="solid"/>
                      <a:round/>
                      <a:headEnd type="none" w="med" len="med"/>
                      <a:tailEnd type="none" w="med" len="med"/>
                    </a:lnB>
                    <a:noFill/>
                  </a:tcPr>
                </a:tc>
                <a:extLst>
                  <a:ext uri="{0D108BD9-81ED-4DB2-BD59-A6C34878D82A}">
                    <a16:rowId xmlns:a16="http://schemas.microsoft.com/office/drawing/2014/main" val="3276809379"/>
                  </a:ext>
                </a:extLst>
              </a:tr>
            </a:tbl>
          </a:graphicData>
        </a:graphic>
      </p:graphicFrame>
      <p:sp>
        <p:nvSpPr>
          <p:cNvPr id="10" name="テキスト プレースホルダー 4">
            <a:extLst>
              <a:ext uri="{FF2B5EF4-FFF2-40B4-BE49-F238E27FC236}">
                <a16:creationId xmlns:a16="http://schemas.microsoft.com/office/drawing/2014/main" id="{F59EE1D0-1EDC-A087-D937-0F28AB77D988}"/>
              </a:ext>
            </a:extLst>
          </p:cNvPr>
          <p:cNvSpPr txBox="1">
            <a:spLocks/>
          </p:cNvSpPr>
          <p:nvPr/>
        </p:nvSpPr>
        <p:spPr>
          <a:xfrm>
            <a:off x="347991" y="3694097"/>
            <a:ext cx="3419754" cy="250394"/>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kumimoji="1" lang="ja-JP" altLang="en-US" sz="900" dirty="0"/>
              <a:t>*：民間の提案額（公共設定の予定価格を下回る）がベース。</a:t>
            </a:r>
          </a:p>
        </p:txBody>
      </p:sp>
      <p:sp>
        <p:nvSpPr>
          <p:cNvPr id="3" name="スライド番号プレースホルダー 2">
            <a:extLst>
              <a:ext uri="{FF2B5EF4-FFF2-40B4-BE49-F238E27FC236}">
                <a16:creationId xmlns:a16="http://schemas.microsoft.com/office/drawing/2014/main" id="{0D90C398-C544-11BF-2939-770C47C4AF77}"/>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28</a:t>
            </a:fld>
            <a:endParaRPr lang="ja-JP" altLang="en-US" dirty="0">
              <a:solidFill>
                <a:schemeClr val="tx1"/>
              </a:solidFill>
            </a:endParaRPr>
          </a:p>
        </p:txBody>
      </p:sp>
    </p:spTree>
    <p:extLst>
      <p:ext uri="{BB962C8B-B14F-4D97-AF65-F5344CB8AC3E}">
        <p14:creationId xmlns:p14="http://schemas.microsoft.com/office/powerpoint/2010/main" val="7101907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6D5625-0FEB-7277-1F68-2D99C5FCF19A}"/>
              </a:ext>
            </a:extLst>
          </p:cNvPr>
          <p:cNvSpPr>
            <a:spLocks noGrp="1"/>
          </p:cNvSpPr>
          <p:nvPr>
            <p:ph type="title"/>
          </p:nvPr>
        </p:nvSpPr>
        <p:spPr>
          <a:xfrm>
            <a:off x="628650" y="365126"/>
            <a:ext cx="7886700" cy="756103"/>
          </a:xfrm>
        </p:spPr>
        <p:txBody>
          <a:bodyPr/>
          <a:lstStyle/>
          <a:p>
            <a:r>
              <a:rPr kumimoji="1" lang="ja-JP" altLang="en-US"/>
              <a:t>本日の進め方</a:t>
            </a:r>
          </a:p>
        </p:txBody>
      </p:sp>
      <p:sp>
        <p:nvSpPr>
          <p:cNvPr id="3" name="テキスト プレースホルダー 2">
            <a:extLst>
              <a:ext uri="{FF2B5EF4-FFF2-40B4-BE49-F238E27FC236}">
                <a16:creationId xmlns:a16="http://schemas.microsoft.com/office/drawing/2014/main" id="{91A8FC69-A019-219D-EC5D-375774DBD82B}"/>
              </a:ext>
            </a:extLst>
          </p:cNvPr>
          <p:cNvSpPr>
            <a:spLocks noGrp="1"/>
          </p:cNvSpPr>
          <p:nvPr>
            <p:ph type="body" idx="1"/>
          </p:nvPr>
        </p:nvSpPr>
        <p:spPr>
          <a:xfrm>
            <a:off x="628650" y="1284514"/>
            <a:ext cx="7886700" cy="4757513"/>
          </a:xfrm>
        </p:spPr>
        <p:txBody>
          <a:bodyPr>
            <a:normAutofit/>
          </a:bodyPr>
          <a:lstStyle/>
          <a:p>
            <a:pPr marL="717550" indent="-603250">
              <a:lnSpc>
                <a:spcPts val="2800"/>
              </a:lnSpc>
              <a:buNone/>
            </a:pPr>
            <a:r>
              <a:rPr kumimoji="1" lang="ja-JP" altLang="en-US" sz="2200" dirty="0"/>
              <a:t>０．本日前半では、コンセッション事業の</a:t>
            </a:r>
            <a:r>
              <a:rPr kumimoji="1" lang="en-US" altLang="ja-JP" sz="2200" dirty="0"/>
              <a:t>VFM</a:t>
            </a:r>
            <a:r>
              <a:rPr kumimoji="1" lang="ja-JP" altLang="en-US" sz="2200" dirty="0"/>
              <a:t>算定について、</a:t>
            </a:r>
            <a:r>
              <a:rPr kumimoji="1" lang="ja-JP" altLang="en-US" sz="2200" u="sng" dirty="0">
                <a:solidFill>
                  <a:schemeClr val="accent2">
                    <a:lumMod val="75000"/>
                  </a:schemeClr>
                </a:solidFill>
              </a:rPr>
              <a:t>大きく３つ</a:t>
            </a:r>
            <a:r>
              <a:rPr kumimoji="1" lang="ja-JP" altLang="en-US" sz="2200" dirty="0"/>
              <a:t>お話します。</a:t>
            </a:r>
            <a:endParaRPr kumimoji="1" lang="en-US" altLang="ja-JP" sz="2200" dirty="0"/>
          </a:p>
          <a:p>
            <a:pPr marL="717550" indent="-603250">
              <a:lnSpc>
                <a:spcPts val="1000"/>
              </a:lnSpc>
              <a:spcBef>
                <a:spcPts val="0"/>
              </a:spcBef>
              <a:buNone/>
            </a:pPr>
            <a:endParaRPr kumimoji="1" lang="en-US" altLang="ja-JP" sz="2200" dirty="0"/>
          </a:p>
          <a:p>
            <a:pPr marL="717550" indent="-603250">
              <a:lnSpc>
                <a:spcPts val="2800"/>
              </a:lnSpc>
              <a:buNone/>
            </a:pPr>
            <a:r>
              <a:rPr kumimoji="1" lang="en-US" altLang="ja-JP" sz="2200" dirty="0"/>
              <a:t>1-1</a:t>
            </a:r>
            <a:r>
              <a:rPr kumimoji="1" lang="ja-JP" altLang="en-US" sz="2200" dirty="0"/>
              <a:t>．</a:t>
            </a:r>
            <a:r>
              <a:rPr kumimoji="1" lang="ja-JP" altLang="en-US" sz="2200" u="sng" dirty="0">
                <a:solidFill>
                  <a:schemeClr val="accent2">
                    <a:lumMod val="75000"/>
                  </a:schemeClr>
                </a:solidFill>
              </a:rPr>
              <a:t>１つめ</a:t>
            </a:r>
            <a:r>
              <a:rPr kumimoji="1" lang="ja-JP" altLang="en-US" sz="2200" dirty="0"/>
              <a:t>は、昨年度調査で策定した「サービス購入型」に係る</a:t>
            </a:r>
            <a:r>
              <a:rPr kumimoji="1" lang="en-US" altLang="ja-JP" sz="2200" dirty="0"/>
              <a:t>VFM</a:t>
            </a:r>
            <a:r>
              <a:rPr kumimoji="1" lang="ja-JP" altLang="en-US" sz="2200" dirty="0"/>
              <a:t>算定シートと同マニュアル、そして</a:t>
            </a:r>
            <a:r>
              <a:rPr kumimoji="1" lang="ja-JP" altLang="en-US" sz="2200" u="sng" dirty="0"/>
              <a:t>「サービス購入型」</a:t>
            </a:r>
            <a:r>
              <a:rPr kumimoji="1" lang="en-US" altLang="ja-JP" sz="2200" u="sng" dirty="0"/>
              <a:t>VFM</a:t>
            </a:r>
            <a:r>
              <a:rPr kumimoji="1" lang="ja-JP" altLang="en-US" sz="2200" u="sng" dirty="0"/>
              <a:t>算定のポイント</a:t>
            </a:r>
            <a:r>
              <a:rPr kumimoji="1" lang="ja-JP" altLang="en-US" sz="2200" dirty="0"/>
              <a:t>です。</a:t>
            </a:r>
            <a:endParaRPr kumimoji="1" lang="en-US" altLang="ja-JP" sz="2200" dirty="0"/>
          </a:p>
          <a:p>
            <a:pPr marL="717550" indent="-603250">
              <a:lnSpc>
                <a:spcPts val="1000"/>
              </a:lnSpc>
              <a:spcBef>
                <a:spcPts val="0"/>
              </a:spcBef>
              <a:buNone/>
            </a:pPr>
            <a:endParaRPr kumimoji="1" lang="en-US" altLang="ja-JP" sz="2200" dirty="0"/>
          </a:p>
          <a:p>
            <a:pPr marL="717550" indent="-603250">
              <a:lnSpc>
                <a:spcPts val="2800"/>
              </a:lnSpc>
              <a:buNone/>
            </a:pPr>
            <a:r>
              <a:rPr kumimoji="1" lang="en-US" altLang="ja-JP" sz="2200" dirty="0"/>
              <a:t>1-2</a:t>
            </a:r>
            <a:r>
              <a:rPr kumimoji="1" lang="ja-JP" altLang="en-US" sz="2200" dirty="0"/>
              <a:t>．実は、コンセッション、特に</a:t>
            </a:r>
            <a:r>
              <a:rPr kumimoji="1" lang="ja-JP" altLang="en-US" sz="2200" u="sng" dirty="0"/>
              <a:t>下水道、スタジアム・アリーナといった混合型の</a:t>
            </a:r>
            <a:r>
              <a:rPr kumimoji="1" lang="en-US" altLang="ja-JP" sz="2200" u="sng" dirty="0"/>
              <a:t>VFM</a:t>
            </a:r>
            <a:r>
              <a:rPr kumimoji="1" lang="ja-JP" altLang="en-US" sz="2200" u="sng" dirty="0"/>
              <a:t>算定</a:t>
            </a:r>
            <a:r>
              <a:rPr kumimoji="1" lang="ja-JP" altLang="en-US" sz="2200" dirty="0"/>
              <a:t>でも、実務的な必要性から</a:t>
            </a:r>
            <a:r>
              <a:rPr kumimoji="1" lang="ja-JP" altLang="en-US" sz="2200" u="sng" dirty="0"/>
              <a:t>「サービス購入型」算定方式を採用している事例が多く</a:t>
            </a:r>
            <a:r>
              <a:rPr kumimoji="1" lang="ja-JP" altLang="en-US" sz="2200" dirty="0"/>
              <a:t>、今回の調査でも同方式を採用したためです。</a:t>
            </a:r>
            <a:endParaRPr kumimoji="1" lang="en-US" altLang="ja-JP" sz="2200" dirty="0"/>
          </a:p>
          <a:p>
            <a:pPr marL="717550" indent="-603250">
              <a:lnSpc>
                <a:spcPts val="1000"/>
              </a:lnSpc>
              <a:spcBef>
                <a:spcPts val="0"/>
              </a:spcBef>
              <a:buNone/>
            </a:pPr>
            <a:endParaRPr kumimoji="1" lang="en-US" altLang="ja-JP" sz="2200" dirty="0"/>
          </a:p>
          <a:p>
            <a:pPr marL="846138" indent="-731838">
              <a:buNone/>
            </a:pPr>
            <a:r>
              <a:rPr kumimoji="1" lang="en-US" altLang="ja-JP" sz="2200" dirty="0"/>
              <a:t>1-3</a:t>
            </a:r>
            <a:r>
              <a:rPr kumimoji="1" lang="ja-JP" altLang="en-US" sz="2200" dirty="0"/>
              <a:t>．本題への準備としてお聞きください。</a:t>
            </a:r>
            <a:endParaRPr kumimoji="1" lang="en-US" altLang="ja-JP" sz="2200" dirty="0"/>
          </a:p>
          <a:p>
            <a:pPr marL="114300" indent="0">
              <a:buNone/>
            </a:pPr>
            <a:endParaRPr kumimoji="1" lang="ja-JP" altLang="en-US" sz="2200" dirty="0"/>
          </a:p>
        </p:txBody>
      </p:sp>
      <p:sp>
        <p:nvSpPr>
          <p:cNvPr id="4" name="スライド番号プレースホルダー 2">
            <a:extLst>
              <a:ext uri="{FF2B5EF4-FFF2-40B4-BE49-F238E27FC236}">
                <a16:creationId xmlns:a16="http://schemas.microsoft.com/office/drawing/2014/main" id="{9C2F9262-00E1-35F9-6189-8920536ED9FF}"/>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a:t>
            </a:fld>
            <a:endParaRPr lang="ja-JP" altLang="en-US" dirty="0">
              <a:solidFill>
                <a:schemeClr val="tx1"/>
              </a:solidFill>
            </a:endParaRPr>
          </a:p>
        </p:txBody>
      </p:sp>
    </p:spTree>
    <p:extLst>
      <p:ext uri="{BB962C8B-B14F-4D97-AF65-F5344CB8AC3E}">
        <p14:creationId xmlns:p14="http://schemas.microsoft.com/office/powerpoint/2010/main" val="6495788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1692E89-4AED-B8C8-B974-25A8DA5024BE}"/>
              </a:ext>
            </a:extLst>
          </p:cNvPr>
          <p:cNvSpPr>
            <a:spLocks noGrp="1"/>
          </p:cNvSpPr>
          <p:nvPr>
            <p:ph type="title"/>
          </p:nvPr>
        </p:nvSpPr>
        <p:spPr>
          <a:xfrm>
            <a:off x="576100" y="291556"/>
            <a:ext cx="7886700" cy="706929"/>
          </a:xfrm>
        </p:spPr>
        <p:txBody>
          <a:bodyPr/>
          <a:lstStyle/>
          <a:p>
            <a:r>
              <a:rPr kumimoji="1" lang="ja-JP" altLang="en-US" dirty="0"/>
              <a:t>注意してほしい用語</a:t>
            </a:r>
          </a:p>
        </p:txBody>
      </p:sp>
      <p:sp>
        <p:nvSpPr>
          <p:cNvPr id="3" name="テキスト プレースホルダー 2">
            <a:extLst>
              <a:ext uri="{FF2B5EF4-FFF2-40B4-BE49-F238E27FC236}">
                <a16:creationId xmlns:a16="http://schemas.microsoft.com/office/drawing/2014/main" id="{946A1944-5BB9-3C96-CD69-23097094E18C}"/>
              </a:ext>
            </a:extLst>
          </p:cNvPr>
          <p:cNvSpPr>
            <a:spLocks noGrp="1"/>
          </p:cNvSpPr>
          <p:nvPr>
            <p:ph type="body" idx="1"/>
          </p:nvPr>
        </p:nvSpPr>
        <p:spPr>
          <a:xfrm>
            <a:off x="628650" y="1072056"/>
            <a:ext cx="7886700" cy="5420818"/>
          </a:xfrm>
        </p:spPr>
        <p:txBody>
          <a:bodyPr/>
          <a:lstStyle/>
          <a:p>
            <a:pPr marL="114300" indent="0">
              <a:buNone/>
            </a:pPr>
            <a:r>
              <a:rPr kumimoji="1" lang="ja-JP" altLang="en-US" dirty="0">
                <a:solidFill>
                  <a:schemeClr val="accent2">
                    <a:lumMod val="75000"/>
                  </a:schemeClr>
                </a:solidFill>
              </a:rPr>
              <a:t>運営権対価</a:t>
            </a:r>
            <a:r>
              <a:rPr kumimoji="1" lang="ja-JP" altLang="en-US" dirty="0"/>
              <a:t>：運営権に支払う対価</a:t>
            </a:r>
            <a:endParaRPr kumimoji="1" lang="en-US" altLang="ja-JP" dirty="0"/>
          </a:p>
          <a:p>
            <a:pPr marL="114300" indent="0">
              <a:buNone/>
            </a:pPr>
            <a:endParaRPr kumimoji="1" lang="en-US" altLang="ja-JP" dirty="0"/>
          </a:p>
          <a:p>
            <a:pPr marL="114300" indent="0">
              <a:buNone/>
            </a:pPr>
            <a:endParaRPr kumimoji="1" lang="en-US" altLang="ja-JP" dirty="0"/>
          </a:p>
          <a:p>
            <a:pPr marL="114300" indent="0">
              <a:buNone/>
            </a:pPr>
            <a:endParaRPr kumimoji="1" lang="en-US" altLang="ja-JP" dirty="0"/>
          </a:p>
          <a:p>
            <a:pPr marL="114300" indent="0">
              <a:buNone/>
            </a:pPr>
            <a:endParaRPr kumimoji="1" lang="en-US" altLang="ja-JP" dirty="0"/>
          </a:p>
          <a:p>
            <a:pPr marL="114300" indent="0">
              <a:lnSpc>
                <a:spcPts val="1000"/>
              </a:lnSpc>
              <a:spcBef>
                <a:spcPts val="0"/>
              </a:spcBef>
              <a:buNone/>
            </a:pPr>
            <a:endParaRPr kumimoji="1" lang="en-US" altLang="ja-JP" dirty="0">
              <a:solidFill>
                <a:schemeClr val="accent2">
                  <a:lumMod val="75000"/>
                </a:schemeClr>
              </a:solidFill>
            </a:endParaRPr>
          </a:p>
          <a:p>
            <a:pPr marL="114300" indent="0">
              <a:buNone/>
            </a:pPr>
            <a:r>
              <a:rPr kumimoji="1" lang="ja-JP" altLang="en-US" dirty="0">
                <a:solidFill>
                  <a:schemeClr val="accent2">
                    <a:lumMod val="75000"/>
                  </a:schemeClr>
                </a:solidFill>
              </a:rPr>
              <a:t>サービス対価</a:t>
            </a:r>
            <a:r>
              <a:rPr kumimoji="1" lang="ja-JP" altLang="en-US" dirty="0"/>
              <a:t>：サービスに支払う対価</a:t>
            </a:r>
          </a:p>
        </p:txBody>
      </p:sp>
      <p:sp>
        <p:nvSpPr>
          <p:cNvPr id="5" name="正方形/長方形 4">
            <a:extLst>
              <a:ext uri="{FF2B5EF4-FFF2-40B4-BE49-F238E27FC236}">
                <a16:creationId xmlns:a16="http://schemas.microsoft.com/office/drawing/2014/main" id="{5350F980-3AB9-676B-9A3A-AFC20ABEA43C}"/>
              </a:ext>
            </a:extLst>
          </p:cNvPr>
          <p:cNvSpPr/>
          <p:nvPr/>
        </p:nvSpPr>
        <p:spPr>
          <a:xfrm>
            <a:off x="1429407" y="1873575"/>
            <a:ext cx="2270234" cy="1552794"/>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F1168650-2FC4-9C26-408C-D18BF5D45584}"/>
              </a:ext>
            </a:extLst>
          </p:cNvPr>
          <p:cNvSpPr/>
          <p:nvPr/>
        </p:nvSpPr>
        <p:spPr>
          <a:xfrm>
            <a:off x="1434662" y="4579980"/>
            <a:ext cx="2270234" cy="1552794"/>
          </a:xfrm>
          <a:prstGeom prst="rect">
            <a:avLst/>
          </a:prstGeom>
          <a:noFill/>
          <a:ln w="28575">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C65D21F-880C-3533-BA97-C1DDBDCF1999}"/>
              </a:ext>
            </a:extLst>
          </p:cNvPr>
          <p:cNvSpPr/>
          <p:nvPr/>
        </p:nvSpPr>
        <p:spPr>
          <a:xfrm>
            <a:off x="5675573" y="4585235"/>
            <a:ext cx="2270234" cy="1552794"/>
          </a:xfrm>
          <a:prstGeom prst="rect">
            <a:avLst/>
          </a:prstGeom>
          <a:no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E1AE157B-0313-8246-EFFD-132A4B56CB8F}"/>
              </a:ext>
            </a:extLst>
          </p:cNvPr>
          <p:cNvSpPr/>
          <p:nvPr/>
        </p:nvSpPr>
        <p:spPr>
          <a:xfrm>
            <a:off x="5691339" y="1899852"/>
            <a:ext cx="2270234" cy="1552794"/>
          </a:xfrm>
          <a:prstGeom prst="rect">
            <a:avLst/>
          </a:prstGeom>
          <a:noFill/>
          <a:ln w="28575">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AEEFCCAE-A9F0-F4BA-7850-649092F082E9}"/>
              </a:ext>
            </a:extLst>
          </p:cNvPr>
          <p:cNvSpPr/>
          <p:nvPr/>
        </p:nvSpPr>
        <p:spPr>
          <a:xfrm>
            <a:off x="4014952" y="2070538"/>
            <a:ext cx="1355834" cy="430924"/>
          </a:xfrm>
          <a:prstGeom prst="rightArrow">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右 9">
            <a:extLst>
              <a:ext uri="{FF2B5EF4-FFF2-40B4-BE49-F238E27FC236}">
                <a16:creationId xmlns:a16="http://schemas.microsoft.com/office/drawing/2014/main" id="{34C57D5A-6C12-8C97-9E36-EE220B2E806C}"/>
              </a:ext>
            </a:extLst>
          </p:cNvPr>
          <p:cNvSpPr/>
          <p:nvPr/>
        </p:nvSpPr>
        <p:spPr>
          <a:xfrm>
            <a:off x="3999187" y="5356377"/>
            <a:ext cx="1355834" cy="430924"/>
          </a:xfrm>
          <a:prstGeom prst="rightArrow">
            <a:avLst/>
          </a:prstGeom>
          <a:solidFill>
            <a:schemeClr val="accent6">
              <a:lumMod val="40000"/>
              <a:lumOff val="60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AB4DBCB2-77FE-407D-859E-EC1FFBF7B498}"/>
              </a:ext>
            </a:extLst>
          </p:cNvPr>
          <p:cNvSpPr/>
          <p:nvPr/>
        </p:nvSpPr>
        <p:spPr>
          <a:xfrm rot="10800000">
            <a:off x="3999187" y="2758961"/>
            <a:ext cx="1355834" cy="430924"/>
          </a:xfrm>
          <a:prstGeom prst="rightArrow">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F1919768-AE32-FC03-7CF7-1F41522AEBD4}"/>
              </a:ext>
            </a:extLst>
          </p:cNvPr>
          <p:cNvSpPr/>
          <p:nvPr/>
        </p:nvSpPr>
        <p:spPr>
          <a:xfrm rot="10800000">
            <a:off x="4030718" y="4734899"/>
            <a:ext cx="1355834" cy="430924"/>
          </a:xfrm>
          <a:prstGeom prst="rightArrow">
            <a:avLst/>
          </a:prstGeom>
          <a:solidFill>
            <a:schemeClr val="accent2">
              <a:lumMod val="60000"/>
              <a:lumOff val="40000"/>
            </a:schemeClr>
          </a:solidFill>
          <a:ln>
            <a:solidFill>
              <a:schemeClr val="accent2">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テキスト ボックス 12">
            <a:extLst>
              <a:ext uri="{FF2B5EF4-FFF2-40B4-BE49-F238E27FC236}">
                <a16:creationId xmlns:a16="http://schemas.microsoft.com/office/drawing/2014/main" id="{B407AC75-78A2-1195-DD3D-16D0D4A8C44C}"/>
              </a:ext>
            </a:extLst>
          </p:cNvPr>
          <p:cNvSpPr txBox="1"/>
          <p:nvPr/>
        </p:nvSpPr>
        <p:spPr>
          <a:xfrm>
            <a:off x="2133601" y="2047248"/>
            <a:ext cx="902811" cy="523220"/>
          </a:xfrm>
          <a:prstGeom prst="rect">
            <a:avLst/>
          </a:prstGeom>
          <a:noFill/>
        </p:spPr>
        <p:txBody>
          <a:bodyPr wrap="none" rtlCol="0">
            <a:spAutoFit/>
          </a:bodyPr>
          <a:lstStyle/>
          <a:p>
            <a:r>
              <a:rPr kumimoji="1" lang="ja-JP" altLang="en-US" sz="2800" dirty="0">
                <a:latin typeface="Meiryo UI" panose="020B0604030504040204" pitchFamily="50" charset="-128"/>
                <a:ea typeface="Meiryo UI" panose="020B0604030504040204" pitchFamily="50" charset="-128"/>
              </a:rPr>
              <a:t>公共</a:t>
            </a:r>
          </a:p>
        </p:txBody>
      </p:sp>
      <p:sp>
        <p:nvSpPr>
          <p:cNvPr id="14" name="テキスト ボックス 13">
            <a:extLst>
              <a:ext uri="{FF2B5EF4-FFF2-40B4-BE49-F238E27FC236}">
                <a16:creationId xmlns:a16="http://schemas.microsoft.com/office/drawing/2014/main" id="{55D21945-980C-28F3-84AD-702B2673E7A7}"/>
              </a:ext>
            </a:extLst>
          </p:cNvPr>
          <p:cNvSpPr txBox="1"/>
          <p:nvPr/>
        </p:nvSpPr>
        <p:spPr>
          <a:xfrm>
            <a:off x="6195835" y="2031483"/>
            <a:ext cx="1261884" cy="523220"/>
          </a:xfrm>
          <a:prstGeom prst="rect">
            <a:avLst/>
          </a:prstGeom>
          <a:noFill/>
        </p:spPr>
        <p:txBody>
          <a:bodyPr wrap="none" rtlCol="0">
            <a:spAutoFit/>
          </a:bodyPr>
          <a:lstStyle/>
          <a:p>
            <a:r>
              <a:rPr kumimoji="1" lang="ja-JP" altLang="en-US" sz="2800" dirty="0">
                <a:latin typeface="Meiryo UI" panose="020B0604030504040204" pitchFamily="50" charset="-128"/>
                <a:ea typeface="Meiryo UI" panose="020B0604030504040204" pitchFamily="50" charset="-128"/>
              </a:rPr>
              <a:t>事業者</a:t>
            </a:r>
          </a:p>
        </p:txBody>
      </p:sp>
      <p:sp>
        <p:nvSpPr>
          <p:cNvPr id="15" name="テキスト ボックス 14">
            <a:extLst>
              <a:ext uri="{FF2B5EF4-FFF2-40B4-BE49-F238E27FC236}">
                <a16:creationId xmlns:a16="http://schemas.microsoft.com/office/drawing/2014/main" id="{13637DF0-AB81-3B8F-F94A-D5181282A5A6}"/>
              </a:ext>
            </a:extLst>
          </p:cNvPr>
          <p:cNvSpPr txBox="1"/>
          <p:nvPr/>
        </p:nvSpPr>
        <p:spPr>
          <a:xfrm>
            <a:off x="2159877" y="4669573"/>
            <a:ext cx="902811" cy="523220"/>
          </a:xfrm>
          <a:prstGeom prst="rect">
            <a:avLst/>
          </a:prstGeom>
          <a:noFill/>
        </p:spPr>
        <p:txBody>
          <a:bodyPr wrap="none" rtlCol="0">
            <a:spAutoFit/>
          </a:bodyPr>
          <a:lstStyle/>
          <a:p>
            <a:r>
              <a:rPr kumimoji="1" lang="ja-JP" altLang="en-US" sz="2800" dirty="0">
                <a:latin typeface="Meiryo UI" panose="020B0604030504040204" pitchFamily="50" charset="-128"/>
                <a:ea typeface="Meiryo UI" panose="020B0604030504040204" pitchFamily="50" charset="-128"/>
              </a:rPr>
              <a:t>公共</a:t>
            </a:r>
          </a:p>
        </p:txBody>
      </p:sp>
      <p:sp>
        <p:nvSpPr>
          <p:cNvPr id="16" name="テキスト ボックス 15">
            <a:extLst>
              <a:ext uri="{FF2B5EF4-FFF2-40B4-BE49-F238E27FC236}">
                <a16:creationId xmlns:a16="http://schemas.microsoft.com/office/drawing/2014/main" id="{2ABB81E2-602E-2951-EA06-32C985777A44}"/>
              </a:ext>
            </a:extLst>
          </p:cNvPr>
          <p:cNvSpPr txBox="1"/>
          <p:nvPr/>
        </p:nvSpPr>
        <p:spPr>
          <a:xfrm>
            <a:off x="6222111" y="4653808"/>
            <a:ext cx="1261884" cy="523220"/>
          </a:xfrm>
          <a:prstGeom prst="rect">
            <a:avLst/>
          </a:prstGeom>
          <a:noFill/>
        </p:spPr>
        <p:txBody>
          <a:bodyPr wrap="none" rtlCol="0">
            <a:spAutoFit/>
          </a:bodyPr>
          <a:lstStyle/>
          <a:p>
            <a:r>
              <a:rPr kumimoji="1" lang="ja-JP" altLang="en-US" sz="2800" dirty="0">
                <a:latin typeface="Meiryo UI" panose="020B0604030504040204" pitchFamily="50" charset="-128"/>
                <a:ea typeface="Meiryo UI" panose="020B0604030504040204" pitchFamily="50" charset="-128"/>
              </a:rPr>
              <a:t>事業者</a:t>
            </a:r>
          </a:p>
        </p:txBody>
      </p:sp>
      <p:sp>
        <p:nvSpPr>
          <p:cNvPr id="17" name="テキスト ボックス 16">
            <a:extLst>
              <a:ext uri="{FF2B5EF4-FFF2-40B4-BE49-F238E27FC236}">
                <a16:creationId xmlns:a16="http://schemas.microsoft.com/office/drawing/2014/main" id="{99482DE7-0AEF-24D8-35B2-CC85CC7EABF1}"/>
              </a:ext>
            </a:extLst>
          </p:cNvPr>
          <p:cNvSpPr txBox="1"/>
          <p:nvPr/>
        </p:nvSpPr>
        <p:spPr>
          <a:xfrm>
            <a:off x="1968288" y="2649972"/>
            <a:ext cx="1338828" cy="646331"/>
          </a:xfrm>
          <a:prstGeom prst="rect">
            <a:avLst/>
          </a:prstGeom>
          <a:noFill/>
        </p:spPr>
        <p:txBody>
          <a:bodyPr wrap="none" rtlCol="0">
            <a:spAutoFit/>
          </a:bodyPr>
          <a:lstStyle/>
          <a:p>
            <a:r>
              <a:rPr kumimoji="1" lang="ja-JP" altLang="en-US" sz="1800" dirty="0"/>
              <a:t>公共施設に</a:t>
            </a:r>
            <a:endParaRPr kumimoji="1" lang="en-US" altLang="ja-JP" sz="1800" dirty="0"/>
          </a:p>
          <a:p>
            <a:r>
              <a:rPr kumimoji="1" lang="ja-JP" altLang="en-US" sz="1800" dirty="0"/>
              <a:t>運営権設定</a:t>
            </a:r>
          </a:p>
        </p:txBody>
      </p:sp>
      <p:sp>
        <p:nvSpPr>
          <p:cNvPr id="18" name="テキスト ボックス 17">
            <a:extLst>
              <a:ext uri="{FF2B5EF4-FFF2-40B4-BE49-F238E27FC236}">
                <a16:creationId xmlns:a16="http://schemas.microsoft.com/office/drawing/2014/main" id="{0608DD80-7464-810D-680C-E759103647DA}"/>
              </a:ext>
            </a:extLst>
          </p:cNvPr>
          <p:cNvSpPr txBox="1"/>
          <p:nvPr/>
        </p:nvSpPr>
        <p:spPr>
          <a:xfrm>
            <a:off x="6114608" y="2644718"/>
            <a:ext cx="1569660" cy="646331"/>
          </a:xfrm>
          <a:prstGeom prst="rect">
            <a:avLst/>
          </a:prstGeom>
          <a:noFill/>
        </p:spPr>
        <p:txBody>
          <a:bodyPr wrap="none" rtlCol="0">
            <a:spAutoFit/>
          </a:bodyPr>
          <a:lstStyle/>
          <a:p>
            <a:r>
              <a:rPr kumimoji="1" lang="ja-JP" altLang="en-US" sz="1800" dirty="0"/>
              <a:t>対価を払い</a:t>
            </a:r>
            <a:endParaRPr kumimoji="1" lang="en-US" altLang="ja-JP" sz="1800" dirty="0"/>
          </a:p>
          <a:p>
            <a:r>
              <a:rPr kumimoji="1" lang="ja-JP" altLang="en-US" sz="1800" dirty="0"/>
              <a:t>運営事業実施</a:t>
            </a:r>
          </a:p>
        </p:txBody>
      </p:sp>
      <p:sp>
        <p:nvSpPr>
          <p:cNvPr id="19" name="テキスト ボックス 18">
            <a:extLst>
              <a:ext uri="{FF2B5EF4-FFF2-40B4-BE49-F238E27FC236}">
                <a16:creationId xmlns:a16="http://schemas.microsoft.com/office/drawing/2014/main" id="{5CD981BB-DF6C-7275-C3B7-AFBBA3E056E4}"/>
              </a:ext>
            </a:extLst>
          </p:cNvPr>
          <p:cNvSpPr txBox="1"/>
          <p:nvPr/>
        </p:nvSpPr>
        <p:spPr>
          <a:xfrm>
            <a:off x="5878127" y="5214489"/>
            <a:ext cx="2031325" cy="646331"/>
          </a:xfrm>
          <a:prstGeom prst="rect">
            <a:avLst/>
          </a:prstGeom>
          <a:noFill/>
        </p:spPr>
        <p:txBody>
          <a:bodyPr wrap="none" rtlCol="0">
            <a:spAutoFit/>
          </a:bodyPr>
          <a:lstStyle/>
          <a:p>
            <a:r>
              <a:rPr kumimoji="1" lang="ja-JP" altLang="en-US" sz="1800" dirty="0"/>
              <a:t>サービスを提供し</a:t>
            </a:r>
            <a:endParaRPr kumimoji="1" lang="en-US" altLang="ja-JP" sz="1800" dirty="0"/>
          </a:p>
          <a:p>
            <a:r>
              <a:rPr kumimoji="1" lang="ja-JP" altLang="en-US" sz="1800" dirty="0"/>
              <a:t>対価を受け取る</a:t>
            </a:r>
            <a:endParaRPr kumimoji="1" lang="en-US" altLang="ja-JP" sz="1800" dirty="0"/>
          </a:p>
        </p:txBody>
      </p:sp>
      <p:sp>
        <p:nvSpPr>
          <p:cNvPr id="20" name="テキスト ボックス 19">
            <a:extLst>
              <a:ext uri="{FF2B5EF4-FFF2-40B4-BE49-F238E27FC236}">
                <a16:creationId xmlns:a16="http://schemas.microsoft.com/office/drawing/2014/main" id="{CFD6388A-D793-286A-E5F7-350C8EDF1773}"/>
              </a:ext>
            </a:extLst>
          </p:cNvPr>
          <p:cNvSpPr txBox="1"/>
          <p:nvPr/>
        </p:nvSpPr>
        <p:spPr>
          <a:xfrm>
            <a:off x="1963032" y="5251274"/>
            <a:ext cx="1338828" cy="646331"/>
          </a:xfrm>
          <a:prstGeom prst="rect">
            <a:avLst/>
          </a:prstGeom>
          <a:noFill/>
        </p:spPr>
        <p:txBody>
          <a:bodyPr wrap="none" rtlCol="0">
            <a:spAutoFit/>
          </a:bodyPr>
          <a:lstStyle/>
          <a:p>
            <a:r>
              <a:rPr kumimoji="1" lang="ja-JP" altLang="en-US" sz="1800" dirty="0"/>
              <a:t>事業者に</a:t>
            </a:r>
            <a:endParaRPr kumimoji="1" lang="en-US" altLang="ja-JP" sz="1800" dirty="0"/>
          </a:p>
          <a:p>
            <a:r>
              <a:rPr kumimoji="1" lang="ja-JP" altLang="en-US" sz="1800" dirty="0"/>
              <a:t>対価を払う</a:t>
            </a:r>
          </a:p>
        </p:txBody>
      </p:sp>
      <p:sp>
        <p:nvSpPr>
          <p:cNvPr id="21" name="テキスト ボックス 20">
            <a:extLst>
              <a:ext uri="{FF2B5EF4-FFF2-40B4-BE49-F238E27FC236}">
                <a16:creationId xmlns:a16="http://schemas.microsoft.com/office/drawing/2014/main" id="{30388B33-BE37-2659-0235-C3759C2CDF2C}"/>
              </a:ext>
            </a:extLst>
          </p:cNvPr>
          <p:cNvSpPr txBox="1"/>
          <p:nvPr/>
        </p:nvSpPr>
        <p:spPr>
          <a:xfrm>
            <a:off x="4369896" y="3044109"/>
            <a:ext cx="646331" cy="369332"/>
          </a:xfrm>
          <a:prstGeom prst="rect">
            <a:avLst/>
          </a:prstGeom>
          <a:noFill/>
        </p:spPr>
        <p:txBody>
          <a:bodyPr wrap="none" rtlCol="0">
            <a:spAutoFit/>
          </a:bodyPr>
          <a:lstStyle/>
          <a:p>
            <a:r>
              <a:rPr kumimoji="1" lang="ja-JP" altLang="en-US" sz="1800" dirty="0"/>
              <a:t>対価</a:t>
            </a:r>
            <a:endParaRPr kumimoji="1" lang="en-US" altLang="ja-JP" sz="1800" dirty="0"/>
          </a:p>
        </p:txBody>
      </p:sp>
      <p:sp>
        <p:nvSpPr>
          <p:cNvPr id="22" name="テキスト ボックス 21">
            <a:extLst>
              <a:ext uri="{FF2B5EF4-FFF2-40B4-BE49-F238E27FC236}">
                <a16:creationId xmlns:a16="http://schemas.microsoft.com/office/drawing/2014/main" id="{551FEB73-874E-62BA-F9A7-B3CC42E71533}"/>
              </a:ext>
            </a:extLst>
          </p:cNvPr>
          <p:cNvSpPr txBox="1"/>
          <p:nvPr/>
        </p:nvSpPr>
        <p:spPr>
          <a:xfrm>
            <a:off x="4170199" y="1751335"/>
            <a:ext cx="877163" cy="369332"/>
          </a:xfrm>
          <a:prstGeom prst="rect">
            <a:avLst/>
          </a:prstGeom>
          <a:noFill/>
        </p:spPr>
        <p:txBody>
          <a:bodyPr wrap="none" rtlCol="0">
            <a:spAutoFit/>
          </a:bodyPr>
          <a:lstStyle/>
          <a:p>
            <a:r>
              <a:rPr kumimoji="1" lang="ja-JP" altLang="en-US" sz="1800" dirty="0"/>
              <a:t>運営権</a:t>
            </a:r>
          </a:p>
        </p:txBody>
      </p:sp>
      <p:sp>
        <p:nvSpPr>
          <p:cNvPr id="23" name="テキスト ボックス 22">
            <a:extLst>
              <a:ext uri="{FF2B5EF4-FFF2-40B4-BE49-F238E27FC236}">
                <a16:creationId xmlns:a16="http://schemas.microsoft.com/office/drawing/2014/main" id="{C57ECF4F-0CE5-BA53-B983-99C8812C0ABA}"/>
              </a:ext>
            </a:extLst>
          </p:cNvPr>
          <p:cNvSpPr txBox="1"/>
          <p:nvPr/>
        </p:nvSpPr>
        <p:spPr>
          <a:xfrm>
            <a:off x="4333114" y="5676941"/>
            <a:ext cx="646331" cy="369332"/>
          </a:xfrm>
          <a:prstGeom prst="rect">
            <a:avLst/>
          </a:prstGeom>
          <a:noFill/>
        </p:spPr>
        <p:txBody>
          <a:bodyPr wrap="none" rtlCol="0">
            <a:spAutoFit/>
          </a:bodyPr>
          <a:lstStyle/>
          <a:p>
            <a:r>
              <a:rPr kumimoji="1" lang="ja-JP" altLang="en-US" sz="1800" dirty="0"/>
              <a:t>対価</a:t>
            </a:r>
            <a:endParaRPr kumimoji="1" lang="en-US" altLang="ja-JP" sz="1800" dirty="0"/>
          </a:p>
        </p:txBody>
      </p:sp>
      <p:sp>
        <p:nvSpPr>
          <p:cNvPr id="24" name="テキスト ボックス 23">
            <a:extLst>
              <a:ext uri="{FF2B5EF4-FFF2-40B4-BE49-F238E27FC236}">
                <a16:creationId xmlns:a16="http://schemas.microsoft.com/office/drawing/2014/main" id="{D46C03FB-62EF-EAA2-BA9D-5EBA8059FC2F}"/>
              </a:ext>
            </a:extLst>
          </p:cNvPr>
          <p:cNvSpPr txBox="1"/>
          <p:nvPr/>
        </p:nvSpPr>
        <p:spPr>
          <a:xfrm>
            <a:off x="4164947" y="4373657"/>
            <a:ext cx="1107996" cy="369332"/>
          </a:xfrm>
          <a:prstGeom prst="rect">
            <a:avLst/>
          </a:prstGeom>
          <a:noFill/>
        </p:spPr>
        <p:txBody>
          <a:bodyPr wrap="none" rtlCol="0">
            <a:spAutoFit/>
          </a:bodyPr>
          <a:lstStyle/>
          <a:p>
            <a:r>
              <a:rPr kumimoji="1" lang="ja-JP" altLang="en-US" sz="1800" dirty="0"/>
              <a:t>サービス</a:t>
            </a:r>
          </a:p>
        </p:txBody>
      </p:sp>
      <p:sp>
        <p:nvSpPr>
          <p:cNvPr id="25" name="スライド番号プレースホルダー 2">
            <a:extLst>
              <a:ext uri="{FF2B5EF4-FFF2-40B4-BE49-F238E27FC236}">
                <a16:creationId xmlns:a16="http://schemas.microsoft.com/office/drawing/2014/main" id="{713FF842-7E35-3265-3389-3FDD48FBF4F4}"/>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29</a:t>
            </a:fld>
            <a:endParaRPr lang="ja-JP" altLang="en-US" dirty="0">
              <a:solidFill>
                <a:schemeClr val="tx1"/>
              </a:solidFill>
            </a:endParaRPr>
          </a:p>
        </p:txBody>
      </p:sp>
    </p:spTree>
    <p:extLst>
      <p:ext uri="{BB962C8B-B14F-4D97-AF65-F5344CB8AC3E}">
        <p14:creationId xmlns:p14="http://schemas.microsoft.com/office/powerpoint/2010/main" val="250877281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F0CB5897-88C1-1F61-9C4F-68F5A6A397C2}"/>
              </a:ext>
            </a:extLst>
          </p:cNvPr>
          <p:cNvSpPr>
            <a:spLocks noGrp="1"/>
          </p:cNvSpPr>
          <p:nvPr>
            <p:ph type="body" idx="1"/>
          </p:nvPr>
        </p:nvSpPr>
        <p:spPr>
          <a:xfrm>
            <a:off x="628650" y="514920"/>
            <a:ext cx="7886700" cy="5617027"/>
          </a:xfrm>
        </p:spPr>
        <p:txBody>
          <a:bodyPr>
            <a:normAutofit fontScale="92500"/>
          </a:bodyPr>
          <a:lstStyle/>
          <a:p>
            <a:pPr marL="715963" indent="-601663">
              <a:lnSpc>
                <a:spcPts val="2800"/>
              </a:lnSpc>
              <a:buNone/>
            </a:pPr>
            <a:r>
              <a:rPr kumimoji="1" lang="en-US" altLang="ja-JP" sz="2200" dirty="0"/>
              <a:t>2-1</a:t>
            </a:r>
            <a:r>
              <a:rPr kumimoji="1" lang="ja-JP" altLang="en-US" sz="2200" dirty="0"/>
              <a:t>．</a:t>
            </a:r>
            <a:r>
              <a:rPr kumimoji="1" lang="ja-JP" altLang="en-US" sz="2200" u="sng" dirty="0">
                <a:solidFill>
                  <a:schemeClr val="accent2">
                    <a:lumMod val="75000"/>
                  </a:schemeClr>
                </a:solidFill>
              </a:rPr>
              <a:t>２つめ</a:t>
            </a:r>
            <a:r>
              <a:rPr kumimoji="1" lang="ja-JP" altLang="en-US" sz="2200" dirty="0"/>
              <a:t>は、算定シート等で各方面と意見交換した結果、確認された</a:t>
            </a:r>
            <a:r>
              <a:rPr kumimoji="1" lang="ja-JP" altLang="en-US" sz="2200" dirty="0">
                <a:solidFill>
                  <a:schemeClr val="accent2">
                    <a:lumMod val="75000"/>
                  </a:schemeClr>
                </a:solidFill>
              </a:rPr>
              <a:t>サービス購入型</a:t>
            </a:r>
            <a:r>
              <a:rPr kumimoji="1" lang="en-US" altLang="ja-JP" sz="2200" dirty="0">
                <a:solidFill>
                  <a:schemeClr val="accent2">
                    <a:lumMod val="75000"/>
                  </a:schemeClr>
                </a:solidFill>
              </a:rPr>
              <a:t>PFI</a:t>
            </a:r>
            <a:r>
              <a:rPr kumimoji="1" lang="ja-JP" altLang="en-US" sz="2200" dirty="0">
                <a:solidFill>
                  <a:schemeClr val="accent2">
                    <a:lumMod val="75000"/>
                  </a:schemeClr>
                </a:solidFill>
              </a:rPr>
              <a:t>の限界</a:t>
            </a:r>
            <a:r>
              <a:rPr kumimoji="1" lang="ja-JP" altLang="en-US" sz="2200" dirty="0"/>
              <a:t>、</a:t>
            </a:r>
            <a:r>
              <a:rPr kumimoji="1" lang="ja-JP" altLang="en-US" sz="2200" dirty="0">
                <a:solidFill>
                  <a:schemeClr val="accent2">
                    <a:lumMod val="75000"/>
                  </a:schemeClr>
                </a:solidFill>
              </a:rPr>
              <a:t>費用削減としての</a:t>
            </a:r>
            <a:r>
              <a:rPr kumimoji="1" lang="en-US" altLang="ja-JP" sz="2200" dirty="0">
                <a:solidFill>
                  <a:schemeClr val="accent2">
                    <a:lumMod val="75000"/>
                  </a:schemeClr>
                </a:solidFill>
              </a:rPr>
              <a:t>VFM</a:t>
            </a:r>
            <a:r>
              <a:rPr kumimoji="1" lang="ja-JP" altLang="en-US" sz="2200" dirty="0">
                <a:solidFill>
                  <a:schemeClr val="accent2">
                    <a:lumMod val="75000"/>
                  </a:schemeClr>
                </a:solidFill>
              </a:rPr>
              <a:t>の限界</a:t>
            </a:r>
            <a:r>
              <a:rPr kumimoji="1" lang="ja-JP" altLang="en-US" sz="2200" dirty="0">
                <a:solidFill>
                  <a:schemeClr val="tx1"/>
                </a:solidFill>
              </a:rPr>
              <a:t>、必要な対応の方向性</a:t>
            </a:r>
            <a:r>
              <a:rPr kumimoji="1" lang="ja-JP" altLang="en-US" sz="2200" dirty="0"/>
              <a:t>についてお話します。</a:t>
            </a:r>
            <a:endParaRPr kumimoji="1" lang="en-US" altLang="ja-JP" sz="2200" dirty="0"/>
          </a:p>
          <a:p>
            <a:pPr marL="889000" indent="-774700">
              <a:lnSpc>
                <a:spcPts val="1000"/>
              </a:lnSpc>
              <a:spcBef>
                <a:spcPts val="0"/>
              </a:spcBef>
              <a:buNone/>
            </a:pPr>
            <a:endParaRPr kumimoji="1" lang="en-US" altLang="ja-JP" sz="2200" dirty="0"/>
          </a:p>
          <a:p>
            <a:pPr marL="717550" indent="-603250">
              <a:lnSpc>
                <a:spcPts val="2800"/>
              </a:lnSpc>
              <a:buNone/>
            </a:pPr>
            <a:r>
              <a:rPr kumimoji="1" lang="en-US" altLang="ja-JP" sz="2200" dirty="0"/>
              <a:t>2-2</a:t>
            </a:r>
            <a:r>
              <a:rPr kumimoji="1" lang="ja-JP" altLang="en-US" sz="2200" dirty="0"/>
              <a:t>．</a:t>
            </a:r>
            <a:r>
              <a:rPr kumimoji="1" lang="ja-JP" altLang="en-US" sz="2200" dirty="0">
                <a:solidFill>
                  <a:schemeClr val="accent2">
                    <a:lumMod val="75000"/>
                  </a:schemeClr>
                </a:solidFill>
              </a:rPr>
              <a:t>コンセッション事業の</a:t>
            </a:r>
            <a:r>
              <a:rPr kumimoji="1" lang="en-US" altLang="ja-JP" sz="2200" dirty="0">
                <a:solidFill>
                  <a:schemeClr val="accent2">
                    <a:lumMod val="75000"/>
                  </a:schemeClr>
                </a:solidFill>
              </a:rPr>
              <a:t>VFM</a:t>
            </a:r>
            <a:r>
              <a:rPr kumimoji="1" lang="ja-JP" altLang="en-US" sz="2200" dirty="0">
                <a:solidFill>
                  <a:schemeClr val="accent2">
                    <a:lumMod val="75000"/>
                  </a:schemeClr>
                </a:solidFill>
              </a:rPr>
              <a:t>の具体的な算定方法</a:t>
            </a:r>
            <a:r>
              <a:rPr kumimoji="1" lang="ja-JP" altLang="en-US" sz="2200" dirty="0"/>
              <a:t>は、</a:t>
            </a:r>
            <a:r>
              <a:rPr kumimoji="1" lang="en-US" altLang="ja-JP" sz="2200" dirty="0"/>
              <a:t>VFM</a:t>
            </a:r>
            <a:r>
              <a:rPr kumimoji="1" lang="ja-JP" altLang="en-US" sz="2200" dirty="0"/>
              <a:t>ガイドライン、運営権ガイドラインとも</a:t>
            </a:r>
            <a:r>
              <a:rPr kumimoji="1" lang="ja-JP" altLang="en-US" sz="2200" u="sng" dirty="0"/>
              <a:t>詳細を示していません</a:t>
            </a:r>
            <a:r>
              <a:rPr kumimoji="1" lang="ja-JP" altLang="en-US" sz="2200" dirty="0"/>
              <a:t>。</a:t>
            </a:r>
            <a:r>
              <a:rPr kumimoji="1" lang="ja-JP" altLang="en-US" sz="2200" dirty="0">
                <a:solidFill>
                  <a:schemeClr val="accent2">
                    <a:lumMod val="75000"/>
                  </a:schemeClr>
                </a:solidFill>
              </a:rPr>
              <a:t>令和３年の会計検査院報告</a:t>
            </a:r>
            <a:r>
              <a:rPr kumimoji="1" lang="ja-JP" altLang="en-US" sz="2200" dirty="0"/>
              <a:t>では、この点への</a:t>
            </a:r>
            <a:r>
              <a:rPr kumimoji="1" lang="ja-JP" altLang="en-US" sz="2200" dirty="0">
                <a:solidFill>
                  <a:schemeClr val="accent2">
                    <a:lumMod val="75000"/>
                  </a:schemeClr>
                </a:solidFill>
              </a:rPr>
              <a:t>対応を求められました</a:t>
            </a:r>
            <a:r>
              <a:rPr kumimoji="1" lang="ja-JP" altLang="en-US" sz="2200" dirty="0"/>
              <a:t>。</a:t>
            </a:r>
            <a:r>
              <a:rPr kumimoji="1" lang="ja-JP" altLang="en-US" sz="2200" u="sng" dirty="0"/>
              <a:t>今回調査は、基本的にそれへの対応</a:t>
            </a:r>
            <a:r>
              <a:rPr kumimoji="1" lang="ja-JP" altLang="en-US" sz="2200" dirty="0"/>
              <a:t>です。</a:t>
            </a:r>
            <a:endParaRPr kumimoji="1" lang="en-US" altLang="ja-JP" sz="2200" dirty="0"/>
          </a:p>
          <a:p>
            <a:pPr marL="889000" indent="-774700">
              <a:lnSpc>
                <a:spcPts val="1000"/>
              </a:lnSpc>
              <a:spcBef>
                <a:spcPts val="0"/>
              </a:spcBef>
              <a:buNone/>
            </a:pPr>
            <a:endParaRPr kumimoji="1" lang="en-US" altLang="ja-JP" sz="2200" dirty="0"/>
          </a:p>
          <a:p>
            <a:pPr marL="889000" indent="-774700">
              <a:lnSpc>
                <a:spcPts val="1000"/>
              </a:lnSpc>
              <a:spcBef>
                <a:spcPts val="0"/>
              </a:spcBef>
              <a:buNone/>
            </a:pPr>
            <a:endParaRPr kumimoji="1" lang="en-US" altLang="ja-JP" sz="2200" dirty="0"/>
          </a:p>
          <a:p>
            <a:pPr marL="717550" indent="-603250">
              <a:lnSpc>
                <a:spcPts val="2800"/>
              </a:lnSpc>
              <a:buNone/>
            </a:pPr>
            <a:r>
              <a:rPr kumimoji="1" lang="en-US" altLang="ja-JP" sz="2200" dirty="0"/>
              <a:t>2-3</a:t>
            </a:r>
            <a:r>
              <a:rPr kumimoji="1" lang="ja-JP" altLang="en-US" sz="2200" dirty="0"/>
              <a:t>．他方で、施設管理者の皆様に、</a:t>
            </a:r>
            <a:r>
              <a:rPr kumimoji="1" lang="ja-JP" altLang="en-US" sz="2200" dirty="0">
                <a:solidFill>
                  <a:schemeClr val="accent2">
                    <a:lumMod val="75000"/>
                  </a:schemeClr>
                </a:solidFill>
              </a:rPr>
              <a:t>上記の限界を踏まえて継続的な官民連携を図っていく</a:t>
            </a:r>
            <a:r>
              <a:rPr kumimoji="1" lang="ja-JP" altLang="en-US" sz="2200" dirty="0"/>
              <a:t>ためには、</a:t>
            </a:r>
            <a:r>
              <a:rPr kumimoji="1" lang="en-US" altLang="ja-JP" sz="2200" u="sng" dirty="0"/>
              <a:t>PFI</a:t>
            </a:r>
            <a:r>
              <a:rPr kumimoji="1" lang="ja-JP" altLang="en-US" sz="2200" u="sng" dirty="0"/>
              <a:t>について視野を広げて頂く必要</a:t>
            </a:r>
            <a:r>
              <a:rPr kumimoji="1" lang="ja-JP" altLang="en-US" sz="2200" dirty="0"/>
              <a:t>もあります。</a:t>
            </a:r>
            <a:r>
              <a:rPr kumimoji="1" lang="ja-JP" altLang="en-US" sz="2200" dirty="0">
                <a:solidFill>
                  <a:schemeClr val="accent2">
                    <a:lumMod val="75000"/>
                  </a:schemeClr>
                </a:solidFill>
              </a:rPr>
              <a:t>今回の算定シート策定はそのためにも必要</a:t>
            </a:r>
            <a:r>
              <a:rPr kumimoji="1" lang="ja-JP" altLang="en-US" sz="2200" dirty="0"/>
              <a:t>だったと考えています。</a:t>
            </a:r>
            <a:endParaRPr kumimoji="1" lang="en-US" altLang="ja-JP" sz="2200" dirty="0"/>
          </a:p>
          <a:p>
            <a:pPr marL="717550" indent="-603250">
              <a:lnSpc>
                <a:spcPts val="2800"/>
              </a:lnSpc>
              <a:buNone/>
            </a:pPr>
            <a:r>
              <a:rPr kumimoji="1" lang="en-US" altLang="ja-JP" sz="2200" dirty="0"/>
              <a:t>2-4.</a:t>
            </a:r>
            <a:r>
              <a:rPr kumimoji="1" lang="ja-JP" altLang="en-US" sz="2200" dirty="0"/>
              <a:t>　具体的には、</a:t>
            </a:r>
            <a:r>
              <a:rPr kumimoji="1" lang="ja-JP" altLang="en-US" sz="2200" dirty="0">
                <a:solidFill>
                  <a:schemeClr val="accent2">
                    <a:lumMod val="75000"/>
                  </a:schemeClr>
                </a:solidFill>
              </a:rPr>
              <a:t>「サービス水準の向上・新たな経済価値の追加」を</a:t>
            </a:r>
            <a:r>
              <a:rPr kumimoji="1" lang="en-US" altLang="ja-JP" sz="2200" dirty="0">
                <a:solidFill>
                  <a:schemeClr val="accent2">
                    <a:lumMod val="75000"/>
                  </a:schemeClr>
                </a:solidFill>
              </a:rPr>
              <a:t>VFM</a:t>
            </a:r>
            <a:r>
              <a:rPr kumimoji="1" lang="ja-JP" altLang="en-US" sz="2200" dirty="0">
                <a:solidFill>
                  <a:schemeClr val="accent2">
                    <a:lumMod val="75000"/>
                  </a:schemeClr>
                </a:solidFill>
              </a:rPr>
              <a:t>で測定するべき</a:t>
            </a:r>
            <a:r>
              <a:rPr kumimoji="1" lang="ja-JP" altLang="en-US" sz="2200" dirty="0"/>
              <a:t>、という方向性の提案です。</a:t>
            </a:r>
          </a:p>
        </p:txBody>
      </p:sp>
      <p:sp>
        <p:nvSpPr>
          <p:cNvPr id="2" name="スライド番号プレースホルダー 2">
            <a:extLst>
              <a:ext uri="{FF2B5EF4-FFF2-40B4-BE49-F238E27FC236}">
                <a16:creationId xmlns:a16="http://schemas.microsoft.com/office/drawing/2014/main" id="{CDD3DF8B-71B5-EB08-C387-D0351D35D53B}"/>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3</a:t>
            </a:fld>
            <a:endParaRPr lang="ja-JP" altLang="en-US" dirty="0">
              <a:solidFill>
                <a:schemeClr val="tx1"/>
              </a:solidFill>
            </a:endParaRPr>
          </a:p>
        </p:txBody>
      </p:sp>
    </p:spTree>
    <p:extLst>
      <p:ext uri="{BB962C8B-B14F-4D97-AF65-F5344CB8AC3E}">
        <p14:creationId xmlns:p14="http://schemas.microsoft.com/office/powerpoint/2010/main" val="42534084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プレースホルダー 2">
            <a:extLst>
              <a:ext uri="{FF2B5EF4-FFF2-40B4-BE49-F238E27FC236}">
                <a16:creationId xmlns:a16="http://schemas.microsoft.com/office/drawing/2014/main" id="{533C83F3-63CD-8FFA-37E7-06C94ACEEC72}"/>
              </a:ext>
            </a:extLst>
          </p:cNvPr>
          <p:cNvSpPr>
            <a:spLocks noGrp="1"/>
          </p:cNvSpPr>
          <p:nvPr>
            <p:ph type="body" idx="1"/>
          </p:nvPr>
        </p:nvSpPr>
        <p:spPr>
          <a:xfrm>
            <a:off x="628650" y="674914"/>
            <a:ext cx="7886700" cy="5502049"/>
          </a:xfrm>
        </p:spPr>
        <p:txBody>
          <a:bodyPr>
            <a:normAutofit fontScale="92500"/>
          </a:bodyPr>
          <a:lstStyle/>
          <a:p>
            <a:pPr marL="717550" indent="-603250">
              <a:lnSpc>
                <a:spcPts val="2800"/>
              </a:lnSpc>
              <a:buNone/>
            </a:pPr>
            <a:r>
              <a:rPr kumimoji="1" lang="en-US" altLang="ja-JP" sz="2200" dirty="0">
                <a:latin typeface="Meiryo UI" panose="020B0604030504040204" pitchFamily="50" charset="-128"/>
                <a:ea typeface="Meiryo UI" panose="020B0604030504040204" pitchFamily="50" charset="-128"/>
              </a:rPr>
              <a:t>3-1</a:t>
            </a:r>
            <a:r>
              <a:rPr kumimoji="1" lang="ja-JP" altLang="en-US" sz="2200" dirty="0">
                <a:latin typeface="Meiryo UI" panose="020B0604030504040204" pitchFamily="50" charset="-128"/>
                <a:ea typeface="Meiryo UI" panose="020B0604030504040204" pitchFamily="50" charset="-128"/>
              </a:rPr>
              <a:t>．</a:t>
            </a:r>
            <a:r>
              <a:rPr kumimoji="1" lang="ja-JP" altLang="en-US" sz="2200" u="sng" dirty="0">
                <a:solidFill>
                  <a:schemeClr val="accent2">
                    <a:lumMod val="75000"/>
                  </a:schemeClr>
                </a:solidFill>
                <a:latin typeface="Meiryo UI" panose="020B0604030504040204" pitchFamily="50" charset="-128"/>
                <a:ea typeface="Meiryo UI" panose="020B0604030504040204" pitchFamily="50" charset="-128"/>
              </a:rPr>
              <a:t>３つめ</a:t>
            </a:r>
            <a:r>
              <a:rPr kumimoji="1" lang="ja-JP" altLang="en-US" sz="2200" dirty="0">
                <a:latin typeface="Meiryo UI" panose="020B0604030504040204" pitchFamily="50" charset="-128"/>
                <a:ea typeface="Meiryo UI" panose="020B0604030504040204" pitchFamily="50" charset="-128"/>
              </a:rPr>
              <a:t>は、今述べた方向性を、</a:t>
            </a:r>
            <a:r>
              <a:rPr kumimoji="1" lang="ja-JP" altLang="en-US" sz="2200" u="sng" dirty="0">
                <a:latin typeface="Meiryo UI" panose="020B0604030504040204" pitchFamily="50" charset="-128"/>
                <a:ea typeface="Meiryo UI" panose="020B0604030504040204" pitchFamily="50" charset="-128"/>
              </a:rPr>
              <a:t>具体的な算定方法に落とし込む</a:t>
            </a:r>
            <a:r>
              <a:rPr kumimoji="1" lang="ja-JP" altLang="en-US" sz="2200" dirty="0">
                <a:latin typeface="Meiryo UI" panose="020B0604030504040204" pitchFamily="50" charset="-128"/>
                <a:ea typeface="Meiryo UI" panose="020B0604030504040204" pitchFamily="50" charset="-128"/>
              </a:rPr>
              <a:t>ための検討・整理についてお話します。</a:t>
            </a:r>
            <a:endParaRPr kumimoji="1" lang="en-US" altLang="ja-JP" sz="2200" dirty="0">
              <a:latin typeface="Meiryo UI" panose="020B0604030504040204" pitchFamily="50" charset="-128"/>
              <a:ea typeface="Meiryo UI" panose="020B0604030504040204" pitchFamily="50" charset="-128"/>
            </a:endParaRPr>
          </a:p>
          <a:p>
            <a:pPr marL="717550" indent="-603250">
              <a:lnSpc>
                <a:spcPts val="1600"/>
              </a:lnSpc>
              <a:spcBef>
                <a:spcPts val="0"/>
              </a:spcBef>
              <a:buNone/>
            </a:pPr>
            <a:endParaRPr kumimoji="1" lang="en-US" altLang="ja-JP" sz="2200" dirty="0">
              <a:latin typeface="Meiryo UI" panose="020B0604030504040204" pitchFamily="50" charset="-128"/>
              <a:ea typeface="Meiryo UI" panose="020B0604030504040204" pitchFamily="50" charset="-128"/>
            </a:endParaRPr>
          </a:p>
          <a:p>
            <a:pPr marL="717550" indent="-603250">
              <a:lnSpc>
                <a:spcPts val="2800"/>
              </a:lnSpc>
              <a:buNone/>
            </a:pPr>
            <a:r>
              <a:rPr kumimoji="1" lang="en-US" altLang="ja-JP" sz="2200" dirty="0">
                <a:latin typeface="Meiryo UI" panose="020B0604030504040204" pitchFamily="50" charset="-128"/>
                <a:ea typeface="Meiryo UI" panose="020B0604030504040204" pitchFamily="50" charset="-128"/>
              </a:rPr>
              <a:t>3-2.</a:t>
            </a:r>
            <a:r>
              <a:rPr kumimoji="1" lang="ja-JP" altLang="en-US" sz="2200" dirty="0">
                <a:latin typeface="Meiryo UI" panose="020B0604030504040204" pitchFamily="50" charset="-128"/>
                <a:ea typeface="Meiryo UI" panose="020B0604030504040204" pitchFamily="50" charset="-128"/>
              </a:rPr>
              <a:t>　まず</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a:t>
            </a:r>
            <a:r>
              <a:rPr kumimoji="1" lang="en-US" altLang="ja-JP" sz="2200" dirty="0">
                <a:solidFill>
                  <a:schemeClr val="accent2">
                    <a:lumMod val="75000"/>
                  </a:schemeClr>
                </a:solidFill>
                <a:latin typeface="Meiryo UI" panose="020B0604030504040204" pitchFamily="50" charset="-128"/>
                <a:ea typeface="Meiryo UI" panose="020B0604030504040204" pitchFamily="50" charset="-128"/>
              </a:rPr>
              <a:t>NVP’</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ー</a:t>
            </a:r>
            <a:r>
              <a:rPr kumimoji="1" lang="en-US" altLang="ja-JP" sz="2200" dirty="0">
                <a:solidFill>
                  <a:schemeClr val="accent2">
                    <a:lumMod val="75000"/>
                  </a:schemeClr>
                </a:solidFill>
                <a:latin typeface="Meiryo UI" panose="020B0604030504040204" pitchFamily="50" charset="-128"/>
                <a:ea typeface="Meiryo UI" panose="020B0604030504040204" pitchFamily="50" charset="-128"/>
              </a:rPr>
              <a:t>NVP</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」と「</a:t>
            </a:r>
            <a:r>
              <a:rPr kumimoji="1" lang="en-US" altLang="ja-JP" sz="2200" dirty="0">
                <a:solidFill>
                  <a:schemeClr val="accent2">
                    <a:lumMod val="75000"/>
                  </a:schemeClr>
                </a:solidFill>
                <a:latin typeface="Meiryo UI" panose="020B0604030504040204" pitchFamily="50" charset="-128"/>
                <a:ea typeface="Meiryo UI" panose="020B0604030504040204" pitchFamily="50" charset="-128"/>
              </a:rPr>
              <a:t>PSC</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ー</a:t>
            </a:r>
            <a:r>
              <a:rPr kumimoji="1" lang="en-US" altLang="ja-JP" sz="2200" dirty="0">
                <a:solidFill>
                  <a:schemeClr val="accent2">
                    <a:lumMod val="75000"/>
                  </a:schemeClr>
                </a:solidFill>
                <a:latin typeface="Meiryo UI" panose="020B0604030504040204" pitchFamily="50" charset="-128"/>
                <a:ea typeface="Meiryo UI" panose="020B0604030504040204" pitchFamily="50" charset="-128"/>
              </a:rPr>
              <a:t>PFI-LCC</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」という２種類のＶＦＭ算定方式</a:t>
            </a:r>
            <a:r>
              <a:rPr kumimoji="1" lang="ja-JP" altLang="en-US" sz="2200" dirty="0">
                <a:latin typeface="Meiryo UI" panose="020B0604030504040204" pitchFamily="50" charset="-128"/>
                <a:ea typeface="Meiryo UI" panose="020B0604030504040204" pitchFamily="50" charset="-128"/>
              </a:rPr>
              <a:t>がガイドラインで提示されている点を整理し、</a:t>
            </a:r>
            <a:r>
              <a:rPr kumimoji="1" lang="ja-JP" altLang="en-US" sz="2200" u="sng" dirty="0">
                <a:latin typeface="Meiryo UI" panose="020B0604030504040204" pitchFamily="50" charset="-128"/>
                <a:ea typeface="Meiryo UI" panose="020B0604030504040204" pitchFamily="50" charset="-128"/>
              </a:rPr>
              <a:t>各ケースへの適用を整理</a:t>
            </a:r>
            <a:r>
              <a:rPr kumimoji="1" lang="ja-JP" altLang="en-US" sz="2200" dirty="0">
                <a:latin typeface="Meiryo UI" panose="020B0604030504040204" pitchFamily="50" charset="-128"/>
                <a:ea typeface="Meiryo UI" panose="020B0604030504040204" pitchFamily="50" charset="-128"/>
              </a:rPr>
              <a:t>します。</a:t>
            </a:r>
            <a:endParaRPr kumimoji="1" lang="en-US" altLang="ja-JP" sz="2200" dirty="0">
              <a:latin typeface="Meiryo UI" panose="020B0604030504040204" pitchFamily="50" charset="-128"/>
              <a:ea typeface="Meiryo UI" panose="020B0604030504040204" pitchFamily="50" charset="-128"/>
            </a:endParaRPr>
          </a:p>
          <a:p>
            <a:pPr marL="717550" indent="-603250">
              <a:lnSpc>
                <a:spcPts val="1600"/>
              </a:lnSpc>
              <a:spcBef>
                <a:spcPts val="0"/>
              </a:spcBef>
              <a:buNone/>
            </a:pPr>
            <a:endParaRPr kumimoji="1" lang="en-US" altLang="ja-JP" sz="2200" dirty="0">
              <a:latin typeface="Meiryo UI" panose="020B0604030504040204" pitchFamily="50" charset="-128"/>
              <a:ea typeface="Meiryo UI" panose="020B0604030504040204" pitchFamily="50" charset="-128"/>
            </a:endParaRPr>
          </a:p>
          <a:p>
            <a:pPr marL="717550" indent="-603250">
              <a:lnSpc>
                <a:spcPts val="2800"/>
              </a:lnSpc>
              <a:buNone/>
            </a:pPr>
            <a:r>
              <a:rPr kumimoji="1" lang="en-US" altLang="ja-JP" sz="2200" dirty="0">
                <a:latin typeface="Meiryo UI" panose="020B0604030504040204" pitchFamily="50" charset="-128"/>
                <a:ea typeface="Meiryo UI" panose="020B0604030504040204" pitchFamily="50" charset="-128"/>
              </a:rPr>
              <a:t>3-3.</a:t>
            </a:r>
            <a:r>
              <a:rPr kumimoji="1" lang="ja-JP" altLang="en-US" sz="2200" dirty="0">
                <a:latin typeface="Meiryo UI" panose="020B0604030504040204" pitchFamily="50" charset="-128"/>
                <a:ea typeface="Meiryo UI" panose="020B0604030504040204" pitchFamily="50" charset="-128"/>
              </a:rPr>
              <a:t>　その上で、</a:t>
            </a:r>
            <a:r>
              <a:rPr kumimoji="1" lang="en-US" altLang="ja-JP" sz="2200" dirty="0">
                <a:solidFill>
                  <a:schemeClr val="accent2">
                    <a:lumMod val="75000"/>
                  </a:schemeClr>
                </a:solidFill>
                <a:latin typeface="Meiryo UI" panose="020B0604030504040204" pitchFamily="50" charset="-128"/>
                <a:ea typeface="Meiryo UI" panose="020B0604030504040204" pitchFamily="50" charset="-128"/>
              </a:rPr>
              <a:t>BT</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＋コンセッション、下水道コンセッションの</a:t>
            </a:r>
            <a:r>
              <a:rPr kumimoji="1" lang="en-US" altLang="ja-JP" sz="2200" dirty="0">
                <a:solidFill>
                  <a:schemeClr val="accent2">
                    <a:lumMod val="75000"/>
                  </a:schemeClr>
                </a:solidFill>
                <a:latin typeface="Meiryo UI" panose="020B0604030504040204" pitchFamily="50" charset="-128"/>
                <a:ea typeface="Meiryo UI" panose="020B0604030504040204" pitchFamily="50" charset="-128"/>
              </a:rPr>
              <a:t>VFM</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算定の枠組</a:t>
            </a:r>
            <a:r>
              <a:rPr kumimoji="1" lang="ja-JP" altLang="en-US" sz="2200" dirty="0">
                <a:latin typeface="Meiryo UI" panose="020B0604030504040204" pitchFamily="50" charset="-128"/>
                <a:ea typeface="Meiryo UI" panose="020B0604030504040204" pitchFamily="50" charset="-128"/>
              </a:rPr>
              <a:t>を整理します。</a:t>
            </a:r>
            <a:endParaRPr kumimoji="1" lang="en-US" altLang="ja-JP" sz="2200" dirty="0">
              <a:latin typeface="Meiryo UI" panose="020B0604030504040204" pitchFamily="50" charset="-128"/>
              <a:ea typeface="Meiryo UI" panose="020B0604030504040204" pitchFamily="50" charset="-128"/>
            </a:endParaRPr>
          </a:p>
          <a:p>
            <a:pPr marL="717550" indent="-603250">
              <a:lnSpc>
                <a:spcPts val="1600"/>
              </a:lnSpc>
              <a:spcBef>
                <a:spcPts val="0"/>
              </a:spcBef>
              <a:buNone/>
            </a:pPr>
            <a:endParaRPr kumimoji="1" lang="en-US" altLang="ja-JP" sz="2200" dirty="0">
              <a:latin typeface="Meiryo UI" panose="020B0604030504040204" pitchFamily="50" charset="-128"/>
              <a:ea typeface="Meiryo UI" panose="020B0604030504040204" pitchFamily="50" charset="-128"/>
            </a:endParaRPr>
          </a:p>
          <a:p>
            <a:pPr marL="846138" indent="-731838">
              <a:lnSpc>
                <a:spcPts val="2800"/>
              </a:lnSpc>
              <a:buNone/>
            </a:pPr>
            <a:r>
              <a:rPr kumimoji="1" lang="en-US" altLang="ja-JP" sz="2200" dirty="0">
                <a:latin typeface="Meiryo UI" panose="020B0604030504040204" pitchFamily="50" charset="-128"/>
                <a:ea typeface="Meiryo UI" panose="020B0604030504040204" pitchFamily="50" charset="-128"/>
              </a:rPr>
              <a:t>3-4</a:t>
            </a:r>
            <a:r>
              <a:rPr kumimoji="1" lang="ja-JP" altLang="en-US" sz="2200" dirty="0">
                <a:latin typeface="Meiryo UI" panose="020B0604030504040204" pitchFamily="50" charset="-128"/>
                <a:ea typeface="Meiryo UI" panose="020B0604030504040204" pitchFamily="50" charset="-128"/>
              </a:rPr>
              <a:t>．</a:t>
            </a:r>
            <a:r>
              <a:rPr kumimoji="1" lang="ja-JP" altLang="en-US" sz="2200" u="sng" dirty="0">
                <a:latin typeface="Meiryo UI" panose="020B0604030504040204" pitchFamily="50" charset="-128"/>
                <a:ea typeface="Meiryo UI" panose="020B0604030504040204" pitchFamily="50" charset="-128"/>
              </a:rPr>
              <a:t>下水道コンセッション事業のＶＦＭ算定</a:t>
            </a:r>
            <a:r>
              <a:rPr kumimoji="1" lang="ja-JP" altLang="en-US" sz="2200" dirty="0">
                <a:latin typeface="Meiryo UI" panose="020B0604030504040204" pitchFamily="50" charset="-128"/>
                <a:ea typeface="Meiryo UI" panose="020B0604030504040204" pitchFamily="50" charset="-128"/>
              </a:rPr>
              <a:t>は、運営権対価による投資が「費用節減」に活用される点で、やや複雑です。</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三浦市、須崎市、浜松市、宇部市、そして宮城県の下水道部分といった先行事例</a:t>
            </a:r>
            <a:r>
              <a:rPr kumimoji="1" lang="ja-JP" altLang="en-US" sz="2200" dirty="0">
                <a:latin typeface="Meiryo UI" panose="020B0604030504040204" pitchFamily="50" charset="-128"/>
                <a:ea typeface="Meiryo UI" panose="020B0604030504040204" pitchFamily="50" charset="-128"/>
              </a:rPr>
              <a:t>の費用設定を調べ、</a:t>
            </a:r>
            <a:r>
              <a:rPr kumimoji="1" lang="ja-JP" altLang="en-US" sz="2200" dirty="0">
                <a:solidFill>
                  <a:schemeClr val="accent2">
                    <a:lumMod val="75000"/>
                  </a:schemeClr>
                </a:solidFill>
                <a:latin typeface="Meiryo UI" panose="020B0604030504040204" pitchFamily="50" charset="-128"/>
                <a:ea typeface="Meiryo UI" panose="020B0604030504040204" pitchFamily="50" charset="-128"/>
              </a:rPr>
              <a:t>算定シートの整理に活用</a:t>
            </a:r>
            <a:r>
              <a:rPr kumimoji="1" lang="ja-JP" altLang="en-US" sz="2200" dirty="0">
                <a:latin typeface="Meiryo UI" panose="020B0604030504040204" pitchFamily="50" charset="-128"/>
                <a:ea typeface="Meiryo UI" panose="020B0604030504040204" pitchFamily="50" charset="-128"/>
              </a:rPr>
              <a:t>したので、整理結果をお伝えして、後半の算定シート等の詳細につなぎます。</a:t>
            </a:r>
            <a:endParaRPr kumimoji="1" lang="en-US" altLang="ja-JP" sz="2200" dirty="0">
              <a:latin typeface="Meiryo UI" panose="020B0604030504040204" pitchFamily="50" charset="-128"/>
              <a:ea typeface="Meiryo UI" panose="020B0604030504040204" pitchFamily="50" charset="-128"/>
            </a:endParaRPr>
          </a:p>
        </p:txBody>
      </p:sp>
      <p:sp>
        <p:nvSpPr>
          <p:cNvPr id="2" name="スライド番号プレースホルダー 2">
            <a:extLst>
              <a:ext uri="{FF2B5EF4-FFF2-40B4-BE49-F238E27FC236}">
                <a16:creationId xmlns:a16="http://schemas.microsoft.com/office/drawing/2014/main" id="{775272AC-98BC-900D-067E-8D9BE549037F}"/>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4</a:t>
            </a:fld>
            <a:endParaRPr lang="ja-JP" altLang="en-US" dirty="0">
              <a:solidFill>
                <a:schemeClr val="tx1"/>
              </a:solidFill>
            </a:endParaRPr>
          </a:p>
        </p:txBody>
      </p:sp>
    </p:spTree>
    <p:extLst>
      <p:ext uri="{BB962C8B-B14F-4D97-AF65-F5344CB8AC3E}">
        <p14:creationId xmlns:p14="http://schemas.microsoft.com/office/powerpoint/2010/main" val="2325392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1169CA-8211-2AD9-230B-BDA22ABC13F0}"/>
              </a:ext>
            </a:extLst>
          </p:cNvPr>
          <p:cNvSpPr>
            <a:spLocks noGrp="1"/>
          </p:cNvSpPr>
          <p:nvPr>
            <p:ph type="title"/>
          </p:nvPr>
        </p:nvSpPr>
        <p:spPr>
          <a:xfrm>
            <a:off x="802822" y="2270126"/>
            <a:ext cx="7886700" cy="1325563"/>
          </a:xfrm>
        </p:spPr>
        <p:txBody>
          <a:bodyPr>
            <a:normAutofit/>
          </a:bodyPr>
          <a:lstStyle/>
          <a:p>
            <a:r>
              <a:rPr kumimoji="1" lang="ja-JP" altLang="en-US" sz="3200">
                <a:latin typeface="Meiryo UI" panose="020B0604030504040204" pitchFamily="34" charset="-128"/>
                <a:ea typeface="Meiryo UI" panose="020B0604030504040204" pitchFamily="34" charset="-128"/>
              </a:rPr>
              <a:t>１．「サービス購入型」の</a:t>
            </a:r>
            <a:r>
              <a:rPr kumimoji="1" lang="en-US" altLang="ja-JP" sz="3200" dirty="0">
                <a:latin typeface="Meiryo UI" panose="020B0604030504040204" pitchFamily="34" charset="-128"/>
                <a:ea typeface="Meiryo UI" panose="020B0604030504040204" pitchFamily="34" charset="-128"/>
              </a:rPr>
              <a:t>VFM</a:t>
            </a:r>
            <a:r>
              <a:rPr kumimoji="1" lang="ja-JP" altLang="en-US" sz="3200">
                <a:latin typeface="Meiryo UI" panose="020B0604030504040204" pitchFamily="34" charset="-128"/>
                <a:ea typeface="Meiryo UI" panose="020B0604030504040204" pitchFamily="34" charset="-128"/>
              </a:rPr>
              <a:t>算定について</a:t>
            </a:r>
          </a:p>
        </p:txBody>
      </p:sp>
      <p:sp>
        <p:nvSpPr>
          <p:cNvPr id="3" name="スライド番号プレースホルダー 2">
            <a:extLst>
              <a:ext uri="{FF2B5EF4-FFF2-40B4-BE49-F238E27FC236}">
                <a16:creationId xmlns:a16="http://schemas.microsoft.com/office/drawing/2014/main" id="{F28158E0-3147-1D6C-09F9-8AC92BA1CE54}"/>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5</a:t>
            </a:fld>
            <a:endParaRPr lang="ja-JP" altLang="en-US" dirty="0">
              <a:solidFill>
                <a:schemeClr val="tx1"/>
              </a:solidFill>
            </a:endParaRPr>
          </a:p>
        </p:txBody>
      </p:sp>
    </p:spTree>
    <p:extLst>
      <p:ext uri="{BB962C8B-B14F-4D97-AF65-F5344CB8AC3E}">
        <p14:creationId xmlns:p14="http://schemas.microsoft.com/office/powerpoint/2010/main" val="7831381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20024" y="418291"/>
            <a:ext cx="8257166" cy="541352"/>
          </a:xfrm>
        </p:spPr>
        <p:txBody>
          <a:bodyPr>
            <a:noAutofit/>
          </a:bodyPr>
          <a:lstStyle/>
          <a:p>
            <a:r>
              <a:rPr lang="ja-JP" altLang="en-US" sz="3400" dirty="0">
                <a:latin typeface="Meiryo UI" panose="020B0604030504040204" pitchFamily="50" charset="-128"/>
                <a:ea typeface="Meiryo UI" panose="020B0604030504040204" pitchFamily="50" charset="-128"/>
              </a:rPr>
              <a:t>令和</a:t>
            </a:r>
            <a:r>
              <a:rPr lang="en-US" altLang="ja-JP" sz="3400" dirty="0">
                <a:latin typeface="Meiryo UI" panose="020B0604030504040204" pitchFamily="50" charset="-128"/>
                <a:ea typeface="Meiryo UI" panose="020B0604030504040204" pitchFamily="50" charset="-128"/>
              </a:rPr>
              <a:t>5</a:t>
            </a:r>
            <a:r>
              <a:rPr lang="ja-JP" altLang="en-US" sz="3400" dirty="0">
                <a:latin typeface="Meiryo UI" panose="020B0604030504040204" pitchFamily="50" charset="-128"/>
                <a:ea typeface="Meiryo UI" panose="020B0604030504040204" pitchFamily="50" charset="-128"/>
              </a:rPr>
              <a:t>年</a:t>
            </a:r>
            <a:r>
              <a:rPr lang="en-US" altLang="ja-JP" sz="3400" dirty="0">
                <a:latin typeface="Meiryo UI" panose="020B0604030504040204" pitchFamily="50" charset="-128"/>
                <a:ea typeface="Meiryo UI" panose="020B0604030504040204" pitchFamily="50" charset="-128"/>
              </a:rPr>
              <a:t>VFM</a:t>
            </a:r>
            <a:r>
              <a:rPr lang="ja-JP" altLang="en-US" sz="3400" dirty="0">
                <a:latin typeface="Meiryo UI" panose="020B0604030504040204" pitchFamily="50" charset="-128"/>
                <a:ea typeface="Meiryo UI" panose="020B0604030504040204" pitchFamily="50" charset="-128"/>
              </a:rPr>
              <a:t>ガイドラインの</a:t>
            </a:r>
            <a:r>
              <a:rPr kumimoji="1" lang="ja-JP" altLang="en-US" sz="3400" dirty="0">
                <a:latin typeface="Meiryo UI" panose="020B0604030504040204" pitchFamily="50" charset="-128"/>
                <a:ea typeface="Meiryo UI" panose="020B0604030504040204" pitchFamily="50" charset="-128"/>
              </a:rPr>
              <a:t>改定</a:t>
            </a:r>
            <a:r>
              <a:rPr lang="ja-JP" altLang="en-US" sz="3400" dirty="0">
                <a:latin typeface="Meiryo UI" panose="020B0604030504040204" pitchFamily="50" charset="-128"/>
                <a:ea typeface="Meiryo UI" panose="020B0604030504040204" pitchFamily="50" charset="-128"/>
              </a:rPr>
              <a:t>等</a:t>
            </a:r>
            <a:endParaRPr kumimoji="1" lang="ja-JP" altLang="en-US" sz="3400"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2"/>
          </p:nvPr>
        </p:nvSpPr>
        <p:spPr>
          <a:xfrm>
            <a:off x="6793454" y="5624513"/>
            <a:ext cx="2057400" cy="273844"/>
          </a:xfrm>
        </p:spPr>
        <p:txBody>
          <a:bodyPr/>
          <a:lstStyle/>
          <a:p>
            <a:r>
              <a:rPr lang="en-US" altLang="ja-JP" dirty="0"/>
              <a:t>1</a:t>
            </a:r>
            <a:endParaRPr kumimoji="1" lang="ja-JP" altLang="en-US" dirty="0"/>
          </a:p>
        </p:txBody>
      </p:sp>
      <p:sp>
        <p:nvSpPr>
          <p:cNvPr id="11" name="コンテンツ プレースホルダー 2"/>
          <p:cNvSpPr>
            <a:spLocks noGrp="1"/>
          </p:cNvSpPr>
          <p:nvPr>
            <p:ph idx="1"/>
          </p:nvPr>
        </p:nvSpPr>
        <p:spPr>
          <a:xfrm>
            <a:off x="258184" y="1137872"/>
            <a:ext cx="8380849" cy="5227069"/>
          </a:xfrm>
        </p:spPr>
        <p:txBody>
          <a:bodyPr>
            <a:normAutofit/>
          </a:bodyPr>
          <a:lstStyle/>
          <a:p>
            <a:pPr marL="0" indent="0">
              <a:lnSpc>
                <a:spcPts val="2880"/>
              </a:lnSpc>
              <a:spcBef>
                <a:spcPts val="0"/>
              </a:spcBef>
              <a:buNone/>
            </a:pPr>
            <a:r>
              <a:rPr lang="ja-JP" altLang="en-US" sz="2400" dirty="0">
                <a:latin typeface="Meiryo UI" panose="020B0604030504040204" pitchFamily="50" charset="-128"/>
                <a:ea typeface="Meiryo UI" panose="020B0604030504040204" pitchFamily="50" charset="-128"/>
              </a:rPr>
              <a:t>令和</a:t>
            </a:r>
            <a:r>
              <a:rPr lang="en-US" altLang="ja-JP" sz="2400" dirty="0">
                <a:latin typeface="Meiryo UI" panose="020B0604030504040204" pitchFamily="50" charset="-128"/>
                <a:ea typeface="Meiryo UI" panose="020B0604030504040204" pitchFamily="50" charset="-128"/>
              </a:rPr>
              <a:t>3</a:t>
            </a:r>
            <a:r>
              <a:rPr lang="ja-JP" altLang="en-US" sz="2400" dirty="0">
                <a:latin typeface="Meiryo UI" panose="020B0604030504040204" pitchFamily="50" charset="-128"/>
                <a:ea typeface="Meiryo UI" panose="020B0604030504040204" pitchFamily="50" charset="-128"/>
              </a:rPr>
              <a:t>年会計検査院報告所見では、次の事項について対応が求められた。</a:t>
            </a:r>
            <a:endParaRPr lang="en-US" altLang="ja-JP" sz="2400" dirty="0">
              <a:latin typeface="Meiryo UI" panose="020B0604030504040204" pitchFamily="50" charset="-128"/>
              <a:ea typeface="Meiryo UI" panose="020B0604030504040204" pitchFamily="50" charset="-128"/>
            </a:endParaRPr>
          </a:p>
          <a:p>
            <a:pPr marL="0" indent="0">
              <a:lnSpc>
                <a:spcPts val="2000"/>
              </a:lnSpc>
              <a:spcBef>
                <a:spcPts val="0"/>
              </a:spcBef>
              <a:buNone/>
            </a:pPr>
            <a:endParaRPr lang="en-US" altLang="ja-JP" sz="2400" dirty="0">
              <a:latin typeface="Meiryo UI" panose="020B0604030504040204" pitchFamily="50" charset="-128"/>
              <a:ea typeface="Meiryo UI" panose="020B0604030504040204" pitchFamily="50" charset="-128"/>
            </a:endParaRPr>
          </a:p>
          <a:p>
            <a:pPr marL="540544" indent="-540544">
              <a:buFont typeface="+mj-lt"/>
              <a:buAutoNum type="arabicPeriod"/>
            </a:pPr>
            <a:r>
              <a:rPr lang="ja-JP" altLang="en-US" sz="2400" dirty="0">
                <a:solidFill>
                  <a:schemeClr val="accent2">
                    <a:lumMod val="75000"/>
                  </a:schemeClr>
                </a:solidFill>
                <a:latin typeface="Meiryo UI" panose="020B0604030504040204" pitchFamily="50" charset="-128"/>
                <a:ea typeface="Meiryo UI" panose="020B0604030504040204" pitchFamily="50" charset="-128"/>
              </a:rPr>
              <a:t>独立採算型・コンセッション事業での</a:t>
            </a:r>
            <a:r>
              <a:rPr lang="en-US" altLang="ja-JP" sz="2400" dirty="0">
                <a:solidFill>
                  <a:schemeClr val="accent2">
                    <a:lumMod val="75000"/>
                  </a:schemeClr>
                </a:solidFill>
                <a:latin typeface="Meiryo UI" panose="020B0604030504040204" pitchFamily="50" charset="-128"/>
                <a:ea typeface="Meiryo UI" panose="020B0604030504040204" pitchFamily="50" charset="-128"/>
              </a:rPr>
              <a:t>VFM</a:t>
            </a:r>
            <a:r>
              <a:rPr lang="ja-JP" altLang="en-US" sz="2400" dirty="0">
                <a:solidFill>
                  <a:schemeClr val="accent2">
                    <a:lumMod val="75000"/>
                  </a:schemeClr>
                </a:solidFill>
                <a:latin typeface="Meiryo UI" panose="020B0604030504040204" pitchFamily="50" charset="-128"/>
                <a:ea typeface="Meiryo UI" panose="020B0604030504040204" pitchFamily="50" charset="-128"/>
              </a:rPr>
              <a:t>算定に係る対応</a:t>
            </a:r>
            <a:endParaRPr lang="en-US" altLang="ja-JP" sz="2400" dirty="0">
              <a:solidFill>
                <a:schemeClr val="accent2">
                  <a:lumMod val="75000"/>
                </a:schemeClr>
              </a:solidFill>
              <a:latin typeface="Meiryo UI" panose="020B0604030504040204" pitchFamily="50" charset="-128"/>
              <a:ea typeface="Meiryo UI" panose="020B0604030504040204" pitchFamily="50" charset="-128"/>
            </a:endParaRPr>
          </a:p>
          <a:p>
            <a:pPr marL="540544" indent="-540544">
              <a:buFont typeface="+mj-lt"/>
              <a:buAutoNum type="arabicPeriod" startAt="2"/>
            </a:pPr>
            <a:r>
              <a:rPr lang="en-US" altLang="ja-JP" sz="2400" dirty="0">
                <a:solidFill>
                  <a:schemeClr val="accent2">
                    <a:lumMod val="75000"/>
                  </a:schemeClr>
                </a:solidFill>
                <a:latin typeface="Meiryo UI" panose="020B0604030504040204" pitchFamily="50" charset="-128"/>
                <a:ea typeface="Meiryo UI" panose="020B0604030504040204" pitchFamily="50" charset="-128"/>
              </a:rPr>
              <a:t>PSC</a:t>
            </a:r>
            <a:r>
              <a:rPr lang="ja-JP" altLang="ja-JP" sz="2400" dirty="0">
                <a:solidFill>
                  <a:schemeClr val="accent2">
                    <a:lumMod val="75000"/>
                  </a:schemeClr>
                </a:solidFill>
                <a:latin typeface="Meiryo UI" panose="020B0604030504040204" pitchFamily="50" charset="-128"/>
                <a:ea typeface="Meiryo UI" panose="020B0604030504040204" pitchFamily="50" charset="-128"/>
              </a:rPr>
              <a:t>への競争の効果の反映に</a:t>
            </a:r>
            <a:r>
              <a:rPr lang="ja-JP" altLang="en-US" sz="2400" dirty="0">
                <a:solidFill>
                  <a:schemeClr val="accent2">
                    <a:lumMod val="75000"/>
                  </a:schemeClr>
                </a:solidFill>
                <a:latin typeface="Meiryo UI" panose="020B0604030504040204" pitchFamily="50" charset="-128"/>
                <a:ea typeface="Meiryo UI" panose="020B0604030504040204" pitchFamily="50" charset="-128"/>
              </a:rPr>
              <a:t>係る対応</a:t>
            </a:r>
            <a:endParaRPr lang="en-US" altLang="ja-JP" sz="2400" dirty="0">
              <a:solidFill>
                <a:schemeClr val="accent2">
                  <a:lumMod val="75000"/>
                </a:schemeClr>
              </a:solidFill>
              <a:latin typeface="Meiryo UI" panose="020B0604030504040204" pitchFamily="50" charset="-128"/>
              <a:ea typeface="Meiryo UI" panose="020B0604030504040204" pitchFamily="50" charset="-128"/>
            </a:endParaRPr>
          </a:p>
          <a:p>
            <a:pPr marL="540544" indent="-540544">
              <a:buFont typeface="+mj-lt"/>
              <a:buAutoNum type="arabicPeriod" startAt="2"/>
            </a:pPr>
            <a:r>
              <a:rPr lang="ja-JP" altLang="en-US" sz="2400" dirty="0">
                <a:solidFill>
                  <a:schemeClr val="accent2">
                    <a:lumMod val="75000"/>
                  </a:schemeClr>
                </a:solidFill>
                <a:latin typeface="Meiryo UI" panose="020B0604030504040204" pitchFamily="50" charset="-128"/>
                <a:ea typeface="Meiryo UI" panose="020B0604030504040204" pitchFamily="50" charset="-128"/>
              </a:rPr>
              <a:t>割引率の選定（リスクフリーレート、インフレ予想、リスク調整）に係る対応</a:t>
            </a:r>
            <a:endParaRPr lang="en-US" altLang="ja-JP" sz="2400" dirty="0">
              <a:solidFill>
                <a:schemeClr val="accent2">
                  <a:lumMod val="75000"/>
                </a:schemeClr>
              </a:solidFill>
              <a:latin typeface="Meiryo UI" panose="020B0604030504040204" pitchFamily="50" charset="-128"/>
              <a:ea typeface="Meiryo UI" panose="020B0604030504040204" pitchFamily="50" charset="-128"/>
            </a:endParaRPr>
          </a:p>
          <a:p>
            <a:pPr marL="0" indent="0">
              <a:buNone/>
            </a:pPr>
            <a:endParaRPr lang="en-US" altLang="ja-JP" sz="2400" dirty="0">
              <a:solidFill>
                <a:schemeClr val="accent2">
                  <a:lumMod val="75000"/>
                </a:schemeClr>
              </a:solidFill>
              <a:latin typeface="Meiryo UI" panose="020B0604030504040204" pitchFamily="50" charset="-128"/>
              <a:ea typeface="Meiryo UI" panose="020B0604030504040204" pitchFamily="50" charset="-128"/>
            </a:endParaRPr>
          </a:p>
          <a:p>
            <a:pPr marL="0" indent="0">
              <a:buNone/>
            </a:pPr>
            <a:r>
              <a:rPr lang="ja-JP" altLang="en-US" sz="2400" dirty="0">
                <a:latin typeface="Meiryo UI" panose="020B0604030504040204" pitchFamily="50" charset="-128"/>
                <a:ea typeface="Meiryo UI" panose="020B0604030504040204" pitchFamily="50" charset="-128"/>
              </a:rPr>
              <a:t>　⇒ </a:t>
            </a:r>
            <a:r>
              <a:rPr lang="ja-JP" altLang="en-US" sz="2400" u="sng" dirty="0">
                <a:latin typeface="Meiryo UI" panose="020B0604030504040204" pitchFamily="50" charset="-128"/>
                <a:ea typeface="Meiryo UI" panose="020B0604030504040204" pitchFamily="50" charset="-128"/>
              </a:rPr>
              <a:t>令和</a:t>
            </a:r>
            <a:r>
              <a:rPr lang="en-US" altLang="ja-JP" sz="2400" u="sng" dirty="0">
                <a:latin typeface="Meiryo UI" panose="020B0604030504040204" pitchFamily="50" charset="-128"/>
                <a:ea typeface="Meiryo UI" panose="020B0604030504040204" pitchFamily="50" charset="-128"/>
              </a:rPr>
              <a:t>5</a:t>
            </a:r>
            <a:r>
              <a:rPr lang="ja-JP" altLang="en-US" sz="2400" u="sng" dirty="0">
                <a:latin typeface="Meiryo UI" panose="020B0604030504040204" pitchFamily="50" charset="-128"/>
                <a:ea typeface="Meiryo UI" panose="020B0604030504040204" pitchFamily="50" charset="-128"/>
              </a:rPr>
              <a:t>年</a:t>
            </a:r>
            <a:r>
              <a:rPr lang="en-US" altLang="ja-JP" sz="2400" u="sng" dirty="0">
                <a:latin typeface="Meiryo UI" panose="020B0604030504040204" pitchFamily="50" charset="-128"/>
                <a:ea typeface="Meiryo UI" panose="020B0604030504040204" pitchFamily="50" charset="-128"/>
              </a:rPr>
              <a:t>6</a:t>
            </a:r>
            <a:r>
              <a:rPr lang="ja-JP" altLang="en-US" sz="2400" u="sng" dirty="0">
                <a:latin typeface="Meiryo UI" panose="020B0604030504040204" pitchFamily="50" charset="-128"/>
                <a:ea typeface="Meiryo UI" panose="020B0604030504040204" pitchFamily="50" charset="-128"/>
              </a:rPr>
              <a:t>月の</a:t>
            </a:r>
            <a:r>
              <a:rPr lang="en-US" altLang="ja-JP" sz="2400" u="sng" dirty="0">
                <a:latin typeface="Meiryo UI" panose="020B0604030504040204" pitchFamily="50" charset="-128"/>
                <a:ea typeface="Meiryo UI" panose="020B0604030504040204" pitchFamily="50" charset="-128"/>
              </a:rPr>
              <a:t>VFM</a:t>
            </a:r>
            <a:r>
              <a:rPr lang="ja-JP" altLang="en-US" sz="2400" u="sng" dirty="0">
                <a:latin typeface="Meiryo UI" panose="020B0604030504040204" pitchFamily="50" charset="-128"/>
                <a:ea typeface="Meiryo UI" panose="020B0604030504040204" pitchFamily="50" charset="-128"/>
              </a:rPr>
              <a:t>ガイドライン改正で、１～３に対応</a:t>
            </a:r>
            <a:endParaRPr lang="en-US" altLang="ja-JP" sz="2400" u="sng" dirty="0">
              <a:latin typeface="Meiryo UI" panose="020B0604030504040204" pitchFamily="50" charset="-128"/>
              <a:ea typeface="Meiryo UI" panose="020B0604030504040204" pitchFamily="50" charset="-128"/>
            </a:endParaRPr>
          </a:p>
          <a:p>
            <a:pPr marL="538163" indent="-538163">
              <a:buNone/>
            </a:pPr>
            <a:r>
              <a:rPr lang="ja-JP" altLang="en-US" sz="2400" dirty="0">
                <a:solidFill>
                  <a:schemeClr val="accent2">
                    <a:lumMod val="75000"/>
                  </a:schemeClr>
                </a:solidFill>
                <a:latin typeface="Meiryo UI" panose="020B0604030504040204" pitchFamily="50" charset="-128"/>
                <a:ea typeface="Meiryo UI" panose="020B0604030504040204" pitchFamily="50" charset="-128"/>
              </a:rPr>
              <a:t>　⇒ 令和</a:t>
            </a:r>
            <a:r>
              <a:rPr lang="en-US" altLang="ja-JP" sz="2400" dirty="0">
                <a:solidFill>
                  <a:schemeClr val="accent2">
                    <a:lumMod val="75000"/>
                  </a:schemeClr>
                </a:solidFill>
                <a:latin typeface="Meiryo UI" panose="020B0604030504040204" pitchFamily="50" charset="-128"/>
                <a:ea typeface="Meiryo UI" panose="020B0604030504040204" pitchFamily="50" charset="-128"/>
              </a:rPr>
              <a:t>5</a:t>
            </a:r>
            <a:r>
              <a:rPr lang="ja-JP" altLang="en-US" sz="2400" dirty="0">
                <a:solidFill>
                  <a:schemeClr val="accent2">
                    <a:lumMod val="75000"/>
                  </a:schemeClr>
                </a:solidFill>
                <a:latin typeface="Meiryo UI" panose="020B0604030504040204" pitchFamily="50" charset="-128"/>
                <a:ea typeface="Meiryo UI" panose="020B0604030504040204" pitchFamily="50" charset="-128"/>
              </a:rPr>
              <a:t>年度策定の標準算定シート等では、２と３に対応。実施件数の多い「サービス購入型」を対象とした。</a:t>
            </a:r>
            <a:endParaRPr lang="en-US" altLang="ja-JP" sz="2400" dirty="0">
              <a:solidFill>
                <a:schemeClr val="accent2">
                  <a:lumMod val="75000"/>
                </a:schemeClr>
              </a:solidFill>
              <a:latin typeface="Meiryo UI" panose="020B0604030504040204" pitchFamily="50" charset="-128"/>
              <a:ea typeface="Meiryo UI" panose="020B0604030504040204" pitchFamily="50" charset="-128"/>
            </a:endParaRPr>
          </a:p>
          <a:p>
            <a:pPr marL="447675" indent="-447675">
              <a:buNone/>
            </a:pPr>
            <a:r>
              <a:rPr lang="ja-JP" altLang="en-US" sz="2400" dirty="0">
                <a:solidFill>
                  <a:schemeClr val="accent2">
                    <a:lumMod val="75000"/>
                  </a:schemeClr>
                </a:solidFill>
                <a:latin typeface="Meiryo UI" panose="020B0604030504040204" pitchFamily="50" charset="-128"/>
                <a:ea typeface="Meiryo UI" panose="020B0604030504040204" pitchFamily="50" charset="-128"/>
              </a:rPr>
              <a:t>　⇒ 本年度は、１に対応する案を策定。</a:t>
            </a:r>
            <a:endParaRPr lang="en-US" altLang="ja-JP" sz="2400" dirty="0">
              <a:solidFill>
                <a:schemeClr val="accent2">
                  <a:lumMod val="75000"/>
                </a:schemeClr>
              </a:solidFill>
              <a:latin typeface="Meiryo UI" panose="020B0604030504040204" pitchFamily="50" charset="-128"/>
              <a:ea typeface="Meiryo UI" panose="020B0604030504040204" pitchFamily="50" charset="-128"/>
            </a:endParaRPr>
          </a:p>
        </p:txBody>
      </p:sp>
      <p:sp>
        <p:nvSpPr>
          <p:cNvPr id="3" name="スライド番号プレースホルダー 2">
            <a:extLst>
              <a:ext uri="{FF2B5EF4-FFF2-40B4-BE49-F238E27FC236}">
                <a16:creationId xmlns:a16="http://schemas.microsoft.com/office/drawing/2014/main" id="{7FDFC3D0-E401-050F-CB0D-11940C5854F5}"/>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6</a:t>
            </a:fld>
            <a:endParaRPr lang="ja-JP" altLang="en-US" dirty="0">
              <a:solidFill>
                <a:schemeClr val="tx1"/>
              </a:solidFill>
            </a:endParaRPr>
          </a:p>
        </p:txBody>
      </p:sp>
    </p:spTree>
    <p:extLst>
      <p:ext uri="{BB962C8B-B14F-4D97-AF65-F5344CB8AC3E}">
        <p14:creationId xmlns:p14="http://schemas.microsoft.com/office/powerpoint/2010/main" val="23753673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488"/>
        <p:cNvGrpSpPr/>
        <p:nvPr/>
      </p:nvGrpSpPr>
      <p:grpSpPr>
        <a:xfrm>
          <a:off x="0" y="0"/>
          <a:ext cx="0" cy="0"/>
          <a:chOff x="0" y="0"/>
          <a:chExt cx="0" cy="0"/>
        </a:xfrm>
      </p:grpSpPr>
      <p:sp>
        <p:nvSpPr>
          <p:cNvPr id="489" name="Google Shape;489;p43"/>
          <p:cNvSpPr txBox="1"/>
          <p:nvPr/>
        </p:nvSpPr>
        <p:spPr>
          <a:xfrm>
            <a:off x="-72516" y="2708920"/>
            <a:ext cx="9289032"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3200">
                <a:solidFill>
                  <a:srgbClr val="000000"/>
                </a:solidFill>
                <a:latin typeface="Arial"/>
                <a:ea typeface="Arial"/>
                <a:cs typeface="Arial"/>
                <a:sym typeface="Arial"/>
              </a:rPr>
              <a:t>「VFM標準算定マニュアル（案）」の策定について</a:t>
            </a:r>
            <a:endParaRPr sz="3200">
              <a:solidFill>
                <a:srgbClr val="000000"/>
              </a:solidFill>
              <a:latin typeface="Arial"/>
              <a:ea typeface="Arial"/>
              <a:cs typeface="Arial"/>
              <a:sym typeface="Arial"/>
            </a:endParaRPr>
          </a:p>
        </p:txBody>
      </p:sp>
      <p:sp>
        <p:nvSpPr>
          <p:cNvPr id="490" name="Google Shape;490;p43"/>
          <p:cNvSpPr txBox="1"/>
          <p:nvPr/>
        </p:nvSpPr>
        <p:spPr>
          <a:xfrm>
            <a:off x="7164288" y="254835"/>
            <a:ext cx="1664492" cy="430887"/>
          </a:xfrm>
          <a:prstGeom prst="rect">
            <a:avLst/>
          </a:prstGeom>
          <a:noFill/>
          <a:ln w="317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spcBef>
                <a:spcPts val="0"/>
              </a:spcBef>
              <a:spcAft>
                <a:spcPts val="0"/>
              </a:spcAft>
              <a:buNone/>
            </a:pPr>
            <a:r>
              <a:rPr lang="ja-JP" sz="2200">
                <a:solidFill>
                  <a:schemeClr val="dk1"/>
                </a:solidFill>
                <a:latin typeface="Arial"/>
                <a:ea typeface="Arial"/>
                <a:cs typeface="Arial"/>
                <a:sym typeface="Arial"/>
              </a:rPr>
              <a:t>資料３</a:t>
            </a:r>
            <a:endParaRPr/>
          </a:p>
        </p:txBody>
      </p:sp>
      <p:grpSp>
        <p:nvGrpSpPr>
          <p:cNvPr id="491" name="Google Shape;491;p43"/>
          <p:cNvGrpSpPr/>
          <p:nvPr/>
        </p:nvGrpSpPr>
        <p:grpSpPr>
          <a:xfrm>
            <a:off x="271668" y="5405338"/>
            <a:ext cx="8600664" cy="615950"/>
            <a:chOff x="322131" y="5405338"/>
            <a:chExt cx="9144000" cy="615950"/>
          </a:xfrm>
        </p:grpSpPr>
        <p:sp>
          <p:nvSpPr>
            <p:cNvPr id="492" name="Google Shape;492;p43"/>
            <p:cNvSpPr txBox="1"/>
            <p:nvPr/>
          </p:nvSpPr>
          <p:spPr>
            <a:xfrm>
              <a:off x="322131" y="5540448"/>
              <a:ext cx="9144000" cy="462190"/>
            </a:xfrm>
            <a:prstGeom prst="rect">
              <a:avLst/>
            </a:prstGeom>
            <a:noFill/>
            <a:ln>
              <a:noFill/>
            </a:ln>
          </p:spPr>
          <p:txBody>
            <a:bodyPr spcFirstLastPara="1" wrap="square" lIns="91950" tIns="45975" rIns="91950" bIns="45975" anchor="t" anchorCtr="0">
              <a:spAutoFit/>
            </a:bodyPr>
            <a:lstStyle/>
            <a:p>
              <a:pPr marL="0" marR="0" lvl="0" indent="0" algn="ctr" rtl="0">
                <a:spcBef>
                  <a:spcPts val="0"/>
                </a:spcBef>
                <a:spcAft>
                  <a:spcPts val="0"/>
                </a:spcAft>
                <a:buNone/>
              </a:pPr>
              <a:r>
                <a:rPr lang="ja-JP" sz="2400">
                  <a:solidFill>
                    <a:schemeClr val="dk1"/>
                  </a:solidFill>
                  <a:latin typeface="Arial"/>
                  <a:ea typeface="Arial"/>
                  <a:cs typeface="Arial"/>
                  <a:sym typeface="Arial"/>
                </a:rPr>
                <a:t>内閣府 民間資金等活用事業推進室</a:t>
              </a:r>
              <a:endParaRPr/>
            </a:p>
          </p:txBody>
        </p:sp>
        <p:pic>
          <p:nvPicPr>
            <p:cNvPr id="493" name="Google Shape;493;p43" descr="symbol"/>
            <p:cNvPicPr preferRelativeResize="0"/>
            <p:nvPr/>
          </p:nvPicPr>
          <p:blipFill rotWithShape="1">
            <a:blip r:embed="rId3">
              <a:alphaModFix/>
            </a:blip>
            <a:srcRect/>
            <a:stretch/>
          </p:blipFill>
          <p:spPr>
            <a:xfrm>
              <a:off x="1685925" y="5405338"/>
              <a:ext cx="676275" cy="615950"/>
            </a:xfrm>
            <a:prstGeom prst="rect">
              <a:avLst/>
            </a:prstGeom>
            <a:noFill/>
            <a:ln>
              <a:noFill/>
            </a:ln>
          </p:spPr>
        </p:pic>
      </p:grpSp>
      <p:sp>
        <p:nvSpPr>
          <p:cNvPr id="494" name="Google Shape;494;p43"/>
          <p:cNvSpPr txBox="1"/>
          <p:nvPr/>
        </p:nvSpPr>
        <p:spPr>
          <a:xfrm>
            <a:off x="271668" y="4022670"/>
            <a:ext cx="8600664" cy="716106"/>
          </a:xfrm>
          <a:prstGeom prst="rect">
            <a:avLst/>
          </a:prstGeom>
          <a:noFill/>
          <a:ln>
            <a:noFill/>
          </a:ln>
        </p:spPr>
        <p:txBody>
          <a:bodyPr spcFirstLastPara="1" wrap="square" lIns="91950" tIns="45975" rIns="91950" bIns="45975" anchor="t" anchorCtr="0">
            <a:spAutoFit/>
          </a:bodyPr>
          <a:lstStyle/>
          <a:p>
            <a:pPr marL="0" marR="0" lvl="0" indent="0" algn="ctr" rtl="0">
              <a:spcBef>
                <a:spcPts val="0"/>
              </a:spcBef>
              <a:spcAft>
                <a:spcPts val="0"/>
              </a:spcAft>
              <a:buNone/>
            </a:pPr>
            <a:r>
              <a:rPr lang="ja-JP" sz="1800">
                <a:solidFill>
                  <a:schemeClr val="dk1"/>
                </a:solidFill>
                <a:latin typeface="Arial"/>
                <a:ea typeface="Arial"/>
                <a:cs typeface="Arial"/>
                <a:sym typeface="Arial"/>
              </a:rPr>
              <a:t>令和６年３月29日</a:t>
            </a:r>
            <a:endParaRPr sz="1800">
              <a:solidFill>
                <a:schemeClr val="dk1"/>
              </a:solidFill>
              <a:latin typeface="Arial"/>
              <a:ea typeface="Arial"/>
              <a:cs typeface="Arial"/>
              <a:sym typeface="Arial"/>
            </a:endParaRPr>
          </a:p>
          <a:p>
            <a:pPr marL="0" marR="0" lvl="0" indent="0" algn="ctr" rtl="0">
              <a:spcBef>
                <a:spcPts val="450"/>
              </a:spcBef>
              <a:spcAft>
                <a:spcPts val="0"/>
              </a:spcAft>
              <a:buNone/>
            </a:pPr>
            <a:r>
              <a:rPr lang="ja-JP" sz="1800">
                <a:solidFill>
                  <a:schemeClr val="dk1"/>
                </a:solidFill>
                <a:latin typeface="Arial"/>
                <a:ea typeface="Arial"/>
                <a:cs typeface="Arial"/>
                <a:sym typeface="Arial"/>
              </a:rPr>
              <a:t>第13回事業推進部会</a:t>
            </a:r>
            <a:endParaRPr/>
          </a:p>
        </p:txBody>
      </p:sp>
      <p:sp>
        <p:nvSpPr>
          <p:cNvPr id="2" name="スライド番号プレースホルダー 2">
            <a:extLst>
              <a:ext uri="{FF2B5EF4-FFF2-40B4-BE49-F238E27FC236}">
                <a16:creationId xmlns:a16="http://schemas.microsoft.com/office/drawing/2014/main" id="{25DC6834-9DD9-53B8-6AE7-7E28FB663DEF}"/>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7</a:t>
            </a:fld>
            <a:endParaRPr lang="ja-JP" alt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500" name="Google Shape;500;p44"/>
          <p:cNvSpPr txBox="1"/>
          <p:nvPr/>
        </p:nvSpPr>
        <p:spPr>
          <a:xfrm>
            <a:off x="327171" y="472505"/>
            <a:ext cx="3267000" cy="243849"/>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rgbClr val="548135"/>
              </a:buClr>
              <a:buSzPts val="1600"/>
              <a:buFont typeface="Noto Sans Symbols"/>
              <a:buChar char="■"/>
            </a:pPr>
            <a:r>
              <a:rPr lang="ja-JP" sz="1600" b="1">
                <a:solidFill>
                  <a:srgbClr val="548135"/>
                </a:solidFill>
                <a:latin typeface="Arial"/>
                <a:ea typeface="Arial"/>
                <a:cs typeface="Arial"/>
                <a:sym typeface="Arial"/>
              </a:rPr>
              <a:t>目的・背景</a:t>
            </a:r>
            <a:endParaRPr sz="1600" b="1" dirty="0">
              <a:solidFill>
                <a:srgbClr val="548135"/>
              </a:solidFill>
              <a:latin typeface="Arial"/>
              <a:ea typeface="Arial"/>
              <a:cs typeface="Arial"/>
              <a:sym typeface="Arial"/>
            </a:endParaRPr>
          </a:p>
        </p:txBody>
      </p:sp>
      <p:sp>
        <p:nvSpPr>
          <p:cNvPr id="501" name="Google Shape;501;p44"/>
          <p:cNvSpPr txBox="1"/>
          <p:nvPr/>
        </p:nvSpPr>
        <p:spPr>
          <a:xfrm>
            <a:off x="327171" y="742343"/>
            <a:ext cx="8359629" cy="450380"/>
          </a:xfrm>
          <a:prstGeom prst="rect">
            <a:avLst/>
          </a:prstGeom>
          <a:noFill/>
          <a:ln>
            <a:noFill/>
          </a:ln>
        </p:spPr>
        <p:txBody>
          <a:bodyPr spcFirstLastPara="1" wrap="square" lIns="0" tIns="0" rIns="0" bIns="0" anchor="t" anchorCtr="0">
            <a:spAutoFit/>
          </a:bodyPr>
          <a:lstStyle/>
          <a:p>
            <a:pPr marL="213995" marR="0" lvl="0" indent="-213995" algn="l" rtl="0">
              <a:lnSpc>
                <a:spcPct val="110000"/>
              </a:lnSpc>
              <a:spcBef>
                <a:spcPts val="0"/>
              </a:spcBef>
              <a:spcAft>
                <a:spcPts val="0"/>
              </a:spcAft>
              <a:buClr>
                <a:schemeClr val="dk1"/>
              </a:buClr>
              <a:buSzPts val="1400"/>
              <a:buFont typeface="Arial"/>
              <a:buChar char="•"/>
            </a:pPr>
            <a:r>
              <a:rPr lang="ja-JP" sz="1400">
                <a:solidFill>
                  <a:schemeClr val="dk1"/>
                </a:solidFill>
                <a:latin typeface="Arial"/>
                <a:ea typeface="Arial"/>
                <a:cs typeface="Arial"/>
                <a:sym typeface="Arial"/>
              </a:rPr>
              <a:t>担当者等がVFM算定に係る作業を自ら進められるよう、作業上の負担軽減を考慮するとともに、令和3年5月の会計検査院所見への対応をポイントとして組み込む形で、標準的なVFM算定方法を解説するマニュアルを策定。</a:t>
            </a:r>
            <a:endParaRPr sz="1800" dirty="0">
              <a:solidFill>
                <a:schemeClr val="dk1"/>
              </a:solidFill>
              <a:latin typeface="Arial"/>
              <a:ea typeface="Arial"/>
              <a:cs typeface="Arial"/>
              <a:sym typeface="Arial"/>
            </a:endParaRPr>
          </a:p>
        </p:txBody>
      </p:sp>
      <p:sp>
        <p:nvSpPr>
          <p:cNvPr id="502" name="Google Shape;502;p44"/>
          <p:cNvSpPr txBox="1"/>
          <p:nvPr/>
        </p:nvSpPr>
        <p:spPr>
          <a:xfrm>
            <a:off x="327171" y="1441728"/>
            <a:ext cx="3267000" cy="243849"/>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rgbClr val="548135"/>
              </a:buClr>
              <a:buSzPts val="1600"/>
              <a:buFont typeface="Noto Sans Symbols"/>
              <a:buChar char="■"/>
            </a:pPr>
            <a:r>
              <a:rPr lang="ja-JP" sz="1600" b="1">
                <a:solidFill>
                  <a:srgbClr val="548135"/>
                </a:solidFill>
                <a:latin typeface="Arial"/>
                <a:ea typeface="Arial"/>
                <a:cs typeface="Arial"/>
                <a:sym typeface="Arial"/>
              </a:rPr>
              <a:t>全体構成</a:t>
            </a:r>
            <a:endParaRPr sz="1600" b="1">
              <a:solidFill>
                <a:srgbClr val="548135"/>
              </a:solidFill>
              <a:latin typeface="Arial"/>
              <a:ea typeface="Arial"/>
              <a:cs typeface="Arial"/>
              <a:sym typeface="Arial"/>
            </a:endParaRPr>
          </a:p>
        </p:txBody>
      </p:sp>
      <p:sp>
        <p:nvSpPr>
          <p:cNvPr id="503" name="Google Shape;503;p44"/>
          <p:cNvSpPr txBox="1"/>
          <p:nvPr/>
        </p:nvSpPr>
        <p:spPr>
          <a:xfrm>
            <a:off x="327171" y="1695823"/>
            <a:ext cx="8359629" cy="687368"/>
          </a:xfrm>
          <a:prstGeom prst="rect">
            <a:avLst/>
          </a:prstGeom>
          <a:noFill/>
          <a:ln>
            <a:noFill/>
          </a:ln>
        </p:spPr>
        <p:txBody>
          <a:bodyPr spcFirstLastPara="1" wrap="square" lIns="0" tIns="0" rIns="0" bIns="0" anchor="t" anchorCtr="0">
            <a:spAutoFit/>
          </a:bodyPr>
          <a:lstStyle/>
          <a:p>
            <a:pPr marL="285750" marR="0" lvl="0" indent="-285750" algn="l" rtl="0">
              <a:lnSpc>
                <a:spcPct val="110000"/>
              </a:lnSpc>
              <a:spcBef>
                <a:spcPts val="0"/>
              </a:spcBef>
              <a:spcAft>
                <a:spcPts val="0"/>
              </a:spcAft>
              <a:buClr>
                <a:schemeClr val="dk1"/>
              </a:buClr>
              <a:buSzPts val="1400"/>
              <a:buFont typeface="Arial"/>
              <a:buChar char="•"/>
            </a:pPr>
            <a:r>
              <a:rPr lang="ja-JP" sz="1400">
                <a:solidFill>
                  <a:schemeClr val="dk1"/>
                </a:solidFill>
                <a:latin typeface="Arial"/>
                <a:ea typeface="Arial"/>
                <a:cs typeface="Arial"/>
                <a:sym typeface="Arial"/>
              </a:rPr>
              <a:t>標準算定マニュアル：算定手順を、算定シートに従って説明するもの。</a:t>
            </a:r>
            <a:endParaRPr sz="1400">
              <a:solidFill>
                <a:schemeClr val="dk1"/>
              </a:solidFill>
              <a:latin typeface="Arial"/>
              <a:ea typeface="Arial"/>
              <a:cs typeface="Arial"/>
              <a:sym typeface="Arial"/>
            </a:endParaRPr>
          </a:p>
          <a:p>
            <a:pPr marL="285750" marR="0" lvl="0" indent="-285750" algn="l" rtl="0">
              <a:lnSpc>
                <a:spcPct val="110000"/>
              </a:lnSpc>
              <a:spcBef>
                <a:spcPts val="0"/>
              </a:spcBef>
              <a:spcAft>
                <a:spcPts val="0"/>
              </a:spcAft>
              <a:buClr>
                <a:schemeClr val="dk1"/>
              </a:buClr>
              <a:buSzPts val="1400"/>
              <a:buFont typeface="Arial"/>
              <a:buChar char="•"/>
            </a:pPr>
            <a:r>
              <a:rPr lang="ja-JP" sz="1400">
                <a:solidFill>
                  <a:schemeClr val="dk1"/>
                </a:solidFill>
                <a:latin typeface="Arial"/>
                <a:ea typeface="Arial"/>
                <a:cs typeface="Arial"/>
                <a:sym typeface="Arial"/>
              </a:rPr>
              <a:t>標準算定シート：必要項目を入力することによって、自動的にVFMが算定されるよう設計したもの。（次ページで詳述）</a:t>
            </a:r>
            <a:endParaRPr sz="1400">
              <a:solidFill>
                <a:schemeClr val="dk1"/>
              </a:solidFill>
              <a:latin typeface="Arial"/>
              <a:ea typeface="Arial"/>
              <a:cs typeface="Arial"/>
              <a:sym typeface="Arial"/>
            </a:endParaRPr>
          </a:p>
        </p:txBody>
      </p:sp>
      <p:sp>
        <p:nvSpPr>
          <p:cNvPr id="504" name="Google Shape;504;p44"/>
          <p:cNvSpPr/>
          <p:nvPr/>
        </p:nvSpPr>
        <p:spPr>
          <a:xfrm>
            <a:off x="0" y="8203"/>
            <a:ext cx="9144000" cy="331981"/>
          </a:xfrm>
          <a:prstGeom prst="rect">
            <a:avLst/>
          </a:prstGeom>
          <a:gradFill>
            <a:gsLst>
              <a:gs pos="0">
                <a:srgbClr val="66FF66"/>
              </a:gs>
              <a:gs pos="50000">
                <a:srgbClr val="FFFFFF"/>
              </a:gs>
              <a:gs pos="100000">
                <a:srgbClr val="66FF66"/>
              </a:gs>
            </a:gsLst>
            <a:lin ang="5400000" scaled="0"/>
          </a:gradFill>
          <a:ln>
            <a:noFill/>
          </a:ln>
        </p:spPr>
        <p:txBody>
          <a:bodyPr spcFirstLastPara="1" wrap="square" lIns="84925" tIns="42450" rIns="84925" bIns="42450" anchor="t" anchorCtr="0">
            <a:spAutoFit/>
          </a:bodyPr>
          <a:lstStyle/>
          <a:p>
            <a:pPr marL="0" marR="0" lvl="0" indent="0" algn="ctr" rtl="0">
              <a:lnSpc>
                <a:spcPct val="100000"/>
              </a:lnSpc>
              <a:spcBef>
                <a:spcPts val="0"/>
              </a:spcBef>
              <a:spcAft>
                <a:spcPts val="0"/>
              </a:spcAft>
              <a:buClr>
                <a:srgbClr val="000000"/>
              </a:buClr>
              <a:buSzPts val="1600"/>
              <a:buFont typeface="Arial"/>
              <a:buNone/>
            </a:pPr>
            <a:r>
              <a:rPr lang="ja-JP" sz="1600">
                <a:solidFill>
                  <a:srgbClr val="000000"/>
                </a:solidFill>
                <a:latin typeface="Arial"/>
                <a:ea typeface="Arial"/>
                <a:cs typeface="Arial"/>
                <a:sym typeface="Arial"/>
              </a:rPr>
              <a:t>標準算定マニュアルの概要</a:t>
            </a:r>
            <a:endParaRPr/>
          </a:p>
        </p:txBody>
      </p:sp>
      <p:sp>
        <p:nvSpPr>
          <p:cNvPr id="505" name="Google Shape;505;p44"/>
          <p:cNvSpPr txBox="1"/>
          <p:nvPr/>
        </p:nvSpPr>
        <p:spPr>
          <a:xfrm>
            <a:off x="327171" y="2423149"/>
            <a:ext cx="3267000" cy="243849"/>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rgbClr val="548135"/>
              </a:buClr>
              <a:buSzPts val="1600"/>
              <a:buFont typeface="Noto Sans Symbols"/>
              <a:buChar char="■"/>
            </a:pPr>
            <a:r>
              <a:rPr lang="ja-JP" sz="1600" b="1">
                <a:solidFill>
                  <a:srgbClr val="548135"/>
                </a:solidFill>
                <a:latin typeface="Arial"/>
                <a:ea typeface="Arial"/>
                <a:cs typeface="Arial"/>
                <a:sym typeface="Arial"/>
              </a:rPr>
              <a:t>適用事業</a:t>
            </a:r>
            <a:endParaRPr sz="1200">
              <a:solidFill>
                <a:schemeClr val="dk1"/>
              </a:solidFill>
              <a:latin typeface="Arial"/>
              <a:ea typeface="Arial"/>
              <a:cs typeface="Arial"/>
              <a:sym typeface="Arial"/>
            </a:endParaRPr>
          </a:p>
        </p:txBody>
      </p:sp>
      <p:sp>
        <p:nvSpPr>
          <p:cNvPr id="506" name="Google Shape;506;p44"/>
          <p:cNvSpPr txBox="1"/>
          <p:nvPr/>
        </p:nvSpPr>
        <p:spPr>
          <a:xfrm>
            <a:off x="327171" y="2734394"/>
            <a:ext cx="8188179" cy="450380"/>
          </a:xfrm>
          <a:prstGeom prst="rect">
            <a:avLst/>
          </a:prstGeom>
          <a:noFill/>
          <a:ln>
            <a:noFill/>
          </a:ln>
        </p:spPr>
        <p:txBody>
          <a:bodyPr spcFirstLastPara="1" wrap="square" lIns="0" tIns="0" rIns="0" bIns="0" anchor="t" anchorCtr="0">
            <a:spAutoFit/>
          </a:bodyPr>
          <a:lstStyle/>
          <a:p>
            <a:pPr marL="213995" marR="0" lvl="0" indent="-213995" algn="l" rtl="0">
              <a:lnSpc>
                <a:spcPct val="110000"/>
              </a:lnSpc>
              <a:spcBef>
                <a:spcPts val="0"/>
              </a:spcBef>
              <a:spcAft>
                <a:spcPts val="0"/>
              </a:spcAft>
              <a:buClr>
                <a:schemeClr val="dk1"/>
              </a:buClr>
              <a:buSzPts val="1400"/>
              <a:buFont typeface="Arial"/>
              <a:buChar char="•"/>
            </a:pPr>
            <a:r>
              <a:rPr lang="ja-JP" sz="1400">
                <a:solidFill>
                  <a:schemeClr val="dk1"/>
                </a:solidFill>
                <a:latin typeface="Arial"/>
                <a:ea typeface="Arial"/>
                <a:cs typeface="Arial"/>
                <a:sym typeface="Arial"/>
              </a:rPr>
              <a:t>標準算定方法では、原則PFI法に基づくPFI事業及び一部PPP事業のVFM評価を対象。</a:t>
            </a:r>
            <a:br>
              <a:rPr lang="ja-JP" sz="1400">
                <a:solidFill>
                  <a:schemeClr val="dk1"/>
                </a:solidFill>
                <a:latin typeface="Arial"/>
                <a:ea typeface="Arial"/>
                <a:cs typeface="Arial"/>
                <a:sym typeface="Arial"/>
              </a:rPr>
            </a:br>
            <a:r>
              <a:rPr lang="ja-JP" sz="1400">
                <a:solidFill>
                  <a:schemeClr val="dk1"/>
                </a:solidFill>
                <a:latin typeface="Arial"/>
                <a:ea typeface="Arial"/>
                <a:cs typeface="Arial"/>
                <a:sym typeface="Arial"/>
              </a:rPr>
              <a:t>また、対象とする事業方式及び事業類型は、以下のとおり。</a:t>
            </a:r>
            <a:endParaRPr sz="1400">
              <a:solidFill>
                <a:schemeClr val="dk1"/>
              </a:solidFill>
              <a:latin typeface="Arial"/>
              <a:ea typeface="Arial"/>
              <a:cs typeface="Arial"/>
              <a:sym typeface="Arial"/>
            </a:endParaRPr>
          </a:p>
        </p:txBody>
      </p:sp>
      <p:graphicFrame>
        <p:nvGraphicFramePr>
          <p:cNvPr id="507" name="Google Shape;507;p44"/>
          <p:cNvGraphicFramePr/>
          <p:nvPr/>
        </p:nvGraphicFramePr>
        <p:xfrm>
          <a:off x="498854" y="5623891"/>
          <a:ext cx="3295250" cy="884860"/>
        </p:xfrm>
        <a:graphic>
          <a:graphicData uri="http://schemas.openxmlformats.org/drawingml/2006/table">
            <a:tbl>
              <a:tblPr firstRow="1" bandRow="1">
                <a:noFill/>
                <a:tableStyleId>{58BAB68F-49A7-47F2-BC2F-585DBDC23A12}</a:tableStyleId>
              </a:tblPr>
              <a:tblGrid>
                <a:gridCol w="1721500">
                  <a:extLst>
                    <a:ext uri="{9D8B030D-6E8A-4147-A177-3AD203B41FA5}">
                      <a16:colId xmlns:a16="http://schemas.microsoft.com/office/drawing/2014/main" val="20000"/>
                    </a:ext>
                  </a:extLst>
                </a:gridCol>
                <a:gridCol w="1573750">
                  <a:extLst>
                    <a:ext uri="{9D8B030D-6E8A-4147-A177-3AD203B41FA5}">
                      <a16:colId xmlns:a16="http://schemas.microsoft.com/office/drawing/2014/main" val="20001"/>
                    </a:ext>
                  </a:extLst>
                </a:gridCol>
              </a:tblGrid>
              <a:tr h="274325">
                <a:tc>
                  <a:txBody>
                    <a:bodyPr/>
                    <a:lstStyle/>
                    <a:p>
                      <a:pPr marL="0" marR="0" lvl="0" indent="0" algn="ctr" rtl="0">
                        <a:spcBef>
                          <a:spcPts val="0"/>
                        </a:spcBef>
                        <a:spcAft>
                          <a:spcPts val="0"/>
                        </a:spcAft>
                        <a:buNone/>
                      </a:pPr>
                      <a:r>
                        <a:rPr lang="ja-JP" sz="1400" u="none" strike="noStrike" cap="none">
                          <a:solidFill>
                            <a:schemeClr val="lt1"/>
                          </a:solidFill>
                          <a:latin typeface="Arial"/>
                          <a:ea typeface="Arial"/>
                          <a:cs typeface="Arial"/>
                          <a:sym typeface="Arial"/>
                        </a:rPr>
                        <a:t>項目</a:t>
                      </a:r>
                      <a:endParaRPr/>
                    </a:p>
                  </a:txBody>
                  <a:tcPr marL="68575" marR="68575" marT="34300" marB="3430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rgbClr val="70AD47"/>
                    </a:solidFill>
                  </a:tcPr>
                </a:tc>
                <a:tc>
                  <a:txBody>
                    <a:bodyPr/>
                    <a:lstStyle/>
                    <a:p>
                      <a:pPr marL="0" marR="0" lvl="0" indent="0" algn="ctr" rtl="0">
                        <a:spcBef>
                          <a:spcPts val="0"/>
                        </a:spcBef>
                        <a:spcAft>
                          <a:spcPts val="0"/>
                        </a:spcAft>
                        <a:buNone/>
                      </a:pPr>
                      <a:r>
                        <a:rPr lang="ja-JP" sz="1400" u="none" strike="noStrike" cap="none">
                          <a:solidFill>
                            <a:schemeClr val="lt1"/>
                          </a:solidFill>
                          <a:latin typeface="Arial"/>
                          <a:ea typeface="Arial"/>
                          <a:cs typeface="Arial"/>
                          <a:sym typeface="Arial"/>
                        </a:rPr>
                        <a:t>算定可否</a:t>
                      </a:r>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rgbClr val="70AD47"/>
                    </a:solidFill>
                  </a:tcPr>
                </a:tc>
                <a:extLst>
                  <a:ext uri="{0D108BD9-81ED-4DB2-BD59-A6C34878D82A}">
                    <a16:rowId xmlns:a16="http://schemas.microsoft.com/office/drawing/2014/main" val="10000"/>
                  </a:ext>
                </a:extLst>
              </a:tr>
              <a:tr h="301450">
                <a:tc>
                  <a:txBody>
                    <a:bodyPr/>
                    <a:lstStyle/>
                    <a:p>
                      <a:pPr marL="11113" marR="0" lvl="0" indent="-11113" algn="ctr" rtl="0">
                        <a:spcBef>
                          <a:spcPts val="0"/>
                        </a:spcBef>
                        <a:spcAft>
                          <a:spcPts val="0"/>
                        </a:spcAft>
                        <a:buNone/>
                      </a:pPr>
                      <a:r>
                        <a:rPr lang="ja-JP" sz="1400" b="0" u="none" strike="noStrike" cap="none">
                          <a:solidFill>
                            <a:schemeClr val="dk1"/>
                          </a:solidFill>
                          <a:latin typeface="Arial"/>
                          <a:ea typeface="Arial"/>
                          <a:cs typeface="Arial"/>
                          <a:sym typeface="Arial"/>
                        </a:rPr>
                        <a:t>BT方式</a:t>
                      </a:r>
                      <a:endParaRPr/>
                    </a:p>
                  </a:txBody>
                  <a:tcPr marL="51425" marR="51425" marT="0" marB="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1EFD8"/>
                    </a:solidFill>
                  </a:tcPr>
                </a:tc>
                <a:tc>
                  <a:txBody>
                    <a:bodyPr/>
                    <a:lstStyle/>
                    <a:p>
                      <a:pPr marL="0" marR="0" lvl="0" indent="0" algn="ctr" rtl="0">
                        <a:spcBef>
                          <a:spcPts val="0"/>
                        </a:spcBef>
                        <a:spcAft>
                          <a:spcPts val="0"/>
                        </a:spcAft>
                        <a:buNone/>
                      </a:pPr>
                      <a:r>
                        <a:rPr lang="ja-JP" sz="1400" b="0" u="none" strike="noStrike" cap="none">
                          <a:solidFill>
                            <a:schemeClr val="dk1"/>
                          </a:solidFill>
                          <a:latin typeface="Arial"/>
                          <a:ea typeface="Arial"/>
                          <a:cs typeface="Arial"/>
                          <a:sym typeface="Arial"/>
                        </a:rPr>
                        <a:t>〇</a:t>
                      </a:r>
                      <a:endParaRPr sz="1400" b="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301450">
                <a:tc>
                  <a:txBody>
                    <a:bodyPr/>
                    <a:lstStyle/>
                    <a:p>
                      <a:pPr marL="0" marR="0" lvl="0" indent="0" algn="ctr" rtl="0">
                        <a:spcBef>
                          <a:spcPts val="0"/>
                        </a:spcBef>
                        <a:spcAft>
                          <a:spcPts val="0"/>
                        </a:spcAft>
                        <a:buNone/>
                      </a:pPr>
                      <a:r>
                        <a:rPr lang="ja-JP" sz="1400" b="0" u="none" strike="noStrike" cap="none">
                          <a:solidFill>
                            <a:schemeClr val="dk1"/>
                          </a:solidFill>
                          <a:latin typeface="Arial"/>
                          <a:ea typeface="Arial"/>
                          <a:cs typeface="Arial"/>
                          <a:sym typeface="Arial"/>
                        </a:rPr>
                        <a:t>DB方式</a:t>
                      </a:r>
                      <a:endParaRPr/>
                    </a:p>
                  </a:txBody>
                  <a:tcPr marL="51425" marR="51425" marT="0" marB="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11113" marR="0" lvl="0" indent="-11113" algn="ctr" rtl="0">
                        <a:spcBef>
                          <a:spcPts val="0"/>
                        </a:spcBef>
                        <a:spcAft>
                          <a:spcPts val="0"/>
                        </a:spcAft>
                        <a:buNone/>
                      </a:pPr>
                      <a:r>
                        <a:rPr lang="ja-JP" sz="1400" b="0" u="none" strike="noStrike" cap="none">
                          <a:solidFill>
                            <a:schemeClr val="dk1"/>
                          </a:solidFill>
                          <a:latin typeface="Arial"/>
                          <a:ea typeface="Arial"/>
                          <a:cs typeface="Arial"/>
                          <a:sym typeface="Arial"/>
                        </a:rPr>
                        <a:t>〇</a:t>
                      </a:r>
                      <a:endParaRPr sz="1400" b="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508" name="Google Shape;508;p44"/>
          <p:cNvGraphicFramePr/>
          <p:nvPr/>
        </p:nvGraphicFramePr>
        <p:xfrm>
          <a:off x="498854" y="3532958"/>
          <a:ext cx="8016500" cy="1763975"/>
        </p:xfrm>
        <a:graphic>
          <a:graphicData uri="http://schemas.openxmlformats.org/drawingml/2006/table">
            <a:tbl>
              <a:tblPr firstRow="1" bandRow="1">
                <a:noFill/>
                <a:tableStyleId>{58BAB68F-49A7-47F2-BC2F-585DBDC23A12}</a:tableStyleId>
              </a:tblPr>
              <a:tblGrid>
                <a:gridCol w="1721500">
                  <a:extLst>
                    <a:ext uri="{9D8B030D-6E8A-4147-A177-3AD203B41FA5}">
                      <a16:colId xmlns:a16="http://schemas.microsoft.com/office/drawing/2014/main" val="20000"/>
                    </a:ext>
                  </a:extLst>
                </a:gridCol>
                <a:gridCol w="1573750">
                  <a:extLst>
                    <a:ext uri="{9D8B030D-6E8A-4147-A177-3AD203B41FA5}">
                      <a16:colId xmlns:a16="http://schemas.microsoft.com/office/drawing/2014/main" val="20001"/>
                    </a:ext>
                  </a:extLst>
                </a:gridCol>
                <a:gridCol w="1573750">
                  <a:extLst>
                    <a:ext uri="{9D8B030D-6E8A-4147-A177-3AD203B41FA5}">
                      <a16:colId xmlns:a16="http://schemas.microsoft.com/office/drawing/2014/main" val="20002"/>
                    </a:ext>
                  </a:extLst>
                </a:gridCol>
                <a:gridCol w="1573750">
                  <a:extLst>
                    <a:ext uri="{9D8B030D-6E8A-4147-A177-3AD203B41FA5}">
                      <a16:colId xmlns:a16="http://schemas.microsoft.com/office/drawing/2014/main" val="20003"/>
                    </a:ext>
                  </a:extLst>
                </a:gridCol>
                <a:gridCol w="1573750">
                  <a:extLst>
                    <a:ext uri="{9D8B030D-6E8A-4147-A177-3AD203B41FA5}">
                      <a16:colId xmlns:a16="http://schemas.microsoft.com/office/drawing/2014/main" val="20004"/>
                    </a:ext>
                  </a:extLst>
                </a:gridCol>
              </a:tblGrid>
              <a:tr h="290775">
                <a:tc>
                  <a:txBody>
                    <a:bodyPr/>
                    <a:lstStyle/>
                    <a:p>
                      <a:pPr marL="0" marR="0" lvl="0" indent="0" algn="ctr" rtl="0">
                        <a:spcBef>
                          <a:spcPts val="0"/>
                        </a:spcBef>
                        <a:spcAft>
                          <a:spcPts val="0"/>
                        </a:spcAft>
                        <a:buNone/>
                      </a:pPr>
                      <a:r>
                        <a:rPr lang="ja-JP" sz="1400" u="none" strike="noStrike" cap="none">
                          <a:solidFill>
                            <a:schemeClr val="lt1"/>
                          </a:solidFill>
                          <a:latin typeface="Arial"/>
                          <a:ea typeface="Arial"/>
                          <a:cs typeface="Arial"/>
                          <a:sym typeface="Arial"/>
                        </a:rPr>
                        <a:t>項目</a:t>
                      </a:r>
                      <a:endParaRPr/>
                    </a:p>
                  </a:txBody>
                  <a:tcPr marL="68575" marR="68575" marT="34300" marB="3430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11113" marR="0" lvl="0" indent="-11113" algn="ctr" rtl="0">
                        <a:spcBef>
                          <a:spcPts val="0"/>
                        </a:spcBef>
                        <a:spcAft>
                          <a:spcPts val="0"/>
                        </a:spcAft>
                        <a:buNone/>
                      </a:pPr>
                      <a:r>
                        <a:rPr lang="ja-JP" sz="1400" u="none" strike="noStrike" cap="none">
                          <a:solidFill>
                            <a:schemeClr val="lt1"/>
                          </a:solidFill>
                          <a:latin typeface="Arial"/>
                          <a:ea typeface="Arial"/>
                          <a:cs typeface="Arial"/>
                          <a:sym typeface="Arial"/>
                        </a:rPr>
                        <a:t>算定可否</a:t>
                      </a:r>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11113" marR="0" lvl="0" indent="-11113" algn="ctr" rtl="0">
                        <a:spcBef>
                          <a:spcPts val="0"/>
                        </a:spcBef>
                        <a:spcAft>
                          <a:spcPts val="0"/>
                        </a:spcAft>
                        <a:buNone/>
                      </a:pPr>
                      <a:r>
                        <a:rPr lang="ja-JP" sz="1400" u="none" strike="noStrike" cap="none">
                          <a:solidFill>
                            <a:schemeClr val="lt1"/>
                          </a:solidFill>
                          <a:latin typeface="Arial"/>
                          <a:ea typeface="Arial"/>
                          <a:cs typeface="Arial"/>
                          <a:sym typeface="Arial"/>
                        </a:rPr>
                        <a:t>サービス購入型</a:t>
                      </a:r>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11113" marR="0" lvl="0" indent="-11113" algn="ctr" rtl="0">
                        <a:spcBef>
                          <a:spcPts val="0"/>
                        </a:spcBef>
                        <a:spcAft>
                          <a:spcPts val="0"/>
                        </a:spcAft>
                        <a:buNone/>
                      </a:pPr>
                      <a:r>
                        <a:rPr lang="ja-JP" sz="1400" u="none" strike="noStrike" cap="none">
                          <a:solidFill>
                            <a:schemeClr val="lt1"/>
                          </a:solidFill>
                          <a:latin typeface="Arial"/>
                          <a:ea typeface="Arial"/>
                          <a:cs typeface="Arial"/>
                          <a:sym typeface="Arial"/>
                        </a:rPr>
                        <a:t>混合型</a:t>
                      </a:r>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tc>
                  <a:txBody>
                    <a:bodyPr/>
                    <a:lstStyle/>
                    <a:p>
                      <a:pPr marL="11113" marR="0" lvl="0" indent="-11113" algn="ctr" rtl="0">
                        <a:spcBef>
                          <a:spcPts val="0"/>
                        </a:spcBef>
                        <a:spcAft>
                          <a:spcPts val="0"/>
                        </a:spcAft>
                        <a:buNone/>
                      </a:pPr>
                      <a:r>
                        <a:rPr lang="ja-JP" sz="1400" u="none" strike="noStrike" cap="none">
                          <a:solidFill>
                            <a:schemeClr val="lt1"/>
                          </a:solidFill>
                          <a:latin typeface="Arial"/>
                          <a:ea typeface="Arial"/>
                          <a:cs typeface="Arial"/>
                          <a:sym typeface="Arial"/>
                        </a:rPr>
                        <a:t>独立採算型</a:t>
                      </a:r>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chemeClr val="lt1"/>
                      </a:solidFill>
                      <a:prstDash val="solid"/>
                      <a:round/>
                      <a:headEnd type="none" w="sm" len="sm"/>
                      <a:tailEnd type="none" w="sm" len="sm"/>
                    </a:lnB>
                    <a:solidFill>
                      <a:schemeClr val="accent6"/>
                    </a:solidFill>
                  </a:tcPr>
                </a:tc>
                <a:extLst>
                  <a:ext uri="{0D108BD9-81ED-4DB2-BD59-A6C34878D82A}">
                    <a16:rowId xmlns:a16="http://schemas.microsoft.com/office/drawing/2014/main" val="10000"/>
                  </a:ext>
                </a:extLst>
              </a:tr>
              <a:tr h="278950">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BTO方式</a:t>
                      </a:r>
                      <a:endParaRPr/>
                    </a:p>
                  </a:txBody>
                  <a:tcPr marL="51425" marR="51425" marT="0" marB="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1EFD8"/>
                    </a:solidFill>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対応済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0795" marR="0" lvl="0" indent="-10795" algn="ctr" rtl="0">
                        <a:spcBef>
                          <a:spcPts val="0"/>
                        </a:spcBef>
                        <a:spcAft>
                          <a:spcPts val="0"/>
                        </a:spcAft>
                        <a:buClr>
                          <a:schemeClr val="dk1"/>
                        </a:buClr>
                        <a:buSzPts val="1400"/>
                        <a:buFont typeface="Arial"/>
                        <a:buNone/>
                      </a:pPr>
                      <a:r>
                        <a:rPr lang="ja-JP" sz="1400" b="0" i="0" u="none" strike="noStrike" cap="none">
                          <a:solidFill>
                            <a:schemeClr val="dk1"/>
                          </a:solidFill>
                          <a:latin typeface="Arial"/>
                          <a:ea typeface="Arial"/>
                          <a:cs typeface="Arial"/>
                          <a:sym typeface="Arial"/>
                        </a:rPr>
                        <a:t>一部対応</a:t>
                      </a:r>
                      <a:r>
                        <a:rPr lang="ja-JP" sz="1400" u="none" strike="noStrike" cap="none">
                          <a:solidFill>
                            <a:schemeClr val="dk1"/>
                          </a:solidFill>
                          <a:latin typeface="Arial"/>
                          <a:ea typeface="Arial"/>
                          <a:cs typeface="Arial"/>
                          <a:sym typeface="Arial"/>
                        </a:rPr>
                        <a:t>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未対応</a:t>
                      </a:r>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1"/>
                  </a:ext>
                </a:extLst>
              </a:tr>
              <a:tr h="280550">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BOT方式</a:t>
                      </a:r>
                      <a:endParaRPr/>
                    </a:p>
                  </a:txBody>
                  <a:tcPr marL="51425" marR="51425" marT="0" marB="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1EFD8"/>
                    </a:solidFill>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対応済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0795" marR="0" lvl="0" indent="-10795" algn="ctr" rtl="0">
                        <a:spcBef>
                          <a:spcPts val="0"/>
                        </a:spcBef>
                        <a:spcAft>
                          <a:spcPts val="0"/>
                        </a:spcAft>
                        <a:buClr>
                          <a:schemeClr val="dk1"/>
                        </a:buClr>
                        <a:buSzPts val="1400"/>
                        <a:buFont typeface="Arial"/>
                        <a:buNone/>
                      </a:pPr>
                      <a:r>
                        <a:rPr lang="ja-JP" sz="1400" b="0" i="0" u="none" strike="noStrike" cap="none">
                          <a:solidFill>
                            <a:schemeClr val="dk1"/>
                          </a:solidFill>
                          <a:latin typeface="Arial"/>
                          <a:ea typeface="Arial"/>
                          <a:cs typeface="Arial"/>
                          <a:sym typeface="Arial"/>
                        </a:rPr>
                        <a:t>一部対応</a:t>
                      </a:r>
                      <a:r>
                        <a:rPr lang="ja-JP" sz="1400" u="none" strike="noStrike" cap="none">
                          <a:solidFill>
                            <a:schemeClr val="dk1"/>
                          </a:solidFill>
                          <a:latin typeface="Arial"/>
                          <a:ea typeface="Arial"/>
                          <a:cs typeface="Arial"/>
                          <a:sym typeface="Arial"/>
                        </a:rPr>
                        <a:t>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未対応</a:t>
                      </a:r>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2"/>
                  </a:ext>
                </a:extLst>
              </a:tr>
              <a:tr h="327300">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BOO方式</a:t>
                      </a:r>
                      <a:endParaRPr/>
                    </a:p>
                  </a:txBody>
                  <a:tcPr marL="51425" marR="51425" marT="0" marB="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1EFD8"/>
                    </a:solidFill>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対応済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0795" marR="0" lvl="0" indent="-10795" algn="ctr" rtl="0">
                        <a:spcBef>
                          <a:spcPts val="0"/>
                        </a:spcBef>
                        <a:spcAft>
                          <a:spcPts val="0"/>
                        </a:spcAft>
                        <a:buClr>
                          <a:schemeClr val="dk1"/>
                        </a:buClr>
                        <a:buSzPts val="1400"/>
                        <a:buFont typeface="Arial"/>
                        <a:buNone/>
                      </a:pPr>
                      <a:r>
                        <a:rPr lang="ja-JP" sz="1400" b="0" i="0" u="none" strike="noStrike" cap="none">
                          <a:solidFill>
                            <a:schemeClr val="dk1"/>
                          </a:solidFill>
                          <a:latin typeface="Arial"/>
                          <a:ea typeface="Arial"/>
                          <a:cs typeface="Arial"/>
                          <a:sym typeface="Arial"/>
                        </a:rPr>
                        <a:t>一部対応</a:t>
                      </a:r>
                      <a:r>
                        <a:rPr lang="ja-JP" sz="1400" u="none" strike="noStrike" cap="none">
                          <a:solidFill>
                            <a:schemeClr val="dk1"/>
                          </a:solidFill>
                          <a:latin typeface="Arial"/>
                          <a:ea typeface="Arial"/>
                          <a:cs typeface="Arial"/>
                          <a:sym typeface="Arial"/>
                        </a:rPr>
                        <a:t>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未対応</a:t>
                      </a:r>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3"/>
                  </a:ext>
                </a:extLst>
              </a:tr>
              <a:tr h="293200">
                <a:tc>
                  <a:txBody>
                    <a:bodyPr/>
                    <a:lstStyle/>
                    <a:p>
                      <a:pPr marL="11113" marR="0" lvl="0" indent="-11113" algn="ctr" rtl="0">
                        <a:lnSpc>
                          <a:spcPct val="100000"/>
                        </a:lnSpc>
                        <a:spcBef>
                          <a:spcPts val="0"/>
                        </a:spcBef>
                        <a:spcAft>
                          <a:spcPts val="0"/>
                        </a:spcAft>
                        <a:buClr>
                          <a:schemeClr val="dk1"/>
                        </a:buClr>
                        <a:buSzPts val="1400"/>
                        <a:buFont typeface="Arial"/>
                        <a:buNone/>
                      </a:pPr>
                      <a:r>
                        <a:rPr lang="ja-JP" sz="1400" u="none" strike="noStrike" cap="none">
                          <a:solidFill>
                            <a:schemeClr val="dk1"/>
                          </a:solidFill>
                          <a:latin typeface="Arial"/>
                          <a:ea typeface="Arial"/>
                          <a:cs typeface="Arial"/>
                          <a:sym typeface="Arial"/>
                        </a:rPr>
                        <a:t>RO方式</a:t>
                      </a:r>
                      <a:endParaRPr/>
                    </a:p>
                  </a:txBody>
                  <a:tcPr marL="51425" marR="51425" marT="0" marB="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solidFill>
                      <a:srgbClr val="E1EFD8"/>
                    </a:solidFill>
                  </a:tcPr>
                </a:tc>
                <a:tc>
                  <a:txBody>
                    <a:bodyPr/>
                    <a:lstStyle/>
                    <a:p>
                      <a:pPr marL="11113" marR="0" lvl="0" indent="-11113" algn="ctr" rtl="0">
                        <a:lnSpc>
                          <a:spcPct val="100000"/>
                        </a:lnSpc>
                        <a:spcBef>
                          <a:spcPts val="0"/>
                        </a:spcBef>
                        <a:spcAft>
                          <a:spcPts val="0"/>
                        </a:spcAft>
                        <a:buClr>
                          <a:schemeClr val="dk1"/>
                        </a:buClr>
                        <a:buSzPts val="1400"/>
                        <a:buFont typeface="Arial"/>
                        <a:buNone/>
                      </a:pPr>
                      <a:r>
                        <a:rPr lang="ja-JP" sz="1400" u="none" strike="noStrike" cap="none">
                          <a:solidFill>
                            <a:schemeClr val="dk1"/>
                          </a:solidFill>
                          <a:latin typeface="Arial"/>
                          <a:ea typeface="Arial"/>
                          <a:cs typeface="Arial"/>
                          <a:sym typeface="Arial"/>
                        </a:rPr>
                        <a:t>×</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1113" marR="0" lvl="0" indent="-11113" algn="ctr" rtl="0">
                        <a:lnSpc>
                          <a:spcPct val="100000"/>
                        </a:lnSpc>
                        <a:spcBef>
                          <a:spcPts val="0"/>
                        </a:spcBef>
                        <a:spcAft>
                          <a:spcPts val="0"/>
                        </a:spcAft>
                        <a:buClr>
                          <a:schemeClr val="dk1"/>
                        </a:buClr>
                        <a:buSzPts val="1400"/>
                        <a:buFont typeface="Arial"/>
                        <a:buNone/>
                      </a:pPr>
                      <a:r>
                        <a:rPr lang="ja-JP" sz="1400" u="none" strike="noStrike" cap="none">
                          <a:solidFill>
                            <a:schemeClr val="dk1"/>
                          </a:solidFill>
                          <a:latin typeface="Arial"/>
                          <a:ea typeface="Arial"/>
                          <a:cs typeface="Arial"/>
                          <a:sym typeface="Arial"/>
                        </a:rPr>
                        <a:t>今後改善予定</a:t>
                      </a:r>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10795" marR="0" lvl="0" indent="-10795" algn="ctr" rtl="0">
                        <a:lnSpc>
                          <a:spcPct val="100000"/>
                        </a:lnSpc>
                        <a:spcBef>
                          <a:spcPts val="0"/>
                        </a:spcBef>
                        <a:spcAft>
                          <a:spcPts val="0"/>
                        </a:spcAft>
                        <a:buClr>
                          <a:schemeClr val="dk1"/>
                        </a:buClr>
                        <a:buSzPts val="1400"/>
                        <a:buFont typeface="Arial"/>
                        <a:buNone/>
                      </a:pPr>
                      <a:r>
                        <a:rPr lang="ja-JP" sz="1400" b="0" i="0" u="none" strike="noStrike" cap="none">
                          <a:solidFill>
                            <a:schemeClr val="dk1"/>
                          </a:solidFill>
                          <a:latin typeface="Arial"/>
                          <a:ea typeface="Arial"/>
                          <a:cs typeface="Arial"/>
                          <a:sym typeface="Arial"/>
                        </a:rPr>
                        <a:t>一部対応</a:t>
                      </a:r>
                      <a:r>
                        <a:rPr lang="ja-JP" sz="1400" u="none" strike="noStrike" cap="none">
                          <a:solidFill>
                            <a:schemeClr val="dk1"/>
                          </a:solidFill>
                          <a:latin typeface="Arial"/>
                          <a:ea typeface="Arial"/>
                          <a:cs typeface="Arial"/>
                          <a:sym typeface="Arial"/>
                        </a:rPr>
                        <a:t>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400"/>
                        <a:buFont typeface="Arial"/>
                        <a:buNone/>
                      </a:pPr>
                      <a:r>
                        <a:rPr lang="ja-JP" sz="1400" u="none" strike="noStrike" cap="none">
                          <a:solidFill>
                            <a:schemeClr val="dk1"/>
                          </a:solidFill>
                          <a:latin typeface="Arial"/>
                          <a:ea typeface="Arial"/>
                          <a:cs typeface="Arial"/>
                          <a:sym typeface="Arial"/>
                        </a:rPr>
                        <a:t>未対応</a:t>
                      </a:r>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chemeClr val="lt1"/>
                      </a:solidFill>
                      <a:prstDash val="solid"/>
                      <a:round/>
                      <a:headEnd type="none" w="sm" len="sm"/>
                      <a:tailEnd type="none" w="sm" len="sm"/>
                    </a:lnB>
                  </a:tcPr>
                </a:tc>
                <a:extLst>
                  <a:ext uri="{0D108BD9-81ED-4DB2-BD59-A6C34878D82A}">
                    <a16:rowId xmlns:a16="http://schemas.microsoft.com/office/drawing/2014/main" val="10004"/>
                  </a:ext>
                </a:extLst>
              </a:tr>
              <a:tr h="293200">
                <a:tc>
                  <a:txBody>
                    <a:bodyPr/>
                    <a:lstStyle/>
                    <a:p>
                      <a:pPr marL="11113" marR="0" lvl="0" indent="-11113" algn="ctr" rtl="0">
                        <a:lnSpc>
                          <a:spcPct val="100000"/>
                        </a:lnSpc>
                        <a:spcBef>
                          <a:spcPts val="0"/>
                        </a:spcBef>
                        <a:spcAft>
                          <a:spcPts val="0"/>
                        </a:spcAft>
                        <a:buClr>
                          <a:schemeClr val="dk1"/>
                        </a:buClr>
                        <a:buSzPts val="1400"/>
                        <a:buFont typeface="Arial"/>
                        <a:buNone/>
                      </a:pPr>
                      <a:r>
                        <a:rPr lang="ja-JP" sz="1400" u="none" strike="noStrike" cap="none">
                          <a:solidFill>
                            <a:schemeClr val="dk1"/>
                          </a:solidFill>
                          <a:latin typeface="Arial"/>
                          <a:ea typeface="Arial"/>
                          <a:cs typeface="Arial"/>
                          <a:sym typeface="Arial"/>
                        </a:rPr>
                        <a:t>DBO方式</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rgbClr val="000000">
                          <a:alpha val="0"/>
                        </a:srgbClr>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solidFill>
                      <a:srgbClr val="E1EFD8"/>
                    </a:solidFill>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対応済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10795" marR="0" lvl="0" indent="-10795" algn="ctr" rtl="0">
                        <a:spcBef>
                          <a:spcPts val="0"/>
                        </a:spcBef>
                        <a:spcAft>
                          <a:spcPts val="0"/>
                        </a:spcAft>
                        <a:buClr>
                          <a:schemeClr val="dk1"/>
                        </a:buClr>
                        <a:buSzPts val="1400"/>
                        <a:buFont typeface="Arial"/>
                        <a:buNone/>
                      </a:pPr>
                      <a:r>
                        <a:rPr lang="ja-JP" sz="1400" b="0" i="0" u="none" strike="noStrike" cap="none">
                          <a:solidFill>
                            <a:schemeClr val="dk1"/>
                          </a:solidFill>
                          <a:latin typeface="Arial"/>
                          <a:ea typeface="Arial"/>
                          <a:cs typeface="Arial"/>
                          <a:sym typeface="Arial"/>
                        </a:rPr>
                        <a:t>一部対応</a:t>
                      </a:r>
                      <a:r>
                        <a:rPr lang="ja-JP" sz="1400" u="none" strike="noStrike" cap="none">
                          <a:solidFill>
                            <a:schemeClr val="dk1"/>
                          </a:solidFill>
                          <a:latin typeface="Arial"/>
                          <a:ea typeface="Arial"/>
                          <a:cs typeface="Arial"/>
                          <a:sym typeface="Arial"/>
                        </a:rPr>
                        <a:t>済</a:t>
                      </a:r>
                      <a:endParaRPr sz="1400" u="none" strike="noStrike" cap="none">
                        <a:solidFill>
                          <a:schemeClr val="dk1"/>
                        </a:solidFill>
                        <a:latin typeface="Arial"/>
                        <a:ea typeface="Arial"/>
                        <a:cs typeface="Arial"/>
                        <a:sym typeface="Arial"/>
                      </a:endParaRPr>
                    </a:p>
                  </a:txBody>
                  <a:tcPr marL="51425" marR="51425" marT="0" marB="0" anchor="ctr">
                    <a:lnL w="9525" cap="flat" cmpd="sng">
                      <a:solidFill>
                        <a:schemeClr val="lt1"/>
                      </a:solidFill>
                      <a:prstDash val="solid"/>
                      <a:round/>
                      <a:headEnd type="none" w="sm" len="sm"/>
                      <a:tailEnd type="none" w="sm" len="sm"/>
                    </a:lnL>
                    <a:lnR w="9525" cap="flat" cmpd="sng">
                      <a:solidFill>
                        <a:schemeClr val="lt1"/>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11113" marR="0" lvl="0" indent="-11113" algn="ctr" rtl="0">
                        <a:spcBef>
                          <a:spcPts val="0"/>
                        </a:spcBef>
                        <a:spcAft>
                          <a:spcPts val="0"/>
                        </a:spcAft>
                        <a:buNone/>
                      </a:pPr>
                      <a:r>
                        <a:rPr lang="ja-JP" sz="1400" u="none" strike="noStrike" cap="none">
                          <a:solidFill>
                            <a:schemeClr val="dk1"/>
                          </a:solidFill>
                          <a:latin typeface="Arial"/>
                          <a:ea typeface="Arial"/>
                          <a:cs typeface="Arial"/>
                          <a:sym typeface="Arial"/>
                        </a:rPr>
                        <a:t>未対応</a:t>
                      </a:r>
                      <a:endParaRPr/>
                    </a:p>
                  </a:txBody>
                  <a:tcPr marL="51425" marR="51425" marT="0" marB="0" anchor="ctr">
                    <a:lnL w="9525" cap="flat" cmpd="sng">
                      <a:solidFill>
                        <a:schemeClr val="lt1"/>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chemeClr val="lt1"/>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509" name="Google Shape;509;p44"/>
          <p:cNvSpPr txBox="1"/>
          <p:nvPr/>
        </p:nvSpPr>
        <p:spPr>
          <a:xfrm>
            <a:off x="327171" y="3252170"/>
            <a:ext cx="8188179" cy="213392"/>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chemeClr val="dk1"/>
              </a:buClr>
              <a:buSzPts val="1400"/>
              <a:buFont typeface="Arial"/>
              <a:buChar char="•"/>
            </a:pPr>
            <a:r>
              <a:rPr lang="ja-JP" sz="1400">
                <a:solidFill>
                  <a:schemeClr val="dk1"/>
                </a:solidFill>
                <a:latin typeface="Arial"/>
                <a:ea typeface="Arial"/>
                <a:cs typeface="Arial"/>
                <a:sym typeface="Arial"/>
              </a:rPr>
              <a:t>運営を伴う事業</a:t>
            </a:r>
            <a:endParaRPr sz="1400">
              <a:solidFill>
                <a:schemeClr val="dk1"/>
              </a:solidFill>
              <a:latin typeface="Arial"/>
              <a:ea typeface="Arial"/>
              <a:cs typeface="Arial"/>
              <a:sym typeface="Arial"/>
            </a:endParaRPr>
          </a:p>
        </p:txBody>
      </p:sp>
      <p:sp>
        <p:nvSpPr>
          <p:cNvPr id="510" name="Google Shape;510;p44"/>
          <p:cNvSpPr txBox="1"/>
          <p:nvPr/>
        </p:nvSpPr>
        <p:spPr>
          <a:xfrm>
            <a:off x="327171" y="5344563"/>
            <a:ext cx="8188179" cy="213392"/>
          </a:xfrm>
          <a:prstGeom prst="rect">
            <a:avLst/>
          </a:prstGeom>
          <a:noFill/>
          <a:ln>
            <a:noFill/>
          </a:ln>
        </p:spPr>
        <p:txBody>
          <a:bodyPr spcFirstLastPara="1" wrap="square" lIns="0" tIns="0" rIns="0" bIns="0" anchor="t" anchorCtr="0">
            <a:spAutoFit/>
          </a:bodyPr>
          <a:lstStyle/>
          <a:p>
            <a:pPr marL="214313" marR="0" lvl="0" indent="-214313" algn="l" rtl="0">
              <a:lnSpc>
                <a:spcPct val="110000"/>
              </a:lnSpc>
              <a:spcBef>
                <a:spcPts val="0"/>
              </a:spcBef>
              <a:spcAft>
                <a:spcPts val="0"/>
              </a:spcAft>
              <a:buClr>
                <a:schemeClr val="dk1"/>
              </a:buClr>
              <a:buSzPts val="1400"/>
              <a:buFont typeface="Arial"/>
              <a:buChar char="•"/>
            </a:pPr>
            <a:r>
              <a:rPr lang="ja-JP" sz="1400">
                <a:solidFill>
                  <a:schemeClr val="dk1"/>
                </a:solidFill>
                <a:latin typeface="Arial"/>
                <a:ea typeface="Arial"/>
                <a:cs typeface="Arial"/>
                <a:sym typeface="Arial"/>
              </a:rPr>
              <a:t>運営を伴わない事業</a:t>
            </a:r>
            <a:endParaRPr sz="1400">
              <a:solidFill>
                <a:schemeClr val="dk1"/>
              </a:solidFill>
              <a:latin typeface="Arial"/>
              <a:ea typeface="Arial"/>
              <a:cs typeface="Arial"/>
              <a:sym typeface="Arial"/>
            </a:endParaRPr>
          </a:p>
        </p:txBody>
      </p:sp>
      <p:sp>
        <p:nvSpPr>
          <p:cNvPr id="511" name="Google Shape;511;p44"/>
          <p:cNvSpPr txBox="1"/>
          <p:nvPr/>
        </p:nvSpPr>
        <p:spPr>
          <a:xfrm>
            <a:off x="498854" y="6537424"/>
            <a:ext cx="5342109" cy="30777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ja-JP" sz="1400">
                <a:solidFill>
                  <a:schemeClr val="dk1"/>
                </a:solidFill>
                <a:latin typeface="Arial"/>
                <a:ea typeface="Arial"/>
                <a:cs typeface="Arial"/>
                <a:sym typeface="Arial"/>
              </a:rPr>
              <a:t>（算定可否　〇：対応済、△：一部対応済、×：今後改善予定）</a:t>
            </a:r>
            <a:endParaRPr/>
          </a:p>
        </p:txBody>
      </p:sp>
      <p:sp>
        <p:nvSpPr>
          <p:cNvPr id="2" name="スライド番号プレースホルダー 2">
            <a:extLst>
              <a:ext uri="{FF2B5EF4-FFF2-40B4-BE49-F238E27FC236}">
                <a16:creationId xmlns:a16="http://schemas.microsoft.com/office/drawing/2014/main" id="{04FCD38B-D43C-0EE7-9867-C22014EF04D3}"/>
              </a:ext>
            </a:extLst>
          </p:cNvPr>
          <p:cNvSpPr txBox="1">
            <a:spLocks/>
          </p:cNvSpPr>
          <p:nvPr/>
        </p:nvSpPr>
        <p:spPr>
          <a:xfrm>
            <a:off x="6757356" y="6519887"/>
            <a:ext cx="2057400" cy="365125"/>
          </a:xfrm>
          <a:prstGeom prst="rect">
            <a:avLst/>
          </a:prstGeom>
          <a:noFill/>
          <a:ln>
            <a:noFill/>
          </a:ln>
        </p:spPr>
        <p:txBody>
          <a:bodyPr spcFirstLastPara="1" wrap="square" lIns="91425" tIns="45700" rIns="91425" bIns="457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pPr algn="r"/>
            <a:fld id="{AA5FCFE5-FE56-4EF1-80A8-07776887C2A1}" type="slidenum">
              <a:rPr lang="ja-JP" altLang="en-US" smtClean="0">
                <a:solidFill>
                  <a:schemeClr val="tx1"/>
                </a:solidFill>
              </a:rPr>
              <a:pPr algn="r"/>
              <a:t>8</a:t>
            </a:fld>
            <a:endParaRPr lang="ja-JP" altLang="en-US" dirty="0">
              <a:solidFill>
                <a:schemeClr val="tx1"/>
              </a:solidFill>
            </a:endParaRPr>
          </a:p>
        </p:txBody>
      </p:sp>
    </p:spTree>
  </p:cSld>
  <p:clrMapOvr>
    <a:masterClrMapping/>
  </p:clrMapOvr>
</p:sld>
</file>

<file path=ppt/theme/theme1.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テーマ">
  <a:themeElements>
    <a:clrScheme name="Office テーマ">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テーマ">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5b32e09f-4ad0-42ec-80ce-a1cc684e81ce">
      <Terms xmlns="http://schemas.microsoft.com/office/infopath/2007/PartnerControls"/>
    </lcf76f155ced4ddcb4097134ff3c332f>
    <TaxCatchAll xmlns="307bff3f-f9bd-4b5d-b86e-6a51af770dea"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AC23A51B9CB9D3408D09066C0761DEF3" ma:contentTypeVersion="15" ma:contentTypeDescription="新しいドキュメントを作成します。" ma:contentTypeScope="" ma:versionID="7adc059b58a53e2693d24413829731fd">
  <xsd:schema xmlns:xsd="http://www.w3.org/2001/XMLSchema" xmlns:xs="http://www.w3.org/2001/XMLSchema" xmlns:p="http://schemas.microsoft.com/office/2006/metadata/properties" xmlns:ns2="5b32e09f-4ad0-42ec-80ce-a1cc684e81ce" xmlns:ns3="307bff3f-f9bd-4b5d-b86e-6a51af770dea" targetNamespace="http://schemas.microsoft.com/office/2006/metadata/properties" ma:root="true" ma:fieldsID="f059de4d7d9832f36332e4fe9c344be4" ns2:_="" ns3:_="">
    <xsd:import namespace="5b32e09f-4ad0-42ec-80ce-a1cc684e81ce"/>
    <xsd:import namespace="307bff3f-f9bd-4b5d-b86e-6a51af770de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32e09f-4ad0-42ec-80ce-a1cc684e81c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5" nillable="true" ma:taxonomy="true" ma:internalName="lcf76f155ced4ddcb4097134ff3c332f" ma:taxonomyFieldName="MediaServiceImageTags" ma:displayName="画像タグ" ma:readOnly="false" ma:fieldId="{5cf76f15-5ced-4ddc-b409-7134ff3c332f}" ma:taxonomyMulti="true" ma:sspId="1e1c6816-2a4f-4461-93c7-8dd281d6228d"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descrip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307bff3f-f9bd-4b5d-b86e-6a51af770dea" elementFormDefault="qualified">
    <xsd:import namespace="http://schemas.microsoft.com/office/2006/documentManagement/types"/>
    <xsd:import namespace="http://schemas.microsoft.com/office/infopath/2007/PartnerControls"/>
    <xsd:element name="SharedWithUsers" ma:index="12" nillable="true" ma:displayName="共有相手"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共有相手の詳細情報" ma:internalName="SharedWithDetails" ma:readOnly="true">
      <xsd:simpleType>
        <xsd:restriction base="dms:Note">
          <xsd:maxLength value="255"/>
        </xsd:restriction>
      </xsd:simpleType>
    </xsd:element>
    <xsd:element name="TaxCatchAll" ma:index="16" nillable="true" ma:displayName="Taxonomy Catch All Column" ma:hidden="true" ma:list="{4002d62c-548c-4315-a56b-1b516ce341f0}" ma:internalName="TaxCatchAll" ma:showField="CatchAllData" ma:web="307bff3f-f9bd-4b5d-b86e-6a51af770dea">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96664A-87B8-4744-A9ED-AC6BBB130EC8}">
  <ds:schemaRefs>
    <ds:schemaRef ds:uri="http://schemas.microsoft.com/office/2006/metadata/properties"/>
    <ds:schemaRef ds:uri="http://schemas.microsoft.com/office/infopath/2007/PartnerControls"/>
    <ds:schemaRef ds:uri="5b32e09f-4ad0-42ec-80ce-a1cc684e81ce"/>
    <ds:schemaRef ds:uri="307bff3f-f9bd-4b5d-b86e-6a51af770dea"/>
  </ds:schemaRefs>
</ds:datastoreItem>
</file>

<file path=customXml/itemProps2.xml><?xml version="1.0" encoding="utf-8"?>
<ds:datastoreItem xmlns:ds="http://schemas.openxmlformats.org/officeDocument/2006/customXml" ds:itemID="{C6D090D7-5383-492E-AFE4-59A0A78CE028}">
  <ds:schemaRefs>
    <ds:schemaRef ds:uri="http://schemas.microsoft.com/sharepoint/v3/contenttype/forms"/>
  </ds:schemaRefs>
</ds:datastoreItem>
</file>

<file path=customXml/itemProps3.xml><?xml version="1.0" encoding="utf-8"?>
<ds:datastoreItem xmlns:ds="http://schemas.openxmlformats.org/officeDocument/2006/customXml" ds:itemID="{5470D5FE-7977-487A-B90F-2B89AA1C95E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32e09f-4ad0-42ec-80ce-a1cc684e81ce"/>
    <ds:schemaRef ds:uri="307bff3f-f9bd-4b5d-b86e-6a51af770de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ea60d57e-af5b-4752-ac57-3e4f28ca11dc}" enabled="1" method="Standard" siteId="{36da45f1-dd2c-4d1f-af13-5abe46b99921}" contentBits="0" removed="0"/>
</clbl:labelList>
</file>

<file path=docProps/app.xml><?xml version="1.0" encoding="utf-8"?>
<Properties xmlns="http://schemas.openxmlformats.org/officeDocument/2006/extended-properties" xmlns:vt="http://schemas.openxmlformats.org/officeDocument/2006/docPropsVTypes">
  <TotalTime>4677</TotalTime>
  <Words>6007</Words>
  <Application>Microsoft Office PowerPoint</Application>
  <PresentationFormat>画面に合わせる (4:3)</PresentationFormat>
  <Paragraphs>528</Paragraphs>
  <Slides>30</Slides>
  <Notes>15</Notes>
  <HiddenSlides>0</HiddenSlides>
  <MMClips>0</MMClips>
  <ScaleCrop>false</ScaleCrop>
  <HeadingPairs>
    <vt:vector size="6" baseType="variant">
      <vt:variant>
        <vt:lpstr>使用されているフォント</vt:lpstr>
      </vt:variant>
      <vt:variant>
        <vt:i4>7</vt:i4>
      </vt:variant>
      <vt:variant>
        <vt:lpstr>テーマ</vt:lpstr>
      </vt:variant>
      <vt:variant>
        <vt:i4>4</vt:i4>
      </vt:variant>
      <vt:variant>
        <vt:lpstr>スライド タイトル</vt:lpstr>
      </vt:variant>
      <vt:variant>
        <vt:i4>30</vt:i4>
      </vt:variant>
    </vt:vector>
  </HeadingPairs>
  <TitlesOfParts>
    <vt:vector size="41" baseType="lpstr">
      <vt:lpstr>Meiryo UI</vt:lpstr>
      <vt:lpstr>Noto Sans Symbols</vt:lpstr>
      <vt:lpstr>游ゴシック</vt:lpstr>
      <vt:lpstr>游ゴシック Light</vt:lpstr>
      <vt:lpstr>Arial</vt:lpstr>
      <vt:lpstr>Calibri</vt:lpstr>
      <vt:lpstr>Wingdings</vt:lpstr>
      <vt:lpstr>Office テーマ</vt:lpstr>
      <vt:lpstr>Office テーマ</vt:lpstr>
      <vt:lpstr>Office テーマ</vt:lpstr>
      <vt:lpstr>Office テーマ</vt:lpstr>
      <vt:lpstr>コンセッション事業におけるVFM算定のポイント</vt:lpstr>
      <vt:lpstr>最近のVFMの動き（説明者自己紹介）</vt:lpstr>
      <vt:lpstr>本日の進め方</vt:lpstr>
      <vt:lpstr>PowerPoint プレゼンテーション</vt:lpstr>
      <vt:lpstr>PowerPoint プレゼンテーション</vt:lpstr>
      <vt:lpstr>１．「サービス購入型」のVFM算定について</vt:lpstr>
      <vt:lpstr>令和5年VFMガイドラインの改定等</vt:lpstr>
      <vt:lpstr>PowerPoint プレゼンテーション</vt:lpstr>
      <vt:lpstr>PowerPoint プレゼンテーション</vt:lpstr>
      <vt:lpstr>PowerPoint プレゼンテーション</vt:lpstr>
      <vt:lpstr>PowerPoint プレゼンテーション</vt:lpstr>
      <vt:lpstr>「サービス購入型」でのVFM算定の大枠</vt:lpstr>
      <vt:lpstr>VFM算定に使われる割引率について</vt:lpstr>
      <vt:lpstr>割引率と期待収益率</vt:lpstr>
      <vt:lpstr>「リスク調整」への対応</vt:lpstr>
      <vt:lpstr>２．「サービス購入型」だけではないPFI、VFMの必要性</vt:lpstr>
      <vt:lpstr>PowerPoint プレゼンテーション</vt:lpstr>
      <vt:lpstr>VFMと事業者利益のトレードオフ</vt:lpstr>
      <vt:lpstr>VFMガイドラインを見直してみる</vt:lpstr>
      <vt:lpstr>コンセッション等のVFM算定の現状</vt:lpstr>
      <vt:lpstr>ガイドラインと現状のギャップ</vt:lpstr>
      <vt:lpstr>PowerPoint プレゼンテーション</vt:lpstr>
      <vt:lpstr>「価値・水準向上のVFM」 検討の方向性</vt:lpstr>
      <vt:lpstr>３．「サービス購入型」だけではないVFM算定の具体化</vt:lpstr>
      <vt:lpstr>２つのVFM算定方式を整理する</vt:lpstr>
      <vt:lpstr>VFM算定ケースを分類する</vt:lpstr>
      <vt:lpstr>BT＋コンセッションのVFM　算定枠組</vt:lpstr>
      <vt:lpstr>下水道コンセッションのVFM　算定枠組</vt:lpstr>
      <vt:lpstr>下水道コンセッション先行事例と算定フォーマット整理</vt:lpstr>
      <vt:lpstr>注意してほしい用語</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コンセッション事業におけるVFM算定のポイント</dc:title>
  <dc:creator>Ashihara Yoshihiro</dc:creator>
  <cp:lastModifiedBy>Wada, Yusuke</cp:lastModifiedBy>
  <cp:revision>29</cp:revision>
  <cp:lastPrinted>2025-02-28T13:00:01Z</cp:lastPrinted>
  <dcterms:created xsi:type="dcterms:W3CDTF">2022-07-05T15:20:48Z</dcterms:created>
  <dcterms:modified xsi:type="dcterms:W3CDTF">2025-03-01T05:52:17Z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0x010100AC23A51B9CB9D3408D09066C0761DEF3</vt:lpwstr>
  </property>
</Properties>
</file>