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4"/>
  </p:sldMasterIdLst>
  <p:notesMasterIdLst>
    <p:notesMasterId r:id="rId25"/>
  </p:notesMasterIdLst>
  <p:sldIdLst>
    <p:sldId id="256" r:id="rId5"/>
    <p:sldId id="2147473518" r:id="rId6"/>
    <p:sldId id="2147473524" r:id="rId7"/>
    <p:sldId id="2147473512" r:id="rId8"/>
    <p:sldId id="2147473506" r:id="rId9"/>
    <p:sldId id="2147473519" r:id="rId10"/>
    <p:sldId id="2147473507" r:id="rId11"/>
    <p:sldId id="2147473520" r:id="rId12"/>
    <p:sldId id="2147473508" r:id="rId13"/>
    <p:sldId id="2147473511" r:id="rId14"/>
    <p:sldId id="2147473521" r:id="rId15"/>
    <p:sldId id="2147473513" r:id="rId16"/>
    <p:sldId id="2147473514" r:id="rId17"/>
    <p:sldId id="2147473522" r:id="rId18"/>
    <p:sldId id="2147473515" r:id="rId19"/>
    <p:sldId id="2147473523" r:id="rId20"/>
    <p:sldId id="2147473516" r:id="rId21"/>
    <p:sldId id="2147473517" r:id="rId22"/>
    <p:sldId id="2147473526" r:id="rId23"/>
    <p:sldId id="2147473525" r:id="rId24"/>
  </p:sldIdLst>
  <p:sldSz cx="9144000" cy="6858000" type="screen4x3"/>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h0dKtz02Spex1maK4Dh4CvweN91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0758C65-D8D1-A6D5-95F8-6CD74E7ACCB0}" name="Matsuhira, Kazumasa" initials="KM" userId="S::kazumasa.matsuhira@tohmatsu.co.jp::f6e27663-6db4-4bf1-a1db-f02e7ae3130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D7E912-7A8F-44A3-8286-3018CBBFDE64}" v="53" dt="2025-02-27T09:28:08.182"/>
  </p1510:revLst>
</p1510:revInfo>
</file>

<file path=ppt/tableStyles.xml><?xml version="1.0" encoding="utf-8"?>
<a:tblStyleLst xmlns:a="http://schemas.openxmlformats.org/drawingml/2006/main" def="{58BAB68F-49A7-47F2-BC2F-585DBDC23A12}">
  <a:tblStyle styleId="{58BAB68F-49A7-47F2-BC2F-585DBDC23A1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448FA3A-7672-4414-AAE8-BF5B7DD5A8C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p:restoredTop sz="91429" autoAdjust="0"/>
  </p:normalViewPr>
  <p:slideViewPr>
    <p:cSldViewPr snapToGrid="0">
      <p:cViewPr varScale="1">
        <p:scale>
          <a:sx n="103" d="100"/>
          <a:sy n="103" d="100"/>
        </p:scale>
        <p:origin x="18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63"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59"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8"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6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5659" cy="49805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50443" y="0"/>
            <a:ext cx="2945659" cy="498056"/>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1" y="9428584"/>
            <a:ext cx="2945659" cy="49805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0</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2: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10</a:t>
            </a:fld>
            <a:endParaRPr/>
          </a:p>
        </p:txBody>
      </p:sp>
    </p:spTree>
    <p:extLst>
      <p:ext uri="{BB962C8B-B14F-4D97-AF65-F5344CB8AC3E}">
        <p14:creationId xmlns:p14="http://schemas.microsoft.com/office/powerpoint/2010/main" val="2283098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DE13BB-FCB6-4491-A87D-1E9BA7500F8E}" type="slidenum">
              <a:rPr kumimoji="1" lang="ja-JP" altLang="en-US" smtClean="0"/>
              <a:pPr/>
              <a:t>11</a:t>
            </a:fld>
            <a:endParaRPr kumimoji="1" lang="ja-JP" altLang="en-US"/>
          </a:p>
        </p:txBody>
      </p:sp>
    </p:spTree>
    <p:extLst>
      <p:ext uri="{BB962C8B-B14F-4D97-AF65-F5344CB8AC3E}">
        <p14:creationId xmlns:p14="http://schemas.microsoft.com/office/powerpoint/2010/main" val="4145793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2: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12</a:t>
            </a:fld>
            <a:endParaRPr/>
          </a:p>
        </p:txBody>
      </p:sp>
    </p:spTree>
    <p:extLst>
      <p:ext uri="{BB962C8B-B14F-4D97-AF65-F5344CB8AC3E}">
        <p14:creationId xmlns:p14="http://schemas.microsoft.com/office/powerpoint/2010/main" val="4028637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2: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13</a:t>
            </a:fld>
            <a:endParaRPr/>
          </a:p>
        </p:txBody>
      </p:sp>
    </p:spTree>
    <p:extLst>
      <p:ext uri="{BB962C8B-B14F-4D97-AF65-F5344CB8AC3E}">
        <p14:creationId xmlns:p14="http://schemas.microsoft.com/office/powerpoint/2010/main" val="3871371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2: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14</a:t>
            </a:fld>
            <a:endParaRPr/>
          </a:p>
        </p:txBody>
      </p:sp>
    </p:spTree>
    <p:extLst>
      <p:ext uri="{BB962C8B-B14F-4D97-AF65-F5344CB8AC3E}">
        <p14:creationId xmlns:p14="http://schemas.microsoft.com/office/powerpoint/2010/main" val="2768029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6" name="Google Shape;136;p2: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15</a:t>
            </a:fld>
            <a:endParaRPr/>
          </a:p>
        </p:txBody>
      </p:sp>
    </p:spTree>
    <p:extLst>
      <p:ext uri="{BB962C8B-B14F-4D97-AF65-F5344CB8AC3E}">
        <p14:creationId xmlns:p14="http://schemas.microsoft.com/office/powerpoint/2010/main" val="3958333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2: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16</a:t>
            </a:fld>
            <a:endParaRPr/>
          </a:p>
        </p:txBody>
      </p:sp>
    </p:spTree>
    <p:extLst>
      <p:ext uri="{BB962C8B-B14F-4D97-AF65-F5344CB8AC3E}">
        <p14:creationId xmlns:p14="http://schemas.microsoft.com/office/powerpoint/2010/main" val="3868178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2: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17</a:t>
            </a:fld>
            <a:endParaRPr/>
          </a:p>
        </p:txBody>
      </p:sp>
    </p:spTree>
    <p:extLst>
      <p:ext uri="{BB962C8B-B14F-4D97-AF65-F5344CB8AC3E}">
        <p14:creationId xmlns:p14="http://schemas.microsoft.com/office/powerpoint/2010/main" val="333955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ja-JP" sz="1200" b="0" i="0" u="none" strike="noStrike" cap="none" smtClean="0">
                <a:solidFill>
                  <a:schemeClr val="dk1"/>
                </a:solidFill>
                <a:latin typeface="Arial"/>
                <a:ea typeface="Arial"/>
                <a:cs typeface="Arial"/>
                <a:sym typeface="Arial"/>
              </a:rPr>
              <a:t>1</a:t>
            </a:fld>
            <a:endParaRPr lang="ja-JP" alt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56865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DE13BB-FCB6-4491-A87D-1E9BA7500F8E}" type="slidenum">
              <a:rPr kumimoji="1" lang="ja-JP" altLang="en-US" smtClean="0"/>
              <a:pPr/>
              <a:t>3</a:t>
            </a:fld>
            <a:endParaRPr kumimoji="1" lang="ja-JP" altLang="en-US"/>
          </a:p>
        </p:txBody>
      </p:sp>
    </p:spTree>
    <p:extLst>
      <p:ext uri="{BB962C8B-B14F-4D97-AF65-F5344CB8AC3E}">
        <p14:creationId xmlns:p14="http://schemas.microsoft.com/office/powerpoint/2010/main" val="31360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2: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4</a:t>
            </a:fld>
            <a:endParaRPr/>
          </a:p>
        </p:txBody>
      </p:sp>
    </p:spTree>
    <p:extLst>
      <p:ext uri="{BB962C8B-B14F-4D97-AF65-F5344CB8AC3E}">
        <p14:creationId xmlns:p14="http://schemas.microsoft.com/office/powerpoint/2010/main" val="3725501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2: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5</a:t>
            </a:fld>
            <a:endParaRPr/>
          </a:p>
        </p:txBody>
      </p:sp>
    </p:spTree>
    <p:extLst>
      <p:ext uri="{BB962C8B-B14F-4D97-AF65-F5344CB8AC3E}">
        <p14:creationId xmlns:p14="http://schemas.microsoft.com/office/powerpoint/2010/main" val="2095535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2: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6</a:t>
            </a:fld>
            <a:endParaRPr/>
          </a:p>
        </p:txBody>
      </p:sp>
    </p:spTree>
    <p:extLst>
      <p:ext uri="{BB962C8B-B14F-4D97-AF65-F5344CB8AC3E}">
        <p14:creationId xmlns:p14="http://schemas.microsoft.com/office/powerpoint/2010/main" val="304266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2: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7</a:t>
            </a:fld>
            <a:endParaRPr/>
          </a:p>
        </p:txBody>
      </p:sp>
    </p:spTree>
    <p:extLst>
      <p:ext uri="{BB962C8B-B14F-4D97-AF65-F5344CB8AC3E}">
        <p14:creationId xmlns:p14="http://schemas.microsoft.com/office/powerpoint/2010/main" val="4248359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2: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8</a:t>
            </a:fld>
            <a:endParaRPr/>
          </a:p>
        </p:txBody>
      </p:sp>
    </p:spTree>
    <p:extLst>
      <p:ext uri="{BB962C8B-B14F-4D97-AF65-F5344CB8AC3E}">
        <p14:creationId xmlns:p14="http://schemas.microsoft.com/office/powerpoint/2010/main" val="2987481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6" name="Google Shape;136;p2: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9</a:t>
            </a:fld>
            <a:endParaRPr/>
          </a:p>
        </p:txBody>
      </p:sp>
    </p:spTree>
    <p:extLst>
      <p:ext uri="{BB962C8B-B14F-4D97-AF65-F5344CB8AC3E}">
        <p14:creationId xmlns:p14="http://schemas.microsoft.com/office/powerpoint/2010/main" val="1828933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302836274"/>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 スライド" r:id="rId3" imgW="563" imgH="564" progId="TCLayout.ActiveDocument.1">
                  <p:embed/>
                </p:oleObj>
              </mc:Choice>
              <mc:Fallback>
                <p:oleObj name="think-cell 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950399" y="2232000"/>
            <a:ext cx="4785231" cy="432000"/>
          </a:xfrm>
          <a:prstGeom prst="rect">
            <a:avLst/>
          </a:prstGeom>
          <a:noFill/>
        </p:spPr>
        <p:txBody>
          <a:bodyPr wrap="square" lIns="0" rIns="0" anchor="t" anchorCtr="0">
            <a:noAutofit/>
          </a:bodyPr>
          <a:lstStyle>
            <a:lvl1pPr marL="0" indent="0" algn="l">
              <a:lnSpc>
                <a:spcPct val="100000"/>
              </a:lnSpc>
              <a:spcBef>
                <a:spcPts val="0"/>
              </a:spcBef>
              <a:buNone/>
              <a:defRPr sz="2585" b="1" baseline="0">
                <a:solidFill>
                  <a:schemeClr val="tx1"/>
                </a:solidFill>
                <a:latin typeface="+mj-lt"/>
                <a:ea typeface="+mj-ea"/>
                <a:cs typeface="+mn-cs"/>
                <a:sym typeface="+mn-lt"/>
              </a:defRPr>
            </a:lvl1pPr>
          </a:lstStyle>
          <a:p>
            <a:pPr lvl="0"/>
            <a:r>
              <a:rPr lang="ja-JP" altLang="en-US" dirty="0"/>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dirty="0"/>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endParaRPr lang="en-GB" altLang="en-GB" dirty="0"/>
          </a:p>
        </p:txBody>
      </p:sp>
    </p:spTree>
    <p:extLst>
      <p:ext uri="{BB962C8B-B14F-4D97-AF65-F5344CB8AC3E}">
        <p14:creationId xmlns:p14="http://schemas.microsoft.com/office/powerpoint/2010/main" val="13169056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4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7"/>
        <p:cNvGrpSpPr/>
        <p:nvPr/>
      </p:nvGrpSpPr>
      <p:grpSpPr>
        <a:xfrm>
          <a:off x="0" y="0"/>
          <a:ext cx="0" cy="0"/>
          <a:chOff x="0" y="0"/>
          <a:chExt cx="0" cy="0"/>
        </a:xfrm>
      </p:grpSpPr>
      <p:sp>
        <p:nvSpPr>
          <p:cNvPr id="38" name="Google Shape;38;p5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9"/>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 name="Google Shape;40;p5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43"/>
        <p:cNvGrpSpPr/>
        <p:nvPr/>
      </p:nvGrpSpPr>
      <p:grpSpPr>
        <a:xfrm>
          <a:off x="0" y="0"/>
          <a:ext cx="0" cy="0"/>
          <a:chOff x="0" y="0"/>
          <a:chExt cx="0" cy="0"/>
        </a:xfrm>
      </p:grpSpPr>
      <p:sp>
        <p:nvSpPr>
          <p:cNvPr id="44" name="Google Shape;44;p6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50"/>
        <p:cNvGrpSpPr/>
        <p:nvPr/>
      </p:nvGrpSpPr>
      <p:grpSpPr>
        <a:xfrm>
          <a:off x="0" y="0"/>
          <a:ext cx="0" cy="0"/>
          <a:chOff x="0" y="0"/>
          <a:chExt cx="0" cy="0"/>
        </a:xfrm>
      </p:grpSpPr>
      <p:sp>
        <p:nvSpPr>
          <p:cNvPr id="51" name="Google Shape;51;p6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6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6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6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6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6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59"/>
        <p:cNvGrpSpPr/>
        <p:nvPr/>
      </p:nvGrpSpPr>
      <p:grpSpPr>
        <a:xfrm>
          <a:off x="0" y="0"/>
          <a:ext cx="0" cy="0"/>
          <a:chOff x="0" y="0"/>
          <a:chExt cx="0" cy="0"/>
        </a:xfrm>
      </p:grpSpPr>
      <p:sp>
        <p:nvSpPr>
          <p:cNvPr id="60" name="Google Shape;60;p6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6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64"/>
        <p:cNvGrpSpPr/>
        <p:nvPr/>
      </p:nvGrpSpPr>
      <p:grpSpPr>
        <a:xfrm>
          <a:off x="0" y="0"/>
          <a:ext cx="0" cy="0"/>
          <a:chOff x="0" y="0"/>
          <a:chExt cx="0" cy="0"/>
        </a:xfrm>
      </p:grpSpPr>
      <p:sp>
        <p:nvSpPr>
          <p:cNvPr id="65" name="Google Shape;65;p6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63"/>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 name="Google Shape;67;p63"/>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6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6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71"/>
        <p:cNvGrpSpPr/>
        <p:nvPr/>
      </p:nvGrpSpPr>
      <p:grpSpPr>
        <a:xfrm>
          <a:off x="0" y="0"/>
          <a:ext cx="0" cy="0"/>
          <a:chOff x="0" y="0"/>
          <a:chExt cx="0" cy="0"/>
        </a:xfrm>
      </p:grpSpPr>
      <p:sp>
        <p:nvSpPr>
          <p:cNvPr id="72" name="Google Shape;72;p6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64"/>
          <p:cNvSpPr>
            <a:spLocks noGrp="1"/>
          </p:cNvSpPr>
          <p:nvPr>
            <p:ph type="pic" idx="2"/>
          </p:nvPr>
        </p:nvSpPr>
        <p:spPr>
          <a:xfrm>
            <a:off x="3887391" y="987426"/>
            <a:ext cx="4629150" cy="4873625"/>
          </a:xfrm>
          <a:prstGeom prst="rect">
            <a:avLst/>
          </a:prstGeom>
          <a:noFill/>
          <a:ln>
            <a:noFill/>
          </a:ln>
        </p:spPr>
      </p:sp>
      <p:sp>
        <p:nvSpPr>
          <p:cNvPr id="74" name="Google Shape;74;p6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6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65"/>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65"/>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6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7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3.x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2.x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ctrTitle"/>
          </p:nvPr>
        </p:nvSpPr>
        <p:spPr>
          <a:xfrm>
            <a:off x="425913" y="1809845"/>
            <a:ext cx="8292168" cy="64633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600"/>
              <a:buFont typeface="Arial"/>
              <a:buNone/>
            </a:pPr>
            <a:r>
              <a:rPr lang="en-US" altLang="ja-JP" sz="3200" b="1" dirty="0">
                <a:latin typeface="Meiryo UI" panose="020B0604030504040204" pitchFamily="34" charset="-128"/>
                <a:ea typeface="Meiryo UI" panose="020B0604030504040204" pitchFamily="34" charset="-128"/>
                <a:cs typeface="Arial"/>
                <a:sym typeface="Arial"/>
              </a:rPr>
              <a:t>VFM</a:t>
            </a:r>
            <a:r>
              <a:rPr lang="ja-JP" altLang="en-US" sz="3200" b="1" dirty="0">
                <a:latin typeface="Meiryo UI" panose="020B0604030504040204" pitchFamily="34" charset="-128"/>
                <a:ea typeface="Meiryo UI" panose="020B0604030504040204" pitchFamily="34" charset="-128"/>
                <a:cs typeface="Arial"/>
                <a:sym typeface="Arial"/>
              </a:rPr>
              <a:t>算定フォーマットに関する</a:t>
            </a:r>
            <a:r>
              <a:rPr lang="ja-JP" altLang="en-US" sz="3200" b="1">
                <a:latin typeface="Meiryo UI" panose="020B0604030504040204" pitchFamily="34" charset="-128"/>
                <a:ea typeface="Meiryo UI" panose="020B0604030504040204" pitchFamily="34" charset="-128"/>
                <a:cs typeface="Arial"/>
                <a:sym typeface="Arial"/>
              </a:rPr>
              <a:t>概要説明</a:t>
            </a:r>
            <a:endParaRPr sz="3200" b="1" dirty="0">
              <a:latin typeface="Meiryo UI" panose="020B0604030504040204" pitchFamily="34" charset="-128"/>
              <a:ea typeface="Meiryo UI" panose="020B0604030504040204" pitchFamily="34" charset="-128"/>
              <a:cs typeface="Arial"/>
              <a:sym typeface="Arial"/>
            </a:endParaRPr>
          </a:p>
        </p:txBody>
      </p:sp>
      <p:sp>
        <p:nvSpPr>
          <p:cNvPr id="130" name="Google Shape;130;p1"/>
          <p:cNvSpPr txBox="1">
            <a:spLocks noGrp="1"/>
          </p:cNvSpPr>
          <p:nvPr>
            <p:ph type="subTitle" idx="1"/>
          </p:nvPr>
        </p:nvSpPr>
        <p:spPr>
          <a:xfrm>
            <a:off x="668970" y="4148488"/>
            <a:ext cx="7806055" cy="548640"/>
          </a:xfrm>
          <a:prstGeom prst="rect">
            <a:avLst/>
          </a:prstGeom>
          <a:noFill/>
          <a:ln>
            <a:noFill/>
          </a:ln>
        </p:spPr>
        <p:txBody>
          <a:bodyPr spcFirstLastPara="1" wrap="square" lIns="91425" tIns="45700" rIns="91425" bIns="45700" anchor="t" anchorCtr="0">
            <a:normAutofit fontScale="55000" lnSpcReduction="20000"/>
          </a:bodyPr>
          <a:lstStyle/>
          <a:p>
            <a:pPr marL="0" lvl="0" indent="0" algn="ctr" rtl="0">
              <a:lnSpc>
                <a:spcPct val="90000"/>
              </a:lnSpc>
              <a:spcBef>
                <a:spcPts val="0"/>
              </a:spcBef>
              <a:spcAft>
                <a:spcPts val="0"/>
              </a:spcAft>
              <a:buClr>
                <a:schemeClr val="dk1"/>
              </a:buClr>
              <a:buSzPct val="100000"/>
              <a:buNone/>
            </a:pPr>
            <a:r>
              <a:rPr lang="ja-JP" sz="2900" b="0" i="0">
                <a:latin typeface="Arial"/>
                <a:ea typeface="Arial"/>
                <a:cs typeface="Arial"/>
                <a:sym typeface="Arial"/>
              </a:rPr>
              <a:t>芦原　嘉宏</a:t>
            </a:r>
            <a:endParaRPr sz="2900" b="0" i="0">
              <a:latin typeface="Arial"/>
              <a:ea typeface="Arial"/>
              <a:cs typeface="Arial"/>
              <a:sym typeface="Arial"/>
            </a:endParaRPr>
          </a:p>
          <a:p>
            <a:pPr marL="0" lvl="0" indent="0" algn="ctr" rtl="0">
              <a:lnSpc>
                <a:spcPct val="90000"/>
              </a:lnSpc>
              <a:spcBef>
                <a:spcPts val="1000"/>
              </a:spcBef>
              <a:spcAft>
                <a:spcPts val="0"/>
              </a:spcAft>
              <a:buClr>
                <a:schemeClr val="dk1"/>
              </a:buClr>
              <a:buSzPct val="100000"/>
              <a:buNone/>
            </a:pPr>
            <a:r>
              <a:rPr lang="ja-JP" sz="2200" b="0" i="0">
                <a:latin typeface="Arial"/>
                <a:ea typeface="Arial"/>
                <a:cs typeface="Arial"/>
                <a:sym typeface="Arial"/>
              </a:rPr>
              <a:t>＜内閣府民間資金等活用事業推進室（PPP/PFI推進室）＞　</a:t>
            </a:r>
            <a:endParaRPr sz="2200" b="0" i="0">
              <a:latin typeface="Arial"/>
              <a:ea typeface="Arial"/>
              <a:cs typeface="Arial"/>
              <a:sym typeface="Arial"/>
            </a:endParaRPr>
          </a:p>
        </p:txBody>
      </p:sp>
      <p:sp>
        <p:nvSpPr>
          <p:cNvPr id="131" name="Google Shape;131;p1"/>
          <p:cNvSpPr txBox="1"/>
          <p:nvPr/>
        </p:nvSpPr>
        <p:spPr>
          <a:xfrm>
            <a:off x="327137" y="5274644"/>
            <a:ext cx="8499229"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b="0" i="0" u="none" strike="noStrike" cap="none" dirty="0">
                <a:solidFill>
                  <a:schemeClr val="dk1"/>
                </a:solidFill>
                <a:latin typeface="Arial"/>
                <a:ea typeface="Arial"/>
                <a:cs typeface="Arial"/>
                <a:sym typeface="Arial"/>
              </a:rPr>
              <a:t>※今回の発表内容</a:t>
            </a:r>
            <a:r>
              <a:rPr lang="ja-JP" altLang="en-US" sz="1800" b="0" i="0" u="none" strike="noStrike" cap="none" dirty="0">
                <a:solidFill>
                  <a:schemeClr val="dk1"/>
                </a:solidFill>
                <a:latin typeface="Arial"/>
                <a:ea typeface="Arial"/>
                <a:cs typeface="Arial"/>
                <a:sym typeface="Arial"/>
              </a:rPr>
              <a:t>の意見に係る部分</a:t>
            </a:r>
            <a:r>
              <a:rPr lang="ja-JP" sz="1800" b="0" i="0" u="none" strike="noStrike" cap="none" dirty="0">
                <a:solidFill>
                  <a:schemeClr val="dk1"/>
                </a:solidFill>
                <a:latin typeface="Arial"/>
                <a:ea typeface="Arial"/>
                <a:cs typeface="Arial"/>
                <a:sym typeface="Arial"/>
              </a:rPr>
              <a:t>は、</a:t>
            </a:r>
            <a:r>
              <a:rPr lang="ja-JP" altLang="en-US" sz="1800" dirty="0">
                <a:solidFill>
                  <a:schemeClr val="dk1"/>
                </a:solidFill>
              </a:rPr>
              <a:t>現時点で</a:t>
            </a:r>
            <a:r>
              <a:rPr lang="ja-JP" sz="1800" b="0" i="0" u="none" strike="noStrike" cap="none" dirty="0">
                <a:solidFill>
                  <a:schemeClr val="dk1"/>
                </a:solidFill>
                <a:latin typeface="Arial"/>
                <a:ea typeface="Arial"/>
                <a:cs typeface="Arial"/>
                <a:sym typeface="Arial"/>
              </a:rPr>
              <a:t>発表者個人の見解であり、発表者所属機関の見解ではありません。</a:t>
            </a:r>
            <a:endParaRPr sz="1800" b="0" i="0"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
          <p:cNvSpPr txBox="1">
            <a:spLocks noGrp="1"/>
          </p:cNvSpPr>
          <p:nvPr>
            <p:ph type="title"/>
          </p:nvPr>
        </p:nvSpPr>
        <p:spPr>
          <a:xfrm>
            <a:off x="350125" y="413657"/>
            <a:ext cx="9017993" cy="5556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55A11"/>
              </a:buClr>
              <a:buSzPts val="3600"/>
              <a:buFont typeface="Arial"/>
              <a:buNone/>
            </a:pPr>
            <a:r>
              <a:rPr lang="en-US" altLang="ja-JP" sz="3200" spc="-100" dirty="0">
                <a:solidFill>
                  <a:schemeClr val="tx1"/>
                </a:solidFill>
                <a:latin typeface="Arial"/>
                <a:ea typeface="Arial"/>
                <a:cs typeface="Arial"/>
                <a:sym typeface="Arial"/>
              </a:rPr>
              <a:t>BT+</a:t>
            </a:r>
            <a:r>
              <a:rPr lang="ja-JP" altLang="en-US" sz="3200" spc="-100" dirty="0">
                <a:solidFill>
                  <a:schemeClr val="tx1"/>
                </a:solidFill>
                <a:latin typeface="Arial"/>
                <a:ea typeface="Arial"/>
                <a:cs typeface="Arial"/>
                <a:sym typeface="Arial"/>
              </a:rPr>
              <a:t>コンセッション用</a:t>
            </a:r>
            <a:r>
              <a:rPr lang="en-US" altLang="ja-JP" sz="3200" spc="-100" dirty="0">
                <a:solidFill>
                  <a:schemeClr val="tx1"/>
                </a:solidFill>
                <a:latin typeface="Arial"/>
                <a:ea typeface="Arial"/>
                <a:cs typeface="Arial"/>
                <a:sym typeface="Arial"/>
              </a:rPr>
              <a:t>VFM</a:t>
            </a:r>
            <a:r>
              <a:rPr lang="ja-JP" altLang="en-US" sz="3200" spc="-100" dirty="0">
                <a:solidFill>
                  <a:schemeClr val="tx1"/>
                </a:solidFill>
                <a:latin typeface="Arial"/>
                <a:ea typeface="Arial"/>
                <a:cs typeface="Arial"/>
                <a:sym typeface="Arial"/>
              </a:rPr>
              <a:t>算定フォーマット④</a:t>
            </a:r>
          </a:p>
        </p:txBody>
      </p:sp>
      <p:graphicFrame>
        <p:nvGraphicFramePr>
          <p:cNvPr id="4" name="表 3">
            <a:extLst>
              <a:ext uri="{FF2B5EF4-FFF2-40B4-BE49-F238E27FC236}">
                <a16:creationId xmlns:a16="http://schemas.microsoft.com/office/drawing/2014/main" id="{B2A8D2AF-E699-8BDC-B0B9-B5753415F7CC}"/>
              </a:ext>
            </a:extLst>
          </p:cNvPr>
          <p:cNvGraphicFramePr>
            <a:graphicFrameLocks noGrp="1"/>
          </p:cNvGraphicFramePr>
          <p:nvPr>
            <p:extLst>
              <p:ext uri="{D42A27DB-BD31-4B8C-83A1-F6EECF244321}">
                <p14:modId xmlns:p14="http://schemas.microsoft.com/office/powerpoint/2010/main" val="3369017038"/>
              </p:ext>
            </p:extLst>
          </p:nvPr>
        </p:nvGraphicFramePr>
        <p:xfrm>
          <a:off x="238504" y="969341"/>
          <a:ext cx="8717237" cy="5629193"/>
        </p:xfrm>
        <a:graphic>
          <a:graphicData uri="http://schemas.openxmlformats.org/drawingml/2006/table">
            <a:tbl>
              <a:tblPr firstRow="1" firstCol="1" bandRow="1">
                <a:tableStyleId>{5C22544A-7EE6-4342-B048-85BDC9FD1C3A}</a:tableStyleId>
              </a:tblPr>
              <a:tblGrid>
                <a:gridCol w="395567">
                  <a:extLst>
                    <a:ext uri="{9D8B030D-6E8A-4147-A177-3AD203B41FA5}">
                      <a16:colId xmlns:a16="http://schemas.microsoft.com/office/drawing/2014/main" val="1242747368"/>
                    </a:ext>
                  </a:extLst>
                </a:gridCol>
                <a:gridCol w="1369567">
                  <a:extLst>
                    <a:ext uri="{9D8B030D-6E8A-4147-A177-3AD203B41FA5}">
                      <a16:colId xmlns:a16="http://schemas.microsoft.com/office/drawing/2014/main" val="2531343881"/>
                    </a:ext>
                  </a:extLst>
                </a:gridCol>
                <a:gridCol w="2645780">
                  <a:extLst>
                    <a:ext uri="{9D8B030D-6E8A-4147-A177-3AD203B41FA5}">
                      <a16:colId xmlns:a16="http://schemas.microsoft.com/office/drawing/2014/main" val="784200762"/>
                    </a:ext>
                  </a:extLst>
                </a:gridCol>
                <a:gridCol w="890770">
                  <a:extLst>
                    <a:ext uri="{9D8B030D-6E8A-4147-A177-3AD203B41FA5}">
                      <a16:colId xmlns:a16="http://schemas.microsoft.com/office/drawing/2014/main" val="4178699632"/>
                    </a:ext>
                  </a:extLst>
                </a:gridCol>
                <a:gridCol w="3415553">
                  <a:extLst>
                    <a:ext uri="{9D8B030D-6E8A-4147-A177-3AD203B41FA5}">
                      <a16:colId xmlns:a16="http://schemas.microsoft.com/office/drawing/2014/main" val="1568532607"/>
                    </a:ext>
                  </a:extLst>
                </a:gridCol>
              </a:tblGrid>
              <a:tr h="340221">
                <a:tc>
                  <a:txBody>
                    <a:bodyPr/>
                    <a:lstStyle/>
                    <a:p>
                      <a:pPr algn="ctr"/>
                      <a:r>
                        <a:rPr kumimoji="1" lang="en-US" altLang="ja-JP" sz="1200" dirty="0">
                          <a:latin typeface="+mn-ea"/>
                          <a:ea typeface="+mn-ea"/>
                        </a:rPr>
                        <a:t>No.</a:t>
                      </a: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1200" dirty="0">
                          <a:latin typeface="+mn-ea"/>
                          <a:ea typeface="+mn-ea"/>
                        </a:rPr>
                        <a:t>項目</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1200" dirty="0">
                          <a:latin typeface="+mn-ea"/>
                          <a:ea typeface="+mn-ea"/>
                        </a:rPr>
                        <a:t>BTO</a:t>
                      </a:r>
                      <a:r>
                        <a:rPr kumimoji="1" lang="ja-JP" altLang="en-US" sz="1200" dirty="0">
                          <a:latin typeface="+mn-ea"/>
                          <a:ea typeface="+mn-ea"/>
                        </a:rPr>
                        <a:t>用での算定方法</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latin typeface="+mn-ea"/>
                          <a:ea typeface="+mn-ea"/>
                        </a:rPr>
                        <a:t>今回の算定方法（</a:t>
                      </a:r>
                      <a:r>
                        <a:rPr kumimoji="1" lang="en-US" altLang="ja-JP" sz="1200" dirty="0">
                          <a:latin typeface="+mn-ea"/>
                          <a:ea typeface="+mn-ea"/>
                        </a:rPr>
                        <a:t>BT+</a:t>
                      </a:r>
                      <a:r>
                        <a:rPr kumimoji="1" lang="ja-JP" altLang="en-US" sz="1200" dirty="0">
                          <a:latin typeface="+mn-ea"/>
                          <a:ea typeface="+mn-ea"/>
                        </a:rPr>
                        <a:t>コンセッション用）</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568591357"/>
                  </a:ext>
                </a:extLst>
              </a:tr>
              <a:tr h="1247478">
                <a:tc>
                  <a:txBody>
                    <a:bodyPr/>
                    <a:lstStyle/>
                    <a:p>
                      <a:pPr algn="ctr"/>
                      <a:r>
                        <a:rPr kumimoji="1" lang="en-US" altLang="ja-JP" sz="1200" dirty="0">
                          <a:solidFill>
                            <a:schemeClr val="tx1"/>
                          </a:solidFill>
                          <a:latin typeface="+mn-ea"/>
                          <a:ea typeface="+mn-ea"/>
                        </a:rPr>
                        <a:t>35</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SPC</a:t>
                      </a:r>
                      <a:r>
                        <a:rPr kumimoji="1" lang="ja-JP" altLang="en-US" sz="1200" b="1" dirty="0">
                          <a:solidFill>
                            <a:schemeClr val="tx1"/>
                          </a:solidFill>
                          <a:latin typeface="+mn-ea"/>
                          <a:ea typeface="+mn-ea"/>
                        </a:rPr>
                        <a:t>設立費用</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3">
                  <a:txBody>
                    <a:bodyPr/>
                    <a:lstStyle/>
                    <a:p>
                      <a:pPr marL="171450" indent="-171450" algn="l">
                        <a:buFont typeface="Wingdings" panose="05000000000000000000" pitchFamily="2" charset="2"/>
                        <a:buChar char="n"/>
                      </a:pPr>
                      <a:r>
                        <a:rPr kumimoji="1" lang="ja-JP" altLang="en-US" sz="1200" dirty="0">
                          <a:latin typeface="+mn-ea"/>
                          <a:ea typeface="+mn-ea"/>
                        </a:rPr>
                        <a:t>任意入力</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171450" indent="-171450">
                        <a:buFont typeface="Wingdings" panose="05000000000000000000" pitchFamily="2" charset="2"/>
                        <a:buChar char="n"/>
                      </a:pPr>
                      <a:r>
                        <a:rPr kumimoji="1" lang="en-US" altLang="ja-JP" sz="1200" dirty="0">
                          <a:latin typeface="+mn-ea"/>
                          <a:ea typeface="+mn-ea"/>
                        </a:rPr>
                        <a:t>No.38</a:t>
                      </a:r>
                      <a:r>
                        <a:rPr kumimoji="1" lang="ja-JP" altLang="en-US" sz="1200" dirty="0">
                          <a:latin typeface="+mn-ea"/>
                          <a:ea typeface="+mn-ea"/>
                        </a:rPr>
                        <a:t>の内数として調整</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86364280"/>
                  </a:ext>
                </a:extLst>
              </a:tr>
              <a:tr h="340221">
                <a:tc>
                  <a:txBody>
                    <a:bodyPr/>
                    <a:lstStyle/>
                    <a:p>
                      <a:pPr algn="ctr"/>
                      <a:r>
                        <a:rPr kumimoji="1" lang="en-US" altLang="ja-JP" sz="1200" dirty="0">
                          <a:solidFill>
                            <a:schemeClr val="tx1"/>
                          </a:solidFill>
                          <a:latin typeface="+mn-ea"/>
                          <a:ea typeface="+mn-ea"/>
                        </a:rPr>
                        <a:t>36</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SPC</a:t>
                      </a:r>
                      <a:r>
                        <a:rPr kumimoji="1" lang="ja-JP" altLang="en-US" sz="1200" b="1" dirty="0">
                          <a:solidFill>
                            <a:schemeClr val="tx1"/>
                          </a:solidFill>
                          <a:latin typeface="+mn-ea"/>
                          <a:ea typeface="+mn-ea"/>
                        </a:rPr>
                        <a:t>経費</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05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41792651"/>
                  </a:ext>
                </a:extLst>
              </a:tr>
              <a:tr h="340221">
                <a:tc>
                  <a:txBody>
                    <a:bodyPr/>
                    <a:lstStyle/>
                    <a:p>
                      <a:pPr algn="ctr"/>
                      <a:r>
                        <a:rPr kumimoji="1" lang="en-US" altLang="ja-JP" sz="1200" dirty="0">
                          <a:solidFill>
                            <a:schemeClr val="tx1"/>
                          </a:solidFill>
                          <a:latin typeface="+mn-ea"/>
                          <a:ea typeface="+mn-ea"/>
                        </a:rPr>
                        <a:t>37</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SPC</a:t>
                      </a:r>
                      <a:r>
                        <a:rPr kumimoji="1" lang="ja-JP" altLang="en-US" sz="1200" b="1" dirty="0">
                          <a:solidFill>
                            <a:schemeClr val="tx1"/>
                          </a:solidFill>
                          <a:latin typeface="+mn-ea"/>
                          <a:ea typeface="+mn-ea"/>
                        </a:rPr>
                        <a:t>予備費</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0" indent="0" algn="ctr">
                        <a:buFont typeface="Wingdings" panose="05000000000000000000" pitchFamily="2" charset="2"/>
                        <a:buNone/>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05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72886188"/>
                  </a:ext>
                </a:extLst>
              </a:tr>
              <a:tr h="1263308">
                <a:tc>
                  <a:txBody>
                    <a:bodyPr/>
                    <a:lstStyle/>
                    <a:p>
                      <a:pPr algn="ctr"/>
                      <a:r>
                        <a:rPr kumimoji="1" lang="en-US" altLang="ja-JP" sz="1200" dirty="0">
                          <a:solidFill>
                            <a:schemeClr val="tx1"/>
                          </a:solidFill>
                          <a:latin typeface="+mn-ea"/>
                          <a:ea typeface="+mn-ea"/>
                        </a:rPr>
                        <a:t>38</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SPC</a:t>
                      </a:r>
                      <a:r>
                        <a:rPr kumimoji="1" lang="ja-JP" altLang="en-US" sz="1200" b="1" dirty="0">
                          <a:solidFill>
                            <a:schemeClr val="tx1"/>
                          </a:solidFill>
                          <a:latin typeface="+mn-ea"/>
                          <a:ea typeface="+mn-ea"/>
                        </a:rPr>
                        <a:t>資本金</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None/>
                        <a:tabLst/>
                        <a:defRPr/>
                      </a:pPr>
                      <a:r>
                        <a:rPr kumimoji="1" lang="ja-JP" altLang="en-US" sz="1200" b="0" i="0" u="none" strike="noStrike" kern="1200" cap="none" spc="0" normalizeH="0" baseline="0" noProof="0" dirty="0">
                          <a:ln>
                            <a:noFill/>
                          </a:ln>
                          <a:solidFill>
                            <a:prstClr val="black"/>
                          </a:solidFill>
                          <a:effectLst/>
                          <a:uLnTx/>
                          <a:uFillTx/>
                          <a:latin typeface="+mn-ea"/>
                          <a:ea typeface="+mn-ea"/>
                          <a:cs typeface="+mn-cs"/>
                        </a:rPr>
                        <a:t>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n-ea"/>
                          <a:ea typeface="+mn-ea"/>
                        </a:rPr>
                        <a:t>以下費用を踏まえ、</a:t>
                      </a:r>
                      <a:r>
                        <a:rPr kumimoji="1" lang="en-US" altLang="ja-JP" sz="1200" dirty="0">
                          <a:latin typeface="+mn-ea"/>
                          <a:ea typeface="+mn-ea"/>
                        </a:rPr>
                        <a:t>D:E</a:t>
                      </a:r>
                      <a:r>
                        <a:rPr kumimoji="1" lang="ja-JP" altLang="en-US" sz="1200" dirty="0">
                          <a:latin typeface="+mn-ea"/>
                          <a:ea typeface="+mn-ea"/>
                        </a:rPr>
                        <a:t>比率（</a:t>
                      </a:r>
                      <a:r>
                        <a:rPr kumimoji="1" lang="en-US" altLang="ja-JP" sz="1200" dirty="0">
                          <a:latin typeface="+mn-ea"/>
                          <a:ea typeface="+mn-ea"/>
                        </a:rPr>
                        <a:t>No.24</a:t>
                      </a:r>
                      <a:r>
                        <a:rPr kumimoji="1" lang="ja-JP" altLang="en-US" sz="1200" dirty="0">
                          <a:latin typeface="+mn-ea"/>
                          <a:ea typeface="+mn-ea"/>
                        </a:rPr>
                        <a:t>）を基に資本金が算出されるように調整。</a:t>
                      </a:r>
                      <a:br>
                        <a:rPr kumimoji="1" lang="en-US" altLang="ja-JP" sz="1200" dirty="0">
                          <a:latin typeface="+mn-ea"/>
                          <a:ea typeface="+mn-ea"/>
                        </a:rPr>
                      </a:br>
                      <a:r>
                        <a:rPr kumimoji="1" lang="ja-JP" altLang="en-US" sz="1200" dirty="0">
                          <a:latin typeface="+mn-ea"/>
                          <a:ea typeface="+mn-ea"/>
                        </a:rPr>
                        <a:t>　①上記</a:t>
                      </a:r>
                      <a:r>
                        <a:rPr kumimoji="1" lang="en-US" altLang="ja-JP" sz="1200" dirty="0">
                          <a:latin typeface="+mn-ea"/>
                          <a:ea typeface="+mn-ea"/>
                        </a:rPr>
                        <a:t>No.35</a:t>
                      </a:r>
                      <a:r>
                        <a:rPr kumimoji="1" lang="ja-JP" altLang="en-US" sz="1200" dirty="0">
                          <a:latin typeface="+mn-ea"/>
                          <a:ea typeface="+mn-ea"/>
                        </a:rPr>
                        <a:t>～</a:t>
                      </a:r>
                      <a:r>
                        <a:rPr kumimoji="1" lang="en-US" altLang="ja-JP" sz="1200" dirty="0">
                          <a:latin typeface="+mn-ea"/>
                          <a:ea typeface="+mn-ea"/>
                        </a:rPr>
                        <a:t>37</a:t>
                      </a:r>
                      <a:r>
                        <a:rPr kumimoji="1" lang="ja-JP" altLang="en-US" sz="1200" dirty="0">
                          <a:latin typeface="+mn-ea"/>
                          <a:ea typeface="+mn-ea"/>
                        </a:rPr>
                        <a:t>の費用</a:t>
                      </a:r>
                      <a:br>
                        <a:rPr kumimoji="1" lang="en-US" altLang="ja-JP" sz="1200" dirty="0">
                          <a:latin typeface="+mn-ea"/>
                          <a:ea typeface="+mn-ea"/>
                        </a:rPr>
                      </a:br>
                      <a:r>
                        <a:rPr kumimoji="1" lang="ja-JP" altLang="en-US" sz="1200" dirty="0">
                          <a:latin typeface="+mn-ea"/>
                          <a:ea typeface="+mn-ea"/>
                        </a:rPr>
                        <a:t>　②運営権対価</a:t>
                      </a:r>
                      <a:br>
                        <a:rPr kumimoji="1" lang="en-US" altLang="ja-JP" sz="1200" dirty="0">
                          <a:latin typeface="+mn-ea"/>
                          <a:ea typeface="+mn-ea"/>
                        </a:rPr>
                      </a:br>
                      <a:r>
                        <a:rPr kumimoji="1" lang="ja-JP" altLang="en-US" sz="1200" dirty="0">
                          <a:latin typeface="+mn-ea"/>
                          <a:ea typeface="+mn-ea"/>
                        </a:rPr>
                        <a:t>　③コンセッション追加投資</a:t>
                      </a:r>
                      <a:br>
                        <a:rPr kumimoji="1" lang="en-US" altLang="ja-JP" sz="1200" dirty="0">
                          <a:latin typeface="+mn-ea"/>
                          <a:ea typeface="+mn-ea"/>
                        </a:rPr>
                      </a:br>
                      <a:r>
                        <a:rPr kumimoji="1" lang="ja-JP" altLang="en-US" sz="1200" dirty="0">
                          <a:latin typeface="+mn-ea"/>
                          <a:ea typeface="+mn-ea"/>
                        </a:rPr>
                        <a:t>　④その他</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82303562"/>
                  </a:ext>
                </a:extLst>
              </a:tr>
              <a:tr h="612386">
                <a:tc>
                  <a:txBody>
                    <a:bodyPr/>
                    <a:lstStyle/>
                    <a:p>
                      <a:pPr algn="ctr"/>
                      <a:r>
                        <a:rPr kumimoji="1" lang="en-US" altLang="ja-JP" sz="1200" dirty="0">
                          <a:solidFill>
                            <a:schemeClr val="tx1"/>
                          </a:solidFill>
                          <a:latin typeface="+mn-ea"/>
                          <a:ea typeface="+mn-ea"/>
                        </a:rPr>
                        <a:t>39</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SPC</a:t>
                      </a:r>
                      <a:r>
                        <a:rPr kumimoji="1" lang="ja-JP" altLang="en-US" sz="1200" b="1" dirty="0">
                          <a:solidFill>
                            <a:schemeClr val="tx1"/>
                          </a:solidFill>
                          <a:latin typeface="+mn-ea"/>
                          <a:ea typeface="+mn-ea"/>
                        </a:rPr>
                        <a:t>配当金</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None/>
                        <a:tabLst/>
                        <a:defRPr/>
                      </a:pPr>
                      <a:r>
                        <a:rPr kumimoji="1" lang="ja-JP" altLang="en-US" sz="1200" b="0" i="0" u="none" strike="noStrike" kern="1200" cap="none" spc="0" normalizeH="0" baseline="0" noProof="0" dirty="0">
                          <a:ln>
                            <a:noFill/>
                          </a:ln>
                          <a:solidFill>
                            <a:prstClr val="black"/>
                          </a:solidFill>
                          <a:effectLst/>
                          <a:uLnTx/>
                          <a:uFillTx/>
                          <a:latin typeface="+mn-ea"/>
                          <a:ea typeface="+mn-ea"/>
                          <a:cs typeface="+mn-cs"/>
                        </a:rPr>
                        <a:t>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n"/>
                        <a:tabLst/>
                        <a:defRPr/>
                      </a:pPr>
                      <a:r>
                        <a:rPr kumimoji="1" lang="en-US" altLang="ja-JP" sz="1200" dirty="0">
                          <a:latin typeface="+mn-ea"/>
                          <a:ea typeface="+mn-ea"/>
                        </a:rPr>
                        <a:t>E-IRR</a:t>
                      </a:r>
                      <a:r>
                        <a:rPr kumimoji="1" lang="ja-JP" altLang="en-US" sz="1200" dirty="0">
                          <a:latin typeface="+mn-ea"/>
                          <a:ea typeface="+mn-ea"/>
                        </a:rPr>
                        <a:t>に影響するため、各年度において税引後当期純利益から配当金を認識できるよう調整（自動算出）</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92211629"/>
                  </a:ext>
                </a:extLst>
              </a:tr>
              <a:tr h="485888">
                <a:tc>
                  <a:txBody>
                    <a:bodyPr/>
                    <a:lstStyle/>
                    <a:p>
                      <a:pPr algn="ctr"/>
                      <a:r>
                        <a:rPr kumimoji="1" lang="en-US" altLang="ja-JP" sz="1200" dirty="0">
                          <a:solidFill>
                            <a:schemeClr val="tx1"/>
                          </a:solidFill>
                          <a:latin typeface="+mn-ea"/>
                          <a:ea typeface="+mn-ea"/>
                        </a:rPr>
                        <a:t>39</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P-IRR</a:t>
                      </a:r>
                      <a:endParaRPr kumimoji="1" lang="ja-JP" altLang="en-US" sz="1200" b="1"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l" defTabSz="990564"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ja-JP" altLang="en-US" sz="1200" b="0" i="0" u="none" strike="noStrike" kern="1200" cap="none" spc="0" normalizeH="0" baseline="0" noProof="0" dirty="0">
                          <a:ln>
                            <a:noFill/>
                          </a:ln>
                          <a:solidFill>
                            <a:prstClr val="black"/>
                          </a:solidFill>
                          <a:effectLst/>
                          <a:uLnTx/>
                          <a:uFillTx/>
                          <a:latin typeface="+mn-ea"/>
                          <a:ea typeface="+mn-ea"/>
                          <a:cs typeface="+mn-cs"/>
                        </a:rPr>
                        <a:t>税引き後のキャッシュフローを基に算出</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n-ea"/>
                          <a:ea typeface="+mn-ea"/>
                        </a:rPr>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52791170"/>
                  </a:ext>
                </a:extLst>
              </a:tr>
              <a:tr h="485888">
                <a:tc>
                  <a:txBody>
                    <a:bodyPr/>
                    <a:lstStyle/>
                    <a:p>
                      <a:pPr algn="ctr"/>
                      <a:r>
                        <a:rPr kumimoji="1" lang="en-US" altLang="ja-JP" sz="1200" dirty="0">
                          <a:solidFill>
                            <a:schemeClr val="tx1"/>
                          </a:solidFill>
                          <a:latin typeface="+mn-ea"/>
                          <a:ea typeface="+mn-ea"/>
                        </a:rPr>
                        <a:t>40</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E-IRR</a:t>
                      </a:r>
                      <a:endParaRPr kumimoji="1" lang="ja-JP" altLang="en-US" sz="1200" b="1"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2">
                  <a:txBody>
                    <a:bodyPr/>
                    <a:lstStyle/>
                    <a:p>
                      <a:pPr marL="0" marR="0" lvl="0" indent="0" algn="ctr" defTabSz="990564"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ja-JP" altLang="en-US" sz="1200" b="0" i="0" u="none" strike="noStrike" kern="1200" cap="none" spc="0" normalizeH="0" baseline="0" noProof="0" dirty="0">
                          <a:ln>
                            <a:noFill/>
                          </a:ln>
                          <a:solidFill>
                            <a:prstClr val="black"/>
                          </a:solidFill>
                          <a:effectLst/>
                          <a:uLnTx/>
                          <a:uFillTx/>
                          <a:latin typeface="+mn-ea"/>
                          <a:ea typeface="+mn-ea"/>
                          <a:cs typeface="+mn-cs"/>
                        </a:rPr>
                        <a:t>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n-ea"/>
                          <a:ea typeface="+mn-ea"/>
                        </a:rPr>
                        <a:t>出資者の投下資本に対する収益性（</a:t>
                      </a:r>
                      <a:r>
                        <a:rPr kumimoji="1" lang="en-US" altLang="ja-JP" sz="1200" dirty="0">
                          <a:latin typeface="+mn-ea"/>
                          <a:ea typeface="+mn-ea"/>
                        </a:rPr>
                        <a:t>No.39</a:t>
                      </a:r>
                      <a:r>
                        <a:rPr kumimoji="1" lang="ja-JP" altLang="en-US" sz="1200" dirty="0">
                          <a:latin typeface="+mn-ea"/>
                          <a:ea typeface="+mn-ea"/>
                        </a:rPr>
                        <a:t>）を確認できるよう追加（自動算出）</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81032362"/>
                  </a:ext>
                </a:extLst>
              </a:tr>
              <a:tr h="485888">
                <a:tc>
                  <a:txBody>
                    <a:bodyPr/>
                    <a:lstStyle/>
                    <a:p>
                      <a:pPr algn="ctr"/>
                      <a:r>
                        <a:rPr kumimoji="1" lang="en-US" altLang="ja-JP" sz="1200" dirty="0">
                          <a:solidFill>
                            <a:schemeClr val="tx1"/>
                          </a:solidFill>
                          <a:latin typeface="+mn-ea"/>
                          <a:ea typeface="+mn-ea"/>
                        </a:rPr>
                        <a:t>41</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WACC</a:t>
                      </a:r>
                      <a:endParaRPr kumimoji="1" lang="ja-JP" altLang="en-US" sz="1200" b="1"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endParaRPr kumimoji="1" lang="ja-JP" altLang="en-US" sz="1050" b="0" i="0" u="none" strike="noStrike" kern="1200" cap="none" spc="0" normalizeH="0" baseline="0" noProof="0" dirty="0">
                        <a:ln>
                          <a:noFill/>
                        </a:ln>
                        <a:solidFill>
                          <a:prstClr val="black"/>
                        </a:solidFill>
                        <a:effectLst/>
                        <a:uLnTx/>
                        <a:uFillTx/>
                        <a:latin typeface="Calibri"/>
                        <a:ea typeface="Yu Gothic UI"/>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en-US" altLang="ja-JP" sz="1200" dirty="0">
                          <a:latin typeface="+mn-ea"/>
                          <a:ea typeface="+mn-ea"/>
                        </a:rPr>
                        <a:t>P-IRR</a:t>
                      </a:r>
                      <a:r>
                        <a:rPr kumimoji="1" lang="ja-JP" altLang="en-US" sz="1200" dirty="0">
                          <a:latin typeface="+mn-ea"/>
                          <a:ea typeface="+mn-ea"/>
                        </a:rPr>
                        <a:t>と比較してプロジェクトの採算性を検証できるよう追加（自動算出）</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01250111"/>
                  </a:ext>
                </a:extLst>
              </a:tr>
            </a:tbl>
          </a:graphicData>
        </a:graphic>
      </p:graphicFrame>
      <p:sp>
        <p:nvSpPr>
          <p:cNvPr id="3" name="矢印: 右 2">
            <a:extLst>
              <a:ext uri="{FF2B5EF4-FFF2-40B4-BE49-F238E27FC236}">
                <a16:creationId xmlns:a16="http://schemas.microsoft.com/office/drawing/2014/main" id="{79B11776-09BC-25E7-CB35-234AACFA8D13}"/>
              </a:ext>
            </a:extLst>
          </p:cNvPr>
          <p:cNvSpPr/>
          <p:nvPr/>
        </p:nvSpPr>
        <p:spPr>
          <a:xfrm>
            <a:off x="4722628" y="3646478"/>
            <a:ext cx="744071" cy="47636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24FC68CB-7CFB-5C3F-EC72-D42A8F2F5F61}"/>
              </a:ext>
            </a:extLst>
          </p:cNvPr>
          <p:cNvSpPr/>
          <p:nvPr/>
        </p:nvSpPr>
        <p:spPr>
          <a:xfrm>
            <a:off x="188259" y="3242143"/>
            <a:ext cx="8767482" cy="1245882"/>
          </a:xfrm>
          <a:prstGeom prst="round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2">
            <a:extLst>
              <a:ext uri="{FF2B5EF4-FFF2-40B4-BE49-F238E27FC236}">
                <a16:creationId xmlns:a16="http://schemas.microsoft.com/office/drawing/2014/main" id="{8FC44131-F218-566C-3C34-FE2230741A6A}"/>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9</a:t>
            </a:fld>
            <a:endParaRPr lang="ja-JP" altLang="en-US" dirty="0">
              <a:solidFill>
                <a:schemeClr val="tx1"/>
              </a:solidFill>
            </a:endParaRPr>
          </a:p>
        </p:txBody>
      </p:sp>
    </p:spTree>
    <p:extLst>
      <p:ext uri="{BB962C8B-B14F-4D97-AF65-F5344CB8AC3E}">
        <p14:creationId xmlns:p14="http://schemas.microsoft.com/office/powerpoint/2010/main" val="113857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4" name="図 3">
            <a:extLst>
              <a:ext uri="{FF2B5EF4-FFF2-40B4-BE49-F238E27FC236}">
                <a16:creationId xmlns:a16="http://schemas.microsoft.com/office/drawing/2014/main" id="{B47E184D-68A2-F839-9AE2-12F3280D8F8E}"/>
              </a:ext>
            </a:extLst>
          </p:cNvPr>
          <p:cNvPicPr>
            <a:picLocks noChangeAspect="1"/>
          </p:cNvPicPr>
          <p:nvPr/>
        </p:nvPicPr>
        <p:blipFill>
          <a:blip r:embed="rId3"/>
          <a:stretch>
            <a:fillRect/>
          </a:stretch>
        </p:blipFill>
        <p:spPr>
          <a:xfrm>
            <a:off x="0" y="841568"/>
            <a:ext cx="9144000" cy="2418837"/>
          </a:xfrm>
          <a:prstGeom prst="rect">
            <a:avLst/>
          </a:prstGeom>
        </p:spPr>
      </p:pic>
      <p:sp>
        <p:nvSpPr>
          <p:cNvPr id="138" name="Google Shape;138;p2"/>
          <p:cNvSpPr txBox="1">
            <a:spLocks noGrp="1"/>
          </p:cNvSpPr>
          <p:nvPr>
            <p:ph type="title"/>
          </p:nvPr>
        </p:nvSpPr>
        <p:spPr>
          <a:xfrm>
            <a:off x="0" y="413657"/>
            <a:ext cx="9286934" cy="5556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55A11"/>
              </a:buClr>
              <a:buSzPts val="3600"/>
              <a:buFont typeface="Arial"/>
              <a:buNone/>
            </a:pPr>
            <a:r>
              <a:rPr lang="ja-JP" altLang="en-US" sz="3200" spc="-100" dirty="0">
                <a:solidFill>
                  <a:schemeClr val="tx1"/>
                </a:solidFill>
                <a:latin typeface="Arial"/>
                <a:ea typeface="Arial"/>
                <a:cs typeface="Arial"/>
                <a:sym typeface="Arial"/>
              </a:rPr>
              <a:t>事業に係る資金調達</a:t>
            </a:r>
            <a:br>
              <a:rPr lang="ja-JP" altLang="en-US" sz="3200" spc="-100" dirty="0">
                <a:solidFill>
                  <a:schemeClr val="tx1"/>
                </a:solidFill>
                <a:latin typeface="Arial"/>
                <a:ea typeface="Arial"/>
                <a:cs typeface="Arial"/>
                <a:sym typeface="Arial"/>
              </a:rPr>
            </a:br>
            <a:endParaRPr lang="ja-JP" altLang="en-US" sz="3200" spc="-100" dirty="0">
              <a:solidFill>
                <a:schemeClr val="tx1"/>
              </a:solidFill>
              <a:latin typeface="Arial"/>
              <a:ea typeface="Arial"/>
              <a:cs typeface="Arial"/>
              <a:sym typeface="Arial"/>
            </a:endParaRPr>
          </a:p>
        </p:txBody>
      </p:sp>
      <p:sp>
        <p:nvSpPr>
          <p:cNvPr id="10" name="コンテンツ プレースホルダー 2">
            <a:extLst>
              <a:ext uri="{FF2B5EF4-FFF2-40B4-BE49-F238E27FC236}">
                <a16:creationId xmlns:a16="http://schemas.microsoft.com/office/drawing/2014/main" id="{A827C61C-F433-6C49-6A12-A85CD4D0DD5F}"/>
              </a:ext>
            </a:extLst>
          </p:cNvPr>
          <p:cNvSpPr txBox="1">
            <a:spLocks/>
          </p:cNvSpPr>
          <p:nvPr/>
        </p:nvSpPr>
        <p:spPr>
          <a:xfrm>
            <a:off x="144332" y="3597594"/>
            <a:ext cx="8603158" cy="1561145"/>
          </a:xfrm>
          <a:prstGeom prst="rect">
            <a:avLst/>
          </a:prstGeom>
          <a:noFill/>
          <a:ln w="19050">
            <a:solidFill>
              <a:schemeClr val="tx1"/>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85750" indent="-285750">
              <a:lnSpc>
                <a:spcPts val="2880"/>
              </a:lnSpc>
              <a:spcBef>
                <a:spcPts val="0"/>
              </a:spcBef>
              <a:buFont typeface="Wingdings" panose="05000000000000000000" pitchFamily="2" charset="2"/>
              <a:buChar char="ü"/>
            </a:pPr>
            <a:r>
              <a:rPr lang="en-US" altLang="ja-JP" sz="1600" dirty="0">
                <a:latin typeface="+mj-ea"/>
                <a:ea typeface="+mj-ea"/>
              </a:rPr>
              <a:t>D:E</a:t>
            </a:r>
            <a:r>
              <a:rPr lang="ja-JP" altLang="en-US" sz="1600" dirty="0">
                <a:latin typeface="+mj-ea"/>
                <a:ea typeface="+mj-ea"/>
              </a:rPr>
              <a:t>比率（必要調達額に占める借入の割合）について、借入分の任意入力が可能（</a:t>
            </a:r>
            <a:r>
              <a:rPr lang="en-US" altLang="ja-JP" sz="1600" dirty="0">
                <a:latin typeface="+mj-ea"/>
                <a:ea typeface="+mj-ea"/>
              </a:rPr>
              <a:t>60%</a:t>
            </a:r>
            <a:r>
              <a:rPr lang="ja-JP" altLang="en-US" sz="1600" dirty="0">
                <a:latin typeface="+mj-ea"/>
                <a:ea typeface="+mj-ea"/>
              </a:rPr>
              <a:t>を暫定値）</a:t>
            </a:r>
            <a:endParaRPr lang="en-US" altLang="ja-JP" sz="1600" dirty="0">
              <a:latin typeface="+mj-ea"/>
              <a:ea typeface="+mj-ea"/>
            </a:endParaRPr>
          </a:p>
          <a:p>
            <a:pPr marL="285750" indent="-285750">
              <a:lnSpc>
                <a:spcPts val="2880"/>
              </a:lnSpc>
              <a:spcBef>
                <a:spcPts val="0"/>
              </a:spcBef>
              <a:buFont typeface="Wingdings" panose="05000000000000000000" pitchFamily="2" charset="2"/>
              <a:buChar char="ü"/>
            </a:pPr>
            <a:r>
              <a:rPr lang="en-US" altLang="ja-JP" sz="1600" dirty="0">
                <a:latin typeface="+mj-ea"/>
                <a:ea typeface="+mj-ea"/>
              </a:rPr>
              <a:t>SPC</a:t>
            </a:r>
            <a:r>
              <a:rPr lang="ja-JP" altLang="en-US" sz="1600" dirty="0">
                <a:latin typeface="+mj-ea"/>
                <a:ea typeface="+mj-ea"/>
              </a:rPr>
              <a:t>側必要調達額のうち、施設整備費の割賦払分と、その他調達額分の借入金利が異なると考えられるため、それぞれスプレッドを任意入力できるよう設定</a:t>
            </a:r>
            <a:endParaRPr lang="en-US" altLang="ja-JP" sz="1600" dirty="0">
              <a:latin typeface="+mj-ea"/>
              <a:ea typeface="+mj-ea"/>
            </a:endParaRPr>
          </a:p>
        </p:txBody>
      </p:sp>
      <p:sp>
        <p:nvSpPr>
          <p:cNvPr id="11" name="四角形: 角を丸くする 10">
            <a:extLst>
              <a:ext uri="{FF2B5EF4-FFF2-40B4-BE49-F238E27FC236}">
                <a16:creationId xmlns:a16="http://schemas.microsoft.com/office/drawing/2014/main" id="{9128CBFC-FBB0-7755-A5F9-38559BE1F2C0}"/>
              </a:ext>
            </a:extLst>
          </p:cNvPr>
          <p:cNvSpPr/>
          <p:nvPr/>
        </p:nvSpPr>
        <p:spPr>
          <a:xfrm>
            <a:off x="159572" y="2578380"/>
            <a:ext cx="2680447" cy="850620"/>
          </a:xfrm>
          <a:prstGeom prst="round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2">
            <a:extLst>
              <a:ext uri="{FF2B5EF4-FFF2-40B4-BE49-F238E27FC236}">
                <a16:creationId xmlns:a16="http://schemas.microsoft.com/office/drawing/2014/main" id="{816CF451-760B-C360-8600-DBF22ADA6776}"/>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10</a:t>
            </a:fld>
            <a:endParaRPr lang="ja-JP" altLang="en-US" dirty="0">
              <a:solidFill>
                <a:schemeClr val="tx1"/>
              </a:solidFill>
            </a:endParaRPr>
          </a:p>
        </p:txBody>
      </p:sp>
    </p:spTree>
    <p:extLst>
      <p:ext uri="{BB962C8B-B14F-4D97-AF65-F5344CB8AC3E}">
        <p14:creationId xmlns:p14="http://schemas.microsoft.com/office/powerpoint/2010/main" val="277301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E8CEBCC-016A-2E31-1E0C-0445E9186CBC}"/>
              </a:ext>
            </a:extLst>
          </p:cNvPr>
          <p:cNvGraphicFramePr>
            <a:graphicFrameLocks noChangeAspect="1"/>
          </p:cNvGraphicFramePr>
          <p:nvPr>
            <p:custDataLst>
              <p:tags r:id="rId1"/>
            </p:custDataLst>
          </p:nvPr>
        </p:nvGraphicFramePr>
        <p:xfrm>
          <a:off x="1466" y="265235"/>
          <a:ext cx="1466" cy="1466"/>
        </p:xfrm>
        <a:graphic>
          <a:graphicData uri="http://schemas.openxmlformats.org/presentationml/2006/ole">
            <mc:AlternateContent xmlns:mc="http://schemas.openxmlformats.org/markup-compatibility/2006">
              <mc:Choice xmlns:v="urn:schemas-microsoft-com:vml" Requires="v">
                <p:oleObj name="think-cell スライド" r:id="rId4" imgW="624" imgH="623" progId="TCLayout.ActiveDocument.1">
                  <p:embed/>
                </p:oleObj>
              </mc:Choice>
              <mc:Fallback>
                <p:oleObj name="think-cell スライド" r:id="rId4" imgW="624" imgH="623" progId="TCLayout.ActiveDocument.1">
                  <p:embed/>
                  <p:pic>
                    <p:nvPicPr>
                      <p:cNvPr id="5" name="think-cell data - do not delete" hidden="1">
                        <a:extLst>
                          <a:ext uri="{FF2B5EF4-FFF2-40B4-BE49-F238E27FC236}">
                            <a16:creationId xmlns:a16="http://schemas.microsoft.com/office/drawing/2014/main" id="{AE8CEBCC-016A-2E31-1E0C-0445E9186CBC}"/>
                          </a:ext>
                        </a:extLst>
                      </p:cNvPr>
                      <p:cNvPicPr/>
                      <p:nvPr/>
                    </p:nvPicPr>
                    <p:blipFill>
                      <a:blip r:embed="rId5"/>
                      <a:stretch>
                        <a:fillRect/>
                      </a:stretch>
                    </p:blipFill>
                    <p:spPr>
                      <a:xfrm>
                        <a:off x="1466" y="265235"/>
                        <a:ext cx="1466" cy="1466"/>
                      </a:xfrm>
                      <a:prstGeom prst="rect">
                        <a:avLst/>
                      </a:prstGeom>
                    </p:spPr>
                  </p:pic>
                </p:oleObj>
              </mc:Fallback>
            </mc:AlternateContent>
          </a:graphicData>
        </a:graphic>
      </p:graphicFrame>
      <p:sp>
        <p:nvSpPr>
          <p:cNvPr id="2" name="テキスト プレースホルダー 1">
            <a:extLst>
              <a:ext uri="{FF2B5EF4-FFF2-40B4-BE49-F238E27FC236}">
                <a16:creationId xmlns:a16="http://schemas.microsoft.com/office/drawing/2014/main" id="{49F25C15-B534-D633-BA8D-E6D59B171FB0}"/>
              </a:ext>
            </a:extLst>
          </p:cNvPr>
          <p:cNvSpPr>
            <a:spLocks noGrp="1"/>
          </p:cNvSpPr>
          <p:nvPr>
            <p:ph type="body" sz="quarter" idx="10"/>
          </p:nvPr>
        </p:nvSpPr>
        <p:spPr>
          <a:xfrm>
            <a:off x="950398" y="2324077"/>
            <a:ext cx="8084419" cy="398769"/>
          </a:xfrm>
        </p:spPr>
        <p:txBody>
          <a:bodyPr/>
          <a:lstStyle/>
          <a:p>
            <a:pPr defTabSz="844083" fontAlgn="base">
              <a:lnSpc>
                <a:spcPct val="106000"/>
              </a:lnSpc>
              <a:spcBef>
                <a:spcPct val="0"/>
              </a:spcBef>
              <a:spcAft>
                <a:spcPct val="0"/>
              </a:spcAft>
              <a:buClr>
                <a:schemeClr val="tx1"/>
              </a:buClr>
              <a:buSzPct val="80000"/>
              <a:tabLst>
                <a:tab pos="3810095" algn="r"/>
              </a:tabLst>
            </a:pPr>
            <a:r>
              <a:rPr lang="ja-JP" altLang="en-US" sz="3200" dirty="0">
                <a:latin typeface="+mn-lt"/>
                <a:ea typeface="+mn-ea"/>
              </a:rPr>
              <a:t>下水道コンセッション用の</a:t>
            </a:r>
            <a:r>
              <a:rPr lang="en-US" altLang="ja-JP" sz="3200" dirty="0">
                <a:latin typeface="+mn-lt"/>
                <a:ea typeface="+mn-ea"/>
              </a:rPr>
              <a:t>VFM</a:t>
            </a:r>
            <a:r>
              <a:rPr lang="ja-JP" altLang="en-US" sz="3200" dirty="0">
                <a:latin typeface="+mn-lt"/>
                <a:ea typeface="+mn-ea"/>
              </a:rPr>
              <a:t>算定フォーマット</a:t>
            </a:r>
          </a:p>
        </p:txBody>
      </p:sp>
      <p:sp>
        <p:nvSpPr>
          <p:cNvPr id="4" name="スライド番号プレースホルダー 2">
            <a:extLst>
              <a:ext uri="{FF2B5EF4-FFF2-40B4-BE49-F238E27FC236}">
                <a16:creationId xmlns:a16="http://schemas.microsoft.com/office/drawing/2014/main" id="{8B0852A5-D67D-4ACA-ABEC-C5E42A0FE9F4}"/>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11</a:t>
            </a:fld>
            <a:endParaRPr lang="ja-JP" altLang="en-US" dirty="0">
              <a:solidFill>
                <a:schemeClr val="tx1"/>
              </a:solidFill>
            </a:endParaRPr>
          </a:p>
        </p:txBody>
      </p:sp>
    </p:spTree>
    <p:extLst>
      <p:ext uri="{BB962C8B-B14F-4D97-AF65-F5344CB8AC3E}">
        <p14:creationId xmlns:p14="http://schemas.microsoft.com/office/powerpoint/2010/main" val="1469739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
          <p:cNvSpPr txBox="1">
            <a:spLocks noGrp="1"/>
          </p:cNvSpPr>
          <p:nvPr>
            <p:ph type="title"/>
          </p:nvPr>
        </p:nvSpPr>
        <p:spPr>
          <a:xfrm>
            <a:off x="213381" y="373249"/>
            <a:ext cx="9017993" cy="5556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55A11"/>
              </a:buClr>
              <a:buSzPts val="3600"/>
              <a:buFont typeface="Arial"/>
              <a:buNone/>
            </a:pPr>
            <a:r>
              <a:rPr lang="ja-JP" altLang="en-US" sz="3200" spc="-100" dirty="0">
                <a:solidFill>
                  <a:schemeClr val="tx1"/>
                </a:solidFill>
                <a:latin typeface="Arial"/>
                <a:ea typeface="Arial"/>
                <a:cs typeface="Arial"/>
                <a:sym typeface="Arial"/>
              </a:rPr>
              <a:t>下水道コンセッション用</a:t>
            </a:r>
            <a:r>
              <a:rPr lang="en-US" altLang="ja-JP" sz="3200" spc="-100" dirty="0">
                <a:solidFill>
                  <a:schemeClr val="tx1"/>
                </a:solidFill>
                <a:latin typeface="Arial"/>
                <a:ea typeface="Arial"/>
                <a:cs typeface="Arial"/>
                <a:sym typeface="Arial"/>
              </a:rPr>
              <a:t>VFM</a:t>
            </a:r>
            <a:r>
              <a:rPr lang="ja-JP" altLang="en-US" sz="3200" spc="-100" dirty="0">
                <a:solidFill>
                  <a:schemeClr val="tx1"/>
                </a:solidFill>
                <a:latin typeface="Arial"/>
                <a:ea typeface="Arial"/>
                <a:cs typeface="Arial"/>
                <a:sym typeface="Arial"/>
              </a:rPr>
              <a:t>算定フォーマット①</a:t>
            </a:r>
          </a:p>
        </p:txBody>
      </p:sp>
      <p:graphicFrame>
        <p:nvGraphicFramePr>
          <p:cNvPr id="4" name="表 3">
            <a:extLst>
              <a:ext uri="{FF2B5EF4-FFF2-40B4-BE49-F238E27FC236}">
                <a16:creationId xmlns:a16="http://schemas.microsoft.com/office/drawing/2014/main" id="{B2A8D2AF-E699-8BDC-B0B9-B5753415F7CC}"/>
              </a:ext>
            </a:extLst>
          </p:cNvPr>
          <p:cNvGraphicFramePr>
            <a:graphicFrameLocks noGrp="1"/>
          </p:cNvGraphicFramePr>
          <p:nvPr>
            <p:extLst>
              <p:ext uri="{D42A27DB-BD31-4B8C-83A1-F6EECF244321}">
                <p14:modId xmlns:p14="http://schemas.microsoft.com/office/powerpoint/2010/main" val="180072774"/>
              </p:ext>
            </p:extLst>
          </p:nvPr>
        </p:nvGraphicFramePr>
        <p:xfrm>
          <a:off x="213381" y="928934"/>
          <a:ext cx="8717237" cy="5760720"/>
        </p:xfrm>
        <a:graphic>
          <a:graphicData uri="http://schemas.openxmlformats.org/drawingml/2006/table">
            <a:tbl>
              <a:tblPr firstRow="1" firstCol="1" bandRow="1">
                <a:tableStyleId>{5C22544A-7EE6-4342-B048-85BDC9FD1C3A}</a:tableStyleId>
              </a:tblPr>
              <a:tblGrid>
                <a:gridCol w="395567">
                  <a:extLst>
                    <a:ext uri="{9D8B030D-6E8A-4147-A177-3AD203B41FA5}">
                      <a16:colId xmlns:a16="http://schemas.microsoft.com/office/drawing/2014/main" val="1242747368"/>
                    </a:ext>
                  </a:extLst>
                </a:gridCol>
                <a:gridCol w="1418847">
                  <a:extLst>
                    <a:ext uri="{9D8B030D-6E8A-4147-A177-3AD203B41FA5}">
                      <a16:colId xmlns:a16="http://schemas.microsoft.com/office/drawing/2014/main" val="2531343881"/>
                    </a:ext>
                  </a:extLst>
                </a:gridCol>
                <a:gridCol w="2606958">
                  <a:extLst>
                    <a:ext uri="{9D8B030D-6E8A-4147-A177-3AD203B41FA5}">
                      <a16:colId xmlns:a16="http://schemas.microsoft.com/office/drawing/2014/main" val="784200762"/>
                    </a:ext>
                  </a:extLst>
                </a:gridCol>
                <a:gridCol w="871348">
                  <a:extLst>
                    <a:ext uri="{9D8B030D-6E8A-4147-A177-3AD203B41FA5}">
                      <a16:colId xmlns:a16="http://schemas.microsoft.com/office/drawing/2014/main" val="4178699632"/>
                    </a:ext>
                  </a:extLst>
                </a:gridCol>
                <a:gridCol w="3424517">
                  <a:extLst>
                    <a:ext uri="{9D8B030D-6E8A-4147-A177-3AD203B41FA5}">
                      <a16:colId xmlns:a16="http://schemas.microsoft.com/office/drawing/2014/main" val="1568532607"/>
                    </a:ext>
                  </a:extLst>
                </a:gridCol>
              </a:tblGrid>
              <a:tr h="224737">
                <a:tc>
                  <a:txBody>
                    <a:bodyPr/>
                    <a:lstStyle/>
                    <a:p>
                      <a:pPr algn="ctr"/>
                      <a:r>
                        <a:rPr kumimoji="1" lang="en-US" altLang="ja-JP" sz="1200" dirty="0"/>
                        <a:t>No.</a:t>
                      </a: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1200" dirty="0"/>
                        <a:t>項目</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1200" dirty="0"/>
                        <a:t>BTO</a:t>
                      </a:r>
                      <a:r>
                        <a:rPr kumimoji="1" lang="ja-JP" altLang="en-US" sz="1200" dirty="0"/>
                        <a:t>用での算定方法</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t>今回の算定方法（下水道コンセッション用）</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568591357"/>
                  </a:ext>
                </a:extLst>
              </a:tr>
              <a:tr h="224737">
                <a:tc>
                  <a:txBody>
                    <a:bodyPr/>
                    <a:lstStyle/>
                    <a:p>
                      <a:pPr algn="ctr"/>
                      <a:r>
                        <a:rPr kumimoji="1" lang="en-US" altLang="ja-JP" sz="1200" dirty="0">
                          <a:solidFill>
                            <a:schemeClr val="tx1"/>
                          </a:solidFill>
                        </a:rPr>
                        <a:t>43</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rPr>
                        <a:t>発注者区分</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t>区分選択</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33079676"/>
                  </a:ext>
                </a:extLst>
              </a:tr>
              <a:tr h="224737">
                <a:tc>
                  <a:txBody>
                    <a:bodyPr/>
                    <a:lstStyle/>
                    <a:p>
                      <a:pPr algn="ctr"/>
                      <a:r>
                        <a:rPr kumimoji="1" lang="en-US" altLang="ja-JP" sz="1200" dirty="0">
                          <a:solidFill>
                            <a:schemeClr val="tx1"/>
                          </a:solidFill>
                        </a:rPr>
                        <a:t>44</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rPr>
                        <a:t>事業方式</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en-US" altLang="ja-JP" sz="1200" dirty="0"/>
                        <a:t>BTO</a:t>
                      </a: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200" dirty="0"/>
                        <a:t>下水道コンセッションへ変更</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5860668"/>
                  </a:ext>
                </a:extLst>
              </a:tr>
              <a:tr h="374562">
                <a:tc>
                  <a:txBody>
                    <a:bodyPr/>
                    <a:lstStyle/>
                    <a:p>
                      <a:pPr algn="ctr"/>
                      <a:r>
                        <a:rPr kumimoji="1" lang="en-US" altLang="ja-JP" sz="1200" dirty="0">
                          <a:solidFill>
                            <a:schemeClr val="tx1"/>
                          </a:solidFill>
                        </a:rPr>
                        <a:t>45</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rPr>
                        <a:t>事業期間</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t>整備期間、維持管理・運営期間・整備期間開始日を入力</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3">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171450" indent="-171450">
                        <a:buFont typeface="Wingdings" panose="05000000000000000000" pitchFamily="2" charset="2"/>
                        <a:buChar char="n"/>
                      </a:pPr>
                      <a:r>
                        <a:rPr kumimoji="1" lang="ja-JP" altLang="en-US" sz="1200" dirty="0"/>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1770176"/>
                  </a:ext>
                </a:extLst>
              </a:tr>
              <a:tr h="224737">
                <a:tc rowSpan="2">
                  <a:txBody>
                    <a:bodyPr/>
                    <a:lstStyle/>
                    <a:p>
                      <a:pPr algn="ctr"/>
                      <a:r>
                        <a:rPr kumimoji="1" lang="en-US" altLang="ja-JP" sz="1200" dirty="0">
                          <a:solidFill>
                            <a:schemeClr val="tx1"/>
                          </a:solidFill>
                        </a:rPr>
                        <a:t>46</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2">
                  <a:txBody>
                    <a:bodyPr/>
                    <a:lstStyle/>
                    <a:p>
                      <a:pPr algn="ctr"/>
                      <a:r>
                        <a:rPr kumimoji="1" lang="ja-JP" altLang="en-US" sz="1200" b="1" dirty="0">
                          <a:solidFill>
                            <a:schemeClr val="tx1"/>
                          </a:solidFill>
                        </a:rPr>
                        <a:t>割引率</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t>リスクフリーレート</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kumimoji="1" lang="ja-JP" altLang="en-US"/>
                    </a:p>
                  </a:txBody>
                  <a:tcPr/>
                </a:tc>
                <a:tc vMerge="1">
                  <a:txBody>
                    <a:bodyPr/>
                    <a:lstStyle/>
                    <a:p>
                      <a:pPr marL="171450" indent="-171450">
                        <a:buFont typeface="Wingdings" panose="05000000000000000000" pitchFamily="2" charset="2"/>
                        <a:buChar char="n"/>
                      </a:pPr>
                      <a:endParaRPr kumimoji="1" lang="ja-JP" altLang="en-US" sz="105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37018934"/>
                  </a:ext>
                </a:extLst>
              </a:tr>
              <a:tr h="224737">
                <a:tc vMerge="1">
                  <a:txBody>
                    <a:bodyPr/>
                    <a:lstStyle/>
                    <a:p>
                      <a:pPr algn="ctr"/>
                      <a:endParaRPr kumimoji="1" lang="ja-JP" altLang="en-US" sz="11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vMerge="1">
                  <a:txBody>
                    <a:bodyPr/>
                    <a:lstStyle/>
                    <a:p>
                      <a:pPr algn="ctr"/>
                      <a:endParaRPr kumimoji="1" lang="ja-JP" altLang="en-US" sz="1050" b="1"/>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171450" indent="-171450">
                        <a:buFont typeface="Wingdings" panose="05000000000000000000" pitchFamily="2" charset="2"/>
                        <a:buChar char="n"/>
                      </a:pPr>
                      <a:r>
                        <a:rPr kumimoji="1" lang="ja-JP" altLang="en-US" sz="1200" dirty="0"/>
                        <a:t>物価上昇率</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kumimoji="1" lang="ja-JP" altLang="en-US"/>
                    </a:p>
                  </a:txBody>
                  <a:tcPr/>
                </a:tc>
                <a:tc vMerge="1">
                  <a:txBody>
                    <a:bodyPr/>
                    <a:lstStyle/>
                    <a:p>
                      <a:pPr marL="171450" indent="-171450">
                        <a:buFont typeface="Wingdings" panose="05000000000000000000" pitchFamily="2" charset="2"/>
                        <a:buChar char="n"/>
                      </a:pPr>
                      <a:endParaRPr kumimoji="1" lang="ja-JP" altLang="en-US" sz="105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1086068"/>
                  </a:ext>
                </a:extLst>
              </a:tr>
              <a:tr h="374562">
                <a:tc>
                  <a:txBody>
                    <a:bodyPr/>
                    <a:lstStyle/>
                    <a:p>
                      <a:pPr algn="ctr"/>
                      <a:r>
                        <a:rPr kumimoji="1" lang="en-US" altLang="ja-JP" sz="1200" dirty="0">
                          <a:solidFill>
                            <a:schemeClr val="tx1"/>
                          </a:solidFill>
                        </a:rPr>
                        <a:t>47</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rPr>
                        <a:t>施設整備費</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t>過去の落札価格または</a:t>
                      </a:r>
                      <a:r>
                        <a:rPr kumimoji="1" lang="en-US" altLang="ja-JP" sz="1200" dirty="0"/>
                        <a:t>PSC</a:t>
                      </a:r>
                      <a:r>
                        <a:rPr kumimoji="1" lang="ja-JP" altLang="en-US" sz="1200" dirty="0"/>
                        <a:t>の予定価格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86364280"/>
                  </a:ext>
                </a:extLst>
              </a:tr>
              <a:tr h="374562">
                <a:tc>
                  <a:txBody>
                    <a:bodyPr/>
                    <a:lstStyle/>
                    <a:p>
                      <a:pPr algn="ctr"/>
                      <a:r>
                        <a:rPr kumimoji="1" lang="en-US" altLang="ja-JP" sz="1200" dirty="0">
                          <a:solidFill>
                            <a:schemeClr val="tx1"/>
                          </a:solidFill>
                        </a:rPr>
                        <a:t>48</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rPr>
                        <a:t>割賦金利</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t>基準金利</a:t>
                      </a:r>
                      <a:r>
                        <a:rPr kumimoji="1" lang="en-US" altLang="ja-JP" sz="1200" dirty="0"/>
                        <a:t>+</a:t>
                      </a:r>
                      <a:r>
                        <a:rPr kumimoji="1" lang="ja-JP" altLang="en-US" sz="1200" dirty="0"/>
                        <a:t>民間資金調達スプレッド</a:t>
                      </a:r>
                      <a:r>
                        <a:rPr kumimoji="1" lang="en-US" altLang="ja-JP" sz="1200" dirty="0"/>
                        <a:t>+</a:t>
                      </a:r>
                      <a:r>
                        <a:rPr kumimoji="1" lang="ja-JP" altLang="en-US" sz="1200" dirty="0"/>
                        <a:t>スプレッド</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666472"/>
                  </a:ext>
                </a:extLst>
              </a:tr>
              <a:tr h="374562">
                <a:tc>
                  <a:txBody>
                    <a:bodyPr/>
                    <a:lstStyle/>
                    <a:p>
                      <a:pPr algn="ctr"/>
                      <a:r>
                        <a:rPr kumimoji="1" lang="en-US" altLang="ja-JP" sz="1200" dirty="0">
                          <a:solidFill>
                            <a:schemeClr val="tx1"/>
                          </a:solidFill>
                        </a:rPr>
                        <a:t>49</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rPr>
                        <a:t>維持管理運営費用</a:t>
                      </a:r>
                      <a:endParaRPr kumimoji="1" lang="en-US" altLang="ja-JP" sz="1200" b="1" dirty="0">
                        <a:solidFill>
                          <a:schemeClr val="tx1"/>
                        </a:solidFill>
                      </a:endParaRPr>
                    </a:p>
                    <a:p>
                      <a:pPr algn="ctr"/>
                      <a:r>
                        <a:rPr kumimoji="1" lang="ja-JP" altLang="en-US" sz="1200" b="1" dirty="0">
                          <a:solidFill>
                            <a:schemeClr val="tx1"/>
                          </a:solidFill>
                        </a:rPr>
                        <a:t>（年額）</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t>過去の落札価格または</a:t>
                      </a:r>
                      <a:r>
                        <a:rPr kumimoji="1" lang="en-US" altLang="ja-JP" sz="1200" dirty="0"/>
                        <a:t>PSC</a:t>
                      </a:r>
                      <a:r>
                        <a:rPr kumimoji="1" lang="ja-JP" altLang="en-US" sz="1200" dirty="0"/>
                        <a:t>の予定価格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n"/>
                        <a:tabLst/>
                        <a:defRPr/>
                      </a:pPr>
                      <a:r>
                        <a:rPr kumimoji="1" lang="ja-JP" altLang="en-US" sz="1200" dirty="0"/>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008588"/>
                  </a:ext>
                </a:extLst>
              </a:tr>
              <a:tr h="524387">
                <a:tc>
                  <a:txBody>
                    <a:bodyPr/>
                    <a:lstStyle/>
                    <a:p>
                      <a:pPr algn="ctr"/>
                      <a:r>
                        <a:rPr kumimoji="1" lang="en-US" altLang="ja-JP" sz="1200" dirty="0">
                          <a:solidFill>
                            <a:schemeClr val="tx1"/>
                          </a:solidFill>
                        </a:rPr>
                        <a:t>50</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rPr>
                        <a:t>改築費</a:t>
                      </a:r>
                      <a:endParaRPr kumimoji="1" lang="en-US" altLang="ja-JP" sz="1200" b="1"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4">
                  <a:txBody>
                    <a:bodyPr/>
                    <a:lstStyle/>
                    <a:p>
                      <a:pPr marL="0" indent="0" algn="ctr">
                        <a:buFont typeface="Wingdings" panose="05000000000000000000" pitchFamily="2" charset="2"/>
                        <a:buNone/>
                      </a:pPr>
                      <a:r>
                        <a:rPr kumimoji="1" lang="ja-JP" altLang="en-US" sz="1200" dirty="0"/>
                        <a:t>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200" dirty="0"/>
                        <a:t>改築費・実行年度を任意入力する項目を</a:t>
                      </a:r>
                      <a:r>
                        <a:rPr kumimoji="1" lang="en-US" altLang="ja-JP" sz="1200" dirty="0">
                          <a:solidFill>
                            <a:schemeClr val="tx1"/>
                          </a:solidFill>
                        </a:rPr>
                        <a:t>2</a:t>
                      </a:r>
                      <a:r>
                        <a:rPr kumimoji="1" lang="ja-JP" altLang="en-US" sz="1200" dirty="0">
                          <a:solidFill>
                            <a:schemeClr val="tx1"/>
                          </a:solidFill>
                        </a:rPr>
                        <a:t>回分</a:t>
                      </a:r>
                      <a:r>
                        <a:rPr kumimoji="1" lang="ja-JP" altLang="en-US" sz="1200" dirty="0"/>
                        <a:t>追加（公共から民間への改築費相当額の支払は、全額一括払いを想定）</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0756761"/>
                  </a:ext>
                </a:extLst>
              </a:tr>
              <a:tr h="374562">
                <a:tc>
                  <a:txBody>
                    <a:bodyPr/>
                    <a:lstStyle/>
                    <a:p>
                      <a:pPr algn="ctr"/>
                      <a:r>
                        <a:rPr kumimoji="1" lang="en-US" altLang="ja-JP" sz="1200" dirty="0">
                          <a:solidFill>
                            <a:schemeClr val="tx1"/>
                          </a:solidFill>
                        </a:rPr>
                        <a:t>51</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rPr>
                        <a:t>費用削減効果</a:t>
                      </a:r>
                      <a:endParaRPr kumimoji="1" lang="en-US" altLang="ja-JP" sz="1200" b="1" dirty="0">
                        <a:solidFill>
                          <a:schemeClr val="tx1"/>
                        </a:solidFill>
                      </a:endParaRPr>
                    </a:p>
                    <a:p>
                      <a:pPr algn="ctr"/>
                      <a:r>
                        <a:rPr kumimoji="1" lang="ja-JP" altLang="en-US" sz="1200" b="1" dirty="0">
                          <a:solidFill>
                            <a:schemeClr val="tx1"/>
                          </a:solidFill>
                        </a:rPr>
                        <a:t>（改築費）</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0" indent="0" algn="ctr">
                        <a:buFont typeface="Wingdings" panose="05000000000000000000" pitchFamily="2" charset="2"/>
                        <a:buNone/>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lang="en-US" altLang="ja-JP" sz="1200" dirty="0"/>
                        <a:t>No.50</a:t>
                      </a:r>
                      <a:r>
                        <a:rPr lang="ja-JP" altLang="en-US" sz="1200" dirty="0"/>
                        <a:t>に係る費用削減率を入力する項目を追加。</a:t>
                      </a: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03398226"/>
                  </a:ext>
                </a:extLst>
              </a:tr>
              <a:tr h="674212">
                <a:tc>
                  <a:txBody>
                    <a:bodyPr/>
                    <a:lstStyle/>
                    <a:p>
                      <a:pPr algn="ctr"/>
                      <a:r>
                        <a:rPr kumimoji="1" lang="en-US" altLang="ja-JP" sz="1200" dirty="0">
                          <a:solidFill>
                            <a:schemeClr val="tx1"/>
                          </a:solidFill>
                        </a:rPr>
                        <a:t>52</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rPr>
                        <a:t>追加投資</a:t>
                      </a:r>
                      <a:endParaRPr kumimoji="1" lang="en-US" altLang="ja-JP" sz="1200" b="1" dirty="0">
                        <a:solidFill>
                          <a:schemeClr val="tx1"/>
                        </a:solidFill>
                      </a:endParaRPr>
                    </a:p>
                    <a:p>
                      <a:pPr algn="ctr"/>
                      <a:r>
                        <a:rPr kumimoji="1" lang="ja-JP" altLang="en-US" sz="1200" b="1" dirty="0">
                          <a:solidFill>
                            <a:schemeClr val="tx1"/>
                          </a:solidFill>
                        </a:rPr>
                        <a:t>（コンセッション）</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0" indent="0" algn="ctr">
                        <a:buFont typeface="Wingdings" panose="05000000000000000000" pitchFamily="2" charset="2"/>
                        <a:buNone/>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n-ea"/>
                          <a:ea typeface="+mn-ea"/>
                        </a:rPr>
                        <a:t>追加投資額：任意入力の項目を追加</a:t>
                      </a:r>
                      <a:endParaRPr kumimoji="1" lang="en-US" altLang="ja-JP" sz="1200" dirty="0">
                        <a:latin typeface="+mn-ea"/>
                        <a:ea typeface="+mn-ea"/>
                      </a:endParaRPr>
                    </a:p>
                    <a:p>
                      <a:pPr marL="171450" indent="-171450">
                        <a:buFont typeface="Wingdings" panose="05000000000000000000" pitchFamily="2" charset="2"/>
                        <a:buChar char="n"/>
                      </a:pPr>
                      <a:r>
                        <a:rPr kumimoji="1" lang="ja-JP" altLang="en-US" sz="1200" dirty="0">
                          <a:latin typeface="+mn-ea"/>
                          <a:ea typeface="+mn-ea"/>
                        </a:rPr>
                        <a:t>追加投資年度：任意入力の項目を追加</a:t>
                      </a:r>
                      <a:endParaRPr kumimoji="1" lang="en-US" altLang="ja-JP" sz="1200" dirty="0">
                        <a:latin typeface="+mn-ea"/>
                        <a:ea typeface="+mn-ea"/>
                      </a:endParaRPr>
                    </a:p>
                    <a:p>
                      <a:pPr marL="171450" indent="-171450">
                        <a:buFont typeface="Wingdings" panose="05000000000000000000" pitchFamily="2" charset="2"/>
                        <a:buChar char="n"/>
                      </a:pPr>
                      <a:r>
                        <a:rPr kumimoji="1" lang="ja-JP" altLang="en-US" sz="1200" dirty="0">
                          <a:solidFill>
                            <a:schemeClr val="tx1"/>
                          </a:solidFill>
                          <a:latin typeface="+mn-ea"/>
                          <a:ea typeface="+mn-ea"/>
                        </a:rPr>
                        <a:t>減価償却期間：</a:t>
                      </a:r>
                      <a:r>
                        <a:rPr kumimoji="1" lang="zh-TW" altLang="en-US" sz="1200" dirty="0">
                          <a:solidFill>
                            <a:schemeClr val="tx1"/>
                          </a:solidFill>
                          <a:latin typeface="+mn-ea"/>
                          <a:ea typeface="+mn-ea"/>
                        </a:rPr>
                        <a:t>維持管理運営期間年数</a:t>
                      </a:r>
                      <a:r>
                        <a:rPr kumimoji="1" lang="en-US" altLang="zh-TW" sz="1200" dirty="0">
                          <a:solidFill>
                            <a:schemeClr val="tx1"/>
                          </a:solidFill>
                          <a:latin typeface="+mn-ea"/>
                          <a:ea typeface="+mn-ea"/>
                        </a:rPr>
                        <a:t>-</a:t>
                      </a:r>
                      <a:r>
                        <a:rPr kumimoji="1" lang="zh-TW" altLang="en-US" sz="1200" dirty="0">
                          <a:solidFill>
                            <a:schemeClr val="tx1"/>
                          </a:solidFill>
                          <a:latin typeface="+mn-ea"/>
                          <a:ea typeface="+mn-ea"/>
                        </a:rPr>
                        <a:t>追加投資年度</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37998609"/>
                  </a:ext>
                </a:extLst>
              </a:tr>
              <a:tr h="586485">
                <a:tc>
                  <a:txBody>
                    <a:bodyPr/>
                    <a:lstStyle/>
                    <a:p>
                      <a:pPr algn="ctr"/>
                      <a:r>
                        <a:rPr kumimoji="1" lang="en-US" altLang="ja-JP" sz="1200" dirty="0">
                          <a:solidFill>
                            <a:schemeClr val="tx1"/>
                          </a:solidFill>
                        </a:rPr>
                        <a:t>53</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rPr>
                        <a:t>費用削減効果</a:t>
                      </a:r>
                      <a:endParaRPr kumimoji="1" lang="en-US" altLang="ja-JP" sz="1200" b="1" dirty="0">
                        <a:solidFill>
                          <a:schemeClr val="tx1"/>
                        </a:solidFill>
                      </a:endParaRPr>
                    </a:p>
                    <a:p>
                      <a:pPr algn="ctr"/>
                      <a:r>
                        <a:rPr kumimoji="1" lang="ja-JP" altLang="en-US" sz="1200" b="1" dirty="0">
                          <a:solidFill>
                            <a:schemeClr val="tx1"/>
                          </a:solidFill>
                        </a:rPr>
                        <a:t>（コンセッション）</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0" indent="0" algn="ctr">
                        <a:buFont typeface="Wingdings" panose="05000000000000000000" pitchFamily="2" charset="2"/>
                        <a:buNone/>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zh-TW" altLang="en-US" sz="1200" dirty="0">
                          <a:latin typeface="+mn-ea"/>
                          <a:ea typeface="+mn-ea"/>
                        </a:rPr>
                        <a:t>維持管理費削減年度</a:t>
                      </a:r>
                      <a:r>
                        <a:rPr kumimoji="1" lang="ja-JP" altLang="en-US" sz="1200" dirty="0">
                          <a:latin typeface="+mn-ea"/>
                          <a:ea typeface="+mn-ea"/>
                        </a:rPr>
                        <a:t>：任意入力の項目を追加</a:t>
                      </a:r>
                      <a:endParaRPr kumimoji="1" lang="en-US" altLang="ja-JP" sz="1200" dirty="0">
                        <a:latin typeface="+mn-ea"/>
                        <a:ea typeface="+mn-ea"/>
                      </a:endParaRPr>
                    </a:p>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zh-TW" altLang="en-US" sz="1200" dirty="0">
                          <a:latin typeface="+mn-ea"/>
                          <a:ea typeface="+mn-ea"/>
                        </a:rPr>
                        <a:t>維持管理費用</a:t>
                      </a:r>
                      <a:r>
                        <a:rPr kumimoji="1" lang="ja-JP" altLang="en-US" sz="1200" dirty="0">
                          <a:latin typeface="+mn-ea"/>
                          <a:ea typeface="+mn-ea"/>
                        </a:rPr>
                        <a:t>（</a:t>
                      </a:r>
                      <a:r>
                        <a:rPr kumimoji="1" lang="zh-TW" altLang="en-US" sz="1200" dirty="0">
                          <a:latin typeface="+mn-ea"/>
                          <a:ea typeface="+mn-ea"/>
                        </a:rPr>
                        <a:t>削減後年額</a:t>
                      </a:r>
                      <a:r>
                        <a:rPr kumimoji="1" lang="ja-JP" altLang="en-US" sz="1200" dirty="0">
                          <a:latin typeface="+mn-ea"/>
                          <a:ea typeface="+mn-ea"/>
                        </a:rPr>
                        <a:t>）：任意入力の項目を追加</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64638160"/>
                  </a:ext>
                </a:extLst>
              </a:tr>
            </a:tbl>
          </a:graphicData>
        </a:graphic>
      </p:graphicFrame>
      <p:sp>
        <p:nvSpPr>
          <p:cNvPr id="2" name="矢印: 右 1">
            <a:extLst>
              <a:ext uri="{FF2B5EF4-FFF2-40B4-BE49-F238E27FC236}">
                <a16:creationId xmlns:a16="http://schemas.microsoft.com/office/drawing/2014/main" id="{F736EB29-925E-38F4-450A-C14EA081667A}"/>
              </a:ext>
            </a:extLst>
          </p:cNvPr>
          <p:cNvSpPr/>
          <p:nvPr/>
        </p:nvSpPr>
        <p:spPr>
          <a:xfrm>
            <a:off x="4814046" y="5116301"/>
            <a:ext cx="744071" cy="44823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四角形: 角を丸くする 2">
            <a:extLst>
              <a:ext uri="{FF2B5EF4-FFF2-40B4-BE49-F238E27FC236}">
                <a16:creationId xmlns:a16="http://schemas.microsoft.com/office/drawing/2014/main" id="{5CBC12D5-E342-8BAC-72AD-3BA4FA05F407}"/>
              </a:ext>
            </a:extLst>
          </p:cNvPr>
          <p:cNvSpPr/>
          <p:nvPr/>
        </p:nvSpPr>
        <p:spPr>
          <a:xfrm>
            <a:off x="213380" y="4111772"/>
            <a:ext cx="8717237" cy="2577881"/>
          </a:xfrm>
          <a:prstGeom prst="round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2">
            <a:extLst>
              <a:ext uri="{FF2B5EF4-FFF2-40B4-BE49-F238E27FC236}">
                <a16:creationId xmlns:a16="http://schemas.microsoft.com/office/drawing/2014/main" id="{090520F7-EE09-63E0-5588-22A10ADD47BB}"/>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12</a:t>
            </a:fld>
            <a:endParaRPr lang="ja-JP" altLang="en-US" dirty="0">
              <a:solidFill>
                <a:schemeClr val="tx1"/>
              </a:solidFill>
            </a:endParaRPr>
          </a:p>
        </p:txBody>
      </p:sp>
    </p:spTree>
    <p:extLst>
      <p:ext uri="{BB962C8B-B14F-4D97-AF65-F5344CB8AC3E}">
        <p14:creationId xmlns:p14="http://schemas.microsoft.com/office/powerpoint/2010/main" val="121369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3" name="図 2">
            <a:extLst>
              <a:ext uri="{FF2B5EF4-FFF2-40B4-BE49-F238E27FC236}">
                <a16:creationId xmlns:a16="http://schemas.microsoft.com/office/drawing/2014/main" id="{C5FDBE3A-2270-37BC-878A-E37C0FC37B03}"/>
              </a:ext>
            </a:extLst>
          </p:cNvPr>
          <p:cNvPicPr>
            <a:picLocks noChangeAspect="1"/>
          </p:cNvPicPr>
          <p:nvPr/>
        </p:nvPicPr>
        <p:blipFill>
          <a:blip r:embed="rId3"/>
          <a:stretch>
            <a:fillRect/>
          </a:stretch>
        </p:blipFill>
        <p:spPr>
          <a:xfrm>
            <a:off x="0" y="691499"/>
            <a:ext cx="9144000" cy="4305547"/>
          </a:xfrm>
          <a:prstGeom prst="rect">
            <a:avLst/>
          </a:prstGeom>
        </p:spPr>
      </p:pic>
      <p:sp>
        <p:nvSpPr>
          <p:cNvPr id="138" name="Google Shape;138;p2"/>
          <p:cNvSpPr txBox="1">
            <a:spLocks noGrp="1"/>
          </p:cNvSpPr>
          <p:nvPr>
            <p:ph type="title"/>
          </p:nvPr>
        </p:nvSpPr>
        <p:spPr>
          <a:xfrm>
            <a:off x="0" y="413657"/>
            <a:ext cx="9286934" cy="5556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55A11"/>
              </a:buClr>
              <a:buSzPts val="3600"/>
              <a:buFont typeface="Arial"/>
              <a:buNone/>
            </a:pPr>
            <a:r>
              <a:rPr lang="ja-JP" altLang="en-US" sz="3200" spc="-100" dirty="0">
                <a:solidFill>
                  <a:schemeClr val="tx1"/>
                </a:solidFill>
                <a:latin typeface="Arial"/>
                <a:ea typeface="Arial"/>
                <a:cs typeface="Arial"/>
                <a:sym typeface="Arial"/>
              </a:rPr>
              <a:t>事業にかかる費用</a:t>
            </a:r>
            <a:br>
              <a:rPr lang="ja-JP" altLang="en-US" sz="3200" spc="-100" dirty="0">
                <a:solidFill>
                  <a:schemeClr val="tx1"/>
                </a:solidFill>
                <a:latin typeface="Arial"/>
                <a:ea typeface="Arial"/>
                <a:cs typeface="Arial"/>
                <a:sym typeface="Arial"/>
              </a:rPr>
            </a:br>
            <a:endParaRPr lang="ja-JP" altLang="en-US" sz="3200" spc="-100" dirty="0">
              <a:solidFill>
                <a:schemeClr val="tx1"/>
              </a:solidFill>
              <a:latin typeface="Arial"/>
              <a:ea typeface="Arial"/>
              <a:cs typeface="Arial"/>
              <a:sym typeface="Arial"/>
            </a:endParaRPr>
          </a:p>
        </p:txBody>
      </p:sp>
      <p:sp>
        <p:nvSpPr>
          <p:cNvPr id="10" name="コンテンツ プレースホルダー 2">
            <a:extLst>
              <a:ext uri="{FF2B5EF4-FFF2-40B4-BE49-F238E27FC236}">
                <a16:creationId xmlns:a16="http://schemas.microsoft.com/office/drawing/2014/main" id="{A827C61C-F433-6C49-6A12-A85CD4D0DD5F}"/>
              </a:ext>
            </a:extLst>
          </p:cNvPr>
          <p:cNvSpPr txBox="1">
            <a:spLocks/>
          </p:cNvSpPr>
          <p:nvPr/>
        </p:nvSpPr>
        <p:spPr>
          <a:xfrm>
            <a:off x="453042" y="5219700"/>
            <a:ext cx="8380849" cy="1535430"/>
          </a:xfrm>
          <a:prstGeom prst="rect">
            <a:avLst/>
          </a:prstGeom>
          <a:noFill/>
          <a:ln w="19050">
            <a:solidFill>
              <a:schemeClr val="tx1"/>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85750" indent="-285750">
              <a:lnSpc>
                <a:spcPts val="2880"/>
              </a:lnSpc>
              <a:spcBef>
                <a:spcPts val="0"/>
              </a:spcBef>
              <a:buFont typeface="Wingdings" panose="05000000000000000000" pitchFamily="2" charset="2"/>
              <a:buChar char="ü"/>
            </a:pPr>
            <a:r>
              <a:rPr lang="ja-JP" altLang="en-US" sz="1600" dirty="0">
                <a:latin typeface="+mj-ea"/>
                <a:ea typeface="+mj-ea"/>
              </a:rPr>
              <a:t>「改築費」と「改築年度」を任意入力として設定</a:t>
            </a:r>
            <a:endParaRPr lang="en-US" altLang="ja-JP" sz="1600" dirty="0">
              <a:latin typeface="+mj-ea"/>
              <a:ea typeface="+mj-ea"/>
            </a:endParaRPr>
          </a:p>
          <a:p>
            <a:pPr marL="285750" indent="-285750">
              <a:lnSpc>
                <a:spcPts val="2880"/>
              </a:lnSpc>
              <a:spcBef>
                <a:spcPts val="0"/>
              </a:spcBef>
              <a:buFont typeface="Wingdings" panose="05000000000000000000" pitchFamily="2" charset="2"/>
              <a:buChar char="ü"/>
            </a:pPr>
            <a:r>
              <a:rPr lang="ja-JP" altLang="en-US" sz="1600" dirty="0">
                <a:latin typeface="+mj-ea"/>
                <a:ea typeface="+mj-ea"/>
              </a:rPr>
              <a:t>実際の改築工事は事業期間に亘って断続的に発生する</a:t>
            </a:r>
            <a:r>
              <a:rPr lang="ja-JP" altLang="en-US" sz="1600">
                <a:latin typeface="+mj-ea"/>
                <a:ea typeface="+mj-ea"/>
              </a:rPr>
              <a:t>と考えられますが、全ての改築</a:t>
            </a:r>
            <a:r>
              <a:rPr lang="ja-JP" altLang="en-US" sz="1600" dirty="0">
                <a:latin typeface="+mj-ea"/>
                <a:ea typeface="+mj-ea"/>
              </a:rPr>
              <a:t>工事を</a:t>
            </a:r>
            <a:r>
              <a:rPr lang="ja-JP" altLang="en-US" sz="1600">
                <a:latin typeface="+mj-ea"/>
                <a:ea typeface="+mj-ea"/>
              </a:rPr>
              <a:t>フォーマット上に予め反映させるのは困難なため、</a:t>
            </a:r>
            <a:r>
              <a:rPr lang="ja-JP" altLang="en-US" sz="1600" dirty="0">
                <a:latin typeface="+mj-ea"/>
                <a:ea typeface="+mj-ea"/>
              </a:rPr>
              <a:t>便宜上</a:t>
            </a:r>
            <a:r>
              <a:rPr lang="en-US" altLang="ja-JP" sz="1600" dirty="0">
                <a:latin typeface="+mj-ea"/>
                <a:ea typeface="+mj-ea"/>
              </a:rPr>
              <a:t>2</a:t>
            </a:r>
            <a:r>
              <a:rPr lang="ja-JP" altLang="en-US" sz="1600" dirty="0">
                <a:latin typeface="+mj-ea"/>
                <a:ea typeface="+mj-ea"/>
              </a:rPr>
              <a:t>回分入力</a:t>
            </a:r>
            <a:r>
              <a:rPr lang="ja-JP" altLang="en-US" sz="1600">
                <a:latin typeface="+mj-ea"/>
                <a:ea typeface="+mj-ea"/>
              </a:rPr>
              <a:t>できるよう設定しました。</a:t>
            </a:r>
            <a:endParaRPr lang="en-US" altLang="ja-JP" sz="1600" dirty="0">
              <a:latin typeface="+mj-ea"/>
              <a:ea typeface="+mj-ea"/>
            </a:endParaRPr>
          </a:p>
        </p:txBody>
      </p:sp>
      <p:sp>
        <p:nvSpPr>
          <p:cNvPr id="11" name="四角形: 角を丸くする 10">
            <a:extLst>
              <a:ext uri="{FF2B5EF4-FFF2-40B4-BE49-F238E27FC236}">
                <a16:creationId xmlns:a16="http://schemas.microsoft.com/office/drawing/2014/main" id="{9128CBFC-FBB0-7755-A5F9-38559BE1F2C0}"/>
              </a:ext>
            </a:extLst>
          </p:cNvPr>
          <p:cNvSpPr/>
          <p:nvPr/>
        </p:nvSpPr>
        <p:spPr>
          <a:xfrm>
            <a:off x="0" y="2132574"/>
            <a:ext cx="3890682" cy="1040932"/>
          </a:xfrm>
          <a:prstGeom prst="round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2">
            <a:extLst>
              <a:ext uri="{FF2B5EF4-FFF2-40B4-BE49-F238E27FC236}">
                <a16:creationId xmlns:a16="http://schemas.microsoft.com/office/drawing/2014/main" id="{4FB3E497-1835-AD81-0C7A-B4AD717002F0}"/>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13</a:t>
            </a:fld>
            <a:endParaRPr lang="ja-JP" altLang="en-US" dirty="0">
              <a:solidFill>
                <a:schemeClr val="tx1"/>
              </a:solidFill>
            </a:endParaRPr>
          </a:p>
        </p:txBody>
      </p:sp>
    </p:spTree>
    <p:extLst>
      <p:ext uri="{BB962C8B-B14F-4D97-AF65-F5344CB8AC3E}">
        <p14:creationId xmlns:p14="http://schemas.microsoft.com/office/powerpoint/2010/main" val="1193948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
          <p:cNvSpPr txBox="1">
            <a:spLocks noGrp="1"/>
          </p:cNvSpPr>
          <p:nvPr>
            <p:ph type="title"/>
          </p:nvPr>
        </p:nvSpPr>
        <p:spPr>
          <a:xfrm>
            <a:off x="213381" y="415315"/>
            <a:ext cx="9017993" cy="5556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55A11"/>
              </a:buClr>
              <a:buSzPts val="3600"/>
              <a:buFont typeface="Arial"/>
              <a:buNone/>
            </a:pPr>
            <a:r>
              <a:rPr lang="ja-JP" altLang="en-US" sz="3200" spc="-100" dirty="0">
                <a:solidFill>
                  <a:schemeClr val="tx1"/>
                </a:solidFill>
                <a:latin typeface="Arial"/>
                <a:ea typeface="Arial"/>
                <a:cs typeface="Arial"/>
                <a:sym typeface="Arial"/>
              </a:rPr>
              <a:t>下水道コンセッション用</a:t>
            </a:r>
            <a:r>
              <a:rPr lang="en-US" altLang="ja-JP" sz="3200" spc="-100" dirty="0">
                <a:solidFill>
                  <a:schemeClr val="tx1"/>
                </a:solidFill>
                <a:latin typeface="Arial"/>
                <a:ea typeface="Arial"/>
                <a:cs typeface="Arial"/>
                <a:sym typeface="Arial"/>
              </a:rPr>
              <a:t>VFM</a:t>
            </a:r>
            <a:r>
              <a:rPr lang="ja-JP" altLang="en-US" sz="3200" spc="-100" dirty="0">
                <a:solidFill>
                  <a:schemeClr val="tx1"/>
                </a:solidFill>
                <a:latin typeface="Arial"/>
                <a:ea typeface="Arial"/>
                <a:cs typeface="Arial"/>
                <a:sym typeface="Arial"/>
              </a:rPr>
              <a:t>算定フォーマット②</a:t>
            </a:r>
          </a:p>
        </p:txBody>
      </p:sp>
      <p:graphicFrame>
        <p:nvGraphicFramePr>
          <p:cNvPr id="4" name="表 3">
            <a:extLst>
              <a:ext uri="{FF2B5EF4-FFF2-40B4-BE49-F238E27FC236}">
                <a16:creationId xmlns:a16="http://schemas.microsoft.com/office/drawing/2014/main" id="{B2A8D2AF-E699-8BDC-B0B9-B5753415F7CC}"/>
              </a:ext>
            </a:extLst>
          </p:cNvPr>
          <p:cNvGraphicFramePr>
            <a:graphicFrameLocks noGrp="1"/>
          </p:cNvGraphicFramePr>
          <p:nvPr>
            <p:extLst>
              <p:ext uri="{D42A27DB-BD31-4B8C-83A1-F6EECF244321}">
                <p14:modId xmlns:p14="http://schemas.microsoft.com/office/powerpoint/2010/main" val="2635128664"/>
              </p:ext>
            </p:extLst>
          </p:nvPr>
        </p:nvGraphicFramePr>
        <p:xfrm>
          <a:off x="213381" y="971003"/>
          <a:ext cx="8717237" cy="5816679"/>
        </p:xfrm>
        <a:graphic>
          <a:graphicData uri="http://schemas.openxmlformats.org/drawingml/2006/table">
            <a:tbl>
              <a:tblPr firstRow="1" firstCol="1" bandRow="1">
                <a:tableStyleId>{5C22544A-7EE6-4342-B048-85BDC9FD1C3A}</a:tableStyleId>
              </a:tblPr>
              <a:tblGrid>
                <a:gridCol w="395567">
                  <a:extLst>
                    <a:ext uri="{9D8B030D-6E8A-4147-A177-3AD203B41FA5}">
                      <a16:colId xmlns:a16="http://schemas.microsoft.com/office/drawing/2014/main" val="1242747368"/>
                    </a:ext>
                  </a:extLst>
                </a:gridCol>
                <a:gridCol w="1369567">
                  <a:extLst>
                    <a:ext uri="{9D8B030D-6E8A-4147-A177-3AD203B41FA5}">
                      <a16:colId xmlns:a16="http://schemas.microsoft.com/office/drawing/2014/main" val="2531343881"/>
                    </a:ext>
                  </a:extLst>
                </a:gridCol>
                <a:gridCol w="2645780">
                  <a:extLst>
                    <a:ext uri="{9D8B030D-6E8A-4147-A177-3AD203B41FA5}">
                      <a16:colId xmlns:a16="http://schemas.microsoft.com/office/drawing/2014/main" val="784200762"/>
                    </a:ext>
                  </a:extLst>
                </a:gridCol>
                <a:gridCol w="890770">
                  <a:extLst>
                    <a:ext uri="{9D8B030D-6E8A-4147-A177-3AD203B41FA5}">
                      <a16:colId xmlns:a16="http://schemas.microsoft.com/office/drawing/2014/main" val="4178699632"/>
                    </a:ext>
                  </a:extLst>
                </a:gridCol>
                <a:gridCol w="3415553">
                  <a:extLst>
                    <a:ext uri="{9D8B030D-6E8A-4147-A177-3AD203B41FA5}">
                      <a16:colId xmlns:a16="http://schemas.microsoft.com/office/drawing/2014/main" val="1568532607"/>
                    </a:ext>
                  </a:extLst>
                </a:gridCol>
              </a:tblGrid>
              <a:tr h="259174">
                <a:tc>
                  <a:txBody>
                    <a:bodyPr/>
                    <a:lstStyle/>
                    <a:p>
                      <a:pPr algn="ctr"/>
                      <a:r>
                        <a:rPr kumimoji="1" lang="en-US" altLang="ja-JP" sz="1200" dirty="0">
                          <a:latin typeface="+mj-ea"/>
                          <a:ea typeface="+mj-ea"/>
                        </a:rPr>
                        <a:t>No.</a:t>
                      </a: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1200" dirty="0">
                          <a:latin typeface="+mj-ea"/>
                          <a:ea typeface="+mj-ea"/>
                        </a:rPr>
                        <a:t>項目</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1200" dirty="0">
                          <a:latin typeface="+mj-ea"/>
                          <a:ea typeface="+mj-ea"/>
                        </a:rPr>
                        <a:t>BTO</a:t>
                      </a:r>
                      <a:r>
                        <a:rPr kumimoji="1" lang="ja-JP" altLang="en-US" sz="1200" dirty="0">
                          <a:latin typeface="+mj-ea"/>
                          <a:ea typeface="+mj-ea"/>
                        </a:rPr>
                        <a:t>用での算定方法</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latin typeface="+mj-ea"/>
                          <a:ea typeface="+mj-ea"/>
                        </a:rPr>
                        <a:t>今回の算定方法（下水道コンセッション用）</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568591357"/>
                  </a:ext>
                </a:extLst>
              </a:tr>
              <a:tr h="259174">
                <a:tc>
                  <a:txBody>
                    <a:bodyPr/>
                    <a:lstStyle/>
                    <a:p>
                      <a:pPr algn="ctr"/>
                      <a:r>
                        <a:rPr kumimoji="1" lang="en-US" altLang="ja-JP" sz="1200" dirty="0">
                          <a:solidFill>
                            <a:schemeClr val="tx1"/>
                          </a:solidFill>
                          <a:latin typeface="+mj-ea"/>
                          <a:ea typeface="+mj-ea"/>
                        </a:rPr>
                        <a:t>54</a:t>
                      </a:r>
                      <a:endParaRPr kumimoji="1" lang="ja-JP" altLang="en-US" sz="1200" dirty="0">
                        <a:solidFill>
                          <a:schemeClr val="tx1"/>
                        </a:solidFill>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j-ea"/>
                          <a:ea typeface="+mj-ea"/>
                        </a:rPr>
                        <a:t>運営権対価</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dirty="0">
                          <a:latin typeface="+mj-ea"/>
                          <a:ea typeface="+mj-ea"/>
                        </a:rPr>
                        <a:t>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j-ea"/>
                          <a:ea typeface="+mj-ea"/>
                        </a:rPr>
                        <a:t>任意入力の項目を追加</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33079676"/>
                  </a:ext>
                </a:extLst>
              </a:tr>
              <a:tr h="431956">
                <a:tc>
                  <a:txBody>
                    <a:bodyPr/>
                    <a:lstStyle/>
                    <a:p>
                      <a:pPr algn="ctr"/>
                      <a:r>
                        <a:rPr kumimoji="1" lang="en-US" altLang="ja-JP" sz="1200" dirty="0">
                          <a:solidFill>
                            <a:schemeClr val="tx1"/>
                          </a:solidFill>
                          <a:latin typeface="+mj-ea"/>
                          <a:ea typeface="+mj-ea"/>
                        </a:rPr>
                        <a:t>55</a:t>
                      </a:r>
                      <a:endParaRPr kumimoji="1" lang="ja-JP" altLang="en-US" sz="1200" dirty="0">
                        <a:solidFill>
                          <a:schemeClr val="tx1"/>
                        </a:solidFill>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j-ea"/>
                          <a:ea typeface="+mj-ea"/>
                        </a:rPr>
                        <a:t>減価償却費</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dirty="0">
                          <a:latin typeface="+mj-ea"/>
                          <a:ea typeface="+mj-ea"/>
                        </a:rPr>
                        <a:t>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en-US" altLang="ja-JP" sz="1200" dirty="0">
                          <a:latin typeface="+mj-ea"/>
                          <a:ea typeface="+mj-ea"/>
                        </a:rPr>
                        <a:t>No.52</a:t>
                      </a:r>
                      <a:r>
                        <a:rPr kumimoji="1" lang="ja-JP" altLang="en-US" sz="1200" dirty="0">
                          <a:latin typeface="+mj-ea"/>
                          <a:ea typeface="+mj-ea"/>
                        </a:rPr>
                        <a:t>：追加投資額</a:t>
                      </a:r>
                      <a:r>
                        <a:rPr kumimoji="1" lang="en-US" altLang="ja-JP" sz="1200" dirty="0">
                          <a:latin typeface="+mj-ea"/>
                          <a:ea typeface="+mj-ea"/>
                        </a:rPr>
                        <a:t>÷</a:t>
                      </a:r>
                      <a:r>
                        <a:rPr kumimoji="1" lang="ja-JP" altLang="en-US" sz="1200" dirty="0">
                          <a:latin typeface="+mj-ea"/>
                          <a:ea typeface="+mj-ea"/>
                        </a:rPr>
                        <a:t>減価償却期間</a:t>
                      </a:r>
                      <a:endParaRPr kumimoji="1" lang="en-US" altLang="ja-JP" sz="1200" dirty="0">
                        <a:latin typeface="+mj-ea"/>
                        <a:ea typeface="+mj-ea"/>
                      </a:endParaRPr>
                    </a:p>
                    <a:p>
                      <a:pPr marL="171450" indent="-171450">
                        <a:buFont typeface="Wingdings" panose="05000000000000000000" pitchFamily="2" charset="2"/>
                        <a:buChar char="n"/>
                      </a:pPr>
                      <a:r>
                        <a:rPr kumimoji="1" lang="en-US" altLang="ja-JP" sz="1200" dirty="0">
                          <a:latin typeface="+mj-ea"/>
                          <a:ea typeface="+mj-ea"/>
                        </a:rPr>
                        <a:t>No.54</a:t>
                      </a:r>
                      <a:r>
                        <a:rPr kumimoji="1" lang="ja-JP" altLang="en-US" sz="1200" dirty="0">
                          <a:latin typeface="+mj-ea"/>
                          <a:ea typeface="+mj-ea"/>
                        </a:rPr>
                        <a:t>：運営権対価</a:t>
                      </a:r>
                      <a:r>
                        <a:rPr kumimoji="1" lang="en-US" altLang="ja-JP" sz="1200" dirty="0">
                          <a:latin typeface="+mj-ea"/>
                          <a:ea typeface="+mj-ea"/>
                        </a:rPr>
                        <a:t>÷</a:t>
                      </a:r>
                      <a:r>
                        <a:rPr kumimoji="1" lang="ja-JP" altLang="en-US" sz="1200" dirty="0">
                          <a:latin typeface="+mj-ea"/>
                          <a:ea typeface="+mj-ea"/>
                        </a:rPr>
                        <a:t>維持管理運営期間年数</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5860668"/>
                  </a:ext>
                </a:extLst>
              </a:tr>
              <a:tr h="259174">
                <a:tc>
                  <a:txBody>
                    <a:bodyPr/>
                    <a:lstStyle/>
                    <a:p>
                      <a:pPr algn="ctr"/>
                      <a:r>
                        <a:rPr kumimoji="1" lang="en-US" altLang="ja-JP" sz="1200" dirty="0">
                          <a:solidFill>
                            <a:schemeClr val="tx1"/>
                          </a:solidFill>
                          <a:latin typeface="+mj-ea"/>
                          <a:ea typeface="+mj-ea"/>
                        </a:rPr>
                        <a:t>56</a:t>
                      </a:r>
                      <a:endParaRPr kumimoji="1" lang="ja-JP" altLang="en-US" sz="1200" dirty="0">
                        <a:solidFill>
                          <a:schemeClr val="tx1"/>
                        </a:solidFill>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j-ea"/>
                          <a:ea typeface="+mj-ea"/>
                        </a:rPr>
                        <a:t>支払利息</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lgn="l">
                        <a:buFont typeface="Wingdings" panose="05000000000000000000" pitchFamily="2" charset="2"/>
                        <a:buChar char="n"/>
                      </a:pPr>
                      <a:r>
                        <a:rPr kumimoji="1" lang="ja-JP" altLang="en-US" sz="1200" dirty="0">
                          <a:latin typeface="+mj-ea"/>
                          <a:ea typeface="+mj-ea"/>
                        </a:rPr>
                        <a:t>借入額</a:t>
                      </a:r>
                      <a:r>
                        <a:rPr kumimoji="1" lang="en-US" altLang="ja-JP" sz="1200" dirty="0">
                          <a:latin typeface="+mj-ea"/>
                          <a:ea typeface="+mj-ea"/>
                        </a:rPr>
                        <a:t>×</a:t>
                      </a:r>
                      <a:r>
                        <a:rPr kumimoji="1" lang="ja-JP" altLang="en-US" sz="1200" dirty="0">
                          <a:latin typeface="+mj-ea"/>
                          <a:ea typeface="+mj-ea"/>
                        </a:rPr>
                        <a:t>（基準金利</a:t>
                      </a:r>
                      <a:r>
                        <a:rPr kumimoji="1" lang="en-US" altLang="ja-JP" sz="1200" dirty="0">
                          <a:latin typeface="+mj-ea"/>
                          <a:ea typeface="+mj-ea"/>
                        </a:rPr>
                        <a:t>+</a:t>
                      </a:r>
                      <a:r>
                        <a:rPr kumimoji="1" lang="ja-JP" altLang="en-US" sz="1200" dirty="0">
                          <a:latin typeface="+mj-ea"/>
                          <a:ea typeface="+mj-ea"/>
                        </a:rPr>
                        <a:t>スプレッド）</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3">
                  <a:txBody>
                    <a:bodyPr/>
                    <a:lstStyle/>
                    <a:p>
                      <a:pPr marL="171450" indent="-171450">
                        <a:buFont typeface="Wingdings" panose="05000000000000000000" pitchFamily="2" charset="2"/>
                        <a:buChar char="n"/>
                      </a:pP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j-ea"/>
                          <a:ea typeface="+mj-ea"/>
                        </a:rPr>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1770176"/>
                  </a:ext>
                </a:extLst>
              </a:tr>
              <a:tr h="259174">
                <a:tc>
                  <a:txBody>
                    <a:bodyPr/>
                    <a:lstStyle/>
                    <a:p>
                      <a:pPr algn="ctr"/>
                      <a:r>
                        <a:rPr kumimoji="1" lang="en-US" altLang="ja-JP" sz="1200" dirty="0">
                          <a:solidFill>
                            <a:schemeClr val="tx1"/>
                          </a:solidFill>
                          <a:latin typeface="+mj-ea"/>
                          <a:ea typeface="+mj-ea"/>
                        </a:rPr>
                        <a:t>57</a:t>
                      </a:r>
                      <a:endParaRPr kumimoji="1" lang="ja-JP" altLang="en-US" sz="1200" dirty="0">
                        <a:solidFill>
                          <a:schemeClr val="tx1"/>
                        </a:solidFill>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j-ea"/>
                          <a:ea typeface="+mj-ea"/>
                        </a:rPr>
                        <a:t>モニタリングコスト</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latin typeface="+mj-ea"/>
                          <a:ea typeface="+mj-ea"/>
                        </a:rPr>
                        <a:t>費用入力</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kumimoji="1" lang="ja-JP" altLang="en-US"/>
                    </a:p>
                  </a:txBody>
                  <a:tcPr/>
                </a:tc>
                <a:tc>
                  <a:txBody>
                    <a:bodyPr/>
                    <a:lstStyle/>
                    <a:p>
                      <a:pPr marL="171450" indent="-171450">
                        <a:buFont typeface="Wingdings" panose="05000000000000000000" pitchFamily="2" charset="2"/>
                        <a:buChar char="n"/>
                      </a:pPr>
                      <a:r>
                        <a:rPr kumimoji="1" lang="ja-JP" altLang="en-US" sz="1200" dirty="0">
                          <a:latin typeface="+mj-ea"/>
                          <a:ea typeface="+mj-ea"/>
                        </a:rPr>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37018934"/>
                  </a:ext>
                </a:extLst>
              </a:tr>
              <a:tr h="431956">
                <a:tc>
                  <a:txBody>
                    <a:bodyPr/>
                    <a:lstStyle/>
                    <a:p>
                      <a:pPr algn="ctr"/>
                      <a:r>
                        <a:rPr kumimoji="1" lang="en-US" altLang="ja-JP" sz="1200" dirty="0">
                          <a:solidFill>
                            <a:schemeClr val="tx1"/>
                          </a:solidFill>
                          <a:latin typeface="+mj-ea"/>
                          <a:ea typeface="+mj-ea"/>
                        </a:rPr>
                        <a:t>58</a:t>
                      </a:r>
                      <a:endParaRPr kumimoji="1" lang="ja-JP" altLang="en-US" sz="1200" dirty="0">
                        <a:solidFill>
                          <a:schemeClr val="tx1"/>
                        </a:solidFill>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j-ea"/>
                          <a:ea typeface="+mj-ea"/>
                        </a:rPr>
                        <a:t>SPC</a:t>
                      </a:r>
                      <a:r>
                        <a:rPr kumimoji="1" lang="ja-JP" altLang="en-US" sz="1200" b="1" dirty="0">
                          <a:solidFill>
                            <a:schemeClr val="tx1"/>
                          </a:solidFill>
                          <a:latin typeface="+mj-ea"/>
                          <a:ea typeface="+mj-ea"/>
                        </a:rPr>
                        <a:t>費用、税金等</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latin typeface="+mj-ea"/>
                          <a:ea typeface="+mj-ea"/>
                        </a:rPr>
                        <a:t>サービス購入費として支払</a:t>
                      </a:r>
                      <a:r>
                        <a:rPr kumimoji="1" lang="en-US" altLang="ja-JP" sz="1200" dirty="0">
                          <a:latin typeface="+mj-ea"/>
                          <a:ea typeface="+mj-ea"/>
                        </a:rPr>
                        <a:t>/</a:t>
                      </a:r>
                      <a:r>
                        <a:rPr kumimoji="1" lang="ja-JP" altLang="en-US" sz="1200" dirty="0">
                          <a:latin typeface="+mj-ea"/>
                          <a:ea typeface="+mj-ea"/>
                        </a:rPr>
                        <a:t>割賦金利に含めて支払</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kumimoji="1" lang="ja-JP" altLang="en-US"/>
                    </a:p>
                  </a:txBody>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200" dirty="0">
                          <a:solidFill>
                            <a:schemeClr val="tx1"/>
                          </a:solidFill>
                          <a:latin typeface="+mj-ea"/>
                          <a:ea typeface="+mj-ea"/>
                        </a:rPr>
                        <a:t>運営期間のサービス対価が発生しないことから、項目を削除しております。</a:t>
                      </a:r>
                      <a:endParaRPr kumimoji="1" lang="ja-JP" altLang="en-US" sz="1200" dirty="0">
                        <a:solidFill>
                          <a:schemeClr val="tx1"/>
                        </a:solidFill>
                        <a:highlight>
                          <a:srgbClr val="FFFF00"/>
                        </a:highlight>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1086068"/>
                  </a:ext>
                </a:extLst>
              </a:tr>
              <a:tr h="350599">
                <a:tc>
                  <a:txBody>
                    <a:bodyPr/>
                    <a:lstStyle/>
                    <a:p>
                      <a:pPr algn="ctr"/>
                      <a:r>
                        <a:rPr kumimoji="1" lang="en-US" altLang="ja-JP" sz="1200" dirty="0">
                          <a:solidFill>
                            <a:schemeClr val="tx1"/>
                          </a:solidFill>
                          <a:latin typeface="+mj-ea"/>
                          <a:ea typeface="+mj-ea"/>
                        </a:rPr>
                        <a:t>59</a:t>
                      </a:r>
                      <a:endParaRPr kumimoji="1" lang="ja-JP" altLang="en-US" sz="1200" dirty="0">
                        <a:solidFill>
                          <a:schemeClr val="tx1"/>
                        </a:solidFill>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j-ea"/>
                          <a:ea typeface="+mj-ea"/>
                        </a:rPr>
                        <a:t>事業者報酬</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dirty="0">
                          <a:latin typeface="+mj-ea"/>
                          <a:ea typeface="+mj-ea"/>
                        </a:rPr>
                        <a:t>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en-US" altLang="ja-JP" sz="1200" dirty="0">
                          <a:solidFill>
                            <a:schemeClr val="tx1"/>
                          </a:solidFill>
                          <a:latin typeface="+mj-ea"/>
                          <a:ea typeface="+mj-ea"/>
                        </a:rPr>
                        <a:t>SPC</a:t>
                      </a:r>
                      <a:r>
                        <a:rPr kumimoji="1" lang="ja-JP" altLang="en-US" sz="1200" dirty="0">
                          <a:solidFill>
                            <a:schemeClr val="tx1"/>
                          </a:solidFill>
                          <a:latin typeface="+mj-ea"/>
                          <a:ea typeface="+mj-ea"/>
                        </a:rPr>
                        <a:t>の税引後当期純利益の値を引用</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86364280"/>
                  </a:ext>
                </a:extLst>
              </a:tr>
              <a:tr h="431956">
                <a:tc rowSpan="5">
                  <a:txBody>
                    <a:bodyPr/>
                    <a:lstStyle/>
                    <a:p>
                      <a:pPr algn="ctr"/>
                      <a:r>
                        <a:rPr kumimoji="1" lang="en-US" altLang="ja-JP" sz="1200" dirty="0">
                          <a:solidFill>
                            <a:schemeClr val="tx1"/>
                          </a:solidFill>
                          <a:latin typeface="+mj-ea"/>
                          <a:ea typeface="+mj-ea"/>
                        </a:rPr>
                        <a:t>60</a:t>
                      </a:r>
                      <a:endParaRPr kumimoji="1" lang="ja-JP" altLang="en-US" sz="1200" dirty="0">
                        <a:solidFill>
                          <a:schemeClr val="tx1"/>
                        </a:solidFill>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5">
                  <a:txBody>
                    <a:bodyPr/>
                    <a:lstStyle/>
                    <a:p>
                      <a:pPr algn="ctr"/>
                      <a:r>
                        <a:rPr kumimoji="1" lang="ja-JP" altLang="en-US" sz="1200" b="1" dirty="0">
                          <a:solidFill>
                            <a:schemeClr val="tx1"/>
                          </a:solidFill>
                          <a:latin typeface="+mj-ea"/>
                          <a:ea typeface="+mj-ea"/>
                        </a:rPr>
                        <a:t>調整項目</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latin typeface="+mj-ea"/>
                          <a:ea typeface="+mj-ea"/>
                        </a:rPr>
                        <a:t>競争の効果</a:t>
                      </a:r>
                      <a:br>
                        <a:rPr kumimoji="1" lang="en-US" altLang="ja-JP" sz="1200" dirty="0">
                          <a:latin typeface="+mj-ea"/>
                          <a:ea typeface="+mj-ea"/>
                        </a:rPr>
                      </a:br>
                      <a:r>
                        <a:rPr kumimoji="1" lang="ja-JP" altLang="en-US" sz="1200" dirty="0">
                          <a:latin typeface="+mj-ea"/>
                          <a:ea typeface="+mj-ea"/>
                        </a:rPr>
                        <a:t>（任意入力）</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n"/>
                        <a:tabLst/>
                        <a:defRPr/>
                      </a:pPr>
                      <a:r>
                        <a:rPr kumimoji="1" lang="ja-JP" altLang="en-US" sz="1200" dirty="0">
                          <a:latin typeface="+mj-ea"/>
                          <a:ea typeface="+mj-ea"/>
                        </a:rPr>
                        <a:t>変更無し</a:t>
                      </a:r>
                    </a:p>
                    <a:p>
                      <a:pPr marL="0" indent="0">
                        <a:buFont typeface="Wingdings" panose="05000000000000000000" pitchFamily="2" charset="2"/>
                        <a:buNone/>
                      </a:pP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41792651"/>
                  </a:ext>
                </a:extLst>
              </a:tr>
              <a:tr h="259174">
                <a:tc vMerge="1">
                  <a:txBody>
                    <a:bodyPr/>
                    <a:lstStyle/>
                    <a:p>
                      <a:pPr algn="ctr"/>
                      <a:endParaRPr kumimoji="1" lang="ja-JP" altLang="en-US" sz="105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algn="ctr"/>
                      <a:endParaRPr kumimoji="1" lang="ja-JP" altLang="en-US" sz="1050"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3">
                  <a:txBody>
                    <a:bodyPr/>
                    <a:lstStyle/>
                    <a:p>
                      <a:pPr marL="171450" indent="-171450">
                        <a:buFont typeface="Wingdings" panose="05000000000000000000" pitchFamily="2" charset="2"/>
                        <a:buChar char="n"/>
                      </a:pPr>
                      <a:r>
                        <a:rPr kumimoji="1" lang="ja-JP" altLang="en-US" sz="1200" dirty="0">
                          <a:latin typeface="+mj-ea"/>
                          <a:ea typeface="+mj-ea"/>
                        </a:rPr>
                        <a:t>施設整備の削減率（任意入力）</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01329172"/>
                  </a:ext>
                </a:extLst>
              </a:tr>
              <a:tr h="259174">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marL="171450" indent="-171450">
                        <a:buFont typeface="Wingdings" panose="05000000000000000000" pitchFamily="2" charset="2"/>
                        <a:buChar char="n"/>
                      </a:pP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kumimoji="1" lang="ja-JP" altLang="en-US"/>
                    </a:p>
                  </a:txBody>
                  <a:tcPr/>
                </a:tc>
                <a:extLst>
                  <a:ext uri="{0D108BD9-81ED-4DB2-BD59-A6C34878D82A}">
                    <a16:rowId xmlns:a16="http://schemas.microsoft.com/office/drawing/2014/main" val="1752744631"/>
                  </a:ext>
                </a:extLst>
              </a:tr>
              <a:tr h="0">
                <a:tc vMerge="1">
                  <a:txBody>
                    <a:bodyPr/>
                    <a:lstStyle/>
                    <a:p>
                      <a:endParaRPr kumimoji="1" lang="ja-JP" altLang="en-US"/>
                    </a:p>
                  </a:txBody>
                  <a:tcPr>
                    <a:lnT w="28575" cap="flat" cmpd="sng" algn="ctr">
                      <a:solidFill>
                        <a:schemeClr val="bg1"/>
                      </a:solidFill>
                      <a:prstDash val="solid"/>
                      <a:round/>
                      <a:headEnd type="none" w="med" len="med"/>
                      <a:tailEnd type="none" w="med" len="med"/>
                    </a:lnT>
                  </a:tcPr>
                </a:tc>
                <a:tc vMerge="1">
                  <a:txBody>
                    <a:bodyPr/>
                    <a:lstStyle/>
                    <a:p>
                      <a:endParaRPr kumimoji="1" lang="ja-JP" altLang="en-US"/>
                    </a:p>
                  </a:txBody>
                  <a:tcPr>
                    <a:lnT w="28575" cap="flat" cmpd="sng" algn="ctr">
                      <a:solidFill>
                        <a:schemeClr val="bg1"/>
                      </a:solidFill>
                      <a:prstDash val="solid"/>
                      <a:round/>
                      <a:headEnd type="none" w="med" len="med"/>
                      <a:tailEnd type="none" w="med" len="med"/>
                    </a:lnT>
                  </a:tcPr>
                </a:tc>
                <a:tc vMerge="1">
                  <a:txBody>
                    <a:bodyPr/>
                    <a:lstStyle/>
                    <a:p>
                      <a:endParaRPr kumimoji="1" lang="ja-JP" altLang="en-US"/>
                    </a:p>
                  </a:txBody>
                  <a:tcPr>
                    <a:lnT w="28575" cap="flat" cmpd="sng" algn="ctr">
                      <a:solidFill>
                        <a:schemeClr val="bg1"/>
                      </a:solidFill>
                      <a:prstDash val="solid"/>
                      <a:round/>
                      <a:headEnd type="none" w="med" len="med"/>
                      <a:tailEnd type="none" w="med" len="med"/>
                    </a:lnT>
                  </a:tcPr>
                </a:tc>
                <a:tc rowSpan="2">
                  <a:txBody>
                    <a:bodyPr/>
                    <a:lstStyle/>
                    <a:p>
                      <a:pPr marL="171450" indent="-171450">
                        <a:buFont typeface="Wingdings" panose="05000000000000000000" pitchFamily="2" charset="2"/>
                        <a:buChar char="n"/>
                      </a:pPr>
                      <a:endParaRPr kumimoji="1" lang="ja-JP" altLang="en-US" sz="1200" dirty="0">
                        <a:latin typeface="+mj-ea"/>
                        <a:ea typeface="+mj-ea"/>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kumimoji="1" lang="ja-JP" altLang="en-US"/>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008342766"/>
                  </a:ext>
                </a:extLst>
              </a:tr>
              <a:tr h="259174">
                <a:tc vMerge="1">
                  <a:txBody>
                    <a:bodyPr/>
                    <a:lstStyle/>
                    <a:p>
                      <a:pPr algn="ctr"/>
                      <a:endParaRPr kumimoji="1" lang="ja-JP" altLang="en-US" sz="105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algn="ctr"/>
                      <a:endParaRPr kumimoji="1" lang="ja-JP" altLang="en-US" sz="1050"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latin typeface="+mj-ea"/>
                          <a:ea typeface="+mj-ea"/>
                        </a:rPr>
                        <a:t>維持管理運営の削減率（任意入力）</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47233691"/>
                  </a:ext>
                </a:extLst>
              </a:tr>
              <a:tr h="388761">
                <a:tc>
                  <a:txBody>
                    <a:bodyPr/>
                    <a:lstStyle/>
                    <a:p>
                      <a:pPr algn="ctr"/>
                      <a:r>
                        <a:rPr kumimoji="1" lang="en-US" altLang="ja-JP" sz="1200" dirty="0">
                          <a:solidFill>
                            <a:schemeClr val="tx1"/>
                          </a:solidFill>
                          <a:latin typeface="+mj-ea"/>
                          <a:ea typeface="+mj-ea"/>
                        </a:rPr>
                        <a:t>61</a:t>
                      </a:r>
                      <a:endParaRPr kumimoji="1" lang="ja-JP" altLang="en-US" sz="1200" dirty="0">
                        <a:solidFill>
                          <a:schemeClr val="tx1"/>
                        </a:solidFill>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j-ea"/>
                          <a:ea typeface="+mj-ea"/>
                        </a:rPr>
                        <a:t>利用料金収入</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lgn="l">
                        <a:buFont typeface="Wingdings" panose="05000000000000000000" pitchFamily="2" charset="2"/>
                        <a:buChar char="n"/>
                      </a:pPr>
                      <a:r>
                        <a:rPr kumimoji="1" lang="ja-JP" altLang="en-US" sz="1200" dirty="0">
                          <a:latin typeface="+mj-ea"/>
                          <a:ea typeface="+mj-ea"/>
                        </a:rPr>
                        <a:t>任意入力（事業期間同額を前提）</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200" b="0" u="none" dirty="0">
                          <a:latin typeface="+mj-ea"/>
                          <a:ea typeface="+mj-ea"/>
                        </a:rPr>
                        <a:t>左記に加えて、①</a:t>
                      </a:r>
                      <a:r>
                        <a:rPr kumimoji="1" lang="zh-TW" altLang="en-US" sz="1200" b="0" u="none" dirty="0">
                          <a:latin typeface="+mj-ea"/>
                          <a:ea typeface="+mj-ea"/>
                        </a:rPr>
                        <a:t>年間流量実績</a:t>
                      </a:r>
                      <a:r>
                        <a:rPr kumimoji="1" lang="ja-JP" altLang="en-US" sz="1200" b="0" u="none" dirty="0">
                          <a:latin typeface="+mj-ea"/>
                          <a:ea typeface="+mj-ea"/>
                        </a:rPr>
                        <a:t>、②</a:t>
                      </a:r>
                      <a:r>
                        <a:rPr kumimoji="1" lang="zh-TW" altLang="en-US" sz="1200" b="0" u="none" dirty="0">
                          <a:latin typeface="+mj-ea"/>
                          <a:ea typeface="+mj-ea"/>
                        </a:rPr>
                        <a:t>利用料金単価</a:t>
                      </a:r>
                      <a:r>
                        <a:rPr kumimoji="1" lang="ja-JP" altLang="en-US" sz="1200" b="0" u="none" dirty="0">
                          <a:latin typeface="+mj-ea"/>
                          <a:ea typeface="+mj-ea"/>
                        </a:rPr>
                        <a:t>を任意入力する項目を追加</a:t>
                      </a:r>
                      <a:endParaRPr kumimoji="1" lang="zh-TW" altLang="en-US" sz="1200" b="0" u="none"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84255209"/>
                  </a:ext>
                </a:extLst>
              </a:tr>
              <a:tr h="259174">
                <a:tc>
                  <a:txBody>
                    <a:bodyPr/>
                    <a:lstStyle/>
                    <a:p>
                      <a:pPr algn="ctr"/>
                      <a:r>
                        <a:rPr kumimoji="1" lang="en-US" altLang="ja-JP" sz="1200" dirty="0">
                          <a:solidFill>
                            <a:schemeClr val="tx1"/>
                          </a:solidFill>
                          <a:latin typeface="+mj-ea"/>
                          <a:ea typeface="+mj-ea"/>
                        </a:rPr>
                        <a:t>62</a:t>
                      </a:r>
                      <a:endParaRPr kumimoji="1" lang="ja-JP" altLang="en-US" sz="1200" dirty="0">
                        <a:solidFill>
                          <a:schemeClr val="tx1"/>
                        </a:solidFill>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j-ea"/>
                          <a:ea typeface="+mj-ea"/>
                        </a:rPr>
                        <a:t>その他収入</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indent="0" algn="ctr">
                        <a:buFont typeface="Wingdings" panose="05000000000000000000" pitchFamily="2" charset="2"/>
                        <a:buNone/>
                      </a:pPr>
                      <a:r>
                        <a:rPr kumimoji="1" lang="ja-JP" altLang="en-US" sz="1200" dirty="0">
                          <a:latin typeface="+mj-ea"/>
                          <a:ea typeface="+mj-ea"/>
                        </a:rPr>
                        <a:t>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j-ea"/>
                          <a:ea typeface="+mj-ea"/>
                        </a:rPr>
                        <a:t>その他追加で入力できるよう項目を追加</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16075930"/>
                  </a:ext>
                </a:extLst>
              </a:tr>
              <a:tr h="259174">
                <a:tc>
                  <a:txBody>
                    <a:bodyPr/>
                    <a:lstStyle/>
                    <a:p>
                      <a:pPr algn="ctr"/>
                      <a:r>
                        <a:rPr kumimoji="1" lang="en-US" altLang="ja-JP" sz="1200" dirty="0">
                          <a:solidFill>
                            <a:schemeClr val="tx1"/>
                          </a:solidFill>
                          <a:latin typeface="+mj-ea"/>
                          <a:ea typeface="+mj-ea"/>
                        </a:rPr>
                        <a:t>63</a:t>
                      </a:r>
                      <a:endParaRPr kumimoji="1" lang="ja-JP" altLang="en-US" sz="1200" dirty="0">
                        <a:solidFill>
                          <a:schemeClr val="tx1"/>
                        </a:solidFill>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j-ea"/>
                          <a:ea typeface="+mj-ea"/>
                        </a:rPr>
                        <a:t>補助金収入</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5">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n"/>
                        <a:tabLst/>
                        <a:defRPr/>
                      </a:pPr>
                      <a:r>
                        <a:rPr kumimoji="1" lang="ja-JP" altLang="en-US" sz="1200" b="0" i="0" u="none" strike="noStrike" kern="1200" cap="none" spc="0" normalizeH="0" baseline="0" noProof="0" dirty="0">
                          <a:ln>
                            <a:noFill/>
                          </a:ln>
                          <a:solidFill>
                            <a:prstClr val="black"/>
                          </a:solidFill>
                          <a:effectLst/>
                          <a:uLnTx/>
                          <a:uFillTx/>
                          <a:latin typeface="+mj-ea"/>
                          <a:ea typeface="+mj-ea"/>
                          <a:cs typeface="+mn-cs"/>
                        </a:rPr>
                        <a:t>任意入力</a:t>
                      </a:r>
                    </a:p>
                    <a:p>
                      <a:pPr marL="171450" indent="-171450">
                        <a:buFont typeface="Wingdings" panose="05000000000000000000" pitchFamily="2" charset="2"/>
                        <a:buChar char="n"/>
                      </a:pP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n"/>
                        <a:tabLst/>
                        <a:defRPr/>
                      </a:pPr>
                      <a:r>
                        <a:rPr kumimoji="1" lang="ja-JP" altLang="en-US" sz="1200" dirty="0">
                          <a:latin typeface="+mj-ea"/>
                          <a:ea typeface="+mj-ea"/>
                        </a:rPr>
                        <a:t>変更無し</a:t>
                      </a:r>
                    </a:p>
                    <a:p>
                      <a:pPr marL="0" indent="0">
                        <a:buFont typeface="Wingdings" panose="05000000000000000000" pitchFamily="2" charset="2"/>
                        <a:buNone/>
                      </a:pP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65046972"/>
                  </a:ext>
                </a:extLst>
              </a:tr>
              <a:tr h="259174">
                <a:tc>
                  <a:txBody>
                    <a:bodyPr/>
                    <a:lstStyle/>
                    <a:p>
                      <a:pPr algn="ctr"/>
                      <a:r>
                        <a:rPr kumimoji="1" lang="en-US" altLang="ja-JP" sz="1200" dirty="0">
                          <a:solidFill>
                            <a:schemeClr val="tx1"/>
                          </a:solidFill>
                          <a:latin typeface="+mj-ea"/>
                          <a:ea typeface="+mj-ea"/>
                        </a:rPr>
                        <a:t>64</a:t>
                      </a:r>
                      <a:endParaRPr kumimoji="1" lang="ja-JP" altLang="en-US" sz="1200" dirty="0">
                        <a:solidFill>
                          <a:schemeClr val="tx1"/>
                        </a:solidFill>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j-ea"/>
                          <a:ea typeface="+mj-ea"/>
                        </a:rPr>
                        <a:t>起債への交付率</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indent="0">
                        <a:buFont typeface="Wingdings" panose="05000000000000000000" pitchFamily="2" charset="2"/>
                        <a:buNone/>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4859392"/>
                  </a:ext>
                </a:extLst>
              </a:tr>
              <a:tr h="259174">
                <a:tc>
                  <a:txBody>
                    <a:bodyPr/>
                    <a:lstStyle/>
                    <a:p>
                      <a:pPr algn="ctr"/>
                      <a:r>
                        <a:rPr kumimoji="1" lang="en-US" altLang="ja-JP" sz="1200" dirty="0">
                          <a:solidFill>
                            <a:schemeClr val="tx1"/>
                          </a:solidFill>
                          <a:latin typeface="+mj-ea"/>
                          <a:ea typeface="+mj-ea"/>
                        </a:rPr>
                        <a:t>65</a:t>
                      </a:r>
                      <a:endParaRPr kumimoji="1" lang="ja-JP" altLang="en-US" sz="1200" dirty="0">
                        <a:solidFill>
                          <a:schemeClr val="tx1"/>
                        </a:solidFill>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j-ea"/>
                          <a:ea typeface="+mj-ea"/>
                        </a:rPr>
                        <a:t>起債充当率</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indent="0">
                        <a:buFont typeface="Wingdings" panose="05000000000000000000" pitchFamily="2" charset="2"/>
                        <a:buNone/>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098256"/>
                  </a:ext>
                </a:extLst>
              </a:tr>
              <a:tr h="259174">
                <a:tc>
                  <a:txBody>
                    <a:bodyPr/>
                    <a:lstStyle/>
                    <a:p>
                      <a:pPr algn="ctr"/>
                      <a:r>
                        <a:rPr kumimoji="1" lang="en-US" altLang="ja-JP" sz="1200" dirty="0">
                          <a:solidFill>
                            <a:schemeClr val="tx1"/>
                          </a:solidFill>
                          <a:latin typeface="+mj-ea"/>
                          <a:ea typeface="+mj-ea"/>
                        </a:rPr>
                        <a:t>66</a:t>
                      </a:r>
                      <a:endParaRPr kumimoji="1" lang="ja-JP" altLang="en-US" sz="1200" dirty="0">
                        <a:solidFill>
                          <a:schemeClr val="tx1"/>
                        </a:solidFill>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j-ea"/>
                          <a:ea typeface="+mj-ea"/>
                        </a:rPr>
                        <a:t>償還期間</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indent="0">
                        <a:buFont typeface="Wingdings" panose="05000000000000000000" pitchFamily="2" charset="2"/>
                        <a:buNone/>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23888317"/>
                  </a:ext>
                </a:extLst>
              </a:tr>
              <a:tr h="259174">
                <a:tc>
                  <a:txBody>
                    <a:bodyPr/>
                    <a:lstStyle/>
                    <a:p>
                      <a:pPr algn="ctr"/>
                      <a:r>
                        <a:rPr kumimoji="1" lang="en-US" altLang="ja-JP" sz="1200" dirty="0">
                          <a:solidFill>
                            <a:schemeClr val="tx1"/>
                          </a:solidFill>
                          <a:latin typeface="+mj-ea"/>
                          <a:ea typeface="+mj-ea"/>
                        </a:rPr>
                        <a:t>67</a:t>
                      </a:r>
                      <a:endParaRPr kumimoji="1" lang="ja-JP" altLang="en-US" sz="1200" dirty="0">
                        <a:solidFill>
                          <a:schemeClr val="tx1"/>
                        </a:solidFill>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j-ea"/>
                          <a:ea typeface="+mj-ea"/>
                        </a:rPr>
                        <a:t>地方債利息</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j-ea"/>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indent="0">
                        <a:buFont typeface="Wingdings" panose="05000000000000000000" pitchFamily="2" charset="2"/>
                        <a:buNone/>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58601995"/>
                  </a:ext>
                </a:extLst>
              </a:tr>
            </a:tbl>
          </a:graphicData>
        </a:graphic>
      </p:graphicFrame>
      <p:sp>
        <p:nvSpPr>
          <p:cNvPr id="3" name="矢印: 右 2">
            <a:extLst>
              <a:ext uri="{FF2B5EF4-FFF2-40B4-BE49-F238E27FC236}">
                <a16:creationId xmlns:a16="http://schemas.microsoft.com/office/drawing/2014/main" id="{79B11776-09BC-25E7-CB35-234AACFA8D13}"/>
              </a:ext>
            </a:extLst>
          </p:cNvPr>
          <p:cNvSpPr/>
          <p:nvPr/>
        </p:nvSpPr>
        <p:spPr>
          <a:xfrm>
            <a:off x="4722377" y="4684687"/>
            <a:ext cx="744071" cy="44823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02EF29B6-3290-B977-8946-2724EBDB620D}"/>
              </a:ext>
            </a:extLst>
          </p:cNvPr>
          <p:cNvSpPr/>
          <p:nvPr/>
        </p:nvSpPr>
        <p:spPr>
          <a:xfrm>
            <a:off x="213381" y="4684687"/>
            <a:ext cx="8767482" cy="448235"/>
          </a:xfrm>
          <a:prstGeom prst="round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2">
            <a:extLst>
              <a:ext uri="{FF2B5EF4-FFF2-40B4-BE49-F238E27FC236}">
                <a16:creationId xmlns:a16="http://schemas.microsoft.com/office/drawing/2014/main" id="{A64D823D-D241-4FFF-F666-F1FA9914AC6E}"/>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14</a:t>
            </a:fld>
            <a:endParaRPr lang="ja-JP" altLang="en-US" dirty="0">
              <a:solidFill>
                <a:schemeClr val="tx1"/>
              </a:solidFill>
            </a:endParaRPr>
          </a:p>
        </p:txBody>
      </p:sp>
    </p:spTree>
    <p:extLst>
      <p:ext uri="{BB962C8B-B14F-4D97-AF65-F5344CB8AC3E}">
        <p14:creationId xmlns:p14="http://schemas.microsoft.com/office/powerpoint/2010/main" val="3265153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4" name="図 3">
            <a:extLst>
              <a:ext uri="{FF2B5EF4-FFF2-40B4-BE49-F238E27FC236}">
                <a16:creationId xmlns:a16="http://schemas.microsoft.com/office/drawing/2014/main" id="{85B6600F-8461-4C8B-F633-871E539465D1}"/>
              </a:ext>
            </a:extLst>
          </p:cNvPr>
          <p:cNvPicPr>
            <a:picLocks noChangeAspect="1"/>
          </p:cNvPicPr>
          <p:nvPr/>
        </p:nvPicPr>
        <p:blipFill>
          <a:blip r:embed="rId3"/>
          <a:stretch>
            <a:fillRect/>
          </a:stretch>
        </p:blipFill>
        <p:spPr>
          <a:xfrm>
            <a:off x="0" y="1712299"/>
            <a:ext cx="9144000" cy="1881482"/>
          </a:xfrm>
          <a:prstGeom prst="rect">
            <a:avLst/>
          </a:prstGeom>
        </p:spPr>
      </p:pic>
      <p:sp>
        <p:nvSpPr>
          <p:cNvPr id="138" name="Google Shape;138;p2"/>
          <p:cNvSpPr txBox="1">
            <a:spLocks noGrp="1"/>
          </p:cNvSpPr>
          <p:nvPr>
            <p:ph type="title"/>
          </p:nvPr>
        </p:nvSpPr>
        <p:spPr>
          <a:xfrm>
            <a:off x="0" y="413657"/>
            <a:ext cx="9286934" cy="5556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55A11"/>
              </a:buClr>
              <a:buSzPts val="3600"/>
              <a:buFont typeface="Arial"/>
              <a:buNone/>
            </a:pPr>
            <a:r>
              <a:rPr lang="ja-JP" altLang="en-US" sz="3200" spc="-100" dirty="0">
                <a:solidFill>
                  <a:schemeClr val="tx1"/>
                </a:solidFill>
                <a:latin typeface="Arial"/>
                <a:ea typeface="Arial"/>
                <a:cs typeface="Arial"/>
                <a:sym typeface="Arial"/>
              </a:rPr>
              <a:t>事業にかかる費用</a:t>
            </a:r>
            <a:br>
              <a:rPr lang="ja-JP" altLang="en-US" sz="3200" spc="-100" dirty="0">
                <a:solidFill>
                  <a:schemeClr val="tx1"/>
                </a:solidFill>
                <a:latin typeface="Arial"/>
                <a:ea typeface="Arial"/>
                <a:cs typeface="Arial"/>
                <a:sym typeface="Arial"/>
              </a:rPr>
            </a:br>
            <a:endParaRPr lang="ja-JP" altLang="en-US" sz="3200" spc="-100" dirty="0">
              <a:solidFill>
                <a:schemeClr val="tx1"/>
              </a:solidFill>
              <a:latin typeface="Arial"/>
              <a:ea typeface="Arial"/>
              <a:cs typeface="Arial"/>
              <a:sym typeface="Arial"/>
            </a:endParaRPr>
          </a:p>
        </p:txBody>
      </p:sp>
      <p:sp>
        <p:nvSpPr>
          <p:cNvPr id="10" name="コンテンツ プレースホルダー 2">
            <a:extLst>
              <a:ext uri="{FF2B5EF4-FFF2-40B4-BE49-F238E27FC236}">
                <a16:creationId xmlns:a16="http://schemas.microsoft.com/office/drawing/2014/main" id="{A827C61C-F433-6C49-6A12-A85CD4D0DD5F}"/>
              </a:ext>
            </a:extLst>
          </p:cNvPr>
          <p:cNvSpPr txBox="1">
            <a:spLocks/>
          </p:cNvSpPr>
          <p:nvPr/>
        </p:nvSpPr>
        <p:spPr>
          <a:xfrm>
            <a:off x="242761" y="4100244"/>
            <a:ext cx="8399533" cy="1580466"/>
          </a:xfrm>
          <a:prstGeom prst="rect">
            <a:avLst/>
          </a:prstGeom>
          <a:solidFill>
            <a:schemeClr val="lt1"/>
          </a:solidFill>
          <a:ln w="19050">
            <a:solidFill>
              <a:schemeClr val="tx1"/>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85750" indent="-285750">
              <a:lnSpc>
                <a:spcPts val="2880"/>
              </a:lnSpc>
              <a:spcBef>
                <a:spcPts val="0"/>
              </a:spcBef>
              <a:buFont typeface="Wingdings" panose="05000000000000000000" pitchFamily="2" charset="2"/>
              <a:buChar char="ü"/>
            </a:pPr>
            <a:r>
              <a:rPr lang="ja-JP" altLang="en-US" sz="1600" dirty="0">
                <a:latin typeface="+mj-ea"/>
                <a:ea typeface="+mj-ea"/>
              </a:rPr>
              <a:t>「年間流量実績」と「利用料金単価」を任意入力として設定（上図左側のとおり）</a:t>
            </a:r>
            <a:endParaRPr lang="en-US" altLang="ja-JP" sz="1600" dirty="0">
              <a:latin typeface="+mj-ea"/>
              <a:ea typeface="+mj-ea"/>
            </a:endParaRPr>
          </a:p>
          <a:p>
            <a:pPr marL="285750" indent="-285750">
              <a:lnSpc>
                <a:spcPts val="2880"/>
              </a:lnSpc>
              <a:spcBef>
                <a:spcPts val="0"/>
              </a:spcBef>
              <a:buFont typeface="Wingdings" panose="05000000000000000000" pitchFamily="2" charset="2"/>
              <a:buChar char="ü"/>
            </a:pPr>
            <a:r>
              <a:rPr lang="ja-JP" altLang="en-US" sz="1600" dirty="0">
                <a:latin typeface="+mj-ea"/>
                <a:ea typeface="+mj-ea"/>
              </a:rPr>
              <a:t>別途、参考値として上図右側に記載される当該事業を行う上で発生する費用</a:t>
            </a:r>
            <a:r>
              <a:rPr lang="en-US" altLang="ja-JP" sz="1600" dirty="0">
                <a:latin typeface="+mj-ea"/>
                <a:ea typeface="+mj-ea"/>
              </a:rPr>
              <a:t>+</a:t>
            </a:r>
            <a:r>
              <a:rPr lang="ja-JP" altLang="en-US" sz="1600" dirty="0">
                <a:latin typeface="+mj-ea"/>
                <a:ea typeface="+mj-ea"/>
              </a:rPr>
              <a:t>事業者報酬にて利用料金収入が自動算出されるように設定し、実績ベースと比較検証</a:t>
            </a:r>
            <a:r>
              <a:rPr lang="ja-JP" altLang="en-US" sz="1600">
                <a:latin typeface="+mj-ea"/>
                <a:ea typeface="+mj-ea"/>
              </a:rPr>
              <a:t>できるよう設定しています。</a:t>
            </a:r>
            <a:endParaRPr lang="en-US" altLang="ja-JP" sz="1600" dirty="0">
              <a:latin typeface="+mj-ea"/>
              <a:ea typeface="+mj-ea"/>
            </a:endParaRPr>
          </a:p>
        </p:txBody>
      </p:sp>
      <p:sp>
        <p:nvSpPr>
          <p:cNvPr id="11" name="四角形: 角を丸くする 10">
            <a:extLst>
              <a:ext uri="{FF2B5EF4-FFF2-40B4-BE49-F238E27FC236}">
                <a16:creationId xmlns:a16="http://schemas.microsoft.com/office/drawing/2014/main" id="{9128CBFC-FBB0-7755-A5F9-38559BE1F2C0}"/>
              </a:ext>
            </a:extLst>
          </p:cNvPr>
          <p:cNvSpPr/>
          <p:nvPr/>
        </p:nvSpPr>
        <p:spPr>
          <a:xfrm>
            <a:off x="116541" y="1908457"/>
            <a:ext cx="3890682" cy="1040932"/>
          </a:xfrm>
          <a:prstGeom prst="round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2">
            <a:extLst>
              <a:ext uri="{FF2B5EF4-FFF2-40B4-BE49-F238E27FC236}">
                <a16:creationId xmlns:a16="http://schemas.microsoft.com/office/drawing/2014/main" id="{B581F84E-CD59-593F-3334-503BE942A7C0}"/>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15</a:t>
            </a:fld>
            <a:endParaRPr lang="ja-JP" altLang="en-US" dirty="0">
              <a:solidFill>
                <a:schemeClr val="tx1"/>
              </a:solidFill>
            </a:endParaRPr>
          </a:p>
        </p:txBody>
      </p:sp>
    </p:spTree>
    <p:extLst>
      <p:ext uri="{BB962C8B-B14F-4D97-AF65-F5344CB8AC3E}">
        <p14:creationId xmlns:p14="http://schemas.microsoft.com/office/powerpoint/2010/main" val="3416949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
          <p:cNvSpPr txBox="1">
            <a:spLocks noGrp="1"/>
          </p:cNvSpPr>
          <p:nvPr>
            <p:ph type="title"/>
          </p:nvPr>
        </p:nvSpPr>
        <p:spPr>
          <a:xfrm>
            <a:off x="126007" y="413658"/>
            <a:ext cx="9017993" cy="5556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55A11"/>
              </a:buClr>
              <a:buSzPts val="3600"/>
              <a:buFont typeface="Arial"/>
              <a:buNone/>
            </a:pPr>
            <a:r>
              <a:rPr lang="ja-JP" altLang="en-US" sz="3200" spc="-100" dirty="0">
                <a:solidFill>
                  <a:schemeClr val="tx1"/>
                </a:solidFill>
                <a:latin typeface="Arial"/>
                <a:ea typeface="Arial"/>
                <a:cs typeface="Arial"/>
                <a:sym typeface="Arial"/>
              </a:rPr>
              <a:t>下水道コンセッション用</a:t>
            </a:r>
            <a:r>
              <a:rPr lang="en-US" altLang="ja-JP" sz="3200" spc="-100" dirty="0">
                <a:solidFill>
                  <a:schemeClr val="tx1"/>
                </a:solidFill>
                <a:latin typeface="Arial"/>
                <a:ea typeface="Arial"/>
                <a:cs typeface="Arial"/>
                <a:sym typeface="Arial"/>
              </a:rPr>
              <a:t>VFM</a:t>
            </a:r>
            <a:r>
              <a:rPr lang="ja-JP" altLang="en-US" sz="3200" spc="-100" dirty="0">
                <a:solidFill>
                  <a:schemeClr val="tx1"/>
                </a:solidFill>
                <a:latin typeface="Arial"/>
                <a:ea typeface="Arial"/>
                <a:cs typeface="Arial"/>
                <a:sym typeface="Arial"/>
              </a:rPr>
              <a:t>算定フォーマット③</a:t>
            </a:r>
          </a:p>
        </p:txBody>
      </p:sp>
      <p:graphicFrame>
        <p:nvGraphicFramePr>
          <p:cNvPr id="4" name="表 3">
            <a:extLst>
              <a:ext uri="{FF2B5EF4-FFF2-40B4-BE49-F238E27FC236}">
                <a16:creationId xmlns:a16="http://schemas.microsoft.com/office/drawing/2014/main" id="{B2A8D2AF-E699-8BDC-B0B9-B5753415F7CC}"/>
              </a:ext>
            </a:extLst>
          </p:cNvPr>
          <p:cNvGraphicFramePr>
            <a:graphicFrameLocks noGrp="1"/>
          </p:cNvGraphicFramePr>
          <p:nvPr>
            <p:extLst>
              <p:ext uri="{D42A27DB-BD31-4B8C-83A1-F6EECF244321}">
                <p14:modId xmlns:p14="http://schemas.microsoft.com/office/powerpoint/2010/main" val="1009024105"/>
              </p:ext>
            </p:extLst>
          </p:nvPr>
        </p:nvGraphicFramePr>
        <p:xfrm>
          <a:off x="213381" y="969343"/>
          <a:ext cx="8717237" cy="5458979"/>
        </p:xfrm>
        <a:graphic>
          <a:graphicData uri="http://schemas.openxmlformats.org/drawingml/2006/table">
            <a:tbl>
              <a:tblPr firstRow="1" firstCol="1" bandRow="1">
                <a:tableStyleId>{5C22544A-7EE6-4342-B048-85BDC9FD1C3A}</a:tableStyleId>
              </a:tblPr>
              <a:tblGrid>
                <a:gridCol w="395567">
                  <a:extLst>
                    <a:ext uri="{9D8B030D-6E8A-4147-A177-3AD203B41FA5}">
                      <a16:colId xmlns:a16="http://schemas.microsoft.com/office/drawing/2014/main" val="1242747368"/>
                    </a:ext>
                  </a:extLst>
                </a:gridCol>
                <a:gridCol w="1438216">
                  <a:extLst>
                    <a:ext uri="{9D8B030D-6E8A-4147-A177-3AD203B41FA5}">
                      <a16:colId xmlns:a16="http://schemas.microsoft.com/office/drawing/2014/main" val="2531343881"/>
                    </a:ext>
                  </a:extLst>
                </a:gridCol>
                <a:gridCol w="2577131">
                  <a:extLst>
                    <a:ext uri="{9D8B030D-6E8A-4147-A177-3AD203B41FA5}">
                      <a16:colId xmlns:a16="http://schemas.microsoft.com/office/drawing/2014/main" val="784200762"/>
                    </a:ext>
                  </a:extLst>
                </a:gridCol>
                <a:gridCol w="890770">
                  <a:extLst>
                    <a:ext uri="{9D8B030D-6E8A-4147-A177-3AD203B41FA5}">
                      <a16:colId xmlns:a16="http://schemas.microsoft.com/office/drawing/2014/main" val="4178699632"/>
                    </a:ext>
                  </a:extLst>
                </a:gridCol>
                <a:gridCol w="3415553">
                  <a:extLst>
                    <a:ext uri="{9D8B030D-6E8A-4147-A177-3AD203B41FA5}">
                      <a16:colId xmlns:a16="http://schemas.microsoft.com/office/drawing/2014/main" val="1568532607"/>
                    </a:ext>
                  </a:extLst>
                </a:gridCol>
              </a:tblGrid>
              <a:tr h="199864">
                <a:tc>
                  <a:txBody>
                    <a:bodyPr/>
                    <a:lstStyle/>
                    <a:p>
                      <a:pPr algn="ctr"/>
                      <a:r>
                        <a:rPr kumimoji="1" lang="en-US" altLang="ja-JP" sz="1200" dirty="0">
                          <a:latin typeface="+mn-ea"/>
                          <a:ea typeface="+mn-ea"/>
                        </a:rPr>
                        <a:t>No.</a:t>
                      </a: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1200" dirty="0">
                          <a:latin typeface="+mn-ea"/>
                          <a:ea typeface="+mn-ea"/>
                        </a:rPr>
                        <a:t>項目</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1200" dirty="0">
                          <a:latin typeface="+mn-ea"/>
                          <a:ea typeface="+mn-ea"/>
                        </a:rPr>
                        <a:t>BTO</a:t>
                      </a:r>
                      <a:r>
                        <a:rPr kumimoji="1" lang="ja-JP" altLang="en-US" sz="1200" dirty="0">
                          <a:latin typeface="+mn-ea"/>
                          <a:ea typeface="+mn-ea"/>
                        </a:rPr>
                        <a:t>用での算定方法</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t>今回の算定方法（下水道コンセッション用）</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568591357"/>
                  </a:ext>
                </a:extLst>
              </a:tr>
              <a:tr h="199864">
                <a:tc>
                  <a:txBody>
                    <a:bodyPr/>
                    <a:lstStyle/>
                    <a:p>
                      <a:pPr algn="ctr"/>
                      <a:r>
                        <a:rPr kumimoji="1" lang="en-US" altLang="ja-JP" sz="1050" dirty="0">
                          <a:solidFill>
                            <a:schemeClr val="tx1"/>
                          </a:solidFill>
                        </a:rPr>
                        <a:t>68</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基準金利</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3">
                  <a:txBody>
                    <a:bodyPr/>
                    <a:lstStyle/>
                    <a:p>
                      <a:pPr marL="171450" indent="-171450" algn="l">
                        <a:buFont typeface="Wingdings" panose="05000000000000000000" pitchFamily="2" charset="2"/>
                        <a:buChar char="n"/>
                      </a:pPr>
                      <a:r>
                        <a:rPr kumimoji="1" lang="ja-JP" altLang="en-US" sz="1200" dirty="0">
                          <a:latin typeface="+mn-ea"/>
                          <a:ea typeface="+mn-ea"/>
                        </a:rPr>
                        <a:t>任意入力</a:t>
                      </a:r>
                    </a:p>
                    <a:p>
                      <a:pPr marL="0" indent="0" algn="ctr">
                        <a:buFont typeface="Wingdings" panose="05000000000000000000" pitchFamily="2" charset="2"/>
                        <a:buNone/>
                      </a:pPr>
                      <a:r>
                        <a:rPr kumimoji="1" lang="ja-JP" altLang="en-US" sz="1200" dirty="0">
                          <a:latin typeface="+mn-ea"/>
                          <a:ea typeface="+mn-ea"/>
                        </a:rPr>
                        <a:t>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n-ea"/>
                          <a:ea typeface="+mn-ea"/>
                        </a:rPr>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86364280"/>
                  </a:ext>
                </a:extLst>
              </a:tr>
              <a:tr h="599592">
                <a:tc>
                  <a:txBody>
                    <a:bodyPr/>
                    <a:lstStyle/>
                    <a:p>
                      <a:pPr algn="ctr"/>
                      <a:r>
                        <a:rPr kumimoji="1" lang="en-US" altLang="ja-JP" sz="1050" dirty="0">
                          <a:solidFill>
                            <a:schemeClr val="tx1"/>
                          </a:solidFill>
                        </a:rPr>
                        <a:t>69</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スプレッド</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171450" indent="-171450">
                        <a:buFont typeface="Wingdings" panose="05000000000000000000" pitchFamily="2" charset="2"/>
                        <a:buChar char="n"/>
                      </a:pPr>
                      <a:r>
                        <a:rPr kumimoji="1" lang="en-US" altLang="ja-JP" sz="1200" dirty="0">
                          <a:solidFill>
                            <a:schemeClr val="tx1"/>
                          </a:solidFill>
                        </a:rPr>
                        <a:t>D:E</a:t>
                      </a:r>
                      <a:r>
                        <a:rPr kumimoji="1" lang="ja-JP" altLang="en-US" sz="1200" dirty="0">
                          <a:solidFill>
                            <a:schemeClr val="tx1"/>
                          </a:solidFill>
                        </a:rPr>
                        <a:t>比率（</a:t>
                      </a:r>
                      <a:r>
                        <a:rPr kumimoji="1" lang="en-US" altLang="ja-JP" sz="1200" dirty="0">
                          <a:solidFill>
                            <a:schemeClr val="tx1"/>
                          </a:solidFill>
                        </a:rPr>
                        <a:t>No.84</a:t>
                      </a:r>
                      <a:r>
                        <a:rPr kumimoji="1" lang="ja-JP" altLang="en-US" sz="1200" dirty="0">
                          <a:solidFill>
                            <a:schemeClr val="tx1"/>
                          </a:solidFill>
                        </a:rPr>
                        <a:t>①～④の必要調達額に占める借入の割合）</a:t>
                      </a:r>
                      <a:r>
                        <a:rPr kumimoji="1" lang="en-US" altLang="ja-JP" sz="1200" dirty="0">
                          <a:solidFill>
                            <a:schemeClr val="tx1"/>
                          </a:solidFill>
                        </a:rPr>
                        <a:t>60%</a:t>
                      </a:r>
                      <a:r>
                        <a:rPr kumimoji="1" lang="ja-JP" altLang="en-US" sz="1200" dirty="0">
                          <a:solidFill>
                            <a:schemeClr val="tx1"/>
                          </a:solidFill>
                        </a:rPr>
                        <a:t>を暫定値として入力</a:t>
                      </a:r>
                      <a:endParaRPr kumimoji="1" lang="ja-JP" altLang="en-US" sz="14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41792651"/>
                  </a:ext>
                </a:extLst>
              </a:tr>
              <a:tr h="333107">
                <a:tc>
                  <a:txBody>
                    <a:bodyPr/>
                    <a:lstStyle/>
                    <a:p>
                      <a:pPr algn="ctr"/>
                      <a:r>
                        <a:rPr kumimoji="1" lang="en-US" altLang="ja-JP" sz="1050" dirty="0">
                          <a:solidFill>
                            <a:schemeClr val="tx1"/>
                          </a:solidFill>
                        </a:rPr>
                        <a:t>70</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D</a:t>
                      </a:r>
                      <a:r>
                        <a:rPr kumimoji="1" lang="ja-JP" altLang="en-US" sz="1200" b="1" dirty="0">
                          <a:solidFill>
                            <a:schemeClr val="tx1"/>
                          </a:solidFill>
                          <a:latin typeface="+mn-ea"/>
                          <a:ea typeface="+mn-ea"/>
                        </a:rPr>
                        <a:t>：</a:t>
                      </a:r>
                      <a:r>
                        <a:rPr kumimoji="1" lang="en-US" altLang="ja-JP" sz="1200" b="1" dirty="0">
                          <a:solidFill>
                            <a:schemeClr val="tx1"/>
                          </a:solidFill>
                          <a:latin typeface="+mn-ea"/>
                          <a:ea typeface="+mn-ea"/>
                        </a:rPr>
                        <a:t>E</a:t>
                      </a:r>
                      <a:r>
                        <a:rPr kumimoji="1" lang="ja-JP" altLang="en-US" sz="1200" b="1" dirty="0">
                          <a:solidFill>
                            <a:schemeClr val="tx1"/>
                          </a:solidFill>
                          <a:latin typeface="+mn-ea"/>
                          <a:ea typeface="+mn-ea"/>
                        </a:rPr>
                        <a:t>比率</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0" indent="0" algn="ctr">
                        <a:buFont typeface="Wingdings" panose="05000000000000000000" pitchFamily="2" charset="2"/>
                        <a:buNone/>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72886188"/>
                  </a:ext>
                </a:extLst>
              </a:tr>
              <a:tr h="199864">
                <a:tc>
                  <a:txBody>
                    <a:bodyPr/>
                    <a:lstStyle/>
                    <a:p>
                      <a:pPr algn="ctr"/>
                      <a:r>
                        <a:rPr kumimoji="1" lang="en-US" altLang="ja-JP" sz="1050" dirty="0">
                          <a:solidFill>
                            <a:schemeClr val="tx1"/>
                          </a:solidFill>
                        </a:rPr>
                        <a:t>71</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法人税</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latin typeface="+mn-ea"/>
                          <a:ea typeface="+mn-ea"/>
                        </a:rPr>
                        <a:t>法人税課税標準</a:t>
                      </a:r>
                      <a:r>
                        <a:rPr kumimoji="1" lang="en-US" altLang="ja-JP" sz="1200" dirty="0">
                          <a:latin typeface="+mn-ea"/>
                          <a:ea typeface="+mn-ea"/>
                        </a:rPr>
                        <a:t>×</a:t>
                      </a:r>
                      <a:r>
                        <a:rPr kumimoji="1" lang="ja-JP" altLang="en-US" sz="1200" dirty="0">
                          <a:latin typeface="+mn-ea"/>
                          <a:ea typeface="+mn-ea"/>
                        </a:rPr>
                        <a:t>法人税率</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171450" indent="-171450">
                        <a:buFont typeface="Wingdings" panose="05000000000000000000" pitchFamily="2" charset="2"/>
                        <a:buChar char="n"/>
                      </a:pPr>
                      <a:r>
                        <a:rPr kumimoji="1" lang="ja-JP" altLang="en-US" sz="1200" dirty="0">
                          <a:latin typeface="+mn-ea"/>
                          <a:ea typeface="+mn-ea"/>
                        </a:rPr>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82303562"/>
                  </a:ext>
                </a:extLst>
              </a:tr>
              <a:tr h="199864">
                <a:tc>
                  <a:txBody>
                    <a:bodyPr/>
                    <a:lstStyle/>
                    <a:p>
                      <a:pPr algn="ctr"/>
                      <a:r>
                        <a:rPr kumimoji="1" lang="en-US" altLang="ja-JP" sz="1050" dirty="0">
                          <a:solidFill>
                            <a:schemeClr val="tx1"/>
                          </a:solidFill>
                        </a:rPr>
                        <a:t>72</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法人税住民均等割</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3">
                  <a:txBody>
                    <a:bodyPr/>
                    <a:lstStyle/>
                    <a:p>
                      <a:pPr marL="171450" indent="-171450">
                        <a:buFont typeface="Wingdings" panose="05000000000000000000" pitchFamily="2" charset="2"/>
                        <a:buChar char="n"/>
                      </a:pPr>
                      <a:r>
                        <a:rPr kumimoji="1" lang="ja-JP" altLang="en-US" sz="1200" b="0" i="0" u="none" strike="noStrike" kern="1200" cap="none" spc="0" normalizeH="0" baseline="0" noProof="0" dirty="0">
                          <a:ln>
                            <a:noFill/>
                          </a:ln>
                          <a:solidFill>
                            <a:prstClr val="black"/>
                          </a:solidFill>
                          <a:effectLst/>
                          <a:uLnTx/>
                          <a:uFillTx/>
                          <a:latin typeface="+mn-ea"/>
                          <a:ea typeface="+mn-ea"/>
                          <a:cs typeface="+mn-cs"/>
                        </a:rPr>
                        <a:t>任意入力</a:t>
                      </a: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52791170"/>
                  </a:ext>
                </a:extLst>
              </a:tr>
              <a:tr h="199864">
                <a:tc>
                  <a:txBody>
                    <a:bodyPr/>
                    <a:lstStyle/>
                    <a:p>
                      <a:pPr algn="ctr"/>
                      <a:r>
                        <a:rPr kumimoji="1" lang="en-US" altLang="ja-JP" sz="1050" dirty="0">
                          <a:solidFill>
                            <a:schemeClr val="tx1"/>
                          </a:solidFill>
                        </a:rPr>
                        <a:t>73</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不動産取得税</a:t>
                      </a:r>
                      <a:endParaRPr kumimoji="1" lang="ja-JP" altLang="en-US" sz="1200" b="1" strike="noStrike" baseline="300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0" indent="0">
                        <a:buFont typeface="Wingdings" panose="05000000000000000000" pitchFamily="2" charset="2"/>
                        <a:buNone/>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81032362"/>
                  </a:ext>
                </a:extLst>
              </a:tr>
              <a:tr h="199864">
                <a:tc>
                  <a:txBody>
                    <a:bodyPr/>
                    <a:lstStyle/>
                    <a:p>
                      <a:pPr algn="ctr"/>
                      <a:r>
                        <a:rPr kumimoji="1" lang="en-US" altLang="ja-JP" sz="1050" dirty="0">
                          <a:solidFill>
                            <a:schemeClr val="tx1"/>
                          </a:solidFill>
                        </a:rPr>
                        <a:t>74</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固定資産税</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0" indent="0">
                        <a:buFont typeface="Wingdings" panose="05000000000000000000" pitchFamily="2" charset="2"/>
                        <a:buNone/>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01250111"/>
                  </a:ext>
                </a:extLst>
              </a:tr>
              <a:tr h="466349">
                <a:tc>
                  <a:txBody>
                    <a:bodyPr/>
                    <a:lstStyle/>
                    <a:p>
                      <a:pPr algn="ctr"/>
                      <a:r>
                        <a:rPr kumimoji="1" lang="en-US" altLang="ja-JP" sz="1050" dirty="0">
                          <a:solidFill>
                            <a:schemeClr val="tx1"/>
                          </a:solidFill>
                        </a:rPr>
                        <a:t>75</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登録免許税</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200" b="0" i="0" u="none" strike="noStrike" kern="1200" cap="none" spc="0" normalizeH="0" baseline="0" noProof="0" dirty="0">
                          <a:ln>
                            <a:noFill/>
                          </a:ln>
                          <a:solidFill>
                            <a:prstClr val="black"/>
                          </a:solidFill>
                          <a:effectLst/>
                          <a:uLnTx/>
                          <a:uFillTx/>
                          <a:latin typeface="+mn-ea"/>
                          <a:ea typeface="+mn-ea"/>
                          <a:cs typeface="+mn-cs"/>
                        </a:rPr>
                        <a:t>税額入力</a:t>
                      </a:r>
                      <a:br>
                        <a:rPr kumimoji="1" lang="en-US" altLang="ja-JP" sz="1200" b="0" i="0" u="none" strike="noStrike" kern="1200" cap="none" spc="0" normalizeH="0" baseline="0" noProof="0" dirty="0">
                          <a:ln>
                            <a:noFill/>
                          </a:ln>
                          <a:solidFill>
                            <a:prstClr val="black"/>
                          </a:solidFill>
                          <a:effectLst/>
                          <a:uLnTx/>
                          <a:uFillTx/>
                          <a:latin typeface="+mn-ea"/>
                          <a:ea typeface="+mn-ea"/>
                          <a:cs typeface="+mn-cs"/>
                        </a:rPr>
                      </a:br>
                      <a:r>
                        <a:rPr kumimoji="1" lang="ja-JP" altLang="en-US" sz="1200" b="0" i="0" u="none" strike="noStrike" kern="1200" cap="none" spc="0" normalizeH="0" baseline="0" noProof="0" dirty="0">
                          <a:ln>
                            <a:noFill/>
                          </a:ln>
                          <a:solidFill>
                            <a:prstClr val="black"/>
                          </a:solidFill>
                          <a:effectLst/>
                          <a:uLnTx/>
                          <a:uFillTx/>
                          <a:latin typeface="+mn-ea"/>
                          <a:ea typeface="+mn-ea"/>
                          <a:cs typeface="+mn-cs"/>
                        </a:rPr>
                        <a:t>（固定資産登記）</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n-ea"/>
                          <a:ea typeface="+mn-ea"/>
                        </a:rPr>
                        <a:t>左記に追加して、運営権対価の登記・株式会社の資本金登記に係る登録免許税を任意入力する項目を追加（運営初年度に計上する想定）</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80797018"/>
                  </a:ext>
                </a:extLst>
              </a:tr>
              <a:tr h="333107">
                <a:tc>
                  <a:txBody>
                    <a:bodyPr/>
                    <a:lstStyle/>
                    <a:p>
                      <a:pPr algn="ctr"/>
                      <a:r>
                        <a:rPr kumimoji="1" lang="en-US" altLang="ja-JP" sz="1050" dirty="0">
                          <a:solidFill>
                            <a:schemeClr val="tx1"/>
                          </a:solidFill>
                        </a:rPr>
                        <a:t>76</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（都道府県）</a:t>
                      </a:r>
                      <a:endParaRPr kumimoji="1" lang="en-US" altLang="ja-JP" sz="1200" b="1" dirty="0">
                        <a:solidFill>
                          <a:schemeClr val="tx1"/>
                        </a:solidFill>
                        <a:latin typeface="+mn-ea"/>
                        <a:ea typeface="+mn-ea"/>
                      </a:endParaRPr>
                    </a:p>
                    <a:p>
                      <a:pPr algn="ctr"/>
                      <a:r>
                        <a:rPr kumimoji="1" lang="ja-JP" altLang="en-US" sz="1200" b="1" dirty="0">
                          <a:solidFill>
                            <a:schemeClr val="tx1"/>
                          </a:solidFill>
                          <a:latin typeface="+mn-ea"/>
                          <a:ea typeface="+mn-ea"/>
                        </a:rPr>
                        <a:t>事業税</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3">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200" b="0" i="0" u="none" strike="noStrike" kern="1200" cap="none" spc="0" normalizeH="0" baseline="0" noProof="0" dirty="0">
                          <a:ln>
                            <a:noFill/>
                          </a:ln>
                          <a:solidFill>
                            <a:prstClr val="black"/>
                          </a:solidFill>
                          <a:effectLst/>
                          <a:uLnTx/>
                          <a:uFillTx/>
                          <a:latin typeface="+mn-ea"/>
                          <a:ea typeface="+mn-ea"/>
                          <a:cs typeface="+mn-cs"/>
                        </a:rPr>
                        <a:t>課税標準</a:t>
                      </a:r>
                      <a:r>
                        <a:rPr kumimoji="1" lang="en-US" altLang="ja-JP" sz="1200" b="0" i="0" u="none" strike="noStrike" kern="1200" cap="none" spc="0" normalizeH="0" baseline="0" noProof="0" dirty="0">
                          <a:ln>
                            <a:noFill/>
                          </a:ln>
                          <a:solidFill>
                            <a:prstClr val="black"/>
                          </a:solidFill>
                          <a:effectLst/>
                          <a:uLnTx/>
                          <a:uFillTx/>
                          <a:latin typeface="+mn-ea"/>
                          <a:ea typeface="+mn-ea"/>
                          <a:cs typeface="+mn-cs"/>
                        </a:rPr>
                        <a:t>×</a:t>
                      </a:r>
                      <a:r>
                        <a:rPr kumimoji="1" lang="ja-JP" altLang="en-US" sz="1200" b="0" i="0" u="none" strike="noStrike" kern="1200" cap="none" spc="0" normalizeH="0" baseline="0" noProof="0" dirty="0">
                          <a:ln>
                            <a:noFill/>
                          </a:ln>
                          <a:solidFill>
                            <a:prstClr val="black"/>
                          </a:solidFill>
                          <a:effectLst/>
                          <a:uLnTx/>
                          <a:uFillTx/>
                          <a:latin typeface="+mn-ea"/>
                          <a:ea typeface="+mn-ea"/>
                          <a:cs typeface="+mn-cs"/>
                        </a:rPr>
                        <a:t>税率</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171450" indent="-171450">
                        <a:buFont typeface="Wingdings" panose="05000000000000000000" pitchFamily="2" charset="2"/>
                        <a:buChar char="n"/>
                      </a:pPr>
                      <a:r>
                        <a:rPr kumimoji="1" lang="ja-JP" altLang="en-US" sz="1200" dirty="0">
                          <a:latin typeface="+mn-ea"/>
                          <a:ea typeface="+mn-ea"/>
                        </a:rPr>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40220898"/>
                  </a:ext>
                </a:extLst>
              </a:tr>
              <a:tr h="333107">
                <a:tc>
                  <a:txBody>
                    <a:bodyPr/>
                    <a:lstStyle/>
                    <a:p>
                      <a:pPr algn="ctr"/>
                      <a:r>
                        <a:rPr kumimoji="1" lang="en-US" altLang="ja-JP" sz="1050" dirty="0">
                          <a:solidFill>
                            <a:schemeClr val="tx1"/>
                          </a:solidFill>
                        </a:rPr>
                        <a:t>77</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（都道府県）</a:t>
                      </a:r>
                      <a:endParaRPr kumimoji="1" lang="en-US" altLang="ja-JP" sz="1200" b="1" dirty="0">
                        <a:solidFill>
                          <a:schemeClr val="tx1"/>
                        </a:solidFill>
                        <a:latin typeface="+mn-ea"/>
                        <a:ea typeface="+mn-ea"/>
                      </a:endParaRPr>
                    </a:p>
                    <a:p>
                      <a:pPr algn="ctr"/>
                      <a:r>
                        <a:rPr kumimoji="1" lang="ja-JP" altLang="en-US" sz="1200" b="1" dirty="0">
                          <a:solidFill>
                            <a:schemeClr val="tx1"/>
                          </a:solidFill>
                          <a:latin typeface="+mn-ea"/>
                          <a:ea typeface="+mn-ea"/>
                        </a:rPr>
                        <a:t>法人住民税</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endParaRPr kumimoji="1" lang="ja-JP" altLang="en-US" sz="1200" b="0" i="0" u="none" strike="noStrike" kern="1200" cap="none" spc="0" normalizeH="0" baseline="0" noProof="0" dirty="0">
                        <a:ln>
                          <a:noFill/>
                        </a:ln>
                        <a:solidFill>
                          <a:prstClr val="black"/>
                        </a:solidFill>
                        <a:effectLst/>
                        <a:uLnTx/>
                        <a:uFillTx/>
                        <a:latin typeface="+mn-ea"/>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965039"/>
                  </a:ext>
                </a:extLst>
              </a:tr>
              <a:tr h="333107">
                <a:tc>
                  <a:txBody>
                    <a:bodyPr/>
                    <a:lstStyle/>
                    <a:p>
                      <a:pPr algn="ctr"/>
                      <a:r>
                        <a:rPr kumimoji="1" lang="en-US" altLang="ja-JP" sz="1050" dirty="0">
                          <a:solidFill>
                            <a:schemeClr val="tx1"/>
                          </a:solidFill>
                        </a:rPr>
                        <a:t>78</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（市町村）</a:t>
                      </a:r>
                      <a:endParaRPr kumimoji="1" lang="en-US" altLang="ja-JP" sz="1200" b="1" dirty="0">
                        <a:solidFill>
                          <a:schemeClr val="tx1"/>
                        </a:solidFill>
                        <a:latin typeface="+mn-ea"/>
                        <a:ea typeface="+mn-ea"/>
                      </a:endParaRPr>
                    </a:p>
                    <a:p>
                      <a:pPr algn="ctr"/>
                      <a:r>
                        <a:rPr kumimoji="1" lang="ja-JP" altLang="en-US" sz="1200" b="1" dirty="0">
                          <a:solidFill>
                            <a:schemeClr val="tx1"/>
                          </a:solidFill>
                          <a:latin typeface="+mn-ea"/>
                          <a:ea typeface="+mn-ea"/>
                        </a:rPr>
                        <a:t>法人住民税</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endParaRPr kumimoji="1" lang="ja-JP" altLang="en-US" sz="1200" b="0" i="0" u="none" strike="noStrike" kern="1200" cap="none" spc="0" normalizeH="0" baseline="0" noProof="0" dirty="0">
                        <a:ln>
                          <a:noFill/>
                        </a:ln>
                        <a:solidFill>
                          <a:prstClr val="black"/>
                        </a:solidFill>
                        <a:effectLst/>
                        <a:uLnTx/>
                        <a:uFillTx/>
                        <a:latin typeface="+mn-ea"/>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6771282"/>
                  </a:ext>
                </a:extLst>
              </a:tr>
              <a:tr h="333107">
                <a:tc>
                  <a:txBody>
                    <a:bodyPr/>
                    <a:lstStyle/>
                    <a:p>
                      <a:pPr algn="ctr"/>
                      <a:r>
                        <a:rPr kumimoji="1" lang="en-US" altLang="ja-JP" sz="1050" dirty="0">
                          <a:solidFill>
                            <a:schemeClr val="tx1"/>
                          </a:solidFill>
                        </a:rPr>
                        <a:t>79</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任意入力（全額）</a:t>
                      </a:r>
                      <a:endParaRPr kumimoji="1" lang="en-US" altLang="ja-JP" sz="1200" b="1" dirty="0">
                        <a:solidFill>
                          <a:schemeClr val="tx1"/>
                        </a:solidFill>
                        <a:latin typeface="+mn-ea"/>
                        <a:ea typeface="+mn-ea"/>
                      </a:endParaRPr>
                    </a:p>
                    <a:p>
                      <a:pPr algn="ctr"/>
                      <a:r>
                        <a:rPr kumimoji="1" lang="ja-JP" altLang="en-US" sz="1200" b="1" dirty="0">
                          <a:solidFill>
                            <a:schemeClr val="tx1"/>
                          </a:solidFill>
                          <a:latin typeface="+mn-ea"/>
                          <a:ea typeface="+mn-ea"/>
                        </a:rPr>
                        <a:t>①完工年度のみ</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2">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200" b="0" i="0" u="none" strike="noStrike" kern="1200" cap="none" spc="0" normalizeH="0" baseline="0" noProof="0" dirty="0">
                          <a:ln>
                            <a:noFill/>
                          </a:ln>
                          <a:solidFill>
                            <a:prstClr val="black"/>
                          </a:solidFill>
                          <a:effectLst/>
                          <a:uLnTx/>
                          <a:uFillTx/>
                          <a:latin typeface="+mn-ea"/>
                          <a:ea typeface="+mn-ea"/>
                          <a:cs typeface="+mn-cs"/>
                        </a:rPr>
                        <a:t>任意入力</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8888225"/>
                  </a:ext>
                </a:extLst>
              </a:tr>
              <a:tr h="299796">
                <a:tc>
                  <a:txBody>
                    <a:bodyPr/>
                    <a:lstStyle/>
                    <a:p>
                      <a:pPr algn="ctr"/>
                      <a:r>
                        <a:rPr kumimoji="1" lang="en-US" altLang="ja-JP" sz="1050" dirty="0">
                          <a:solidFill>
                            <a:schemeClr val="tx1"/>
                          </a:solidFill>
                        </a:rPr>
                        <a:t>80</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050" b="1" dirty="0">
                          <a:solidFill>
                            <a:schemeClr val="tx1"/>
                          </a:solidFill>
                        </a:rPr>
                        <a:t>任意入力（全額）</a:t>
                      </a:r>
                      <a:endParaRPr kumimoji="1" lang="en-US" altLang="ja-JP" sz="1050" b="1" dirty="0">
                        <a:solidFill>
                          <a:schemeClr val="tx1"/>
                        </a:solidFill>
                      </a:endParaRPr>
                    </a:p>
                    <a:p>
                      <a:pPr algn="ctr"/>
                      <a:r>
                        <a:rPr kumimoji="1" lang="ja-JP" altLang="en-US" sz="1050" b="1" dirty="0">
                          <a:solidFill>
                            <a:schemeClr val="tx1"/>
                          </a:solidFill>
                        </a:rPr>
                        <a:t>②運営期間中</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0" marR="0" lvl="0" indent="0" algn="l" defTabSz="990564"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1" lang="ja-JP" altLang="en-US" sz="1050" b="0" i="0" u="none" strike="noStrike" kern="1200" cap="none" spc="0" normalizeH="0" baseline="0" noProof="0" dirty="0">
                        <a:ln>
                          <a:noFill/>
                        </a:ln>
                        <a:solidFill>
                          <a:prstClr val="black"/>
                        </a:solidFill>
                        <a:effectLst/>
                        <a:uLnTx/>
                        <a:uFillTx/>
                        <a:latin typeface="Calibri"/>
                        <a:ea typeface="Yu Gothic UI"/>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05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59420472"/>
                  </a:ext>
                </a:extLst>
              </a:tr>
            </a:tbl>
          </a:graphicData>
        </a:graphic>
      </p:graphicFrame>
      <p:sp>
        <p:nvSpPr>
          <p:cNvPr id="3" name="矢印: 右 2">
            <a:extLst>
              <a:ext uri="{FF2B5EF4-FFF2-40B4-BE49-F238E27FC236}">
                <a16:creationId xmlns:a16="http://schemas.microsoft.com/office/drawing/2014/main" id="{79B11776-09BC-25E7-CB35-234AACFA8D13}"/>
              </a:ext>
            </a:extLst>
          </p:cNvPr>
          <p:cNvSpPr/>
          <p:nvPr/>
        </p:nvSpPr>
        <p:spPr>
          <a:xfrm>
            <a:off x="4571999" y="3698832"/>
            <a:ext cx="744071" cy="44823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128151A5-4892-9D02-69EF-CA3D1836434E}"/>
              </a:ext>
            </a:extLst>
          </p:cNvPr>
          <p:cNvSpPr/>
          <p:nvPr/>
        </p:nvSpPr>
        <p:spPr>
          <a:xfrm>
            <a:off x="126007" y="3545632"/>
            <a:ext cx="8717237" cy="667047"/>
          </a:xfrm>
          <a:prstGeom prst="round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2">
            <a:extLst>
              <a:ext uri="{FF2B5EF4-FFF2-40B4-BE49-F238E27FC236}">
                <a16:creationId xmlns:a16="http://schemas.microsoft.com/office/drawing/2014/main" id="{1D899D4C-03E1-1AFE-D30B-E35CED57337F}"/>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16</a:t>
            </a:fld>
            <a:endParaRPr lang="ja-JP" altLang="en-US" dirty="0">
              <a:solidFill>
                <a:schemeClr val="tx1"/>
              </a:solidFill>
            </a:endParaRPr>
          </a:p>
        </p:txBody>
      </p:sp>
    </p:spTree>
    <p:extLst>
      <p:ext uri="{BB962C8B-B14F-4D97-AF65-F5344CB8AC3E}">
        <p14:creationId xmlns:p14="http://schemas.microsoft.com/office/powerpoint/2010/main" val="2527898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
          <p:cNvSpPr txBox="1">
            <a:spLocks noGrp="1"/>
          </p:cNvSpPr>
          <p:nvPr>
            <p:ph type="title"/>
          </p:nvPr>
        </p:nvSpPr>
        <p:spPr>
          <a:xfrm>
            <a:off x="88125" y="413657"/>
            <a:ext cx="9017993" cy="5556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55A11"/>
              </a:buClr>
              <a:buSzPts val="3600"/>
              <a:buFont typeface="Arial"/>
              <a:buNone/>
            </a:pPr>
            <a:r>
              <a:rPr lang="ja-JP" altLang="en-US" sz="3200" spc="-100" dirty="0">
                <a:solidFill>
                  <a:schemeClr val="tx1"/>
                </a:solidFill>
                <a:latin typeface="Arial"/>
                <a:ea typeface="Arial"/>
                <a:cs typeface="Arial"/>
                <a:sym typeface="Arial"/>
              </a:rPr>
              <a:t>下水道コンセッション用</a:t>
            </a:r>
            <a:r>
              <a:rPr lang="en-US" altLang="ja-JP" sz="3200" spc="-100" dirty="0">
                <a:solidFill>
                  <a:schemeClr val="tx1"/>
                </a:solidFill>
                <a:latin typeface="Arial"/>
                <a:ea typeface="Arial"/>
                <a:cs typeface="Arial"/>
                <a:sym typeface="Arial"/>
              </a:rPr>
              <a:t>VFM</a:t>
            </a:r>
            <a:r>
              <a:rPr lang="ja-JP" altLang="en-US" sz="3200" spc="-100" dirty="0">
                <a:solidFill>
                  <a:schemeClr val="tx1"/>
                </a:solidFill>
                <a:latin typeface="Arial"/>
                <a:ea typeface="Arial"/>
                <a:cs typeface="Arial"/>
                <a:sym typeface="Arial"/>
              </a:rPr>
              <a:t>算定フォーマット④</a:t>
            </a:r>
          </a:p>
        </p:txBody>
      </p:sp>
      <p:graphicFrame>
        <p:nvGraphicFramePr>
          <p:cNvPr id="4" name="表 3">
            <a:extLst>
              <a:ext uri="{FF2B5EF4-FFF2-40B4-BE49-F238E27FC236}">
                <a16:creationId xmlns:a16="http://schemas.microsoft.com/office/drawing/2014/main" id="{B2A8D2AF-E699-8BDC-B0B9-B5753415F7CC}"/>
              </a:ext>
            </a:extLst>
          </p:cNvPr>
          <p:cNvGraphicFramePr>
            <a:graphicFrameLocks noGrp="1"/>
          </p:cNvGraphicFramePr>
          <p:nvPr>
            <p:extLst>
              <p:ext uri="{D42A27DB-BD31-4B8C-83A1-F6EECF244321}">
                <p14:modId xmlns:p14="http://schemas.microsoft.com/office/powerpoint/2010/main" val="2794296884"/>
              </p:ext>
            </p:extLst>
          </p:nvPr>
        </p:nvGraphicFramePr>
        <p:xfrm>
          <a:off x="238504" y="1353170"/>
          <a:ext cx="8717237" cy="3780146"/>
        </p:xfrm>
        <a:graphic>
          <a:graphicData uri="http://schemas.openxmlformats.org/drawingml/2006/table">
            <a:tbl>
              <a:tblPr firstRow="1" firstCol="1" bandRow="1">
                <a:tableStyleId>{5C22544A-7EE6-4342-B048-85BDC9FD1C3A}</a:tableStyleId>
              </a:tblPr>
              <a:tblGrid>
                <a:gridCol w="395567">
                  <a:extLst>
                    <a:ext uri="{9D8B030D-6E8A-4147-A177-3AD203B41FA5}">
                      <a16:colId xmlns:a16="http://schemas.microsoft.com/office/drawing/2014/main" val="1242747368"/>
                    </a:ext>
                  </a:extLst>
                </a:gridCol>
                <a:gridCol w="1369567">
                  <a:extLst>
                    <a:ext uri="{9D8B030D-6E8A-4147-A177-3AD203B41FA5}">
                      <a16:colId xmlns:a16="http://schemas.microsoft.com/office/drawing/2014/main" val="2531343881"/>
                    </a:ext>
                  </a:extLst>
                </a:gridCol>
                <a:gridCol w="2645780">
                  <a:extLst>
                    <a:ext uri="{9D8B030D-6E8A-4147-A177-3AD203B41FA5}">
                      <a16:colId xmlns:a16="http://schemas.microsoft.com/office/drawing/2014/main" val="784200762"/>
                    </a:ext>
                  </a:extLst>
                </a:gridCol>
                <a:gridCol w="890770">
                  <a:extLst>
                    <a:ext uri="{9D8B030D-6E8A-4147-A177-3AD203B41FA5}">
                      <a16:colId xmlns:a16="http://schemas.microsoft.com/office/drawing/2014/main" val="4178699632"/>
                    </a:ext>
                  </a:extLst>
                </a:gridCol>
                <a:gridCol w="3415553">
                  <a:extLst>
                    <a:ext uri="{9D8B030D-6E8A-4147-A177-3AD203B41FA5}">
                      <a16:colId xmlns:a16="http://schemas.microsoft.com/office/drawing/2014/main" val="1568532607"/>
                    </a:ext>
                  </a:extLst>
                </a:gridCol>
              </a:tblGrid>
              <a:tr h="320134">
                <a:tc>
                  <a:txBody>
                    <a:bodyPr/>
                    <a:lstStyle/>
                    <a:p>
                      <a:pPr algn="ctr"/>
                      <a:r>
                        <a:rPr kumimoji="1" lang="en-US" altLang="ja-JP" sz="1200" dirty="0">
                          <a:latin typeface="+mn-ea"/>
                          <a:ea typeface="+mn-ea"/>
                        </a:rPr>
                        <a:t>No.</a:t>
                      </a: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1200" dirty="0">
                          <a:latin typeface="+mn-ea"/>
                          <a:ea typeface="+mn-ea"/>
                        </a:rPr>
                        <a:t>項目</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1200" dirty="0">
                          <a:latin typeface="+mn-ea"/>
                          <a:ea typeface="+mn-ea"/>
                        </a:rPr>
                        <a:t>BTO</a:t>
                      </a:r>
                      <a:r>
                        <a:rPr kumimoji="1" lang="ja-JP" altLang="en-US" sz="1200" dirty="0">
                          <a:latin typeface="+mn-ea"/>
                          <a:ea typeface="+mn-ea"/>
                        </a:rPr>
                        <a:t>用での算定方法</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latin typeface="+mn-ea"/>
                          <a:ea typeface="+mn-ea"/>
                        </a:rPr>
                        <a:t>今回の算定方法（</a:t>
                      </a:r>
                      <a:r>
                        <a:rPr kumimoji="1" lang="en-US" altLang="ja-JP" sz="1200" dirty="0">
                          <a:latin typeface="+mn-ea"/>
                          <a:ea typeface="+mn-ea"/>
                        </a:rPr>
                        <a:t>BT+</a:t>
                      </a:r>
                      <a:r>
                        <a:rPr kumimoji="1" lang="ja-JP" altLang="en-US" sz="1200" dirty="0">
                          <a:latin typeface="+mn-ea"/>
                          <a:ea typeface="+mn-ea"/>
                        </a:rPr>
                        <a:t>コンセッション用）</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568591357"/>
                  </a:ext>
                </a:extLst>
              </a:tr>
              <a:tr h="1173824">
                <a:tc>
                  <a:txBody>
                    <a:bodyPr/>
                    <a:lstStyle/>
                    <a:p>
                      <a:pPr algn="ctr"/>
                      <a:r>
                        <a:rPr kumimoji="1" lang="en-US" altLang="ja-JP" sz="1200" dirty="0">
                          <a:solidFill>
                            <a:schemeClr val="tx1"/>
                          </a:solidFill>
                          <a:latin typeface="+mn-ea"/>
                          <a:ea typeface="+mn-ea"/>
                        </a:rPr>
                        <a:t>35</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SPC</a:t>
                      </a:r>
                      <a:r>
                        <a:rPr kumimoji="1" lang="ja-JP" altLang="en-US" sz="1200" b="1" dirty="0">
                          <a:solidFill>
                            <a:schemeClr val="tx1"/>
                          </a:solidFill>
                          <a:latin typeface="+mn-ea"/>
                          <a:ea typeface="+mn-ea"/>
                        </a:rPr>
                        <a:t>設立費用</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3">
                  <a:txBody>
                    <a:bodyPr/>
                    <a:lstStyle/>
                    <a:p>
                      <a:pPr marL="171450" indent="-171450" algn="l">
                        <a:buFont typeface="Wingdings" panose="05000000000000000000" pitchFamily="2" charset="2"/>
                        <a:buChar char="n"/>
                      </a:pPr>
                      <a:r>
                        <a:rPr kumimoji="1" lang="ja-JP" altLang="en-US" sz="1200" dirty="0">
                          <a:latin typeface="+mn-ea"/>
                          <a:ea typeface="+mn-ea"/>
                        </a:rPr>
                        <a:t>任意入力</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171450" indent="-171450">
                        <a:buFont typeface="Wingdings" panose="05000000000000000000" pitchFamily="2" charset="2"/>
                        <a:buChar char="n"/>
                      </a:pPr>
                      <a:r>
                        <a:rPr kumimoji="1" lang="en-US" altLang="ja-JP" sz="1200" dirty="0">
                          <a:latin typeface="+mn-ea"/>
                          <a:ea typeface="+mn-ea"/>
                        </a:rPr>
                        <a:t>No.38</a:t>
                      </a:r>
                      <a:r>
                        <a:rPr kumimoji="1" lang="ja-JP" altLang="en-US" sz="1200" dirty="0">
                          <a:latin typeface="+mn-ea"/>
                          <a:ea typeface="+mn-ea"/>
                        </a:rPr>
                        <a:t>の内数として調整</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86364280"/>
                  </a:ext>
                </a:extLst>
              </a:tr>
              <a:tr h="320134">
                <a:tc>
                  <a:txBody>
                    <a:bodyPr/>
                    <a:lstStyle/>
                    <a:p>
                      <a:pPr algn="ctr"/>
                      <a:r>
                        <a:rPr kumimoji="1" lang="en-US" altLang="ja-JP" sz="1200" dirty="0">
                          <a:solidFill>
                            <a:schemeClr val="tx1"/>
                          </a:solidFill>
                          <a:latin typeface="+mn-ea"/>
                          <a:ea typeface="+mn-ea"/>
                        </a:rPr>
                        <a:t>36</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SPC</a:t>
                      </a:r>
                      <a:r>
                        <a:rPr kumimoji="1" lang="ja-JP" altLang="en-US" sz="1200" b="1" dirty="0">
                          <a:solidFill>
                            <a:schemeClr val="tx1"/>
                          </a:solidFill>
                          <a:latin typeface="+mn-ea"/>
                          <a:ea typeface="+mn-ea"/>
                        </a:rPr>
                        <a:t>経費</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05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41792651"/>
                  </a:ext>
                </a:extLst>
              </a:tr>
              <a:tr h="320134">
                <a:tc>
                  <a:txBody>
                    <a:bodyPr/>
                    <a:lstStyle/>
                    <a:p>
                      <a:pPr algn="ctr"/>
                      <a:r>
                        <a:rPr kumimoji="1" lang="en-US" altLang="ja-JP" sz="1200" dirty="0">
                          <a:solidFill>
                            <a:schemeClr val="tx1"/>
                          </a:solidFill>
                          <a:latin typeface="+mn-ea"/>
                          <a:ea typeface="+mn-ea"/>
                        </a:rPr>
                        <a:t>37</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SPC</a:t>
                      </a:r>
                      <a:r>
                        <a:rPr kumimoji="1" lang="ja-JP" altLang="en-US" sz="1200" b="1" dirty="0">
                          <a:solidFill>
                            <a:schemeClr val="tx1"/>
                          </a:solidFill>
                          <a:latin typeface="+mn-ea"/>
                          <a:ea typeface="+mn-ea"/>
                        </a:rPr>
                        <a:t>予備費</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0" indent="0" algn="ctr">
                        <a:buFont typeface="Wingdings" panose="05000000000000000000" pitchFamily="2" charset="2"/>
                        <a:buNone/>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05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72886188"/>
                  </a:ext>
                </a:extLst>
              </a:tr>
              <a:tr h="1168161">
                <a:tc>
                  <a:txBody>
                    <a:bodyPr/>
                    <a:lstStyle/>
                    <a:p>
                      <a:pPr algn="ctr"/>
                      <a:r>
                        <a:rPr kumimoji="1" lang="en-US" altLang="ja-JP" sz="1200" dirty="0">
                          <a:solidFill>
                            <a:schemeClr val="tx1"/>
                          </a:solidFill>
                          <a:latin typeface="+mn-ea"/>
                          <a:ea typeface="+mn-ea"/>
                        </a:rPr>
                        <a:t>38</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SPC</a:t>
                      </a:r>
                      <a:r>
                        <a:rPr kumimoji="1" lang="ja-JP" altLang="en-US" sz="1200" b="1" dirty="0">
                          <a:solidFill>
                            <a:schemeClr val="tx1"/>
                          </a:solidFill>
                          <a:latin typeface="+mn-ea"/>
                          <a:ea typeface="+mn-ea"/>
                        </a:rPr>
                        <a:t>資本金</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None/>
                        <a:tabLst/>
                        <a:defRPr/>
                      </a:pPr>
                      <a:r>
                        <a:rPr kumimoji="1" lang="ja-JP" altLang="en-US" sz="1200" b="0" i="0" u="none" strike="noStrike" kern="1200" cap="none" spc="0" normalizeH="0" baseline="0" noProof="0" dirty="0">
                          <a:ln>
                            <a:noFill/>
                          </a:ln>
                          <a:solidFill>
                            <a:prstClr val="black"/>
                          </a:solidFill>
                          <a:effectLst/>
                          <a:uLnTx/>
                          <a:uFillTx/>
                          <a:latin typeface="+mn-ea"/>
                          <a:ea typeface="+mn-ea"/>
                          <a:cs typeface="+mn-cs"/>
                        </a:rPr>
                        <a:t>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n-ea"/>
                          <a:ea typeface="+mn-ea"/>
                        </a:rPr>
                        <a:t>以下費用を踏まえ、</a:t>
                      </a:r>
                      <a:r>
                        <a:rPr kumimoji="1" lang="en-US" altLang="ja-JP" sz="1200" dirty="0">
                          <a:latin typeface="+mn-ea"/>
                          <a:ea typeface="+mn-ea"/>
                        </a:rPr>
                        <a:t>D:E</a:t>
                      </a:r>
                      <a:r>
                        <a:rPr kumimoji="1" lang="ja-JP" altLang="en-US" sz="1200" dirty="0">
                          <a:latin typeface="+mn-ea"/>
                          <a:ea typeface="+mn-ea"/>
                        </a:rPr>
                        <a:t>比率（</a:t>
                      </a:r>
                      <a:r>
                        <a:rPr kumimoji="1" lang="en-US" altLang="ja-JP" sz="1200" dirty="0">
                          <a:latin typeface="+mn-ea"/>
                          <a:ea typeface="+mn-ea"/>
                        </a:rPr>
                        <a:t>No.24</a:t>
                      </a:r>
                      <a:r>
                        <a:rPr kumimoji="1" lang="ja-JP" altLang="en-US" sz="1200" dirty="0">
                          <a:latin typeface="+mn-ea"/>
                          <a:ea typeface="+mn-ea"/>
                        </a:rPr>
                        <a:t>）を基に資本金が算出されるように調整。</a:t>
                      </a:r>
                      <a:br>
                        <a:rPr kumimoji="1" lang="en-US" altLang="ja-JP" sz="1200" dirty="0">
                          <a:latin typeface="+mn-ea"/>
                          <a:ea typeface="+mn-ea"/>
                        </a:rPr>
                      </a:br>
                      <a:r>
                        <a:rPr kumimoji="1" lang="ja-JP" altLang="en-US" sz="1200" dirty="0">
                          <a:latin typeface="+mn-ea"/>
                          <a:ea typeface="+mn-ea"/>
                        </a:rPr>
                        <a:t>　①上記</a:t>
                      </a:r>
                      <a:r>
                        <a:rPr kumimoji="1" lang="en-US" altLang="ja-JP" sz="1200" dirty="0">
                          <a:latin typeface="+mn-ea"/>
                          <a:ea typeface="+mn-ea"/>
                        </a:rPr>
                        <a:t>No.35</a:t>
                      </a:r>
                      <a:r>
                        <a:rPr kumimoji="1" lang="ja-JP" altLang="en-US" sz="1200" dirty="0">
                          <a:latin typeface="+mn-ea"/>
                          <a:ea typeface="+mn-ea"/>
                        </a:rPr>
                        <a:t>～</a:t>
                      </a:r>
                      <a:r>
                        <a:rPr kumimoji="1" lang="en-US" altLang="ja-JP" sz="1200" dirty="0">
                          <a:latin typeface="+mn-ea"/>
                          <a:ea typeface="+mn-ea"/>
                        </a:rPr>
                        <a:t>37</a:t>
                      </a:r>
                      <a:r>
                        <a:rPr kumimoji="1" lang="ja-JP" altLang="en-US" sz="1200" dirty="0">
                          <a:latin typeface="+mn-ea"/>
                          <a:ea typeface="+mn-ea"/>
                        </a:rPr>
                        <a:t>の費用</a:t>
                      </a:r>
                      <a:br>
                        <a:rPr kumimoji="1" lang="en-US" altLang="ja-JP" sz="1200" dirty="0">
                          <a:latin typeface="+mn-ea"/>
                          <a:ea typeface="+mn-ea"/>
                        </a:rPr>
                      </a:br>
                      <a:r>
                        <a:rPr kumimoji="1" lang="ja-JP" altLang="en-US" sz="1200" dirty="0">
                          <a:latin typeface="+mn-ea"/>
                          <a:ea typeface="+mn-ea"/>
                        </a:rPr>
                        <a:t>　②運営権対価</a:t>
                      </a:r>
                      <a:br>
                        <a:rPr kumimoji="1" lang="en-US" altLang="ja-JP" sz="1200" dirty="0">
                          <a:latin typeface="+mn-ea"/>
                          <a:ea typeface="+mn-ea"/>
                        </a:rPr>
                      </a:br>
                      <a:r>
                        <a:rPr kumimoji="1" lang="ja-JP" altLang="en-US" sz="1200" dirty="0">
                          <a:latin typeface="+mn-ea"/>
                          <a:ea typeface="+mn-ea"/>
                        </a:rPr>
                        <a:t>　③コンセッション追加投資</a:t>
                      </a:r>
                      <a:br>
                        <a:rPr kumimoji="1" lang="en-US" altLang="ja-JP" sz="1200" dirty="0">
                          <a:latin typeface="+mn-ea"/>
                          <a:ea typeface="+mn-ea"/>
                        </a:rPr>
                      </a:br>
                      <a:r>
                        <a:rPr kumimoji="1" lang="ja-JP" altLang="en-US" sz="1200" dirty="0">
                          <a:latin typeface="+mn-ea"/>
                          <a:ea typeface="+mn-ea"/>
                        </a:rPr>
                        <a:t>　④その他</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82303562"/>
                  </a:ext>
                </a:extLst>
              </a:tr>
              <a:tr h="320134">
                <a:tc>
                  <a:txBody>
                    <a:bodyPr/>
                    <a:lstStyle/>
                    <a:p>
                      <a:pPr algn="ctr"/>
                      <a:r>
                        <a:rPr kumimoji="1" lang="en-US" altLang="ja-JP" sz="1200" dirty="0">
                          <a:solidFill>
                            <a:schemeClr val="tx1"/>
                          </a:solidFill>
                          <a:latin typeface="+mn-ea"/>
                          <a:ea typeface="+mn-ea"/>
                        </a:rPr>
                        <a:t>39</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P-IRR</a:t>
                      </a:r>
                      <a:endParaRPr kumimoji="1" lang="ja-JP" altLang="en-US" sz="1200" b="1"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l" defTabSz="990564"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ja-JP" altLang="en-US" sz="1200" b="0" i="0" u="none" strike="noStrike" kern="1200" cap="none" spc="0" normalizeH="0" baseline="0" noProof="0" dirty="0">
                          <a:ln>
                            <a:noFill/>
                          </a:ln>
                          <a:solidFill>
                            <a:prstClr val="black"/>
                          </a:solidFill>
                          <a:effectLst/>
                          <a:uLnTx/>
                          <a:uFillTx/>
                          <a:latin typeface="+mn-ea"/>
                          <a:ea typeface="+mn-ea"/>
                          <a:cs typeface="+mn-cs"/>
                        </a:rPr>
                        <a:t>税引き後のキャッシュフローを基に算出</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n-ea"/>
                          <a:ea typeface="+mn-ea"/>
                        </a:rPr>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52791170"/>
                  </a:ext>
                </a:extLst>
              </a:tr>
            </a:tbl>
          </a:graphicData>
        </a:graphic>
      </p:graphicFrame>
      <p:sp>
        <p:nvSpPr>
          <p:cNvPr id="3" name="矢印: 右 2">
            <a:extLst>
              <a:ext uri="{FF2B5EF4-FFF2-40B4-BE49-F238E27FC236}">
                <a16:creationId xmlns:a16="http://schemas.microsoft.com/office/drawing/2014/main" id="{79B11776-09BC-25E7-CB35-234AACFA8D13}"/>
              </a:ext>
            </a:extLst>
          </p:cNvPr>
          <p:cNvSpPr/>
          <p:nvPr/>
        </p:nvSpPr>
        <p:spPr>
          <a:xfrm>
            <a:off x="4677805" y="3625971"/>
            <a:ext cx="744071" cy="44823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 name="表 1">
            <a:extLst>
              <a:ext uri="{FF2B5EF4-FFF2-40B4-BE49-F238E27FC236}">
                <a16:creationId xmlns:a16="http://schemas.microsoft.com/office/drawing/2014/main" id="{9BF5C9AB-95EE-852D-24C4-8D89F5191003}"/>
              </a:ext>
            </a:extLst>
          </p:cNvPr>
          <p:cNvGraphicFramePr>
            <a:graphicFrameLocks noGrp="1"/>
          </p:cNvGraphicFramePr>
          <p:nvPr>
            <p:extLst>
              <p:ext uri="{D42A27DB-BD31-4B8C-83A1-F6EECF244321}">
                <p14:modId xmlns:p14="http://schemas.microsoft.com/office/powerpoint/2010/main" val="1238464550"/>
              </p:ext>
            </p:extLst>
          </p:nvPr>
        </p:nvGraphicFramePr>
        <p:xfrm>
          <a:off x="238504" y="969341"/>
          <a:ext cx="8717237" cy="5629193"/>
        </p:xfrm>
        <a:graphic>
          <a:graphicData uri="http://schemas.openxmlformats.org/drawingml/2006/table">
            <a:tbl>
              <a:tblPr firstRow="1" firstCol="1" bandRow="1">
                <a:tableStyleId>{5C22544A-7EE6-4342-B048-85BDC9FD1C3A}</a:tableStyleId>
              </a:tblPr>
              <a:tblGrid>
                <a:gridCol w="395567">
                  <a:extLst>
                    <a:ext uri="{9D8B030D-6E8A-4147-A177-3AD203B41FA5}">
                      <a16:colId xmlns:a16="http://schemas.microsoft.com/office/drawing/2014/main" val="1242747368"/>
                    </a:ext>
                  </a:extLst>
                </a:gridCol>
                <a:gridCol w="1369567">
                  <a:extLst>
                    <a:ext uri="{9D8B030D-6E8A-4147-A177-3AD203B41FA5}">
                      <a16:colId xmlns:a16="http://schemas.microsoft.com/office/drawing/2014/main" val="2531343881"/>
                    </a:ext>
                  </a:extLst>
                </a:gridCol>
                <a:gridCol w="2645780">
                  <a:extLst>
                    <a:ext uri="{9D8B030D-6E8A-4147-A177-3AD203B41FA5}">
                      <a16:colId xmlns:a16="http://schemas.microsoft.com/office/drawing/2014/main" val="784200762"/>
                    </a:ext>
                  </a:extLst>
                </a:gridCol>
                <a:gridCol w="890770">
                  <a:extLst>
                    <a:ext uri="{9D8B030D-6E8A-4147-A177-3AD203B41FA5}">
                      <a16:colId xmlns:a16="http://schemas.microsoft.com/office/drawing/2014/main" val="4178699632"/>
                    </a:ext>
                  </a:extLst>
                </a:gridCol>
                <a:gridCol w="3415553">
                  <a:extLst>
                    <a:ext uri="{9D8B030D-6E8A-4147-A177-3AD203B41FA5}">
                      <a16:colId xmlns:a16="http://schemas.microsoft.com/office/drawing/2014/main" val="1568532607"/>
                    </a:ext>
                  </a:extLst>
                </a:gridCol>
              </a:tblGrid>
              <a:tr h="340221">
                <a:tc>
                  <a:txBody>
                    <a:bodyPr/>
                    <a:lstStyle/>
                    <a:p>
                      <a:pPr algn="ctr"/>
                      <a:r>
                        <a:rPr kumimoji="1" lang="en-US" altLang="ja-JP" sz="1200" dirty="0">
                          <a:latin typeface="+mn-ea"/>
                          <a:ea typeface="+mn-ea"/>
                        </a:rPr>
                        <a:t>No.</a:t>
                      </a: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1200" dirty="0">
                          <a:latin typeface="+mn-ea"/>
                          <a:ea typeface="+mn-ea"/>
                        </a:rPr>
                        <a:t>項目</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1200" dirty="0">
                          <a:latin typeface="+mn-ea"/>
                          <a:ea typeface="+mn-ea"/>
                        </a:rPr>
                        <a:t>BTO</a:t>
                      </a:r>
                      <a:r>
                        <a:rPr kumimoji="1" lang="ja-JP" altLang="en-US" sz="1200" dirty="0">
                          <a:latin typeface="+mn-ea"/>
                          <a:ea typeface="+mn-ea"/>
                        </a:rPr>
                        <a:t>用での算定方法</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t>今回の算定方法（下水道コンセッション用）</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568591357"/>
                  </a:ext>
                </a:extLst>
              </a:tr>
              <a:tr h="1247478">
                <a:tc>
                  <a:txBody>
                    <a:bodyPr/>
                    <a:lstStyle/>
                    <a:p>
                      <a:pPr algn="ctr"/>
                      <a:r>
                        <a:rPr kumimoji="1" lang="en-US" altLang="ja-JP" sz="1050" dirty="0">
                          <a:solidFill>
                            <a:schemeClr val="tx1"/>
                          </a:solidFill>
                        </a:rPr>
                        <a:t>81</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SPC</a:t>
                      </a:r>
                      <a:r>
                        <a:rPr kumimoji="1" lang="ja-JP" altLang="en-US" sz="1200" b="1" dirty="0">
                          <a:solidFill>
                            <a:schemeClr val="tx1"/>
                          </a:solidFill>
                          <a:latin typeface="+mn-ea"/>
                          <a:ea typeface="+mn-ea"/>
                        </a:rPr>
                        <a:t>設立費用</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3">
                  <a:txBody>
                    <a:bodyPr/>
                    <a:lstStyle/>
                    <a:p>
                      <a:pPr marL="171450" indent="-171450" algn="l">
                        <a:buFont typeface="Wingdings" panose="05000000000000000000" pitchFamily="2" charset="2"/>
                        <a:buChar char="n"/>
                      </a:pPr>
                      <a:r>
                        <a:rPr kumimoji="1" lang="ja-JP" altLang="en-US" sz="1200" dirty="0">
                          <a:latin typeface="+mn-ea"/>
                          <a:ea typeface="+mn-ea"/>
                        </a:rPr>
                        <a:t>任意入力</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171450" indent="-171450">
                        <a:buFont typeface="Wingdings" panose="05000000000000000000" pitchFamily="2" charset="2"/>
                        <a:buChar char="n"/>
                      </a:pPr>
                      <a:r>
                        <a:rPr kumimoji="1" lang="en-US" altLang="ja-JP" sz="1200" dirty="0">
                          <a:latin typeface="+mn-ea"/>
                          <a:ea typeface="+mn-ea"/>
                        </a:rPr>
                        <a:t>No.84</a:t>
                      </a:r>
                      <a:r>
                        <a:rPr kumimoji="1" lang="ja-JP" altLang="en-US" sz="1200" dirty="0">
                          <a:latin typeface="+mn-ea"/>
                          <a:ea typeface="+mn-ea"/>
                        </a:rPr>
                        <a:t>の内数として調整</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86364280"/>
                  </a:ext>
                </a:extLst>
              </a:tr>
              <a:tr h="340221">
                <a:tc>
                  <a:txBody>
                    <a:bodyPr/>
                    <a:lstStyle/>
                    <a:p>
                      <a:pPr algn="ctr"/>
                      <a:r>
                        <a:rPr kumimoji="1" lang="en-US" altLang="ja-JP" sz="1050" dirty="0">
                          <a:solidFill>
                            <a:schemeClr val="tx1"/>
                          </a:solidFill>
                        </a:rPr>
                        <a:t>82</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SPC</a:t>
                      </a:r>
                      <a:r>
                        <a:rPr kumimoji="1" lang="ja-JP" altLang="en-US" sz="1200" b="1" dirty="0">
                          <a:solidFill>
                            <a:schemeClr val="tx1"/>
                          </a:solidFill>
                          <a:latin typeface="+mn-ea"/>
                          <a:ea typeface="+mn-ea"/>
                        </a:rPr>
                        <a:t>経費</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05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41792651"/>
                  </a:ext>
                </a:extLst>
              </a:tr>
              <a:tr h="340221">
                <a:tc>
                  <a:txBody>
                    <a:bodyPr/>
                    <a:lstStyle/>
                    <a:p>
                      <a:pPr algn="ctr"/>
                      <a:r>
                        <a:rPr kumimoji="1" lang="en-US" altLang="ja-JP" sz="1050" dirty="0">
                          <a:solidFill>
                            <a:schemeClr val="tx1"/>
                          </a:solidFill>
                        </a:rPr>
                        <a:t>83</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SPC</a:t>
                      </a:r>
                      <a:r>
                        <a:rPr kumimoji="1" lang="ja-JP" altLang="en-US" sz="1200" b="1" dirty="0">
                          <a:solidFill>
                            <a:schemeClr val="tx1"/>
                          </a:solidFill>
                          <a:latin typeface="+mn-ea"/>
                          <a:ea typeface="+mn-ea"/>
                        </a:rPr>
                        <a:t>予備費</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0" indent="0" algn="ctr">
                        <a:buFont typeface="Wingdings" panose="05000000000000000000" pitchFamily="2" charset="2"/>
                        <a:buNone/>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05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72886188"/>
                  </a:ext>
                </a:extLst>
              </a:tr>
              <a:tr h="1263308">
                <a:tc>
                  <a:txBody>
                    <a:bodyPr/>
                    <a:lstStyle/>
                    <a:p>
                      <a:pPr algn="ctr"/>
                      <a:r>
                        <a:rPr kumimoji="1" lang="en-US" altLang="ja-JP" sz="1050" dirty="0">
                          <a:solidFill>
                            <a:schemeClr val="tx1"/>
                          </a:solidFill>
                        </a:rPr>
                        <a:t>84</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SPC</a:t>
                      </a:r>
                      <a:r>
                        <a:rPr kumimoji="1" lang="ja-JP" altLang="en-US" sz="1200" b="1" dirty="0">
                          <a:solidFill>
                            <a:schemeClr val="tx1"/>
                          </a:solidFill>
                          <a:latin typeface="+mn-ea"/>
                          <a:ea typeface="+mn-ea"/>
                        </a:rPr>
                        <a:t>資本金</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None/>
                        <a:tabLst/>
                        <a:defRPr/>
                      </a:pPr>
                      <a:r>
                        <a:rPr kumimoji="1" lang="ja-JP" altLang="en-US" sz="1200" b="0" i="0" u="none" strike="noStrike" kern="1200" cap="none" spc="0" normalizeH="0" baseline="0" noProof="0" dirty="0">
                          <a:ln>
                            <a:noFill/>
                          </a:ln>
                          <a:solidFill>
                            <a:prstClr val="black"/>
                          </a:solidFill>
                          <a:effectLst/>
                          <a:uLnTx/>
                          <a:uFillTx/>
                          <a:latin typeface="+mn-ea"/>
                          <a:ea typeface="+mn-ea"/>
                          <a:cs typeface="+mn-cs"/>
                        </a:rPr>
                        <a:t>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n-ea"/>
                          <a:ea typeface="+mn-ea"/>
                        </a:rPr>
                        <a:t>以下費用を踏まえ、</a:t>
                      </a:r>
                      <a:r>
                        <a:rPr kumimoji="1" lang="en-US" altLang="ja-JP" sz="1200" dirty="0">
                          <a:latin typeface="+mn-ea"/>
                          <a:ea typeface="+mn-ea"/>
                        </a:rPr>
                        <a:t>D:E</a:t>
                      </a:r>
                      <a:r>
                        <a:rPr kumimoji="1" lang="ja-JP" altLang="en-US" sz="1200" dirty="0">
                          <a:latin typeface="+mn-ea"/>
                          <a:ea typeface="+mn-ea"/>
                        </a:rPr>
                        <a:t>比率（</a:t>
                      </a:r>
                      <a:r>
                        <a:rPr kumimoji="1" lang="en-US" altLang="ja-JP" sz="1200" dirty="0">
                          <a:latin typeface="+mn-ea"/>
                          <a:ea typeface="+mn-ea"/>
                        </a:rPr>
                        <a:t>No.70</a:t>
                      </a:r>
                      <a:r>
                        <a:rPr kumimoji="1" lang="ja-JP" altLang="en-US" sz="1200" dirty="0">
                          <a:latin typeface="+mn-ea"/>
                          <a:ea typeface="+mn-ea"/>
                        </a:rPr>
                        <a:t>）を基に資本金が算出されるように調整。</a:t>
                      </a:r>
                      <a:br>
                        <a:rPr kumimoji="1" lang="en-US" altLang="ja-JP" sz="1200" dirty="0">
                          <a:latin typeface="+mn-ea"/>
                          <a:ea typeface="+mn-ea"/>
                        </a:rPr>
                      </a:br>
                      <a:r>
                        <a:rPr kumimoji="1" lang="ja-JP" altLang="en-US" sz="1200" dirty="0">
                          <a:latin typeface="+mn-ea"/>
                          <a:ea typeface="+mn-ea"/>
                        </a:rPr>
                        <a:t>　①上記</a:t>
                      </a:r>
                      <a:r>
                        <a:rPr kumimoji="1" lang="en-US" altLang="ja-JP" sz="1200" dirty="0">
                          <a:latin typeface="+mn-ea"/>
                          <a:ea typeface="+mn-ea"/>
                        </a:rPr>
                        <a:t>No.81</a:t>
                      </a:r>
                      <a:r>
                        <a:rPr kumimoji="1" lang="ja-JP" altLang="en-US" sz="1200" dirty="0">
                          <a:latin typeface="+mn-ea"/>
                          <a:ea typeface="+mn-ea"/>
                        </a:rPr>
                        <a:t>～</a:t>
                      </a:r>
                      <a:r>
                        <a:rPr kumimoji="1" lang="en-US" altLang="ja-JP" sz="1200" dirty="0">
                          <a:latin typeface="+mn-ea"/>
                          <a:ea typeface="+mn-ea"/>
                        </a:rPr>
                        <a:t>83</a:t>
                      </a:r>
                      <a:r>
                        <a:rPr kumimoji="1" lang="ja-JP" altLang="en-US" sz="1200" dirty="0">
                          <a:latin typeface="+mn-ea"/>
                          <a:ea typeface="+mn-ea"/>
                        </a:rPr>
                        <a:t>の費用</a:t>
                      </a:r>
                      <a:br>
                        <a:rPr kumimoji="1" lang="en-US" altLang="ja-JP" sz="1200" dirty="0">
                          <a:latin typeface="+mn-ea"/>
                          <a:ea typeface="+mn-ea"/>
                        </a:rPr>
                      </a:br>
                      <a:r>
                        <a:rPr kumimoji="1" lang="ja-JP" altLang="en-US" sz="1200" dirty="0">
                          <a:latin typeface="+mn-ea"/>
                          <a:ea typeface="+mn-ea"/>
                        </a:rPr>
                        <a:t>　②運営権対価</a:t>
                      </a:r>
                      <a:br>
                        <a:rPr kumimoji="1" lang="en-US" altLang="ja-JP" sz="1200" dirty="0">
                          <a:latin typeface="+mn-ea"/>
                          <a:ea typeface="+mn-ea"/>
                        </a:rPr>
                      </a:br>
                      <a:r>
                        <a:rPr kumimoji="1" lang="ja-JP" altLang="en-US" sz="1200" dirty="0">
                          <a:latin typeface="+mn-ea"/>
                          <a:ea typeface="+mn-ea"/>
                        </a:rPr>
                        <a:t>　③コンセッション追加投資</a:t>
                      </a:r>
                      <a:br>
                        <a:rPr kumimoji="1" lang="en-US" altLang="ja-JP" sz="1200" dirty="0">
                          <a:latin typeface="+mn-ea"/>
                          <a:ea typeface="+mn-ea"/>
                        </a:rPr>
                      </a:br>
                      <a:r>
                        <a:rPr kumimoji="1" lang="ja-JP" altLang="en-US" sz="1200" dirty="0">
                          <a:latin typeface="+mn-ea"/>
                          <a:ea typeface="+mn-ea"/>
                        </a:rPr>
                        <a:t>　④その他</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82303562"/>
                  </a:ext>
                </a:extLst>
              </a:tr>
              <a:tr h="192508">
                <a:tc>
                  <a:txBody>
                    <a:bodyPr/>
                    <a:lstStyle/>
                    <a:p>
                      <a:pPr algn="ctr"/>
                      <a:r>
                        <a:rPr kumimoji="1" lang="en-US" altLang="ja-JP" sz="1050" dirty="0">
                          <a:solidFill>
                            <a:schemeClr val="tx1"/>
                          </a:solidFill>
                        </a:rPr>
                        <a:t>85</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200" b="1" dirty="0">
                          <a:solidFill>
                            <a:schemeClr val="tx1"/>
                          </a:solidFill>
                          <a:latin typeface="+mn-ea"/>
                          <a:ea typeface="+mn-ea"/>
                        </a:rPr>
                        <a:t>SPC</a:t>
                      </a:r>
                      <a:r>
                        <a:rPr kumimoji="1" lang="ja-JP" altLang="en-US" sz="1200" b="1" dirty="0">
                          <a:solidFill>
                            <a:schemeClr val="tx1"/>
                          </a:solidFill>
                          <a:latin typeface="+mn-ea"/>
                          <a:ea typeface="+mn-ea"/>
                        </a:rPr>
                        <a:t>配当金</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None/>
                        <a:tabLst/>
                        <a:defRPr/>
                      </a:pPr>
                      <a:endParaRPr kumimoji="1" lang="ja-JP" altLang="en-US" sz="1200" b="0" i="0" u="none" strike="noStrike" kern="1200" cap="none" spc="0" normalizeH="0" baseline="0" noProof="0" dirty="0">
                        <a:ln>
                          <a:noFill/>
                        </a:ln>
                        <a:solidFill>
                          <a:prstClr val="black"/>
                        </a:solidFill>
                        <a:effectLst/>
                        <a:uLnTx/>
                        <a:uFillTx/>
                        <a:latin typeface="+mn-ea"/>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n"/>
                        <a:tabLst/>
                        <a:defRPr/>
                      </a:pPr>
                      <a:r>
                        <a:rPr kumimoji="1" lang="en-US" altLang="ja-JP" sz="1200" dirty="0">
                          <a:latin typeface="+mn-ea"/>
                          <a:ea typeface="+mn-ea"/>
                        </a:rPr>
                        <a:t>E-IRR</a:t>
                      </a:r>
                      <a:r>
                        <a:rPr kumimoji="1" lang="ja-JP" altLang="en-US" sz="1200" dirty="0">
                          <a:latin typeface="+mn-ea"/>
                          <a:ea typeface="+mn-ea"/>
                        </a:rPr>
                        <a:t>に影響するため、各年度において税引後当期純利益から配当金を認識できるよう調整（自動算出）</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82696421"/>
                  </a:ext>
                </a:extLst>
              </a:tr>
              <a:tr h="485888">
                <a:tc>
                  <a:txBody>
                    <a:bodyPr/>
                    <a:lstStyle/>
                    <a:p>
                      <a:pPr algn="ctr"/>
                      <a:r>
                        <a:rPr kumimoji="1" lang="en-US" altLang="ja-JP" sz="1050" dirty="0">
                          <a:solidFill>
                            <a:schemeClr val="tx1"/>
                          </a:solidFill>
                        </a:rPr>
                        <a:t>86</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P-IRR</a:t>
                      </a:r>
                      <a:endParaRPr kumimoji="1" lang="ja-JP" altLang="en-US" sz="1200" b="1"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l" defTabSz="990564"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ja-JP" altLang="en-US" sz="1200" b="0" i="0" u="none" strike="noStrike" kern="1200" cap="none" spc="0" normalizeH="0" baseline="0" noProof="0" dirty="0">
                          <a:ln>
                            <a:noFill/>
                          </a:ln>
                          <a:solidFill>
                            <a:prstClr val="black"/>
                          </a:solidFill>
                          <a:effectLst/>
                          <a:uLnTx/>
                          <a:uFillTx/>
                          <a:latin typeface="+mn-ea"/>
                          <a:ea typeface="+mn-ea"/>
                          <a:cs typeface="+mn-cs"/>
                        </a:rPr>
                        <a:t>税引き後のキャッシュフローを基に算出</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n-ea"/>
                          <a:ea typeface="+mn-ea"/>
                        </a:rPr>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52791170"/>
                  </a:ext>
                </a:extLst>
              </a:tr>
              <a:tr h="485888">
                <a:tc>
                  <a:txBody>
                    <a:bodyPr/>
                    <a:lstStyle/>
                    <a:p>
                      <a:pPr algn="ctr"/>
                      <a:r>
                        <a:rPr kumimoji="1" lang="en-US" altLang="ja-JP" sz="1050" dirty="0">
                          <a:solidFill>
                            <a:schemeClr val="tx1"/>
                          </a:solidFill>
                        </a:rPr>
                        <a:t>87</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E-IRR</a:t>
                      </a:r>
                      <a:endParaRPr kumimoji="1" lang="ja-JP" altLang="en-US" sz="1200" b="1"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2">
                  <a:txBody>
                    <a:bodyPr/>
                    <a:lstStyle/>
                    <a:p>
                      <a:pPr marL="0" marR="0" lvl="0" indent="0" algn="ctr" defTabSz="990564"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ja-JP" altLang="en-US" sz="1200" b="0" i="0" u="none" strike="noStrike" kern="1200" cap="none" spc="0" normalizeH="0" baseline="0" noProof="0" dirty="0">
                          <a:ln>
                            <a:noFill/>
                          </a:ln>
                          <a:solidFill>
                            <a:prstClr val="black"/>
                          </a:solidFill>
                          <a:effectLst/>
                          <a:uLnTx/>
                          <a:uFillTx/>
                          <a:latin typeface="+mn-ea"/>
                          <a:ea typeface="+mn-ea"/>
                          <a:cs typeface="+mn-cs"/>
                        </a:rPr>
                        <a:t>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n-ea"/>
                          <a:ea typeface="+mn-ea"/>
                        </a:rPr>
                        <a:t>出資者の投下資本に対する収益性（</a:t>
                      </a:r>
                      <a:r>
                        <a:rPr kumimoji="1" lang="en-US" altLang="ja-JP" sz="1200" dirty="0">
                          <a:latin typeface="+mn-ea"/>
                          <a:ea typeface="+mn-ea"/>
                        </a:rPr>
                        <a:t>No.85</a:t>
                      </a:r>
                      <a:r>
                        <a:rPr kumimoji="1" lang="ja-JP" altLang="en-US" sz="1200" dirty="0">
                          <a:latin typeface="+mn-ea"/>
                          <a:ea typeface="+mn-ea"/>
                        </a:rPr>
                        <a:t>）を確認できるよう追加（自動算出）</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81032362"/>
                  </a:ext>
                </a:extLst>
              </a:tr>
              <a:tr h="485888">
                <a:tc>
                  <a:txBody>
                    <a:bodyPr/>
                    <a:lstStyle/>
                    <a:p>
                      <a:pPr algn="ctr"/>
                      <a:r>
                        <a:rPr kumimoji="1" lang="en-US" altLang="ja-JP" sz="1050" dirty="0">
                          <a:solidFill>
                            <a:schemeClr val="tx1"/>
                          </a:solidFill>
                        </a:rPr>
                        <a:t>88</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WACC</a:t>
                      </a:r>
                      <a:endParaRPr kumimoji="1" lang="ja-JP" altLang="en-US" sz="1200" b="1"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endParaRPr kumimoji="1" lang="ja-JP" altLang="en-US" sz="1050" b="0" i="0" u="none" strike="noStrike" kern="1200" cap="none" spc="0" normalizeH="0" baseline="0" noProof="0" dirty="0">
                        <a:ln>
                          <a:noFill/>
                        </a:ln>
                        <a:solidFill>
                          <a:prstClr val="black"/>
                        </a:solidFill>
                        <a:effectLst/>
                        <a:uLnTx/>
                        <a:uFillTx/>
                        <a:latin typeface="Calibri"/>
                        <a:ea typeface="Yu Gothic UI"/>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en-US" altLang="ja-JP" sz="1200" dirty="0">
                          <a:latin typeface="+mn-ea"/>
                          <a:ea typeface="+mn-ea"/>
                        </a:rPr>
                        <a:t>P-IRR</a:t>
                      </a:r>
                      <a:r>
                        <a:rPr kumimoji="1" lang="ja-JP" altLang="en-US" sz="1200" dirty="0">
                          <a:latin typeface="+mn-ea"/>
                          <a:ea typeface="+mn-ea"/>
                        </a:rPr>
                        <a:t>と比較してプロジェクトの採算性を検証できるよう追加（自動算出）</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01250111"/>
                  </a:ext>
                </a:extLst>
              </a:tr>
            </a:tbl>
          </a:graphicData>
        </a:graphic>
      </p:graphicFrame>
      <p:sp>
        <p:nvSpPr>
          <p:cNvPr id="7" name="四角形: 角を丸くする 6">
            <a:extLst>
              <a:ext uri="{FF2B5EF4-FFF2-40B4-BE49-F238E27FC236}">
                <a16:creationId xmlns:a16="http://schemas.microsoft.com/office/drawing/2014/main" id="{5F6E2EF1-1CDD-887A-B803-91481EA5737D}"/>
              </a:ext>
            </a:extLst>
          </p:cNvPr>
          <p:cNvSpPr/>
          <p:nvPr/>
        </p:nvSpPr>
        <p:spPr>
          <a:xfrm>
            <a:off x="313692" y="3249897"/>
            <a:ext cx="8717237" cy="1250385"/>
          </a:xfrm>
          <a:prstGeom prst="round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2">
            <a:extLst>
              <a:ext uri="{FF2B5EF4-FFF2-40B4-BE49-F238E27FC236}">
                <a16:creationId xmlns:a16="http://schemas.microsoft.com/office/drawing/2014/main" id="{085D38D1-9901-D10D-2B5A-3BCFCF731AE9}"/>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17</a:t>
            </a:fld>
            <a:endParaRPr lang="ja-JP" altLang="en-US" dirty="0">
              <a:solidFill>
                <a:schemeClr val="tx1"/>
              </a:solidFill>
            </a:endParaRPr>
          </a:p>
        </p:txBody>
      </p:sp>
    </p:spTree>
    <p:extLst>
      <p:ext uri="{BB962C8B-B14F-4D97-AF65-F5344CB8AC3E}">
        <p14:creationId xmlns:p14="http://schemas.microsoft.com/office/powerpoint/2010/main" val="3299500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B2BBF-06FC-6964-B216-62983B276DA1}"/>
              </a:ext>
            </a:extLst>
          </p:cNvPr>
          <p:cNvSpPr>
            <a:spLocks noGrp="1"/>
          </p:cNvSpPr>
          <p:nvPr>
            <p:ph type="title"/>
          </p:nvPr>
        </p:nvSpPr>
        <p:spPr>
          <a:xfrm>
            <a:off x="628650" y="273686"/>
            <a:ext cx="7886700" cy="1063623"/>
          </a:xfrm>
        </p:spPr>
        <p:txBody>
          <a:bodyPr>
            <a:normAutofit/>
          </a:bodyPr>
          <a:lstStyle/>
          <a:p>
            <a:r>
              <a:rPr kumimoji="1" lang="ja-JP" altLang="en-US" sz="3200">
                <a:latin typeface="Meiryo UI" panose="020B0604030504040204" pitchFamily="34" charset="-128"/>
                <a:ea typeface="Meiryo UI" panose="020B0604030504040204" pitchFamily="34" charset="-128"/>
              </a:rPr>
              <a:t>コンセッションの</a:t>
            </a:r>
            <a:r>
              <a:rPr kumimoji="1" lang="en-US" altLang="ja-JP" sz="3200" dirty="0">
                <a:latin typeface="Meiryo UI" panose="020B0604030504040204" pitchFamily="34" charset="-128"/>
                <a:ea typeface="Meiryo UI" panose="020B0604030504040204" pitchFamily="34" charset="-128"/>
              </a:rPr>
              <a:t>VFM</a:t>
            </a:r>
            <a:r>
              <a:rPr kumimoji="1" lang="ja-JP" altLang="en-US" sz="3200">
                <a:latin typeface="Meiryo UI" panose="020B0604030504040204" pitchFamily="34" charset="-128"/>
                <a:ea typeface="Meiryo UI" panose="020B0604030504040204" pitchFamily="34" charset="-128"/>
              </a:rPr>
              <a:t>算定は「任意入力」や「設定すべき値」が多い</a:t>
            </a:r>
          </a:p>
        </p:txBody>
      </p:sp>
      <p:sp>
        <p:nvSpPr>
          <p:cNvPr id="3" name="テキスト プレースホルダー 2">
            <a:extLst>
              <a:ext uri="{FF2B5EF4-FFF2-40B4-BE49-F238E27FC236}">
                <a16:creationId xmlns:a16="http://schemas.microsoft.com/office/drawing/2014/main" id="{447EB7F7-4CD2-09AE-032F-A077708622A7}"/>
              </a:ext>
            </a:extLst>
          </p:cNvPr>
          <p:cNvSpPr>
            <a:spLocks noGrp="1"/>
          </p:cNvSpPr>
          <p:nvPr>
            <p:ph type="body" idx="1"/>
          </p:nvPr>
        </p:nvSpPr>
        <p:spPr>
          <a:xfrm>
            <a:off x="628650" y="1520190"/>
            <a:ext cx="7886700" cy="4972684"/>
          </a:xfrm>
        </p:spPr>
        <p:txBody>
          <a:bodyPr>
            <a:normAutofit/>
          </a:bodyPr>
          <a:lstStyle/>
          <a:p>
            <a:pPr marL="804863" indent="-690563">
              <a:lnSpc>
                <a:spcPts val="2760"/>
              </a:lnSpc>
              <a:spcBef>
                <a:spcPts val="400"/>
              </a:spcBef>
              <a:buAutoNum type="arabicParenR"/>
            </a:pPr>
            <a:r>
              <a:rPr kumimoji="1" lang="ja-JP" altLang="en-US" sz="2300" dirty="0">
                <a:solidFill>
                  <a:schemeClr val="accent2">
                    <a:lumMod val="75000"/>
                  </a:schemeClr>
                </a:solidFill>
                <a:latin typeface="Meiryo UI" panose="020B0604030504040204" pitchFamily="34" charset="-128"/>
                <a:ea typeface="Meiryo UI" panose="020B0604030504040204" pitchFamily="34" charset="-128"/>
              </a:rPr>
              <a:t>コンセッション事業</a:t>
            </a:r>
            <a:r>
              <a:rPr kumimoji="1" lang="ja-JP" altLang="en-US" sz="2300" dirty="0">
                <a:latin typeface="Meiryo UI" panose="020B0604030504040204" pitchFamily="34" charset="-128"/>
                <a:ea typeface="Meiryo UI" panose="020B0604030504040204" pitchFamily="34" charset="-128"/>
              </a:rPr>
              <a:t>では、</a:t>
            </a:r>
            <a:r>
              <a:rPr kumimoji="1" lang="ja-JP" altLang="en-US" sz="2300" dirty="0">
                <a:solidFill>
                  <a:schemeClr val="accent2">
                    <a:lumMod val="75000"/>
                  </a:schemeClr>
                </a:solidFill>
                <a:latin typeface="Meiryo UI" panose="020B0604030504040204" pitchFamily="34" charset="-128"/>
                <a:ea typeface="Meiryo UI" panose="020B0604030504040204" pitchFamily="34" charset="-128"/>
              </a:rPr>
              <a:t>サービス提供の枠組を広げる自由度</a:t>
            </a:r>
            <a:r>
              <a:rPr kumimoji="1" lang="ja-JP" altLang="en-US" sz="2300" dirty="0">
                <a:latin typeface="Meiryo UI" panose="020B0604030504040204" pitchFamily="34" charset="-128"/>
                <a:ea typeface="Meiryo UI" panose="020B0604030504040204" pitchFamily="34" charset="-128"/>
              </a:rPr>
              <a:t>がある反面、管理する指標等が増えます。結果として</a:t>
            </a:r>
            <a:r>
              <a:rPr kumimoji="1" lang="en-US" altLang="ja-JP" sz="2300" dirty="0">
                <a:solidFill>
                  <a:schemeClr val="accent2">
                    <a:lumMod val="75000"/>
                  </a:schemeClr>
                </a:solidFill>
                <a:latin typeface="Meiryo UI" panose="020B0604030504040204" pitchFamily="34" charset="-128"/>
                <a:ea typeface="Meiryo UI" panose="020B0604030504040204" pitchFamily="34" charset="-128"/>
              </a:rPr>
              <a:t>VFM</a:t>
            </a:r>
            <a:r>
              <a:rPr kumimoji="1" lang="ja-JP" altLang="en-US" sz="2300" dirty="0">
                <a:solidFill>
                  <a:schemeClr val="accent2">
                    <a:lumMod val="75000"/>
                  </a:schemeClr>
                </a:solidFill>
                <a:latin typeface="Meiryo UI" panose="020B0604030504040204" pitchFamily="34" charset="-128"/>
                <a:ea typeface="Meiryo UI" panose="020B0604030504040204" pitchFamily="34" charset="-128"/>
              </a:rPr>
              <a:t>算定も複雑</a:t>
            </a:r>
            <a:r>
              <a:rPr kumimoji="1" lang="ja-JP" altLang="en-US" sz="2300" dirty="0">
                <a:latin typeface="Meiryo UI" panose="020B0604030504040204" pitchFamily="34" charset="-128"/>
                <a:ea typeface="Meiryo UI" panose="020B0604030504040204" pitchFamily="34" charset="-128"/>
              </a:rPr>
              <a:t>になります。</a:t>
            </a:r>
            <a:endParaRPr kumimoji="1" lang="en-US" altLang="ja-JP" sz="2300" dirty="0">
              <a:latin typeface="Meiryo UI" panose="020B0604030504040204" pitchFamily="34" charset="-128"/>
              <a:ea typeface="Meiryo UI" panose="020B0604030504040204" pitchFamily="34" charset="-128"/>
            </a:endParaRPr>
          </a:p>
          <a:p>
            <a:pPr marL="114300" indent="0">
              <a:lnSpc>
                <a:spcPts val="1280"/>
              </a:lnSpc>
              <a:spcBef>
                <a:spcPts val="0"/>
              </a:spcBef>
              <a:buNone/>
            </a:pPr>
            <a:endParaRPr kumimoji="1" lang="en-US" altLang="ja-JP" sz="2300" dirty="0">
              <a:latin typeface="Meiryo UI" panose="020B0604030504040204" pitchFamily="34" charset="-128"/>
              <a:ea typeface="Meiryo UI" panose="020B0604030504040204" pitchFamily="34" charset="-128"/>
            </a:endParaRPr>
          </a:p>
          <a:p>
            <a:pPr marL="804863" indent="-690563">
              <a:lnSpc>
                <a:spcPts val="2760"/>
              </a:lnSpc>
              <a:spcBef>
                <a:spcPts val="400"/>
              </a:spcBef>
              <a:buFont typeface="Wingdings" pitchFamily="2" charset="2"/>
              <a:buAutoNum type="arabicParenR" startAt="2"/>
            </a:pPr>
            <a:r>
              <a:rPr kumimoji="1" lang="ja-JP" altLang="en-US" sz="2300" dirty="0">
                <a:latin typeface="Meiryo UI" panose="020B0604030504040204" pitchFamily="34" charset="-128"/>
                <a:ea typeface="Meiryo UI" panose="020B0604030504040204" pitchFamily="34" charset="-128"/>
              </a:rPr>
              <a:t>ただ、</a:t>
            </a:r>
            <a:r>
              <a:rPr kumimoji="1" lang="ja-JP" altLang="en-US" sz="2300" dirty="0">
                <a:solidFill>
                  <a:schemeClr val="accent2">
                    <a:lumMod val="75000"/>
                  </a:schemeClr>
                </a:solidFill>
                <a:latin typeface="Meiryo UI" panose="020B0604030504040204" pitchFamily="34" charset="-128"/>
                <a:ea typeface="Meiryo UI" panose="020B0604030504040204" pitchFamily="34" charset="-128"/>
              </a:rPr>
              <a:t>算定の枠組み</a:t>
            </a:r>
            <a:r>
              <a:rPr kumimoji="1" lang="ja-JP" altLang="en-US" sz="2300" dirty="0">
                <a:latin typeface="Meiryo UI" panose="020B0604030504040204" pitchFamily="34" charset="-128"/>
                <a:ea typeface="Meiryo UI" panose="020B0604030504040204" pitchFamily="34" charset="-128"/>
              </a:rPr>
              <a:t>としては、今回の調査を通じて、</a:t>
            </a:r>
            <a:r>
              <a:rPr kumimoji="1" lang="ja-JP" altLang="en-US" sz="2300" dirty="0">
                <a:solidFill>
                  <a:schemeClr val="accent2">
                    <a:lumMod val="75000"/>
                  </a:schemeClr>
                </a:solidFill>
                <a:latin typeface="Meiryo UI" panose="020B0604030504040204" pitchFamily="34" charset="-128"/>
                <a:ea typeface="Meiryo UI" panose="020B0604030504040204" pitchFamily="34" charset="-128"/>
              </a:rPr>
              <a:t>現行ガイドラインの仕組みを使えることが確認できた</a:t>
            </a:r>
            <a:r>
              <a:rPr kumimoji="1" lang="ja-JP" altLang="en-US" sz="2300" dirty="0">
                <a:latin typeface="Meiryo UI" panose="020B0604030504040204" pitchFamily="34" charset="-128"/>
                <a:ea typeface="Meiryo UI" panose="020B0604030504040204" pitchFamily="34" charset="-128"/>
              </a:rPr>
              <a:t>といえる。</a:t>
            </a:r>
            <a:endParaRPr kumimoji="1" lang="en-US" altLang="ja-JP" sz="2300" dirty="0">
              <a:latin typeface="Meiryo UI" panose="020B0604030504040204" pitchFamily="34" charset="-128"/>
              <a:ea typeface="Meiryo UI" panose="020B0604030504040204" pitchFamily="34" charset="-128"/>
            </a:endParaRPr>
          </a:p>
          <a:p>
            <a:pPr marL="114300" indent="0">
              <a:lnSpc>
                <a:spcPts val="1280"/>
              </a:lnSpc>
              <a:spcBef>
                <a:spcPts val="0"/>
              </a:spcBef>
              <a:buNone/>
            </a:pPr>
            <a:endParaRPr kumimoji="1" lang="en-US" altLang="ja-JP" sz="2300" dirty="0">
              <a:latin typeface="Meiryo UI" panose="020B0604030504040204" pitchFamily="34" charset="-128"/>
              <a:ea typeface="Meiryo UI" panose="020B0604030504040204" pitchFamily="34" charset="-128"/>
            </a:endParaRPr>
          </a:p>
          <a:p>
            <a:pPr marL="804863" indent="-690563">
              <a:lnSpc>
                <a:spcPts val="2760"/>
              </a:lnSpc>
              <a:spcBef>
                <a:spcPts val="400"/>
              </a:spcBef>
              <a:buFont typeface="Wingdings" pitchFamily="2" charset="2"/>
              <a:buAutoNum type="arabicParenR" startAt="3"/>
            </a:pPr>
            <a:r>
              <a:rPr kumimoji="1" lang="ja-JP" altLang="en-US" sz="2300" dirty="0">
                <a:latin typeface="Meiryo UI" panose="020B0604030504040204" pitchFamily="34" charset="-128"/>
                <a:ea typeface="Meiryo UI" panose="020B0604030504040204" pitchFamily="34" charset="-128"/>
              </a:rPr>
              <a:t>後は、その</a:t>
            </a:r>
            <a:r>
              <a:rPr kumimoji="1" lang="ja-JP" altLang="en-US" sz="2300" u="sng" dirty="0">
                <a:latin typeface="Meiryo UI" panose="020B0604030504040204" pitchFamily="34" charset="-128"/>
                <a:ea typeface="Meiryo UI" panose="020B0604030504040204" pitchFamily="34" charset="-128"/>
              </a:rPr>
              <a:t>枠組に入力していく適切な設定値</a:t>
            </a:r>
            <a:r>
              <a:rPr kumimoji="1" lang="ja-JP" altLang="en-US" sz="2300" dirty="0">
                <a:latin typeface="Meiryo UI" panose="020B0604030504040204" pitchFamily="34" charset="-128"/>
                <a:ea typeface="Meiryo UI" panose="020B0604030504040204" pitchFamily="34" charset="-128"/>
              </a:rPr>
              <a:t>を見つけていくことですが、そのための</a:t>
            </a:r>
            <a:r>
              <a:rPr kumimoji="1" lang="ja-JP" altLang="en-US" sz="2300" dirty="0">
                <a:solidFill>
                  <a:schemeClr val="accent2">
                    <a:lumMod val="75000"/>
                  </a:schemeClr>
                </a:solidFill>
                <a:latin typeface="Meiryo UI" panose="020B0604030504040204" pitchFamily="34" charset="-128"/>
                <a:ea typeface="Meiryo UI" panose="020B0604030504040204" pitchFamily="34" charset="-128"/>
              </a:rPr>
              <a:t>手順のさらなる整理・洗練は必要</a:t>
            </a:r>
            <a:r>
              <a:rPr kumimoji="1" lang="ja-JP" altLang="en-US" sz="2300" dirty="0">
                <a:latin typeface="Meiryo UI" panose="020B0604030504040204" pitchFamily="34" charset="-128"/>
                <a:ea typeface="Meiryo UI" panose="020B0604030504040204" pitchFamily="34" charset="-128"/>
              </a:rPr>
              <a:t>。</a:t>
            </a:r>
            <a:endParaRPr kumimoji="1" lang="en-US" altLang="ja-JP" sz="2300" dirty="0">
              <a:latin typeface="Meiryo UI" panose="020B0604030504040204" pitchFamily="34" charset="-128"/>
              <a:ea typeface="Meiryo UI" panose="020B0604030504040204" pitchFamily="34" charset="-128"/>
            </a:endParaRPr>
          </a:p>
          <a:p>
            <a:pPr marL="114300" indent="0">
              <a:lnSpc>
                <a:spcPts val="1280"/>
              </a:lnSpc>
              <a:spcBef>
                <a:spcPts val="0"/>
              </a:spcBef>
              <a:buNone/>
            </a:pPr>
            <a:endParaRPr kumimoji="1" lang="en-US" altLang="ja-JP" sz="2300" dirty="0">
              <a:latin typeface="Meiryo UI" panose="020B0604030504040204" pitchFamily="34" charset="-128"/>
              <a:ea typeface="Meiryo UI" panose="020B0604030504040204" pitchFamily="34" charset="-128"/>
            </a:endParaRPr>
          </a:p>
          <a:p>
            <a:pPr marL="804863" indent="-690563">
              <a:lnSpc>
                <a:spcPts val="2760"/>
              </a:lnSpc>
              <a:spcBef>
                <a:spcPts val="400"/>
              </a:spcBef>
              <a:buFont typeface="Wingdings" pitchFamily="2" charset="2"/>
              <a:buAutoNum type="arabicParenR" startAt="4"/>
            </a:pPr>
            <a:r>
              <a:rPr kumimoji="1" lang="ja-JP" altLang="en-US" sz="2300" dirty="0">
                <a:latin typeface="Meiryo UI" panose="020B0604030504040204" pitchFamily="34" charset="-128"/>
                <a:ea typeface="Meiryo UI" panose="020B0604030504040204" pitchFamily="34" charset="-128"/>
              </a:rPr>
              <a:t>例えば、「</a:t>
            </a:r>
            <a:r>
              <a:rPr kumimoji="1" lang="ja-JP" altLang="en-US" sz="2300" u="sng" dirty="0">
                <a:latin typeface="Meiryo UI" panose="020B0604030504040204" pitchFamily="34" charset="-128"/>
                <a:ea typeface="Meiryo UI" panose="020B0604030504040204" pitchFamily="34" charset="-128"/>
              </a:rPr>
              <a:t>コンセッションでの借入金利をどう設定するか？</a:t>
            </a:r>
            <a:r>
              <a:rPr kumimoji="1" lang="ja-JP" altLang="en-US" sz="2300" dirty="0">
                <a:latin typeface="Meiryo UI" panose="020B0604030504040204" pitchFamily="34" charset="-128"/>
                <a:ea typeface="Meiryo UI" panose="020B0604030504040204" pitchFamily="34" charset="-128"/>
              </a:rPr>
              <a:t>」「</a:t>
            </a:r>
            <a:r>
              <a:rPr kumimoji="1" lang="ja-JP" altLang="en-US" sz="2300" u="sng" dirty="0">
                <a:latin typeface="Meiryo UI" panose="020B0604030504040204" pitchFamily="34" charset="-128"/>
                <a:ea typeface="Meiryo UI" panose="020B0604030504040204" pitchFamily="34" charset="-128"/>
              </a:rPr>
              <a:t>施設用途によって考慮すべき</a:t>
            </a:r>
            <a:r>
              <a:rPr kumimoji="1" lang="en-US" altLang="ja-JP" sz="2300" u="sng" dirty="0">
                <a:latin typeface="Meiryo UI" panose="020B0604030504040204" pitchFamily="34" charset="-128"/>
                <a:ea typeface="Meiryo UI" panose="020B0604030504040204" pitchFamily="34" charset="-128"/>
              </a:rPr>
              <a:t>PIRR</a:t>
            </a:r>
            <a:r>
              <a:rPr kumimoji="1" lang="ja-JP" altLang="en-US" sz="2300" u="sng" dirty="0">
                <a:latin typeface="Meiryo UI" panose="020B0604030504040204" pitchFamily="34" charset="-128"/>
                <a:ea typeface="Meiryo UI" panose="020B0604030504040204" pitchFamily="34" charset="-128"/>
              </a:rPr>
              <a:t>の範囲は？</a:t>
            </a:r>
            <a:r>
              <a:rPr kumimoji="1" lang="ja-JP" altLang="en-US" sz="2300" dirty="0">
                <a:latin typeface="Meiryo UI" panose="020B0604030504040204" pitchFamily="34" charset="-128"/>
                <a:ea typeface="Meiryo UI" panose="020B0604030504040204" pitchFamily="34" charset="-128"/>
              </a:rPr>
              <a:t>」等、今回の調査結果の中で、</a:t>
            </a:r>
            <a:r>
              <a:rPr kumimoji="1" lang="ja-JP" altLang="en-US" sz="2300" dirty="0">
                <a:solidFill>
                  <a:schemeClr val="accent2">
                    <a:lumMod val="75000"/>
                  </a:schemeClr>
                </a:solidFill>
                <a:latin typeface="Meiryo UI" panose="020B0604030504040204" pitchFamily="34" charset="-128"/>
                <a:ea typeface="Meiryo UI" panose="020B0604030504040204" pitchFamily="34" charset="-128"/>
              </a:rPr>
              <a:t>一案を提示する予定</a:t>
            </a:r>
            <a:r>
              <a:rPr kumimoji="1" lang="ja-JP" altLang="en-US" sz="2300" dirty="0">
                <a:latin typeface="Meiryo UI" panose="020B0604030504040204" pitchFamily="34" charset="-128"/>
                <a:ea typeface="Meiryo UI" panose="020B0604030504040204" pitchFamily="34" charset="-128"/>
              </a:rPr>
              <a:t>ですが、</a:t>
            </a:r>
            <a:r>
              <a:rPr kumimoji="1" lang="ja-JP" altLang="en-US" sz="2300" u="sng" dirty="0">
                <a:latin typeface="Meiryo UI" panose="020B0604030504040204" pitchFamily="34" charset="-128"/>
                <a:ea typeface="Meiryo UI" panose="020B0604030504040204" pitchFamily="34" charset="-128"/>
              </a:rPr>
              <a:t>今後、継続的な実態</a:t>
            </a:r>
            <a:r>
              <a:rPr kumimoji="1" lang="ja-JP" altLang="en-US" sz="2300" u="sng">
                <a:latin typeface="Meiryo UI" panose="020B0604030504040204" pitchFamily="34" charset="-128"/>
                <a:ea typeface="Meiryo UI" panose="020B0604030504040204" pitchFamily="34" charset="-128"/>
              </a:rPr>
              <a:t>調査等も望まれます</a:t>
            </a:r>
            <a:r>
              <a:rPr kumimoji="1" lang="ja-JP" altLang="en-US" sz="2300" dirty="0">
                <a:latin typeface="Meiryo UI" panose="020B0604030504040204" pitchFamily="34" charset="-128"/>
                <a:ea typeface="Meiryo UI" panose="020B0604030504040204" pitchFamily="34" charset="-128"/>
              </a:rPr>
              <a:t>。</a:t>
            </a:r>
            <a:endParaRPr kumimoji="1" lang="en-US" altLang="ja-JP" sz="2300" dirty="0">
              <a:latin typeface="Meiryo UI" panose="020B0604030504040204" pitchFamily="34" charset="-128"/>
              <a:ea typeface="Meiryo UI" panose="020B0604030504040204" pitchFamily="34" charset="-128"/>
            </a:endParaRPr>
          </a:p>
          <a:p>
            <a:pPr marL="804863" indent="-690563">
              <a:buAutoNum type="arabicParenR" startAt="4"/>
            </a:pPr>
            <a:endParaRPr kumimoji="1" lang="ja-JP" altLang="en-US" sz="2300" dirty="0">
              <a:latin typeface="Meiryo UI" panose="020B0604030504040204" pitchFamily="34" charset="-128"/>
              <a:ea typeface="Meiryo UI" panose="020B0604030504040204" pitchFamily="34" charset="-128"/>
            </a:endParaRPr>
          </a:p>
        </p:txBody>
      </p:sp>
      <p:sp>
        <p:nvSpPr>
          <p:cNvPr id="4" name="スライド番号プレースホルダー 2">
            <a:extLst>
              <a:ext uri="{FF2B5EF4-FFF2-40B4-BE49-F238E27FC236}">
                <a16:creationId xmlns:a16="http://schemas.microsoft.com/office/drawing/2014/main" id="{EF0C461D-BA7F-A73D-491D-E8EF47245A76}"/>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18</a:t>
            </a:fld>
            <a:endParaRPr lang="ja-JP" altLang="en-US" dirty="0">
              <a:solidFill>
                <a:schemeClr val="tx1"/>
              </a:solidFill>
            </a:endParaRPr>
          </a:p>
        </p:txBody>
      </p:sp>
    </p:spTree>
    <p:extLst>
      <p:ext uri="{BB962C8B-B14F-4D97-AF65-F5344CB8AC3E}">
        <p14:creationId xmlns:p14="http://schemas.microsoft.com/office/powerpoint/2010/main" val="178907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0024" y="418291"/>
            <a:ext cx="8257166" cy="541352"/>
          </a:xfrm>
        </p:spPr>
        <p:txBody>
          <a:bodyPr>
            <a:noAutofit/>
          </a:bodyPr>
          <a:lstStyle/>
          <a:p>
            <a:r>
              <a:rPr lang="ja-JP" altLang="en-US" sz="3400" dirty="0">
                <a:latin typeface="Meiryo UI" panose="020B0604030504040204" pitchFamily="50" charset="-128"/>
                <a:ea typeface="Meiryo UI" panose="020B0604030504040204" pitchFamily="50" charset="-128"/>
              </a:rPr>
              <a:t>コンセッションにおけるリスク調整の見直し内容</a:t>
            </a:r>
          </a:p>
        </p:txBody>
      </p:sp>
      <p:graphicFrame>
        <p:nvGraphicFramePr>
          <p:cNvPr id="6" name="表 5">
            <a:extLst>
              <a:ext uri="{FF2B5EF4-FFF2-40B4-BE49-F238E27FC236}">
                <a16:creationId xmlns:a16="http://schemas.microsoft.com/office/drawing/2014/main" id="{63B14427-F4D2-8A7B-67B5-FBC9752BB5EB}"/>
              </a:ext>
            </a:extLst>
          </p:cNvPr>
          <p:cNvGraphicFramePr>
            <a:graphicFrameLocks noGrp="1"/>
          </p:cNvGraphicFramePr>
          <p:nvPr>
            <p:extLst>
              <p:ext uri="{D42A27DB-BD31-4B8C-83A1-F6EECF244321}">
                <p14:modId xmlns:p14="http://schemas.microsoft.com/office/powerpoint/2010/main" val="1777405179"/>
              </p:ext>
            </p:extLst>
          </p:nvPr>
        </p:nvGraphicFramePr>
        <p:xfrm>
          <a:off x="407768" y="1413057"/>
          <a:ext cx="8169421" cy="822960"/>
        </p:xfrm>
        <a:graphic>
          <a:graphicData uri="http://schemas.openxmlformats.org/drawingml/2006/table">
            <a:tbl>
              <a:tblPr firstRow="1" bandRow="1">
                <a:tableStyleId>{5C22544A-7EE6-4342-B048-85BDC9FD1C3A}</a:tableStyleId>
              </a:tblPr>
              <a:tblGrid>
                <a:gridCol w="8169421">
                  <a:extLst>
                    <a:ext uri="{9D8B030D-6E8A-4147-A177-3AD203B41FA5}">
                      <a16:colId xmlns:a16="http://schemas.microsoft.com/office/drawing/2014/main" val="3435467798"/>
                    </a:ext>
                  </a:extLst>
                </a:gridCol>
              </a:tblGrid>
              <a:tr h="567384">
                <a:tc>
                  <a:txBody>
                    <a:bodyPr/>
                    <a:lstStyle/>
                    <a:p>
                      <a:pPr marL="171450" indent="-171450">
                        <a:buFont typeface="Wingdings" panose="05000000000000000000" pitchFamily="2" charset="2"/>
                        <a:buChar char="n"/>
                      </a:pPr>
                      <a:r>
                        <a:rPr kumimoji="1" lang="ja-JP" altLang="en-US" sz="1600" b="0" dirty="0">
                          <a:solidFill>
                            <a:schemeClr val="tx1"/>
                          </a:solidFill>
                        </a:rPr>
                        <a:t>コンセッションにおいて、民間事業者は各種リスク（需要変動リスク等）を考慮した上で運営権対価を算出します。そのため、</a:t>
                      </a:r>
                      <a:r>
                        <a:rPr kumimoji="1" lang="ja-JP" altLang="en-US" sz="1600" b="1" u="sng" dirty="0">
                          <a:solidFill>
                            <a:schemeClr val="accent2">
                              <a:lumMod val="75000"/>
                            </a:schemeClr>
                          </a:solidFill>
                        </a:rPr>
                        <a:t>コンセッションにおいては、民間事業者が負う各種リスクが運営権対価にて考慮されている</a:t>
                      </a:r>
                      <a:r>
                        <a:rPr kumimoji="1" lang="ja-JP" altLang="en-US" sz="1600" b="0" dirty="0">
                          <a:solidFill>
                            <a:schemeClr val="tx1"/>
                          </a:solidFill>
                        </a:rPr>
                        <a:t>と考えられます。</a:t>
                      </a:r>
                      <a:endParaRPr kumimoji="1" lang="en-US" altLang="ja-JP"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4037295"/>
                  </a:ext>
                </a:extLst>
              </a:tr>
            </a:tbl>
          </a:graphicData>
        </a:graphic>
      </p:graphicFrame>
      <p:sp>
        <p:nvSpPr>
          <p:cNvPr id="7" name="テキスト プレースホルダー 4">
            <a:extLst>
              <a:ext uri="{FF2B5EF4-FFF2-40B4-BE49-F238E27FC236}">
                <a16:creationId xmlns:a16="http://schemas.microsoft.com/office/drawing/2014/main" id="{9B12ECE5-9C6C-2CCD-922A-3065D4E10337}"/>
              </a:ext>
            </a:extLst>
          </p:cNvPr>
          <p:cNvSpPr txBox="1">
            <a:spLocks/>
          </p:cNvSpPr>
          <p:nvPr/>
        </p:nvSpPr>
        <p:spPr bwMode="gray">
          <a:xfrm>
            <a:off x="407768" y="959643"/>
            <a:ext cx="9071999" cy="468000"/>
          </a:xfrm>
          <a:prstGeom prst="rect">
            <a:avLst/>
          </a:prstGeom>
        </p:spPr>
        <p:txBody>
          <a:bodyPr vert="horz" wrap="square" lIns="0" tIns="0" rIns="0" bIns="0" rtlCol="0" anchor="ctr">
            <a:noAutofit/>
          </a:bodyPr>
          <a:lstStyle>
            <a:lvl1pPr marL="0" marR="0" indent="0" algn="l" defTabSz="990564" rtl="0" eaLnBrk="1" fontAlgn="auto" latinLnBrk="0" hangingPunct="1">
              <a:lnSpc>
                <a:spcPct val="100000"/>
              </a:lnSpc>
              <a:spcBef>
                <a:spcPts val="0"/>
              </a:spcBef>
              <a:spcAft>
                <a:spcPts val="0"/>
              </a:spcAft>
              <a:buClrTx/>
              <a:buSzPct val="100000"/>
              <a:buFont typeface="Arial" panose="020B0604020202020204" pitchFamily="34" charset="0"/>
              <a:buNone/>
              <a:tabLst/>
              <a:defRPr kumimoji="1" sz="1600" b="1" kern="1200">
                <a:solidFill>
                  <a:schemeClr val="accent3"/>
                </a:solidFill>
                <a:latin typeface="+mn-lt"/>
                <a:ea typeface="+mn-ea"/>
                <a:cs typeface="+mn-cs"/>
                <a:sym typeface="+mn-lt"/>
              </a:defRPr>
            </a:lvl1pPr>
            <a:lvl2pPr marL="180000" marR="0" indent="-180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200" b="0" kern="1200" dirty="0" smtClean="0">
                <a:solidFill>
                  <a:schemeClr val="tx1"/>
                </a:solidFill>
                <a:latin typeface="+mn-lt"/>
                <a:ea typeface="+mn-ea"/>
                <a:cs typeface="+mn-cs"/>
                <a:sym typeface="+mn-lt"/>
              </a:defRPr>
            </a:lvl2pPr>
            <a:lvl3pPr marL="360000" marR="0" indent="-180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200" b="0" kern="1200" dirty="0" smtClean="0">
                <a:solidFill>
                  <a:schemeClr val="tx1"/>
                </a:solidFill>
                <a:latin typeface="+mn-lt"/>
                <a:ea typeface="+mn-ea"/>
                <a:cs typeface="+mn-cs"/>
                <a:sym typeface="+mn-lt"/>
              </a:defRPr>
            </a:lvl3pPr>
            <a:lvl4pPr marL="504000" marR="0" indent="-144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200" b="0" kern="1200" baseline="0" dirty="0" smtClean="0">
                <a:solidFill>
                  <a:schemeClr val="tx1"/>
                </a:solidFill>
                <a:latin typeface="+mn-lt"/>
                <a:ea typeface="+mn-ea"/>
                <a:cs typeface="+mn-cs"/>
                <a:sym typeface="+mn-lt"/>
              </a:defRPr>
            </a:lvl4pPr>
            <a:lvl5pPr marL="684000" indent="-180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200" kern="1200" baseline="0" dirty="0" smtClean="0">
                <a:solidFill>
                  <a:schemeClr val="tx1"/>
                </a:solidFill>
                <a:latin typeface="+mn-lt"/>
                <a:ea typeface="+mn-ea"/>
                <a:cs typeface="+mn-cs"/>
              </a:defRPr>
            </a:lvl5pPr>
            <a:lvl6pPr marL="864000" indent="-180000" algn="l" defTabSz="990564"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a:lstStyle>
          <a:p>
            <a:r>
              <a:rPr lang="ja-JP" altLang="en-US" dirty="0">
                <a:solidFill>
                  <a:schemeClr val="accent2">
                    <a:lumMod val="75000"/>
                  </a:schemeClr>
                </a:solidFill>
              </a:rPr>
              <a:t>コンセッションにおけるリスク調整に係るポイント</a:t>
            </a:r>
          </a:p>
        </p:txBody>
      </p:sp>
      <p:sp>
        <p:nvSpPr>
          <p:cNvPr id="8" name="右中かっこ 7">
            <a:extLst>
              <a:ext uri="{FF2B5EF4-FFF2-40B4-BE49-F238E27FC236}">
                <a16:creationId xmlns:a16="http://schemas.microsoft.com/office/drawing/2014/main" id="{6D1A1A54-DECC-ECAB-4E47-0D8C28BB8FAB}"/>
              </a:ext>
            </a:extLst>
          </p:cNvPr>
          <p:cNvSpPr/>
          <p:nvPr/>
        </p:nvSpPr>
        <p:spPr bwMode="gray">
          <a:xfrm>
            <a:off x="4274321" y="3352609"/>
            <a:ext cx="506489" cy="1814704"/>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aphicFrame>
        <p:nvGraphicFramePr>
          <p:cNvPr id="9" name="表 8">
            <a:extLst>
              <a:ext uri="{FF2B5EF4-FFF2-40B4-BE49-F238E27FC236}">
                <a16:creationId xmlns:a16="http://schemas.microsoft.com/office/drawing/2014/main" id="{3B46E03C-0D49-E3B6-A96F-D63836B72152}"/>
              </a:ext>
            </a:extLst>
          </p:cNvPr>
          <p:cNvGraphicFramePr>
            <a:graphicFrameLocks noGrp="1"/>
          </p:cNvGraphicFramePr>
          <p:nvPr>
            <p:extLst>
              <p:ext uri="{D42A27DB-BD31-4B8C-83A1-F6EECF244321}">
                <p14:modId xmlns:p14="http://schemas.microsoft.com/office/powerpoint/2010/main" val="3587777146"/>
              </p:ext>
            </p:extLst>
          </p:nvPr>
        </p:nvGraphicFramePr>
        <p:xfrm>
          <a:off x="5019967" y="2934343"/>
          <a:ext cx="4000537" cy="2200001"/>
        </p:xfrm>
        <a:graphic>
          <a:graphicData uri="http://schemas.openxmlformats.org/drawingml/2006/table">
            <a:tbl>
              <a:tblPr firstRow="1" firstCol="1" bandRow="1">
                <a:tableStyleId>{F5AB1C69-6EDB-4FF4-983F-18BD219EF322}</a:tableStyleId>
              </a:tblPr>
              <a:tblGrid>
                <a:gridCol w="1173795">
                  <a:extLst>
                    <a:ext uri="{9D8B030D-6E8A-4147-A177-3AD203B41FA5}">
                      <a16:colId xmlns:a16="http://schemas.microsoft.com/office/drawing/2014/main" val="613191144"/>
                    </a:ext>
                  </a:extLst>
                </a:gridCol>
                <a:gridCol w="2826742">
                  <a:extLst>
                    <a:ext uri="{9D8B030D-6E8A-4147-A177-3AD203B41FA5}">
                      <a16:colId xmlns:a16="http://schemas.microsoft.com/office/drawing/2014/main" val="1109979526"/>
                    </a:ext>
                  </a:extLst>
                </a:gridCol>
              </a:tblGrid>
              <a:tr h="251176">
                <a:tc>
                  <a:txBody>
                    <a:bodyPr/>
                    <a:lstStyle/>
                    <a:p>
                      <a:pPr algn="ctr"/>
                      <a:r>
                        <a:rPr kumimoji="1" lang="ja-JP" altLang="en-US" sz="1200" dirty="0"/>
                        <a:t>項目</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algn="ctr"/>
                      <a:r>
                        <a:rPr kumimoji="1" lang="en-US" altLang="ja-JP" sz="1200" dirty="0"/>
                        <a:t>BT+</a:t>
                      </a:r>
                      <a:r>
                        <a:rPr kumimoji="1" lang="ja-JP" altLang="en-US" sz="1200" dirty="0"/>
                        <a:t>コンセッション</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440259614"/>
                  </a:ext>
                </a:extLst>
              </a:tr>
              <a:tr h="1925681">
                <a:tc>
                  <a:txBody>
                    <a:bodyPr/>
                    <a:lstStyle/>
                    <a:p>
                      <a:pPr algn="l"/>
                      <a:r>
                        <a:rPr kumimoji="1" lang="ja-JP" altLang="en-US" sz="1200" b="1" dirty="0">
                          <a:solidFill>
                            <a:schemeClr val="tx1"/>
                          </a:solidFill>
                        </a:rPr>
                        <a:t>⑤運営権対価にて考慮</a:t>
                      </a:r>
                      <a:endParaRPr kumimoji="1" lang="en-US" altLang="ja-JP" sz="1200" b="1" dirty="0">
                        <a:solidFill>
                          <a:schemeClr val="tx1"/>
                        </a:solidFill>
                      </a:endParaRPr>
                    </a:p>
                    <a:p>
                      <a:pPr algn="l"/>
                      <a:r>
                        <a:rPr kumimoji="1" lang="ja-JP" altLang="en-US" sz="1200" b="1" dirty="0">
                          <a:solidFill>
                            <a:schemeClr val="tx1"/>
                          </a:solidFill>
                        </a:rPr>
                        <a:t>（最終的には</a:t>
                      </a:r>
                      <a:r>
                        <a:rPr kumimoji="1" lang="en-US" altLang="ja-JP" sz="1200" b="1" dirty="0">
                          <a:solidFill>
                            <a:schemeClr val="tx1"/>
                          </a:solidFill>
                        </a:rPr>
                        <a:t>P-IRR</a:t>
                      </a:r>
                      <a:r>
                        <a:rPr kumimoji="1" lang="ja-JP" altLang="en-US" sz="1200" b="1" dirty="0">
                          <a:solidFill>
                            <a:schemeClr val="tx1"/>
                          </a:solidFill>
                        </a:rPr>
                        <a:t>にて採算性を検証）</a:t>
                      </a:r>
                      <a:endParaRPr kumimoji="1" lang="en-US" altLang="ja-JP" sz="1200" b="1"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200" b="0" u="none" strike="noStrike" kern="1200" cap="none" spc="0" normalizeH="0" baseline="0" noProof="0" dirty="0">
                          <a:ln>
                            <a:noFill/>
                          </a:ln>
                          <a:solidFill>
                            <a:prstClr val="black"/>
                          </a:solidFill>
                          <a:effectLst/>
                          <a:uLnTx/>
                          <a:uFillTx/>
                        </a:rPr>
                        <a:t>民間事業者は、各種リスクを踏まえて</a:t>
                      </a:r>
                      <a:r>
                        <a:rPr kumimoji="1" lang="en-US" altLang="ja-JP" sz="1200" b="0" u="none" strike="noStrike" kern="1200" cap="none" spc="0" normalizeH="0" baseline="0" noProof="0" dirty="0">
                          <a:ln>
                            <a:noFill/>
                          </a:ln>
                          <a:solidFill>
                            <a:prstClr val="black"/>
                          </a:solidFill>
                          <a:effectLst/>
                          <a:uLnTx/>
                          <a:uFillTx/>
                        </a:rPr>
                        <a:t>P-IRR</a:t>
                      </a:r>
                      <a:r>
                        <a:rPr kumimoji="1" lang="ja-JP" altLang="en-US" sz="1200" b="0" u="none" strike="noStrike" kern="1200" cap="none" spc="0" normalizeH="0" baseline="0" noProof="0" dirty="0">
                          <a:ln>
                            <a:noFill/>
                          </a:ln>
                          <a:solidFill>
                            <a:prstClr val="black"/>
                          </a:solidFill>
                          <a:effectLst/>
                          <a:uLnTx/>
                          <a:uFillTx/>
                        </a:rPr>
                        <a:t>を設定し、運営権対価を算出することが一般的です。</a:t>
                      </a:r>
                      <a:endParaRPr kumimoji="1" lang="en-US" altLang="ja-JP" sz="1200" b="0" u="none" strike="noStrike" kern="1200" cap="none" spc="0" normalizeH="0" baseline="0" noProof="0" dirty="0">
                        <a:ln>
                          <a:noFill/>
                        </a:ln>
                        <a:solidFill>
                          <a:prstClr val="black"/>
                        </a:solidFill>
                        <a:effectLst/>
                        <a:uLnTx/>
                        <a:uFillTx/>
                      </a:endParaRPr>
                    </a:p>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200" b="0" u="none" strike="noStrike" kern="1200" cap="none" spc="0" normalizeH="0" baseline="0" noProof="0" dirty="0">
                          <a:ln>
                            <a:noFill/>
                          </a:ln>
                          <a:solidFill>
                            <a:prstClr val="black"/>
                          </a:solidFill>
                          <a:effectLst/>
                          <a:uLnTx/>
                          <a:uFillTx/>
                        </a:rPr>
                        <a:t>運営権対価を入力した上で</a:t>
                      </a:r>
                      <a:r>
                        <a:rPr kumimoji="1" lang="en-US" altLang="ja-JP" sz="1200" b="0" u="none" strike="noStrike" kern="1200" cap="none" spc="0" normalizeH="0" baseline="0" noProof="0" dirty="0">
                          <a:ln>
                            <a:noFill/>
                          </a:ln>
                          <a:solidFill>
                            <a:prstClr val="black"/>
                          </a:solidFill>
                          <a:effectLst/>
                          <a:uLnTx/>
                          <a:uFillTx/>
                        </a:rPr>
                        <a:t>P-IRR</a:t>
                      </a:r>
                      <a:r>
                        <a:rPr kumimoji="1" lang="ja-JP" altLang="en-US" sz="1200" b="0" u="none" strike="noStrike" kern="1200" cap="none" spc="0" normalizeH="0" baseline="0" noProof="0" dirty="0">
                          <a:ln>
                            <a:noFill/>
                          </a:ln>
                          <a:solidFill>
                            <a:prstClr val="black"/>
                          </a:solidFill>
                          <a:effectLst/>
                          <a:uLnTx/>
                          <a:uFillTx/>
                        </a:rPr>
                        <a:t>を確認することで、民間事業者としてリスク考慮後の採算性確保ができているかの検証を可能とするようにフォーマットとマニュアルを拡充します。</a:t>
                      </a:r>
                      <a:endParaRPr kumimoji="1" lang="en-US" altLang="ja-JP" sz="1200" b="0" u="none" strike="noStrike" kern="1200" cap="none" spc="0" normalizeH="0" baseline="0" noProof="0" dirty="0">
                        <a:ln>
                          <a:noFill/>
                        </a:ln>
                        <a:solidFill>
                          <a:prstClr val="black"/>
                        </a:solidFill>
                        <a:effectLst/>
                        <a:uLnTx/>
                        <a:uFillTx/>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92262119"/>
                  </a:ext>
                </a:extLst>
              </a:tr>
            </a:tbl>
          </a:graphicData>
        </a:graphic>
      </p:graphicFrame>
      <p:sp>
        <p:nvSpPr>
          <p:cNvPr id="10" name="正方形/長方形 9">
            <a:extLst>
              <a:ext uri="{FF2B5EF4-FFF2-40B4-BE49-F238E27FC236}">
                <a16:creationId xmlns:a16="http://schemas.microsoft.com/office/drawing/2014/main" id="{FD1AFA71-BEDC-C47C-AACC-6E461E82261E}"/>
              </a:ext>
            </a:extLst>
          </p:cNvPr>
          <p:cNvSpPr/>
          <p:nvPr/>
        </p:nvSpPr>
        <p:spPr bwMode="gray">
          <a:xfrm>
            <a:off x="4793961" y="3195741"/>
            <a:ext cx="226006" cy="1915459"/>
          </a:xfrm>
          <a:prstGeom prst="rect">
            <a:avLst/>
          </a:prstGeom>
          <a:solidFill>
            <a:srgbClr val="ED8B00"/>
          </a:solidFill>
          <a:ln w="12700" algn="ctr">
            <a:solidFill>
              <a:srgbClr val="ED8B00"/>
            </a:solid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r>
              <a:rPr kumimoji="1" lang="ja-JP" altLang="en-US" sz="1000" b="1" dirty="0">
                <a:solidFill>
                  <a:schemeClr val="bg1"/>
                </a:solidFill>
                <a:latin typeface="+mn-lt"/>
                <a:cs typeface="+mn-cs"/>
              </a:rPr>
              <a:t>変更</a:t>
            </a:r>
            <a:endParaRPr kumimoji="1" lang="ja-JP" altLang="en-US" sz="1000" b="1" i="0" u="none" strike="noStrike" kern="1200" cap="none" spc="0" normalizeH="0" baseline="0" noProof="0" dirty="0">
              <a:ln>
                <a:noFill/>
              </a:ln>
              <a:solidFill>
                <a:schemeClr val="bg1"/>
              </a:solidFill>
              <a:effectLst/>
              <a:uLnTx/>
              <a:uFillTx/>
              <a:latin typeface="+mn-lt"/>
              <a:ea typeface="+mn-ea"/>
              <a:cs typeface="+mn-cs"/>
            </a:endParaRPr>
          </a:p>
        </p:txBody>
      </p:sp>
      <p:graphicFrame>
        <p:nvGraphicFramePr>
          <p:cNvPr id="12" name="表 11">
            <a:extLst>
              <a:ext uri="{FF2B5EF4-FFF2-40B4-BE49-F238E27FC236}">
                <a16:creationId xmlns:a16="http://schemas.microsoft.com/office/drawing/2014/main" id="{3BE5C8B7-7E83-18F0-0204-F6FBBF056A9F}"/>
              </a:ext>
            </a:extLst>
          </p:cNvPr>
          <p:cNvGraphicFramePr>
            <a:graphicFrameLocks noGrp="1"/>
          </p:cNvGraphicFramePr>
          <p:nvPr>
            <p:extLst>
              <p:ext uri="{D42A27DB-BD31-4B8C-83A1-F6EECF244321}">
                <p14:modId xmlns:p14="http://schemas.microsoft.com/office/powerpoint/2010/main" val="3199602334"/>
              </p:ext>
            </p:extLst>
          </p:nvPr>
        </p:nvGraphicFramePr>
        <p:xfrm>
          <a:off x="4981045" y="2540134"/>
          <a:ext cx="4261193" cy="434225"/>
        </p:xfrm>
        <a:graphic>
          <a:graphicData uri="http://schemas.openxmlformats.org/drawingml/2006/table">
            <a:tbl>
              <a:tblPr firstRow="1" bandRow="1">
                <a:tableStyleId>{5C22544A-7EE6-4342-B048-85BDC9FD1C3A}</a:tableStyleId>
              </a:tblPr>
              <a:tblGrid>
                <a:gridCol w="4261193">
                  <a:extLst>
                    <a:ext uri="{9D8B030D-6E8A-4147-A177-3AD203B41FA5}">
                      <a16:colId xmlns:a16="http://schemas.microsoft.com/office/drawing/2014/main" val="3435467798"/>
                    </a:ext>
                  </a:extLst>
                </a:gridCol>
              </a:tblGrid>
              <a:tr h="434225">
                <a:tc>
                  <a:txBody>
                    <a:bodyPr/>
                    <a:lstStyle/>
                    <a:p>
                      <a:pPr marL="0" indent="0">
                        <a:buFont typeface="Wingdings" panose="05000000000000000000" pitchFamily="2" charset="2"/>
                        <a:buNone/>
                      </a:pPr>
                      <a:r>
                        <a:rPr kumimoji="1" lang="en-US" altLang="ja-JP" sz="1200" b="1" dirty="0">
                          <a:solidFill>
                            <a:schemeClr val="tx1"/>
                          </a:solidFill>
                        </a:rPr>
                        <a:t>【</a:t>
                      </a:r>
                      <a:r>
                        <a:rPr kumimoji="1" lang="ja-JP" altLang="en-US" sz="1200" b="1" dirty="0">
                          <a:solidFill>
                            <a:schemeClr val="tx1"/>
                          </a:solidFill>
                        </a:rPr>
                        <a:t>リスク調整項目の見直し後</a:t>
                      </a:r>
                      <a:r>
                        <a:rPr kumimoji="1" lang="en-US" altLang="ja-JP" sz="1200" b="1" dirty="0">
                          <a:solidFill>
                            <a:schemeClr val="tx1"/>
                          </a:solidFill>
                        </a:rPr>
                        <a:t>】</a:t>
                      </a:r>
                      <a:endParaRPr kumimoji="1" lang="ja-JP" altLang="en-US" sz="12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4037295"/>
                  </a:ext>
                </a:extLst>
              </a:tr>
            </a:tbl>
          </a:graphicData>
        </a:graphic>
      </p:graphicFrame>
      <p:graphicFrame>
        <p:nvGraphicFramePr>
          <p:cNvPr id="13" name="表 12">
            <a:extLst>
              <a:ext uri="{FF2B5EF4-FFF2-40B4-BE49-F238E27FC236}">
                <a16:creationId xmlns:a16="http://schemas.microsoft.com/office/drawing/2014/main" id="{30BFD41D-1EB2-1AE4-26BC-B1BEFB0DC121}"/>
              </a:ext>
            </a:extLst>
          </p:cNvPr>
          <p:cNvGraphicFramePr>
            <a:graphicFrameLocks noGrp="1"/>
          </p:cNvGraphicFramePr>
          <p:nvPr>
            <p:extLst>
              <p:ext uri="{D42A27DB-BD31-4B8C-83A1-F6EECF244321}">
                <p14:modId xmlns:p14="http://schemas.microsoft.com/office/powerpoint/2010/main" val="2771003001"/>
              </p:ext>
            </p:extLst>
          </p:nvPr>
        </p:nvGraphicFramePr>
        <p:xfrm>
          <a:off x="5020776" y="5167312"/>
          <a:ext cx="4010265" cy="457200"/>
        </p:xfrm>
        <a:graphic>
          <a:graphicData uri="http://schemas.openxmlformats.org/drawingml/2006/table">
            <a:tbl>
              <a:tblPr firstRow="1" firstCol="1" bandRow="1">
                <a:tableStyleId>{F5AB1C69-6EDB-4FF4-983F-18BD219EF322}</a:tableStyleId>
              </a:tblPr>
              <a:tblGrid>
                <a:gridCol w="1185992">
                  <a:extLst>
                    <a:ext uri="{9D8B030D-6E8A-4147-A177-3AD203B41FA5}">
                      <a16:colId xmlns:a16="http://schemas.microsoft.com/office/drawing/2014/main" val="197663715"/>
                    </a:ext>
                  </a:extLst>
                </a:gridCol>
                <a:gridCol w="2824273">
                  <a:extLst>
                    <a:ext uri="{9D8B030D-6E8A-4147-A177-3AD203B41FA5}">
                      <a16:colId xmlns:a16="http://schemas.microsoft.com/office/drawing/2014/main" val="3425497293"/>
                    </a:ext>
                  </a:extLst>
                </a:gridCol>
              </a:tblGrid>
              <a:tr h="434224">
                <a:tc>
                  <a:txBody>
                    <a:bodyPr/>
                    <a:lstStyle/>
                    <a:p>
                      <a:pPr algn="l"/>
                      <a:r>
                        <a:rPr kumimoji="1" lang="ja-JP" altLang="en-US" sz="1200" b="1" strike="noStrike" baseline="0" dirty="0">
                          <a:solidFill>
                            <a:schemeClr val="tx1"/>
                          </a:solidFill>
                        </a:rPr>
                        <a:t>⑥官民利払い費用の差</a:t>
                      </a:r>
                      <a:endParaRPr kumimoji="1" lang="en-US" altLang="ja-JP" sz="1200" b="1" strike="noStrike" baseline="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左記④から変更無し。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58640526"/>
                  </a:ext>
                </a:extLst>
              </a:tr>
            </a:tbl>
          </a:graphicData>
        </a:graphic>
      </p:graphicFrame>
      <p:graphicFrame>
        <p:nvGraphicFramePr>
          <p:cNvPr id="14" name="表 13">
            <a:extLst>
              <a:ext uri="{FF2B5EF4-FFF2-40B4-BE49-F238E27FC236}">
                <a16:creationId xmlns:a16="http://schemas.microsoft.com/office/drawing/2014/main" id="{7E4E3725-D350-62C8-50CF-ECC84372C164}"/>
              </a:ext>
            </a:extLst>
          </p:cNvPr>
          <p:cNvGraphicFramePr>
            <a:graphicFrameLocks noGrp="1"/>
          </p:cNvGraphicFramePr>
          <p:nvPr>
            <p:extLst>
              <p:ext uri="{D42A27DB-BD31-4B8C-83A1-F6EECF244321}">
                <p14:modId xmlns:p14="http://schemas.microsoft.com/office/powerpoint/2010/main" val="3393411349"/>
              </p:ext>
            </p:extLst>
          </p:nvPr>
        </p:nvGraphicFramePr>
        <p:xfrm>
          <a:off x="320025" y="2934342"/>
          <a:ext cx="3883536" cy="2322198"/>
        </p:xfrm>
        <a:graphic>
          <a:graphicData uri="http://schemas.openxmlformats.org/drawingml/2006/table">
            <a:tbl>
              <a:tblPr firstRow="1" firstCol="1" bandRow="1">
                <a:tableStyleId>{F5AB1C69-6EDB-4FF4-983F-18BD219EF322}</a:tableStyleId>
              </a:tblPr>
              <a:tblGrid>
                <a:gridCol w="1168007">
                  <a:extLst>
                    <a:ext uri="{9D8B030D-6E8A-4147-A177-3AD203B41FA5}">
                      <a16:colId xmlns:a16="http://schemas.microsoft.com/office/drawing/2014/main" val="2531343881"/>
                    </a:ext>
                  </a:extLst>
                </a:gridCol>
                <a:gridCol w="2715529">
                  <a:extLst>
                    <a:ext uri="{9D8B030D-6E8A-4147-A177-3AD203B41FA5}">
                      <a16:colId xmlns:a16="http://schemas.microsoft.com/office/drawing/2014/main" val="2991078264"/>
                    </a:ext>
                  </a:extLst>
                </a:gridCol>
              </a:tblGrid>
              <a:tr h="296844">
                <a:tc>
                  <a:txBody>
                    <a:bodyPr/>
                    <a:lstStyle/>
                    <a:p>
                      <a:pPr algn="ctr"/>
                      <a:r>
                        <a:rPr kumimoji="1" lang="ja-JP" altLang="en-US" sz="1200" dirty="0"/>
                        <a:t>項目</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algn="ctr"/>
                      <a:r>
                        <a:rPr kumimoji="1" lang="ja-JP" altLang="en-US" sz="1200" dirty="0"/>
                        <a:t>内容</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568591357"/>
                  </a:ext>
                </a:extLst>
              </a:tr>
              <a:tr h="692637">
                <a:tc>
                  <a:txBody>
                    <a:bodyPr/>
                    <a:lstStyle/>
                    <a:p>
                      <a:pPr algn="l"/>
                      <a:r>
                        <a:rPr kumimoji="1" lang="ja-JP" altLang="en-US" sz="1200" b="1" dirty="0">
                          <a:solidFill>
                            <a:schemeClr val="tx1"/>
                          </a:solidFill>
                        </a:rPr>
                        <a:t>①</a:t>
                      </a:r>
                      <a:r>
                        <a:rPr kumimoji="1" lang="en-US" altLang="ja-JP" sz="1200" b="1" dirty="0">
                          <a:solidFill>
                            <a:schemeClr val="tx1"/>
                          </a:solidFill>
                        </a:rPr>
                        <a:t>SPC</a:t>
                      </a:r>
                      <a:r>
                        <a:rPr kumimoji="1" lang="ja-JP" altLang="en-US" sz="1200" b="1" dirty="0">
                          <a:solidFill>
                            <a:schemeClr val="tx1"/>
                          </a:solidFill>
                        </a:rPr>
                        <a:t>設立費用</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en-US" altLang="ja-JP" sz="1200" b="0" i="0" u="none" strike="noStrike" kern="1200" cap="none" spc="0" normalizeH="0" baseline="0" noProof="0" dirty="0">
                          <a:ln>
                            <a:noFill/>
                          </a:ln>
                          <a:solidFill>
                            <a:prstClr val="black"/>
                          </a:solidFill>
                          <a:effectLst/>
                          <a:uLnTx/>
                          <a:uFillTx/>
                          <a:latin typeface="+mn-lt"/>
                          <a:ea typeface="+mn-ea"/>
                          <a:cs typeface="+mn-cs"/>
                        </a:rPr>
                        <a:t>SPC</a:t>
                      </a:r>
                      <a:r>
                        <a:rPr kumimoji="1" lang="ja-JP" altLang="en-US" sz="1200" b="0" i="0" u="none" strike="noStrike" kern="1200" cap="none" spc="0" normalizeH="0" baseline="0" noProof="0" dirty="0">
                          <a:ln>
                            <a:noFill/>
                          </a:ln>
                          <a:solidFill>
                            <a:prstClr val="black"/>
                          </a:solidFill>
                          <a:effectLst/>
                          <a:uLnTx/>
                          <a:uFillTx/>
                          <a:latin typeface="+mn-lt"/>
                          <a:ea typeface="+mn-ea"/>
                          <a:cs typeface="+mn-cs"/>
                        </a:rPr>
                        <a:t>設立に必要な開業費や予備費等を想定し、資本金</a:t>
                      </a:r>
                      <a:r>
                        <a:rPr kumimoji="1" lang="en-US" altLang="ja-JP" sz="1200" b="0" i="0" u="none" strike="noStrike" kern="1200" cap="none" spc="0" normalizeH="0" baseline="0" noProof="0" dirty="0">
                          <a:ln>
                            <a:noFill/>
                          </a:ln>
                          <a:solidFill>
                            <a:prstClr val="black"/>
                          </a:solidFill>
                          <a:effectLst/>
                          <a:uLnTx/>
                          <a:uFillTx/>
                          <a:latin typeface="+mn-lt"/>
                          <a:ea typeface="+mn-ea"/>
                          <a:cs typeface="+mn-cs"/>
                        </a:rPr>
                        <a:t>1</a:t>
                      </a: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億円を最大値として設定</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33079676"/>
                  </a:ext>
                </a:extLst>
              </a:tr>
              <a:tr h="494741">
                <a:tc>
                  <a:txBody>
                    <a:bodyPr/>
                    <a:lstStyle/>
                    <a:p>
                      <a:pPr algn="l"/>
                      <a:r>
                        <a:rPr kumimoji="1" lang="ja-JP" altLang="en-US" sz="1200" b="1" dirty="0">
                          <a:solidFill>
                            <a:schemeClr val="tx1"/>
                          </a:solidFill>
                        </a:rPr>
                        <a:t>②</a:t>
                      </a:r>
                      <a:r>
                        <a:rPr kumimoji="1" lang="en-US" altLang="ja-JP" sz="1200" b="1" dirty="0">
                          <a:solidFill>
                            <a:schemeClr val="tx1"/>
                          </a:solidFill>
                        </a:rPr>
                        <a:t>SPC</a:t>
                      </a:r>
                      <a:r>
                        <a:rPr kumimoji="1" lang="ja-JP" altLang="en-US" sz="1200" b="1" dirty="0">
                          <a:solidFill>
                            <a:schemeClr val="tx1"/>
                          </a:solidFill>
                        </a:rPr>
                        <a:t>経費</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en-US" altLang="ja-JP" sz="1200" b="0" i="0" u="none" strike="noStrike" kern="1200" cap="none" spc="0" normalizeH="0" baseline="0" noProof="0" dirty="0">
                          <a:ln>
                            <a:noFill/>
                          </a:ln>
                          <a:solidFill>
                            <a:prstClr val="black"/>
                          </a:solidFill>
                          <a:effectLst/>
                          <a:uLnTx/>
                          <a:uFillTx/>
                          <a:latin typeface="+mn-lt"/>
                          <a:ea typeface="+mn-ea"/>
                          <a:cs typeface="+mn-cs"/>
                        </a:rPr>
                        <a:t>SPC</a:t>
                      </a: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の施設整備期間及び維持管理・運営期間で要する年間経費として設定</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81585696"/>
                  </a:ext>
                </a:extLst>
              </a:tr>
              <a:tr h="692637">
                <a:tc>
                  <a:txBody>
                    <a:bodyPr/>
                    <a:lstStyle/>
                    <a:p>
                      <a:pPr algn="l"/>
                      <a:r>
                        <a:rPr kumimoji="1" lang="ja-JP" altLang="en-US" sz="1200" b="1" dirty="0">
                          <a:solidFill>
                            <a:schemeClr val="tx1"/>
                          </a:solidFill>
                        </a:rPr>
                        <a:t>③</a:t>
                      </a:r>
                      <a:r>
                        <a:rPr kumimoji="1" lang="en-US" altLang="ja-JP" sz="1200" b="1" dirty="0">
                          <a:solidFill>
                            <a:schemeClr val="tx1"/>
                          </a:solidFill>
                        </a:rPr>
                        <a:t>SPC</a:t>
                      </a:r>
                      <a:r>
                        <a:rPr kumimoji="1" lang="ja-JP" altLang="en-US" sz="1200" b="1" dirty="0">
                          <a:solidFill>
                            <a:schemeClr val="tx1"/>
                          </a:solidFill>
                        </a:rPr>
                        <a:t>予備費</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契約保証金を想定し、（建設費</a:t>
                      </a:r>
                      <a:r>
                        <a:rPr kumimoji="1" lang="en-US" altLang="ja-JP" sz="1200" b="0" i="0" u="none" strike="noStrike" kern="1200" cap="none" spc="0" normalizeH="0" baseline="0" noProof="0" dirty="0">
                          <a:ln>
                            <a:noFill/>
                          </a:ln>
                          <a:solidFill>
                            <a:prstClr val="black"/>
                          </a:solidFill>
                          <a:effectLst/>
                          <a:uLnTx/>
                          <a:uFillTx/>
                          <a:latin typeface="+mn-lt"/>
                          <a:ea typeface="+mn-ea"/>
                          <a:cs typeface="+mn-cs"/>
                        </a:rPr>
                        <a:t>+</a:t>
                      </a:r>
                      <a:r>
                        <a:rPr kumimoji="1" lang="ja-JP" altLang="en-US" sz="1200" b="0" i="0" u="none" strike="noStrike" kern="1200" cap="none" spc="0" normalizeH="0" baseline="0" noProof="0" dirty="0">
                          <a:ln>
                            <a:noFill/>
                          </a:ln>
                          <a:solidFill>
                            <a:prstClr val="black"/>
                          </a:solidFill>
                          <a:effectLst/>
                          <a:uLnTx/>
                          <a:uFillTx/>
                          <a:latin typeface="+mn-lt"/>
                          <a:ea typeface="+mn-ea"/>
                          <a:cs typeface="+mn-cs"/>
                        </a:rPr>
                        <a:t>維持管理・運営費</a:t>
                      </a:r>
                      <a:r>
                        <a:rPr kumimoji="1" lang="en-US" altLang="ja-JP" sz="1200" b="0" i="0" u="none" strike="noStrike" kern="1200" cap="none" spc="0" normalizeH="0" baseline="0" noProof="0" dirty="0">
                          <a:ln>
                            <a:noFill/>
                          </a:ln>
                          <a:solidFill>
                            <a:prstClr val="black"/>
                          </a:solidFill>
                          <a:effectLst/>
                          <a:uLnTx/>
                          <a:uFillTx/>
                          <a:latin typeface="+mn-lt"/>
                          <a:ea typeface="+mn-ea"/>
                          <a:cs typeface="+mn-cs"/>
                        </a:rPr>
                        <a:t>+</a:t>
                      </a:r>
                      <a:r>
                        <a:rPr kumimoji="1" lang="ja-JP" altLang="en-US" sz="1200" b="0" i="0" u="none" strike="noStrike" kern="1200" cap="none" spc="0" normalizeH="0" baseline="0" noProof="0" dirty="0">
                          <a:ln>
                            <a:noFill/>
                          </a:ln>
                          <a:solidFill>
                            <a:prstClr val="black"/>
                          </a:solidFill>
                          <a:effectLst/>
                          <a:uLnTx/>
                          <a:uFillTx/>
                          <a:latin typeface="+mn-lt"/>
                          <a:ea typeface="+mn-ea"/>
                          <a:cs typeface="+mn-cs"/>
                        </a:rPr>
                        <a:t>利払い額）</a:t>
                      </a:r>
                      <a:r>
                        <a:rPr kumimoji="1" lang="en-US" altLang="ja-JP" sz="1200" b="0" i="0" u="none" strike="noStrike" kern="1200" cap="none" spc="0" normalizeH="0" baseline="0" noProof="0" dirty="0">
                          <a:ln>
                            <a:noFill/>
                          </a:ln>
                          <a:solidFill>
                            <a:prstClr val="black"/>
                          </a:solidFill>
                          <a:effectLst/>
                          <a:uLnTx/>
                          <a:uFillTx/>
                          <a:latin typeface="+mn-lt"/>
                          <a:ea typeface="+mn-ea"/>
                          <a:cs typeface="+mn-cs"/>
                        </a:rPr>
                        <a:t>×10%</a:t>
                      </a:r>
                      <a:r>
                        <a:rPr kumimoji="1" lang="ja-JP" altLang="en-US" sz="1200" b="0" i="0" u="none" strike="noStrike" kern="1200" cap="none" spc="0" normalizeH="0" baseline="0" noProof="0" dirty="0">
                          <a:ln>
                            <a:noFill/>
                          </a:ln>
                          <a:solidFill>
                            <a:prstClr val="black"/>
                          </a:solidFill>
                          <a:effectLst/>
                          <a:uLnTx/>
                          <a:uFillTx/>
                          <a:latin typeface="+mn-lt"/>
                          <a:ea typeface="+mn-ea"/>
                          <a:cs typeface="+mn-cs"/>
                        </a:rPr>
                        <a:t>として設定</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72999502"/>
                  </a:ext>
                </a:extLst>
              </a:tr>
            </a:tbl>
          </a:graphicData>
        </a:graphic>
      </p:graphicFrame>
      <p:graphicFrame>
        <p:nvGraphicFramePr>
          <p:cNvPr id="15" name="表 14">
            <a:extLst>
              <a:ext uri="{FF2B5EF4-FFF2-40B4-BE49-F238E27FC236}">
                <a16:creationId xmlns:a16="http://schemas.microsoft.com/office/drawing/2014/main" id="{91DD690E-213C-F831-AF3B-A4DA898336C5}"/>
              </a:ext>
            </a:extLst>
          </p:cNvPr>
          <p:cNvGraphicFramePr>
            <a:graphicFrameLocks noGrp="1"/>
          </p:cNvGraphicFramePr>
          <p:nvPr>
            <p:extLst>
              <p:ext uri="{D42A27DB-BD31-4B8C-83A1-F6EECF244321}">
                <p14:modId xmlns:p14="http://schemas.microsoft.com/office/powerpoint/2010/main" val="2581571605"/>
              </p:ext>
            </p:extLst>
          </p:nvPr>
        </p:nvGraphicFramePr>
        <p:xfrm>
          <a:off x="320024" y="5304235"/>
          <a:ext cx="3883537" cy="457200"/>
        </p:xfrm>
        <a:graphic>
          <a:graphicData uri="http://schemas.openxmlformats.org/drawingml/2006/table">
            <a:tbl>
              <a:tblPr firstRow="1" firstCol="1" bandRow="1">
                <a:tableStyleId>{F5AB1C69-6EDB-4FF4-983F-18BD219EF322}</a:tableStyleId>
              </a:tblPr>
              <a:tblGrid>
                <a:gridCol w="1173157">
                  <a:extLst>
                    <a:ext uri="{9D8B030D-6E8A-4147-A177-3AD203B41FA5}">
                      <a16:colId xmlns:a16="http://schemas.microsoft.com/office/drawing/2014/main" val="197663715"/>
                    </a:ext>
                  </a:extLst>
                </a:gridCol>
                <a:gridCol w="2710380">
                  <a:extLst>
                    <a:ext uri="{9D8B030D-6E8A-4147-A177-3AD203B41FA5}">
                      <a16:colId xmlns:a16="http://schemas.microsoft.com/office/drawing/2014/main" val="3425497293"/>
                    </a:ext>
                  </a:extLst>
                </a:gridCol>
              </a:tblGrid>
              <a:tr h="434224">
                <a:tc>
                  <a:txBody>
                    <a:bodyPr/>
                    <a:lstStyle/>
                    <a:p>
                      <a:pPr algn="l"/>
                      <a:r>
                        <a:rPr kumimoji="1" lang="ja-JP" altLang="en-US" sz="1200" b="1" strike="noStrike" baseline="0" dirty="0">
                          <a:solidFill>
                            <a:schemeClr val="tx1"/>
                          </a:solidFill>
                        </a:rPr>
                        <a:t>④官民利払い費用の差</a:t>
                      </a:r>
                      <a:endParaRPr kumimoji="1" lang="en-US" altLang="ja-JP" sz="1200" b="1" strike="noStrike" baseline="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200" b="0" i="0" u="none" strike="noStrike" kern="1200" cap="none" spc="0" normalizeH="0" baseline="0" noProof="0" dirty="0">
                          <a:ln>
                            <a:noFill/>
                          </a:ln>
                          <a:solidFill>
                            <a:prstClr val="black"/>
                          </a:solidFill>
                          <a:effectLst/>
                          <a:uLnTx/>
                          <a:uFillTx/>
                          <a:latin typeface="Calibri"/>
                          <a:ea typeface="Yu Gothic UI"/>
                          <a:cs typeface="+mn-cs"/>
                        </a:rPr>
                        <a:t>割賦払いに係る調達コストの差</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58640526"/>
                  </a:ext>
                </a:extLst>
              </a:tr>
            </a:tbl>
          </a:graphicData>
        </a:graphic>
      </p:graphicFrame>
      <p:graphicFrame>
        <p:nvGraphicFramePr>
          <p:cNvPr id="16" name="表 15">
            <a:extLst>
              <a:ext uri="{FF2B5EF4-FFF2-40B4-BE49-F238E27FC236}">
                <a16:creationId xmlns:a16="http://schemas.microsoft.com/office/drawing/2014/main" id="{510202FB-7C98-44E7-71E5-E491D165F582}"/>
              </a:ext>
            </a:extLst>
          </p:cNvPr>
          <p:cNvGraphicFramePr>
            <a:graphicFrameLocks noGrp="1"/>
          </p:cNvGraphicFramePr>
          <p:nvPr>
            <p:extLst>
              <p:ext uri="{D42A27DB-BD31-4B8C-83A1-F6EECF244321}">
                <p14:modId xmlns:p14="http://schemas.microsoft.com/office/powerpoint/2010/main" val="3330902947"/>
              </p:ext>
            </p:extLst>
          </p:nvPr>
        </p:nvGraphicFramePr>
        <p:xfrm>
          <a:off x="291448" y="2540135"/>
          <a:ext cx="4058593" cy="434225"/>
        </p:xfrm>
        <a:graphic>
          <a:graphicData uri="http://schemas.openxmlformats.org/drawingml/2006/table">
            <a:tbl>
              <a:tblPr firstRow="1" bandRow="1">
                <a:tableStyleId>{5C22544A-7EE6-4342-B048-85BDC9FD1C3A}</a:tableStyleId>
              </a:tblPr>
              <a:tblGrid>
                <a:gridCol w="4058593">
                  <a:extLst>
                    <a:ext uri="{9D8B030D-6E8A-4147-A177-3AD203B41FA5}">
                      <a16:colId xmlns:a16="http://schemas.microsoft.com/office/drawing/2014/main" val="3435467798"/>
                    </a:ext>
                  </a:extLst>
                </a:gridCol>
              </a:tblGrid>
              <a:tr h="434225">
                <a:tc>
                  <a:txBody>
                    <a:bodyPr/>
                    <a:lstStyle/>
                    <a:p>
                      <a:pPr marL="0" indent="0">
                        <a:buFont typeface="Wingdings" panose="05000000000000000000" pitchFamily="2" charset="2"/>
                        <a:buNone/>
                      </a:pPr>
                      <a:r>
                        <a:rPr kumimoji="1" lang="en-US" altLang="ja-JP" sz="1200" b="1" dirty="0">
                          <a:solidFill>
                            <a:schemeClr val="tx1"/>
                          </a:solidFill>
                        </a:rPr>
                        <a:t>【</a:t>
                      </a:r>
                      <a:r>
                        <a:rPr kumimoji="1" lang="ja-JP" altLang="en-US" sz="1200" b="1" dirty="0">
                          <a:solidFill>
                            <a:schemeClr val="tx1"/>
                          </a:solidFill>
                        </a:rPr>
                        <a:t>リスク調整項目の内容（</a:t>
                      </a:r>
                      <a:r>
                        <a:rPr kumimoji="1" lang="en-US" altLang="ja-JP" sz="1200" b="1" dirty="0">
                          <a:solidFill>
                            <a:schemeClr val="tx1"/>
                          </a:solidFill>
                        </a:rPr>
                        <a:t>BTO</a:t>
                      </a:r>
                      <a:r>
                        <a:rPr kumimoji="1" lang="ja-JP" altLang="en-US" sz="1200" b="1" dirty="0">
                          <a:solidFill>
                            <a:schemeClr val="tx1"/>
                          </a:solidFill>
                        </a:rPr>
                        <a:t>用の算定フォーマット）</a:t>
                      </a:r>
                      <a:r>
                        <a:rPr kumimoji="1" lang="en-US" altLang="ja-JP" sz="1200" b="1" dirty="0">
                          <a:solidFill>
                            <a:schemeClr val="tx1"/>
                          </a:solidFill>
                        </a:rPr>
                        <a:t>】</a:t>
                      </a:r>
                      <a:endParaRPr kumimoji="1" lang="ja-JP" altLang="en-US" sz="12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4037295"/>
                  </a:ext>
                </a:extLst>
              </a:tr>
            </a:tbl>
          </a:graphicData>
        </a:graphic>
      </p:graphicFrame>
      <p:sp>
        <p:nvSpPr>
          <p:cNvPr id="3" name="スライド番号プレースホルダー 2">
            <a:extLst>
              <a:ext uri="{FF2B5EF4-FFF2-40B4-BE49-F238E27FC236}">
                <a16:creationId xmlns:a16="http://schemas.microsoft.com/office/drawing/2014/main" id="{2F5761C6-7E75-E92D-4070-E22E2433A1EA}"/>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a:t>
            </a:fld>
            <a:endParaRPr lang="ja-JP" altLang="en-US" dirty="0">
              <a:solidFill>
                <a:schemeClr val="tx1"/>
              </a:solidFill>
            </a:endParaRPr>
          </a:p>
        </p:txBody>
      </p:sp>
    </p:spTree>
    <p:extLst>
      <p:ext uri="{BB962C8B-B14F-4D97-AF65-F5344CB8AC3E}">
        <p14:creationId xmlns:p14="http://schemas.microsoft.com/office/powerpoint/2010/main" val="3080409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51AF90-6631-924E-1808-2EB00F96BD41}"/>
              </a:ext>
            </a:extLst>
          </p:cNvPr>
          <p:cNvSpPr>
            <a:spLocks noGrp="1"/>
          </p:cNvSpPr>
          <p:nvPr>
            <p:ph type="title"/>
          </p:nvPr>
        </p:nvSpPr>
        <p:spPr>
          <a:xfrm>
            <a:off x="628650" y="365127"/>
            <a:ext cx="7886700" cy="823594"/>
          </a:xfrm>
        </p:spPr>
        <p:txBody>
          <a:bodyPr/>
          <a:lstStyle/>
          <a:p>
            <a:r>
              <a:rPr kumimoji="1" lang="ja-JP" altLang="en-US"/>
              <a:t>全体を通じて</a:t>
            </a:r>
          </a:p>
        </p:txBody>
      </p:sp>
      <p:sp>
        <p:nvSpPr>
          <p:cNvPr id="3" name="テキスト プレースホルダー 2">
            <a:extLst>
              <a:ext uri="{FF2B5EF4-FFF2-40B4-BE49-F238E27FC236}">
                <a16:creationId xmlns:a16="http://schemas.microsoft.com/office/drawing/2014/main" id="{26CFBF40-5657-398C-5813-00E97AB7605B}"/>
              </a:ext>
            </a:extLst>
          </p:cNvPr>
          <p:cNvSpPr>
            <a:spLocks noGrp="1"/>
          </p:cNvSpPr>
          <p:nvPr>
            <p:ph type="body" idx="1"/>
          </p:nvPr>
        </p:nvSpPr>
        <p:spPr>
          <a:xfrm>
            <a:off x="628650" y="1383030"/>
            <a:ext cx="7886700" cy="4793933"/>
          </a:xfrm>
        </p:spPr>
        <p:txBody>
          <a:bodyPr>
            <a:normAutofit/>
          </a:bodyPr>
          <a:lstStyle/>
          <a:p>
            <a:pPr marL="628650" indent="-514350">
              <a:buAutoNum type="arabicParenR"/>
            </a:pPr>
            <a:r>
              <a:rPr kumimoji="1" lang="ja-JP" altLang="en-US" sz="2400">
                <a:latin typeface="Meiryo UI" panose="020B0604030504040204" pitchFamily="34" charset="-128"/>
                <a:ea typeface="Meiryo UI" panose="020B0604030504040204" pitchFamily="34" charset="-128"/>
              </a:rPr>
              <a:t>現状、</a:t>
            </a:r>
            <a:r>
              <a:rPr kumimoji="1" lang="en-US" altLang="ja-JP" sz="2400" dirty="0">
                <a:latin typeface="Meiryo UI" panose="020B0604030504040204" pitchFamily="34" charset="-128"/>
                <a:ea typeface="Meiryo UI" panose="020B0604030504040204" pitchFamily="34" charset="-128"/>
              </a:rPr>
              <a:t>VFM</a:t>
            </a:r>
            <a:r>
              <a:rPr kumimoji="1" lang="ja-JP" altLang="en-US" sz="2400">
                <a:latin typeface="Meiryo UI" panose="020B0604030504040204" pitchFamily="34" charset="-128"/>
                <a:ea typeface="Meiryo UI" panose="020B0604030504040204" pitchFamily="34" charset="-128"/>
              </a:rPr>
              <a:t>算定の作業量は小さくありませんが、</a:t>
            </a:r>
            <a:r>
              <a:rPr kumimoji="1" lang="en-US" altLang="ja-JP" sz="2400" dirty="0">
                <a:latin typeface="Meiryo UI" panose="020B0604030504040204" pitchFamily="34" charset="-128"/>
                <a:ea typeface="Meiryo UI" panose="020B0604030504040204" pitchFamily="34" charset="-128"/>
              </a:rPr>
              <a:t>PFI</a:t>
            </a:r>
            <a:r>
              <a:rPr kumimoji="1" lang="ja-JP" altLang="en-US" sz="2400">
                <a:latin typeface="Meiryo UI" panose="020B0604030504040204" pitchFamily="34" charset="-128"/>
                <a:ea typeface="Meiryo UI" panose="020B0604030504040204" pitchFamily="34" charset="-128"/>
              </a:rPr>
              <a:t>事業開始・運営全体のそれに比べれば、ごく一部。</a:t>
            </a:r>
            <a:endParaRPr kumimoji="1" lang="en-US" altLang="ja-JP" sz="2400" dirty="0">
              <a:latin typeface="Meiryo UI" panose="020B0604030504040204" pitchFamily="34" charset="-128"/>
              <a:ea typeface="Meiryo UI" panose="020B0604030504040204" pitchFamily="34" charset="-128"/>
            </a:endParaRPr>
          </a:p>
          <a:p>
            <a:pPr marL="628650" indent="-514350">
              <a:buAutoNum type="arabicParenR"/>
            </a:pPr>
            <a:endParaRPr kumimoji="1" lang="en-US" altLang="ja-JP" sz="2400" dirty="0">
              <a:latin typeface="Meiryo UI" panose="020B0604030504040204" pitchFamily="34" charset="-128"/>
              <a:ea typeface="Meiryo UI" panose="020B0604030504040204" pitchFamily="34" charset="-128"/>
            </a:endParaRPr>
          </a:p>
          <a:p>
            <a:pPr marL="628650" indent="-514350">
              <a:buAutoNum type="arabicParenR"/>
            </a:pPr>
            <a:r>
              <a:rPr kumimoji="1" lang="ja-JP" altLang="en-US" sz="2400">
                <a:latin typeface="Meiryo UI" panose="020B0604030504040204" pitchFamily="34" charset="-128"/>
                <a:ea typeface="Meiryo UI" panose="020B0604030504040204" pitchFamily="34" charset="-128"/>
              </a:rPr>
              <a:t>そのごく一部に、算定シートのようなツールを導入して、施設管理者ご担当者の負担を軽減して、事業開始・運営という本題の方に注力していただきたい、というのが、本件の趣旨。</a:t>
            </a:r>
            <a:endParaRPr kumimoji="1" lang="en-US" altLang="ja-JP" sz="2400" dirty="0">
              <a:latin typeface="Meiryo UI" panose="020B0604030504040204" pitchFamily="34" charset="-128"/>
              <a:ea typeface="Meiryo UI" panose="020B0604030504040204" pitchFamily="34" charset="-128"/>
            </a:endParaRPr>
          </a:p>
          <a:p>
            <a:pPr marL="628650" indent="-514350">
              <a:buAutoNum type="arabicParenR"/>
            </a:pPr>
            <a:endParaRPr kumimoji="1" lang="en-US" altLang="ja-JP" sz="2400" dirty="0">
              <a:latin typeface="Meiryo UI" panose="020B0604030504040204" pitchFamily="34" charset="-128"/>
              <a:ea typeface="Meiryo UI" panose="020B0604030504040204" pitchFamily="34" charset="-128"/>
            </a:endParaRPr>
          </a:p>
          <a:p>
            <a:pPr marL="628650" indent="-514350">
              <a:buAutoNum type="arabicParenR"/>
            </a:pPr>
            <a:r>
              <a:rPr kumimoji="1" lang="en-US" altLang="ja-JP" sz="2400" dirty="0">
                <a:latin typeface="Meiryo UI" panose="020B0604030504040204" pitchFamily="34" charset="-128"/>
                <a:ea typeface="Meiryo UI" panose="020B0604030504040204" pitchFamily="34" charset="-128"/>
              </a:rPr>
              <a:t>PFI</a:t>
            </a:r>
            <a:r>
              <a:rPr kumimoji="1" lang="ja-JP" altLang="en-US" sz="2400">
                <a:latin typeface="Meiryo UI" panose="020B0604030504040204" pitchFamily="34" charset="-128"/>
                <a:ea typeface="Meiryo UI" panose="020B0604030504040204" pitchFamily="34" charset="-128"/>
              </a:rPr>
              <a:t>事業の開始・運営は、多くの関係者を巻き込む大変な作業。定量的評価へのツール導入が、そうした関係者との協議・説明への、説得的な材料の提供に貢献できれば、ありがたい。</a:t>
            </a:r>
            <a:endParaRPr kumimoji="1" lang="en-US" altLang="ja-JP" sz="2400" dirty="0">
              <a:latin typeface="Meiryo UI" panose="020B0604030504040204" pitchFamily="34" charset="-128"/>
              <a:ea typeface="Meiryo UI" panose="020B0604030504040204" pitchFamily="34" charset="-128"/>
            </a:endParaRPr>
          </a:p>
        </p:txBody>
      </p:sp>
      <p:sp>
        <p:nvSpPr>
          <p:cNvPr id="4" name="スライド番号プレースホルダー 2">
            <a:extLst>
              <a:ext uri="{FF2B5EF4-FFF2-40B4-BE49-F238E27FC236}">
                <a16:creationId xmlns:a16="http://schemas.microsoft.com/office/drawing/2014/main" id="{24379E5B-1198-B229-2A97-E339DE35EBBF}"/>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19</a:t>
            </a:fld>
            <a:endParaRPr lang="ja-JP" altLang="en-US" dirty="0">
              <a:solidFill>
                <a:schemeClr val="tx1"/>
              </a:solidFill>
            </a:endParaRPr>
          </a:p>
        </p:txBody>
      </p:sp>
    </p:spTree>
    <p:extLst>
      <p:ext uri="{BB962C8B-B14F-4D97-AF65-F5344CB8AC3E}">
        <p14:creationId xmlns:p14="http://schemas.microsoft.com/office/powerpoint/2010/main" val="119701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3B432-8994-16EF-AA16-DA93A9F8EA62}"/>
              </a:ext>
            </a:extLst>
          </p:cNvPr>
          <p:cNvSpPr>
            <a:spLocks noGrp="1"/>
          </p:cNvSpPr>
          <p:nvPr>
            <p:ph type="title"/>
          </p:nvPr>
        </p:nvSpPr>
        <p:spPr>
          <a:xfrm>
            <a:off x="388620" y="303530"/>
            <a:ext cx="7886700" cy="755013"/>
          </a:xfrm>
        </p:spPr>
        <p:txBody>
          <a:bodyPr>
            <a:normAutofit/>
          </a:bodyPr>
          <a:lstStyle/>
          <a:p>
            <a:r>
              <a:rPr kumimoji="1" lang="ja-JP" altLang="en-US" sz="3200"/>
              <a:t>コンセッションでは、「リスク</a:t>
            </a:r>
            <a:r>
              <a:rPr kumimoji="1" lang="en-US" altLang="ja-JP" sz="3200" dirty="0"/>
              <a:t> ≒ </a:t>
            </a:r>
            <a:r>
              <a:rPr kumimoji="1" lang="ja-JP" altLang="en-US" sz="3200"/>
              <a:t>投資」</a:t>
            </a:r>
          </a:p>
        </p:txBody>
      </p:sp>
      <p:sp>
        <p:nvSpPr>
          <p:cNvPr id="3" name="テキスト プレースホルダー 2">
            <a:extLst>
              <a:ext uri="{FF2B5EF4-FFF2-40B4-BE49-F238E27FC236}">
                <a16:creationId xmlns:a16="http://schemas.microsoft.com/office/drawing/2014/main" id="{5F5BC040-9C00-A248-E61D-0B7B68D31BAE}"/>
              </a:ext>
            </a:extLst>
          </p:cNvPr>
          <p:cNvSpPr>
            <a:spLocks noGrp="1"/>
          </p:cNvSpPr>
          <p:nvPr>
            <p:ph type="body" idx="1"/>
          </p:nvPr>
        </p:nvSpPr>
        <p:spPr>
          <a:xfrm>
            <a:off x="628650" y="1200150"/>
            <a:ext cx="7886700" cy="4976813"/>
          </a:xfrm>
        </p:spPr>
        <p:txBody>
          <a:bodyPr>
            <a:normAutofit fontScale="92500"/>
          </a:bodyPr>
          <a:lstStyle/>
          <a:p>
            <a:pPr marL="628650" indent="-514350">
              <a:lnSpc>
                <a:spcPts val="2880"/>
              </a:lnSpc>
              <a:buAutoNum type="arabicParenR"/>
            </a:pPr>
            <a:r>
              <a:rPr kumimoji="1" lang="ja-JP" altLang="en-US" sz="2400">
                <a:solidFill>
                  <a:schemeClr val="accent2">
                    <a:lumMod val="75000"/>
                  </a:schemeClr>
                </a:solidFill>
                <a:latin typeface="Meiryo UI" panose="020B0604030504040204" pitchFamily="34" charset="-128"/>
                <a:ea typeface="Meiryo UI" panose="020B0604030504040204" pitchFamily="34" charset="-128"/>
              </a:rPr>
              <a:t>「</a:t>
            </a:r>
            <a:r>
              <a:rPr kumimoji="1" lang="en-US" altLang="ja-JP" sz="2400" dirty="0">
                <a:solidFill>
                  <a:schemeClr val="accent2">
                    <a:lumMod val="75000"/>
                  </a:schemeClr>
                </a:solidFill>
                <a:latin typeface="Meiryo UI" panose="020B0604030504040204" pitchFamily="34" charset="-128"/>
                <a:ea typeface="Meiryo UI" panose="020B0604030504040204" pitchFamily="34" charset="-128"/>
              </a:rPr>
              <a:t>PSC</a:t>
            </a:r>
            <a:r>
              <a:rPr kumimoji="1" lang="ja-JP" altLang="en-US" sz="2400">
                <a:solidFill>
                  <a:schemeClr val="accent2">
                    <a:lumMod val="75000"/>
                  </a:schemeClr>
                </a:solidFill>
                <a:latin typeface="Meiryo UI" panose="020B0604030504040204" pitchFamily="34" charset="-128"/>
                <a:ea typeface="Meiryo UI" panose="020B0604030504040204" pitchFamily="34" charset="-128"/>
              </a:rPr>
              <a:t>ー</a:t>
            </a:r>
            <a:r>
              <a:rPr kumimoji="1" lang="en-US" altLang="ja-JP" sz="2400" dirty="0">
                <a:solidFill>
                  <a:schemeClr val="accent2">
                    <a:lumMod val="75000"/>
                  </a:schemeClr>
                </a:solidFill>
                <a:latin typeface="Meiryo UI" panose="020B0604030504040204" pitchFamily="34" charset="-128"/>
                <a:ea typeface="Meiryo UI" panose="020B0604030504040204" pitchFamily="34" charset="-128"/>
              </a:rPr>
              <a:t>PFI-LCC</a:t>
            </a:r>
            <a:r>
              <a:rPr kumimoji="1" lang="ja-JP" altLang="en-US" sz="2400">
                <a:solidFill>
                  <a:schemeClr val="accent2">
                    <a:lumMod val="75000"/>
                  </a:schemeClr>
                </a:solidFill>
                <a:latin typeface="Meiryo UI" panose="020B0604030504040204" pitchFamily="34" charset="-128"/>
                <a:ea typeface="Meiryo UI" panose="020B0604030504040204" pitchFamily="34" charset="-128"/>
              </a:rPr>
              <a:t>」方式で</a:t>
            </a:r>
            <a:r>
              <a:rPr kumimoji="1" lang="en-US" altLang="ja-JP" sz="2400" dirty="0">
                <a:solidFill>
                  <a:schemeClr val="accent2">
                    <a:lumMod val="75000"/>
                  </a:schemeClr>
                </a:solidFill>
                <a:latin typeface="Meiryo UI" panose="020B0604030504040204" pitchFamily="34" charset="-128"/>
                <a:ea typeface="Meiryo UI" panose="020B0604030504040204" pitchFamily="34" charset="-128"/>
              </a:rPr>
              <a:t>VFM</a:t>
            </a:r>
            <a:r>
              <a:rPr kumimoji="1" lang="ja-JP" altLang="en-US" sz="2400">
                <a:solidFill>
                  <a:schemeClr val="accent2">
                    <a:lumMod val="75000"/>
                  </a:schemeClr>
                </a:solidFill>
                <a:latin typeface="Meiryo UI" panose="020B0604030504040204" pitchFamily="34" charset="-128"/>
                <a:ea typeface="Meiryo UI" panose="020B0604030504040204" pitchFamily="34" charset="-128"/>
              </a:rPr>
              <a:t>を算定</a:t>
            </a:r>
            <a:r>
              <a:rPr kumimoji="1" lang="ja-JP" altLang="en-US" sz="2400">
                <a:latin typeface="Meiryo UI" panose="020B0604030504040204" pitchFamily="34" charset="-128"/>
                <a:ea typeface="Meiryo UI" panose="020B0604030504040204" pitchFamily="34" charset="-128"/>
              </a:rPr>
              <a:t>する場合、</a:t>
            </a:r>
            <a:r>
              <a:rPr kumimoji="1" lang="ja-JP" altLang="en-US" sz="2400">
                <a:solidFill>
                  <a:schemeClr val="accent2">
                    <a:lumMod val="75000"/>
                  </a:schemeClr>
                </a:solidFill>
                <a:latin typeface="Meiryo UI" panose="020B0604030504040204" pitchFamily="34" charset="-128"/>
                <a:ea typeface="Meiryo UI" panose="020B0604030504040204" pitchFamily="34" charset="-128"/>
              </a:rPr>
              <a:t>「競争の効果の反映」、「リスク調整」</a:t>
            </a:r>
            <a:r>
              <a:rPr kumimoji="1" lang="ja-JP" altLang="en-US" sz="2400">
                <a:latin typeface="Meiryo UI" panose="020B0604030504040204" pitchFamily="34" charset="-128"/>
                <a:ea typeface="Meiryo UI" panose="020B0604030504040204" pitchFamily="34" charset="-128"/>
              </a:rPr>
              <a:t>は必須。</a:t>
            </a:r>
            <a:endParaRPr kumimoji="1" lang="en-US" altLang="ja-JP" sz="2400" dirty="0">
              <a:latin typeface="Meiryo UI" panose="020B0604030504040204" pitchFamily="34" charset="-128"/>
              <a:ea typeface="Meiryo UI" panose="020B0604030504040204" pitchFamily="34" charset="-128"/>
            </a:endParaRPr>
          </a:p>
          <a:p>
            <a:pPr marL="114300" indent="0">
              <a:lnSpc>
                <a:spcPts val="1680"/>
              </a:lnSpc>
              <a:spcBef>
                <a:spcPts val="0"/>
              </a:spcBef>
              <a:buNone/>
            </a:pPr>
            <a:endParaRPr kumimoji="1" lang="en-US" altLang="ja-JP" sz="2400" dirty="0">
              <a:latin typeface="Meiryo UI" panose="020B0604030504040204" pitchFamily="34" charset="-128"/>
              <a:ea typeface="Meiryo UI" panose="020B0604030504040204" pitchFamily="34" charset="-128"/>
            </a:endParaRPr>
          </a:p>
          <a:p>
            <a:pPr marL="628650" indent="-514350">
              <a:lnSpc>
                <a:spcPts val="2880"/>
              </a:lnSpc>
              <a:buFont typeface="Wingdings" pitchFamily="2" charset="2"/>
              <a:buAutoNum type="arabicParenR" startAt="2"/>
            </a:pPr>
            <a:r>
              <a:rPr kumimoji="1" lang="ja-JP" altLang="en-US" sz="2400">
                <a:solidFill>
                  <a:schemeClr val="accent2">
                    <a:lumMod val="75000"/>
                  </a:schemeClr>
                </a:solidFill>
                <a:latin typeface="Meiryo UI" panose="020B0604030504040204" pitchFamily="34" charset="-128"/>
                <a:ea typeface="Meiryo UI" panose="020B0604030504040204" pitchFamily="34" charset="-128"/>
              </a:rPr>
              <a:t>コンセッション</a:t>
            </a:r>
            <a:r>
              <a:rPr kumimoji="1" lang="ja-JP" altLang="en-US" sz="2400">
                <a:latin typeface="Meiryo UI" panose="020B0604030504040204" pitchFamily="34" charset="-128"/>
                <a:ea typeface="Meiryo UI" panose="020B0604030504040204" pitchFamily="34" charset="-128"/>
              </a:rPr>
              <a:t>では、</a:t>
            </a:r>
            <a:r>
              <a:rPr kumimoji="1" lang="ja-JP" altLang="en-US" sz="2400" u="sng">
                <a:latin typeface="Meiryo UI" panose="020B0604030504040204" pitchFamily="34" charset="-128"/>
                <a:ea typeface="Meiryo UI" panose="020B0604030504040204" pitchFamily="34" charset="-128"/>
              </a:rPr>
              <a:t>事業の収益性は、事業者の投資とその運営次第</a:t>
            </a:r>
            <a:r>
              <a:rPr kumimoji="1" lang="ja-JP" altLang="en-US" sz="2400">
                <a:latin typeface="Meiryo UI" panose="020B0604030504040204" pitchFamily="34" charset="-128"/>
                <a:ea typeface="Meiryo UI" panose="020B0604030504040204" pitchFamily="34" charset="-128"/>
              </a:rPr>
              <a:t>。従って、それに係る</a:t>
            </a:r>
            <a:r>
              <a:rPr kumimoji="1" lang="ja-JP" altLang="en-US" sz="2400">
                <a:solidFill>
                  <a:schemeClr val="accent2">
                    <a:lumMod val="75000"/>
                  </a:schemeClr>
                </a:solidFill>
                <a:latin typeface="Meiryo UI" panose="020B0604030504040204" pitchFamily="34" charset="-128"/>
                <a:ea typeface="Meiryo UI" panose="020B0604030504040204" pitchFamily="34" charset="-128"/>
              </a:rPr>
              <a:t>リスクも自ら取って管理します</a:t>
            </a:r>
            <a:r>
              <a:rPr kumimoji="1" lang="ja-JP" altLang="en-US" sz="2400">
                <a:latin typeface="Meiryo UI" panose="020B0604030504040204" pitchFamily="34" charset="-128"/>
                <a:ea typeface="Meiryo UI" panose="020B0604030504040204" pitchFamily="34" charset="-128"/>
              </a:rPr>
              <a:t>。</a:t>
            </a:r>
            <a:endParaRPr kumimoji="1" lang="en-US" altLang="ja-JP" sz="2400" dirty="0">
              <a:latin typeface="Meiryo UI" panose="020B0604030504040204" pitchFamily="34" charset="-128"/>
              <a:ea typeface="Meiryo UI" panose="020B0604030504040204" pitchFamily="34" charset="-128"/>
            </a:endParaRPr>
          </a:p>
          <a:p>
            <a:pPr marL="114300" indent="0">
              <a:lnSpc>
                <a:spcPts val="1680"/>
              </a:lnSpc>
              <a:spcBef>
                <a:spcPts val="0"/>
              </a:spcBef>
              <a:buNone/>
            </a:pPr>
            <a:endParaRPr kumimoji="1" lang="en-US" altLang="ja-JP" sz="2400" dirty="0">
              <a:latin typeface="Meiryo UI" panose="020B0604030504040204" pitchFamily="34" charset="-128"/>
              <a:ea typeface="Meiryo UI" panose="020B0604030504040204" pitchFamily="34" charset="-128"/>
            </a:endParaRPr>
          </a:p>
          <a:p>
            <a:pPr marL="628650" indent="-514350">
              <a:lnSpc>
                <a:spcPts val="2880"/>
              </a:lnSpc>
              <a:buFont typeface="Wingdings" pitchFamily="2" charset="2"/>
              <a:buAutoNum type="arabicParenR" startAt="3"/>
            </a:pPr>
            <a:r>
              <a:rPr kumimoji="1" lang="ja-JP" altLang="en-US" sz="2400">
                <a:latin typeface="Meiryo UI" panose="020B0604030504040204" pitchFamily="34" charset="-128"/>
                <a:ea typeface="Meiryo UI" panose="020B0604030504040204" pitchFamily="34" charset="-128"/>
              </a:rPr>
              <a:t>事業者は、投資する「運営権対価」の金額を、必要な利益率（≒リスクの高さ）を設定して、割り出しています。この</a:t>
            </a:r>
            <a:r>
              <a:rPr kumimoji="1" lang="ja-JP" altLang="en-US" sz="2400">
                <a:solidFill>
                  <a:schemeClr val="accent2">
                    <a:lumMod val="75000"/>
                  </a:schemeClr>
                </a:solidFill>
                <a:latin typeface="Meiryo UI" panose="020B0604030504040204" pitchFamily="34" charset="-128"/>
                <a:ea typeface="Meiryo UI" panose="020B0604030504040204" pitchFamily="34" charset="-128"/>
              </a:rPr>
              <a:t>「運営権対価」を、</a:t>
            </a:r>
            <a:r>
              <a:rPr kumimoji="1" lang="ja-JP" altLang="en-US" sz="2400">
                <a:latin typeface="Meiryo UI" panose="020B0604030504040204" pitchFamily="34" charset="-128"/>
                <a:ea typeface="Meiryo UI" panose="020B0604030504040204" pitchFamily="34" charset="-128"/>
              </a:rPr>
              <a:t> 「リスク調整」における</a:t>
            </a:r>
            <a:r>
              <a:rPr kumimoji="1" lang="ja-JP" altLang="en-US" sz="2400">
                <a:solidFill>
                  <a:schemeClr val="accent2">
                    <a:lumMod val="75000"/>
                  </a:schemeClr>
                </a:solidFill>
                <a:latin typeface="Meiryo UI" panose="020B0604030504040204" pitchFamily="34" charset="-128"/>
                <a:ea typeface="Meiryo UI" panose="020B0604030504040204" pitchFamily="34" charset="-128"/>
              </a:rPr>
              <a:t>「リスクの対価」の大きな部分と見なしてみます</a:t>
            </a:r>
            <a:r>
              <a:rPr kumimoji="1" lang="ja-JP" altLang="en-US" sz="2400">
                <a:latin typeface="Meiryo UI" panose="020B0604030504040204" pitchFamily="34" charset="-128"/>
                <a:ea typeface="Meiryo UI" panose="020B0604030504040204" pitchFamily="34" charset="-128"/>
              </a:rPr>
              <a:t>。</a:t>
            </a:r>
            <a:endParaRPr kumimoji="1" lang="en-US" altLang="ja-JP" sz="2400" dirty="0">
              <a:latin typeface="Meiryo UI" panose="020B0604030504040204" pitchFamily="34" charset="-128"/>
              <a:ea typeface="Meiryo UI" panose="020B0604030504040204" pitchFamily="34" charset="-128"/>
            </a:endParaRPr>
          </a:p>
          <a:p>
            <a:pPr marL="114300" indent="0">
              <a:lnSpc>
                <a:spcPts val="1680"/>
              </a:lnSpc>
              <a:spcBef>
                <a:spcPts val="0"/>
              </a:spcBef>
              <a:buNone/>
            </a:pPr>
            <a:endParaRPr kumimoji="1" lang="en-US" altLang="ja-JP" sz="2400" dirty="0">
              <a:latin typeface="Meiryo UI" panose="020B0604030504040204" pitchFamily="34" charset="-128"/>
              <a:ea typeface="Meiryo UI" panose="020B0604030504040204" pitchFamily="34" charset="-128"/>
            </a:endParaRPr>
          </a:p>
          <a:p>
            <a:pPr marL="628650" indent="-514350">
              <a:lnSpc>
                <a:spcPts val="2840"/>
              </a:lnSpc>
              <a:spcBef>
                <a:spcPts val="600"/>
              </a:spcBef>
              <a:buFont typeface="Wingdings" pitchFamily="2" charset="2"/>
              <a:buAutoNum type="arabicParenR" startAt="4"/>
            </a:pPr>
            <a:r>
              <a:rPr kumimoji="1" lang="ja-JP" altLang="en-US" sz="2400" u="sng">
                <a:latin typeface="Meiryo UI" panose="020B0604030504040204" pitchFamily="34" charset="-128"/>
                <a:ea typeface="Meiryo UI" panose="020B0604030504040204" pitchFamily="34" charset="-128"/>
              </a:rPr>
              <a:t>行政の立場で推計</a:t>
            </a:r>
            <a:r>
              <a:rPr kumimoji="1" lang="ja-JP" altLang="en-US" sz="2400">
                <a:latin typeface="Meiryo UI" panose="020B0604030504040204" pitchFamily="34" charset="-128"/>
                <a:ea typeface="Meiryo UI" panose="020B0604030504040204" pitchFamily="34" charset="-128"/>
              </a:rPr>
              <a:t>する際にも、</a:t>
            </a:r>
            <a:r>
              <a:rPr kumimoji="1" lang="ja-JP" altLang="en-US" sz="2400" u="sng">
                <a:latin typeface="Meiryo UI" panose="020B0604030504040204" pitchFamily="34" charset="-128"/>
                <a:ea typeface="Meiryo UI" panose="020B0604030504040204" pitchFamily="34" charset="-128"/>
              </a:rPr>
              <a:t>例えば「５％」</a:t>
            </a:r>
            <a:r>
              <a:rPr kumimoji="1" lang="ja-JP" altLang="en-US" sz="2400">
                <a:latin typeface="Meiryo UI" panose="020B0604030504040204" pitchFamily="34" charset="-128"/>
                <a:ea typeface="Meiryo UI" panose="020B0604030504040204" pitchFamily="34" charset="-128"/>
              </a:rPr>
              <a:t>といった</a:t>
            </a:r>
            <a:r>
              <a:rPr kumimoji="1" lang="en-US" altLang="ja-JP" sz="2400" dirty="0">
                <a:latin typeface="Meiryo UI" panose="020B0604030504040204" pitchFamily="34" charset="-128"/>
                <a:ea typeface="Meiryo UI" panose="020B0604030504040204" pitchFamily="34" charset="-128"/>
              </a:rPr>
              <a:t>PIRR</a:t>
            </a:r>
            <a:r>
              <a:rPr kumimoji="1" lang="ja-JP" altLang="en-US" sz="2400">
                <a:latin typeface="Meiryo UI" panose="020B0604030504040204" pitchFamily="34" charset="-128"/>
                <a:ea typeface="Meiryo UI" panose="020B0604030504040204" pitchFamily="34" charset="-128"/>
              </a:rPr>
              <a:t>を</a:t>
            </a:r>
            <a:r>
              <a:rPr kumimoji="1" lang="ja-JP" altLang="en-US" sz="2400" u="sng">
                <a:latin typeface="Meiryo UI" panose="020B0604030504040204" pitchFamily="34" charset="-128"/>
                <a:ea typeface="Meiryo UI" panose="020B0604030504040204" pitchFamily="34" charset="-128"/>
              </a:rPr>
              <a:t>作業の出発点として設定</a:t>
            </a:r>
            <a:r>
              <a:rPr kumimoji="1" lang="ja-JP" altLang="en-US" sz="2400">
                <a:latin typeface="Meiryo UI" panose="020B0604030504040204" pitchFamily="34" charset="-128"/>
                <a:ea typeface="Meiryo UI" panose="020B0604030504040204" pitchFamily="34" charset="-128"/>
              </a:rPr>
              <a:t>して、全体の推計を進めてください。</a:t>
            </a:r>
            <a:endParaRPr kumimoji="1" lang="en-US" altLang="ja-JP" sz="2400" dirty="0">
              <a:latin typeface="Meiryo UI" panose="020B0604030504040204" pitchFamily="34" charset="-128"/>
              <a:ea typeface="Meiryo UI" panose="020B0604030504040204" pitchFamily="34" charset="-128"/>
            </a:endParaRPr>
          </a:p>
          <a:p>
            <a:pPr marL="628650" indent="-514350">
              <a:buFont typeface="Wingdings" pitchFamily="2" charset="2"/>
              <a:buAutoNum type="arabicParenR" startAt="4"/>
            </a:pPr>
            <a:endParaRPr kumimoji="1" lang="en-US" altLang="ja-JP" sz="2400" dirty="0">
              <a:latin typeface="Meiryo UI" panose="020B0604030504040204" pitchFamily="34" charset="-128"/>
              <a:ea typeface="Meiryo UI" panose="020B0604030504040204" pitchFamily="34" charset="-128"/>
            </a:endParaRPr>
          </a:p>
          <a:p>
            <a:pPr marL="628650" indent="-514350">
              <a:buAutoNum type="arabicParenR" startAt="4"/>
            </a:pPr>
            <a:endParaRPr kumimoji="1" lang="en-US" altLang="ja-JP" sz="2400" dirty="0">
              <a:latin typeface="Meiryo UI" panose="020B0604030504040204" pitchFamily="34" charset="-128"/>
              <a:ea typeface="Meiryo UI" panose="020B0604030504040204" pitchFamily="34" charset="-128"/>
            </a:endParaRPr>
          </a:p>
          <a:p>
            <a:pPr marL="628650" indent="-514350">
              <a:buAutoNum type="arabicParenR" startAt="4"/>
            </a:pPr>
            <a:endParaRPr kumimoji="1" lang="en-US" altLang="ja-JP" sz="2400" dirty="0">
              <a:latin typeface="Meiryo UI" panose="020B0604030504040204" pitchFamily="34" charset="-128"/>
              <a:ea typeface="Meiryo UI" panose="020B0604030504040204" pitchFamily="34" charset="-128"/>
            </a:endParaRPr>
          </a:p>
          <a:p>
            <a:pPr marL="628650" indent="-514350">
              <a:buAutoNum type="arabicParenR" startAt="4"/>
            </a:pPr>
            <a:endParaRPr kumimoji="1" lang="en-US" altLang="ja-JP" dirty="0"/>
          </a:p>
        </p:txBody>
      </p:sp>
      <p:sp>
        <p:nvSpPr>
          <p:cNvPr id="4" name="スライド番号プレースホルダー 2">
            <a:extLst>
              <a:ext uri="{FF2B5EF4-FFF2-40B4-BE49-F238E27FC236}">
                <a16:creationId xmlns:a16="http://schemas.microsoft.com/office/drawing/2014/main" id="{CE0A6C95-8C64-A914-88C1-42A0447C6040}"/>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2</a:t>
            </a:fld>
            <a:endParaRPr lang="ja-JP" altLang="en-US" dirty="0">
              <a:solidFill>
                <a:schemeClr val="tx1"/>
              </a:solidFill>
            </a:endParaRPr>
          </a:p>
        </p:txBody>
      </p:sp>
    </p:spTree>
    <p:extLst>
      <p:ext uri="{BB962C8B-B14F-4D97-AF65-F5344CB8AC3E}">
        <p14:creationId xmlns:p14="http://schemas.microsoft.com/office/powerpoint/2010/main" val="404182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E8CEBCC-016A-2E31-1E0C-0445E9186CBC}"/>
              </a:ext>
            </a:extLst>
          </p:cNvPr>
          <p:cNvGraphicFramePr>
            <a:graphicFrameLocks noChangeAspect="1"/>
          </p:cNvGraphicFramePr>
          <p:nvPr>
            <p:custDataLst>
              <p:tags r:id="rId1"/>
            </p:custDataLst>
          </p:nvPr>
        </p:nvGraphicFramePr>
        <p:xfrm>
          <a:off x="1466" y="265235"/>
          <a:ext cx="1466" cy="1466"/>
        </p:xfrm>
        <a:graphic>
          <a:graphicData uri="http://schemas.openxmlformats.org/presentationml/2006/ole">
            <mc:AlternateContent xmlns:mc="http://schemas.openxmlformats.org/markup-compatibility/2006">
              <mc:Choice xmlns:v="urn:schemas-microsoft-com:vml" Requires="v">
                <p:oleObj name="think-cell スライド" r:id="rId4" imgW="624" imgH="623" progId="TCLayout.ActiveDocument.1">
                  <p:embed/>
                </p:oleObj>
              </mc:Choice>
              <mc:Fallback>
                <p:oleObj name="think-cell スライド" r:id="rId4" imgW="624" imgH="623" progId="TCLayout.ActiveDocument.1">
                  <p:embed/>
                  <p:pic>
                    <p:nvPicPr>
                      <p:cNvPr id="5" name="think-cell data - do not delete" hidden="1">
                        <a:extLst>
                          <a:ext uri="{FF2B5EF4-FFF2-40B4-BE49-F238E27FC236}">
                            <a16:creationId xmlns:a16="http://schemas.microsoft.com/office/drawing/2014/main" id="{AE8CEBCC-016A-2E31-1E0C-0445E9186CBC}"/>
                          </a:ext>
                        </a:extLst>
                      </p:cNvPr>
                      <p:cNvPicPr/>
                      <p:nvPr/>
                    </p:nvPicPr>
                    <p:blipFill>
                      <a:blip r:embed="rId5"/>
                      <a:stretch>
                        <a:fillRect/>
                      </a:stretch>
                    </p:blipFill>
                    <p:spPr>
                      <a:xfrm>
                        <a:off x="1466" y="265235"/>
                        <a:ext cx="1466" cy="1466"/>
                      </a:xfrm>
                      <a:prstGeom prst="rect">
                        <a:avLst/>
                      </a:prstGeom>
                    </p:spPr>
                  </p:pic>
                </p:oleObj>
              </mc:Fallback>
            </mc:AlternateContent>
          </a:graphicData>
        </a:graphic>
      </p:graphicFrame>
      <p:sp>
        <p:nvSpPr>
          <p:cNvPr id="2" name="テキスト プレースホルダー 1">
            <a:extLst>
              <a:ext uri="{FF2B5EF4-FFF2-40B4-BE49-F238E27FC236}">
                <a16:creationId xmlns:a16="http://schemas.microsoft.com/office/drawing/2014/main" id="{49F25C15-B534-D633-BA8D-E6D59B171FB0}"/>
              </a:ext>
            </a:extLst>
          </p:cNvPr>
          <p:cNvSpPr>
            <a:spLocks noGrp="1"/>
          </p:cNvSpPr>
          <p:nvPr>
            <p:ph type="body" sz="quarter" idx="10"/>
          </p:nvPr>
        </p:nvSpPr>
        <p:spPr>
          <a:xfrm>
            <a:off x="950399" y="2324077"/>
            <a:ext cx="7772260" cy="398769"/>
          </a:xfrm>
        </p:spPr>
        <p:txBody>
          <a:bodyPr/>
          <a:lstStyle/>
          <a:p>
            <a:pPr defTabSz="844083" fontAlgn="base">
              <a:lnSpc>
                <a:spcPct val="106000"/>
              </a:lnSpc>
              <a:spcBef>
                <a:spcPct val="0"/>
              </a:spcBef>
              <a:spcAft>
                <a:spcPct val="0"/>
              </a:spcAft>
              <a:buClr>
                <a:schemeClr val="tx1"/>
              </a:buClr>
              <a:buSzPct val="80000"/>
              <a:tabLst>
                <a:tab pos="3810095" algn="r"/>
              </a:tabLst>
            </a:pPr>
            <a:r>
              <a:rPr lang="en-US" altLang="ja-JP" sz="3200" dirty="0">
                <a:latin typeface="+mn-lt"/>
                <a:ea typeface="+mn-ea"/>
              </a:rPr>
              <a:t>BT+</a:t>
            </a:r>
            <a:r>
              <a:rPr lang="ja-JP" altLang="en-US" sz="3200" dirty="0">
                <a:latin typeface="+mn-lt"/>
                <a:ea typeface="+mn-ea"/>
              </a:rPr>
              <a:t>コンセッション用の</a:t>
            </a:r>
            <a:r>
              <a:rPr lang="en-US" altLang="ja-JP" sz="3200" dirty="0">
                <a:latin typeface="+mn-lt"/>
                <a:ea typeface="+mn-ea"/>
              </a:rPr>
              <a:t>VFM</a:t>
            </a:r>
            <a:r>
              <a:rPr lang="ja-JP" altLang="en-US" sz="3200" dirty="0">
                <a:latin typeface="+mn-lt"/>
                <a:ea typeface="+mn-ea"/>
              </a:rPr>
              <a:t>算定フォーマット</a:t>
            </a:r>
            <a:endParaRPr lang="en-US" altLang="ja-JP" sz="3200" dirty="0">
              <a:latin typeface="+mn-lt"/>
              <a:ea typeface="+mn-ea"/>
            </a:endParaRPr>
          </a:p>
        </p:txBody>
      </p:sp>
      <p:sp>
        <p:nvSpPr>
          <p:cNvPr id="4" name="スライド番号プレースホルダー 2">
            <a:extLst>
              <a:ext uri="{FF2B5EF4-FFF2-40B4-BE49-F238E27FC236}">
                <a16:creationId xmlns:a16="http://schemas.microsoft.com/office/drawing/2014/main" id="{CBF10A0A-78D2-1938-D1D7-090C8F958934}"/>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3</a:t>
            </a:fld>
            <a:endParaRPr lang="ja-JP" altLang="en-US" dirty="0">
              <a:solidFill>
                <a:schemeClr val="tx1"/>
              </a:solidFill>
            </a:endParaRPr>
          </a:p>
        </p:txBody>
      </p:sp>
    </p:spTree>
    <p:extLst>
      <p:ext uri="{BB962C8B-B14F-4D97-AF65-F5344CB8AC3E}">
        <p14:creationId xmlns:p14="http://schemas.microsoft.com/office/powerpoint/2010/main" val="218551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
          <p:cNvSpPr txBox="1">
            <a:spLocks noGrp="1"/>
          </p:cNvSpPr>
          <p:nvPr>
            <p:ph type="title"/>
          </p:nvPr>
        </p:nvSpPr>
        <p:spPr>
          <a:xfrm>
            <a:off x="350125" y="413657"/>
            <a:ext cx="9017993" cy="5556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55A11"/>
              </a:buClr>
              <a:buSzPts val="3600"/>
              <a:buFont typeface="Arial"/>
              <a:buNone/>
            </a:pPr>
            <a:r>
              <a:rPr lang="en-US" altLang="ja-JP" sz="3200" spc="-100" dirty="0">
                <a:solidFill>
                  <a:schemeClr val="tx1"/>
                </a:solidFill>
                <a:latin typeface="Arial"/>
                <a:ea typeface="Arial"/>
                <a:cs typeface="Arial"/>
                <a:sym typeface="Arial"/>
              </a:rPr>
              <a:t>BT+</a:t>
            </a:r>
            <a:r>
              <a:rPr lang="ja-JP" altLang="en-US" sz="3200" spc="-100" dirty="0">
                <a:solidFill>
                  <a:schemeClr val="tx1"/>
                </a:solidFill>
                <a:latin typeface="Arial"/>
                <a:ea typeface="Arial"/>
                <a:cs typeface="Arial"/>
                <a:sym typeface="Arial"/>
              </a:rPr>
              <a:t>コンセッション用</a:t>
            </a:r>
            <a:r>
              <a:rPr lang="en-US" altLang="ja-JP" sz="3200" spc="-100" dirty="0">
                <a:solidFill>
                  <a:schemeClr val="tx1"/>
                </a:solidFill>
                <a:latin typeface="Arial"/>
                <a:ea typeface="Arial"/>
                <a:cs typeface="Arial"/>
                <a:sym typeface="Arial"/>
              </a:rPr>
              <a:t>VFM</a:t>
            </a:r>
            <a:r>
              <a:rPr lang="ja-JP" altLang="en-US" sz="3200" spc="-100" dirty="0">
                <a:solidFill>
                  <a:schemeClr val="tx1"/>
                </a:solidFill>
                <a:latin typeface="Arial"/>
                <a:ea typeface="Arial"/>
                <a:cs typeface="Arial"/>
                <a:sym typeface="Arial"/>
              </a:rPr>
              <a:t>算定フォーマット①</a:t>
            </a:r>
          </a:p>
        </p:txBody>
      </p:sp>
      <p:graphicFrame>
        <p:nvGraphicFramePr>
          <p:cNvPr id="4" name="表 3">
            <a:extLst>
              <a:ext uri="{FF2B5EF4-FFF2-40B4-BE49-F238E27FC236}">
                <a16:creationId xmlns:a16="http://schemas.microsoft.com/office/drawing/2014/main" id="{B2A8D2AF-E699-8BDC-B0B9-B5753415F7CC}"/>
              </a:ext>
            </a:extLst>
          </p:cNvPr>
          <p:cNvGraphicFramePr>
            <a:graphicFrameLocks noGrp="1"/>
          </p:cNvGraphicFramePr>
          <p:nvPr>
            <p:extLst>
              <p:ext uri="{D42A27DB-BD31-4B8C-83A1-F6EECF244321}">
                <p14:modId xmlns:p14="http://schemas.microsoft.com/office/powerpoint/2010/main" val="2590082148"/>
              </p:ext>
            </p:extLst>
          </p:nvPr>
        </p:nvGraphicFramePr>
        <p:xfrm>
          <a:off x="213381" y="928934"/>
          <a:ext cx="8717237" cy="5703881"/>
        </p:xfrm>
        <a:graphic>
          <a:graphicData uri="http://schemas.openxmlformats.org/drawingml/2006/table">
            <a:tbl>
              <a:tblPr firstRow="1" firstCol="1" bandRow="1">
                <a:tableStyleId>{5C22544A-7EE6-4342-B048-85BDC9FD1C3A}</a:tableStyleId>
              </a:tblPr>
              <a:tblGrid>
                <a:gridCol w="395567">
                  <a:extLst>
                    <a:ext uri="{9D8B030D-6E8A-4147-A177-3AD203B41FA5}">
                      <a16:colId xmlns:a16="http://schemas.microsoft.com/office/drawing/2014/main" val="1242747368"/>
                    </a:ext>
                  </a:extLst>
                </a:gridCol>
                <a:gridCol w="1418847">
                  <a:extLst>
                    <a:ext uri="{9D8B030D-6E8A-4147-A177-3AD203B41FA5}">
                      <a16:colId xmlns:a16="http://schemas.microsoft.com/office/drawing/2014/main" val="2531343881"/>
                    </a:ext>
                  </a:extLst>
                </a:gridCol>
                <a:gridCol w="2606958">
                  <a:extLst>
                    <a:ext uri="{9D8B030D-6E8A-4147-A177-3AD203B41FA5}">
                      <a16:colId xmlns:a16="http://schemas.microsoft.com/office/drawing/2014/main" val="784200762"/>
                    </a:ext>
                  </a:extLst>
                </a:gridCol>
                <a:gridCol w="871348">
                  <a:extLst>
                    <a:ext uri="{9D8B030D-6E8A-4147-A177-3AD203B41FA5}">
                      <a16:colId xmlns:a16="http://schemas.microsoft.com/office/drawing/2014/main" val="4178699632"/>
                    </a:ext>
                  </a:extLst>
                </a:gridCol>
                <a:gridCol w="3424517">
                  <a:extLst>
                    <a:ext uri="{9D8B030D-6E8A-4147-A177-3AD203B41FA5}">
                      <a16:colId xmlns:a16="http://schemas.microsoft.com/office/drawing/2014/main" val="1568532607"/>
                    </a:ext>
                  </a:extLst>
                </a:gridCol>
              </a:tblGrid>
              <a:tr h="280519">
                <a:tc>
                  <a:txBody>
                    <a:bodyPr/>
                    <a:lstStyle/>
                    <a:p>
                      <a:pPr algn="ctr"/>
                      <a:r>
                        <a:rPr kumimoji="1" lang="en-US" altLang="ja-JP" sz="1200" dirty="0"/>
                        <a:t>No.</a:t>
                      </a: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1200" dirty="0"/>
                        <a:t>項目</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1200" dirty="0"/>
                        <a:t>BTO</a:t>
                      </a:r>
                      <a:r>
                        <a:rPr kumimoji="1" lang="ja-JP" altLang="en-US" sz="1200" dirty="0"/>
                        <a:t>用での算定方法</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t>今回の算定方法（</a:t>
                      </a:r>
                      <a:r>
                        <a:rPr kumimoji="1" lang="en-US" altLang="ja-JP" sz="1200" dirty="0"/>
                        <a:t>BT+</a:t>
                      </a:r>
                      <a:r>
                        <a:rPr kumimoji="1" lang="ja-JP" altLang="en-US" sz="1200" dirty="0"/>
                        <a:t>コンセッション用）</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568591357"/>
                  </a:ext>
                </a:extLst>
              </a:tr>
              <a:tr h="280519">
                <a:tc>
                  <a:txBody>
                    <a:bodyPr/>
                    <a:lstStyle/>
                    <a:p>
                      <a:pPr algn="ctr"/>
                      <a:r>
                        <a:rPr kumimoji="1" lang="en-US" altLang="ja-JP" sz="1200" dirty="0">
                          <a:solidFill>
                            <a:schemeClr val="tx1"/>
                          </a:solidFill>
                        </a:rPr>
                        <a:t>1</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t>発注者区分</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t>区分選択</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33079676"/>
                  </a:ext>
                </a:extLst>
              </a:tr>
              <a:tr h="280519">
                <a:tc>
                  <a:txBody>
                    <a:bodyPr/>
                    <a:lstStyle/>
                    <a:p>
                      <a:pPr algn="ctr"/>
                      <a:r>
                        <a:rPr kumimoji="1" lang="en-US" altLang="ja-JP" sz="1200" dirty="0">
                          <a:solidFill>
                            <a:schemeClr val="tx1"/>
                          </a:solidFill>
                        </a:rPr>
                        <a:t>2</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t>事業方式</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en-US" altLang="ja-JP" sz="1200" dirty="0"/>
                        <a:t>BTO</a:t>
                      </a: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en-US" altLang="ja-JP" sz="1200" dirty="0"/>
                        <a:t>BT+</a:t>
                      </a:r>
                      <a:r>
                        <a:rPr kumimoji="1" lang="ja-JP" altLang="en-US" sz="1200" dirty="0"/>
                        <a:t>コンセッションへ変更</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5860668"/>
                  </a:ext>
                </a:extLst>
              </a:tr>
              <a:tr h="467531">
                <a:tc>
                  <a:txBody>
                    <a:bodyPr/>
                    <a:lstStyle/>
                    <a:p>
                      <a:pPr algn="ctr"/>
                      <a:r>
                        <a:rPr kumimoji="1" lang="en-US" altLang="ja-JP" sz="1200" dirty="0">
                          <a:solidFill>
                            <a:schemeClr val="tx1"/>
                          </a:solidFill>
                        </a:rPr>
                        <a:t>3</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t>事業期間</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t>整備期間、維持管理・運営期間・整備期間開始日を入力</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3">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171450" indent="-171450">
                        <a:buFont typeface="Wingdings" panose="05000000000000000000" pitchFamily="2" charset="2"/>
                        <a:buChar char="n"/>
                      </a:pPr>
                      <a:r>
                        <a:rPr kumimoji="1" lang="ja-JP" altLang="en-US" sz="1200" dirty="0"/>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1770176"/>
                  </a:ext>
                </a:extLst>
              </a:tr>
              <a:tr h="280519">
                <a:tc rowSpan="2">
                  <a:txBody>
                    <a:bodyPr/>
                    <a:lstStyle/>
                    <a:p>
                      <a:pPr algn="ctr"/>
                      <a:r>
                        <a:rPr kumimoji="1" lang="en-US" altLang="ja-JP" sz="1200" dirty="0">
                          <a:solidFill>
                            <a:schemeClr val="tx1"/>
                          </a:solidFill>
                        </a:rPr>
                        <a:t>4</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2">
                  <a:txBody>
                    <a:bodyPr/>
                    <a:lstStyle/>
                    <a:p>
                      <a:pPr algn="ctr"/>
                      <a:r>
                        <a:rPr kumimoji="1" lang="ja-JP" altLang="en-US" sz="1200" b="1" dirty="0"/>
                        <a:t>割引率</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t>リスクフリーレート</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kumimoji="1" lang="ja-JP" altLang="en-US"/>
                    </a:p>
                  </a:txBody>
                  <a:tcPr/>
                </a:tc>
                <a:tc vMerge="1">
                  <a:txBody>
                    <a:bodyPr/>
                    <a:lstStyle/>
                    <a:p>
                      <a:pPr marL="171450" indent="-171450">
                        <a:buFont typeface="Wingdings" panose="05000000000000000000" pitchFamily="2" charset="2"/>
                        <a:buChar char="n"/>
                      </a:pPr>
                      <a:endParaRPr kumimoji="1" lang="ja-JP" altLang="en-US" sz="105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37018934"/>
                  </a:ext>
                </a:extLst>
              </a:tr>
              <a:tr h="280519">
                <a:tc vMerge="1">
                  <a:txBody>
                    <a:bodyPr/>
                    <a:lstStyle/>
                    <a:p>
                      <a:pPr algn="ctr"/>
                      <a:endParaRPr kumimoji="1" lang="ja-JP" altLang="en-US" sz="11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vMerge="1">
                  <a:txBody>
                    <a:bodyPr/>
                    <a:lstStyle/>
                    <a:p>
                      <a:pPr algn="ctr"/>
                      <a:endParaRPr kumimoji="1" lang="ja-JP" altLang="en-US" sz="1050" b="1"/>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171450" indent="-171450">
                        <a:buFont typeface="Wingdings" panose="05000000000000000000" pitchFamily="2" charset="2"/>
                        <a:buChar char="n"/>
                      </a:pPr>
                      <a:r>
                        <a:rPr kumimoji="1" lang="ja-JP" altLang="en-US" sz="1200" dirty="0"/>
                        <a:t>物価上昇率</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kumimoji="1" lang="ja-JP" altLang="en-US"/>
                    </a:p>
                  </a:txBody>
                  <a:tcPr/>
                </a:tc>
                <a:tc vMerge="1">
                  <a:txBody>
                    <a:bodyPr/>
                    <a:lstStyle/>
                    <a:p>
                      <a:pPr marL="171450" indent="-171450">
                        <a:buFont typeface="Wingdings" panose="05000000000000000000" pitchFamily="2" charset="2"/>
                        <a:buChar char="n"/>
                      </a:pPr>
                      <a:endParaRPr kumimoji="1" lang="ja-JP" altLang="en-US" sz="105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1086068"/>
                  </a:ext>
                </a:extLst>
              </a:tr>
              <a:tr h="467531">
                <a:tc>
                  <a:txBody>
                    <a:bodyPr/>
                    <a:lstStyle/>
                    <a:p>
                      <a:pPr algn="ctr"/>
                      <a:r>
                        <a:rPr kumimoji="1" lang="en-US" altLang="ja-JP" sz="1200" dirty="0">
                          <a:solidFill>
                            <a:schemeClr val="tx1"/>
                          </a:solidFill>
                        </a:rPr>
                        <a:t>5</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t>施設整備費</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t>過去の落札価格または</a:t>
                      </a:r>
                      <a:r>
                        <a:rPr kumimoji="1" lang="en-US" altLang="ja-JP" sz="1200" dirty="0"/>
                        <a:t>PSC</a:t>
                      </a:r>
                      <a:r>
                        <a:rPr kumimoji="1" lang="ja-JP" altLang="en-US" sz="1200" dirty="0"/>
                        <a:t>の予定価格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86364280"/>
                  </a:ext>
                </a:extLst>
              </a:tr>
              <a:tr h="841556">
                <a:tc>
                  <a:txBody>
                    <a:bodyPr/>
                    <a:lstStyle/>
                    <a:p>
                      <a:pPr algn="ctr"/>
                      <a:r>
                        <a:rPr kumimoji="1" lang="en-US" altLang="ja-JP" sz="1200" dirty="0">
                          <a:solidFill>
                            <a:schemeClr val="tx1"/>
                          </a:solidFill>
                        </a:rPr>
                        <a:t>6</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t>サービス対価</a:t>
                      </a:r>
                      <a:endParaRPr kumimoji="1" lang="en-US" altLang="ja-JP" sz="1200" b="1" dirty="0"/>
                    </a:p>
                    <a:p>
                      <a:pPr algn="ctr"/>
                      <a:r>
                        <a:rPr kumimoji="1" lang="ja-JP" altLang="en-US" sz="1200" b="1" dirty="0"/>
                        <a:t>上限額</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90564"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ja-JP" altLang="en-US" sz="1200" dirty="0"/>
                        <a:t>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200" dirty="0"/>
                        <a:t>運営権対価を、「</a:t>
                      </a:r>
                      <a:r>
                        <a:rPr kumimoji="1" lang="en-US" altLang="ja-JP" sz="1200" dirty="0"/>
                        <a:t>PFI</a:t>
                      </a:r>
                      <a:r>
                        <a:rPr kumimoji="1" lang="ja-JP" altLang="en-US" sz="1200" dirty="0"/>
                        <a:t>時の施設整備費</a:t>
                      </a:r>
                      <a:r>
                        <a:rPr kumimoji="1" lang="en-US" altLang="ja-JP" sz="1200" dirty="0"/>
                        <a:t>-</a:t>
                      </a:r>
                      <a:r>
                        <a:rPr kumimoji="1" lang="ja-JP" altLang="en-US" sz="1200" dirty="0"/>
                        <a:t>施設整備費に係るサービス対価上限額」により算出するため、公共の予算に応じて簡易的に運営権対価を算出できるよう任意入力する項目を追加</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41792651"/>
                  </a:ext>
                </a:extLst>
              </a:tr>
              <a:tr h="467531">
                <a:tc>
                  <a:txBody>
                    <a:bodyPr/>
                    <a:lstStyle/>
                    <a:p>
                      <a:pPr algn="ctr"/>
                      <a:r>
                        <a:rPr kumimoji="1" lang="en-US" altLang="ja-JP" sz="1200" dirty="0">
                          <a:solidFill>
                            <a:schemeClr val="tx1"/>
                          </a:solidFill>
                        </a:rPr>
                        <a:t>7</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t>割賦金利</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t>基準金利</a:t>
                      </a:r>
                      <a:r>
                        <a:rPr kumimoji="1" lang="en-US" altLang="ja-JP" sz="1200" dirty="0"/>
                        <a:t>+</a:t>
                      </a:r>
                      <a:r>
                        <a:rPr kumimoji="1" lang="ja-JP" altLang="en-US" sz="1200" dirty="0"/>
                        <a:t>民間資金調達スプレッド</a:t>
                      </a:r>
                      <a:r>
                        <a:rPr kumimoji="1" lang="en-US" altLang="ja-JP" sz="1200" dirty="0"/>
                        <a:t>+</a:t>
                      </a:r>
                      <a:r>
                        <a:rPr kumimoji="1" lang="ja-JP" altLang="en-US" sz="1200" dirty="0"/>
                        <a:t>スプレッド</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666472"/>
                  </a:ext>
                </a:extLst>
              </a:tr>
              <a:tr h="467531">
                <a:tc>
                  <a:txBody>
                    <a:bodyPr/>
                    <a:lstStyle/>
                    <a:p>
                      <a:pPr algn="ctr"/>
                      <a:r>
                        <a:rPr kumimoji="1" lang="en-US" altLang="ja-JP" sz="1200" dirty="0">
                          <a:solidFill>
                            <a:schemeClr val="tx1"/>
                          </a:solidFill>
                        </a:rPr>
                        <a:t>8</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t>維持管理運営費用</a:t>
                      </a:r>
                      <a:endParaRPr kumimoji="1" lang="en-US" altLang="ja-JP" sz="1200" b="1" dirty="0"/>
                    </a:p>
                    <a:p>
                      <a:pPr algn="ctr"/>
                      <a:r>
                        <a:rPr kumimoji="1" lang="ja-JP" altLang="en-US" sz="1200" b="1" dirty="0"/>
                        <a:t>（年額）</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t>過去の落札価格または</a:t>
                      </a:r>
                      <a:r>
                        <a:rPr kumimoji="1" lang="en-US" altLang="ja-JP" sz="1200" dirty="0"/>
                        <a:t>PSC</a:t>
                      </a:r>
                      <a:r>
                        <a:rPr kumimoji="1" lang="ja-JP" altLang="en-US" sz="1200" dirty="0"/>
                        <a:t>の予定価格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n"/>
                        <a:tabLst/>
                        <a:defRPr/>
                      </a:pPr>
                      <a:r>
                        <a:rPr kumimoji="1" lang="ja-JP" altLang="en-US" sz="1200" dirty="0"/>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008588"/>
                  </a:ext>
                </a:extLst>
              </a:tr>
              <a:tr h="467531">
                <a:tc>
                  <a:txBody>
                    <a:bodyPr/>
                    <a:lstStyle/>
                    <a:p>
                      <a:pPr algn="ctr"/>
                      <a:r>
                        <a:rPr kumimoji="1" lang="en-US" altLang="ja-JP" sz="1200" dirty="0">
                          <a:solidFill>
                            <a:schemeClr val="tx1"/>
                          </a:solidFill>
                        </a:rPr>
                        <a:t>9</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t>追加投資</a:t>
                      </a:r>
                      <a:endParaRPr kumimoji="1" lang="en-US" altLang="ja-JP" sz="1200" b="1" dirty="0"/>
                    </a:p>
                    <a:p>
                      <a:pPr algn="ctr"/>
                      <a:r>
                        <a:rPr kumimoji="1" lang="ja-JP" altLang="en-US" sz="1200" b="1" dirty="0"/>
                        <a:t>（コンセッション）</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indent="0" algn="ctr">
                        <a:buFont typeface="Wingdings" panose="05000000000000000000" pitchFamily="2" charset="2"/>
                        <a:buNone/>
                      </a:pPr>
                      <a:r>
                        <a:rPr kumimoji="1" lang="ja-JP" altLang="en-US" sz="1200" dirty="0"/>
                        <a:t>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t>追加投資額：任意入力</a:t>
                      </a:r>
                      <a:endParaRPr kumimoji="1" lang="en-US" altLang="ja-JP" sz="1200" dirty="0"/>
                    </a:p>
                    <a:p>
                      <a:pPr marL="171450" indent="-171450">
                        <a:buFont typeface="Wingdings" panose="05000000000000000000" pitchFamily="2" charset="2"/>
                        <a:buChar char="n"/>
                      </a:pPr>
                      <a:r>
                        <a:rPr kumimoji="1" lang="ja-JP" altLang="en-US" sz="1200" dirty="0"/>
                        <a:t>追加投資年度：任意入力</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0756761"/>
                  </a:ext>
                </a:extLst>
              </a:tr>
              <a:tr h="280519">
                <a:tc>
                  <a:txBody>
                    <a:bodyPr/>
                    <a:lstStyle/>
                    <a:p>
                      <a:pPr algn="ctr"/>
                      <a:r>
                        <a:rPr kumimoji="1" lang="en-US" altLang="ja-JP" sz="1200" dirty="0">
                          <a:solidFill>
                            <a:schemeClr val="tx1"/>
                          </a:solidFill>
                        </a:rPr>
                        <a:t>10</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t>運営権対価</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indent="0" algn="ctr">
                        <a:buFont typeface="Wingdings" panose="05000000000000000000" pitchFamily="2" charset="2"/>
                        <a:buNone/>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en-US" altLang="ja-JP" sz="1200" dirty="0"/>
                        <a:t>No.5-No.6</a:t>
                      </a:r>
                      <a:r>
                        <a:rPr kumimoji="1" lang="ja-JP" altLang="en-US" sz="1200" dirty="0"/>
                        <a:t>により自動算出</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03398226"/>
                  </a:ext>
                </a:extLst>
              </a:tr>
              <a:tr h="841556">
                <a:tc>
                  <a:txBody>
                    <a:bodyPr/>
                    <a:lstStyle/>
                    <a:p>
                      <a:pPr algn="ctr"/>
                      <a:r>
                        <a:rPr kumimoji="1" lang="en-US" altLang="ja-JP" sz="1200" dirty="0">
                          <a:solidFill>
                            <a:schemeClr val="tx1"/>
                          </a:solidFill>
                        </a:rPr>
                        <a:t>11</a:t>
                      </a:r>
                      <a:endParaRPr kumimoji="1" lang="ja-JP" altLang="en-US" sz="12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t>減価償却費</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indent="0" algn="ctr">
                        <a:buFont typeface="Wingdings" panose="05000000000000000000" pitchFamily="2" charset="2"/>
                        <a:buNone/>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en-US" altLang="ja-JP" sz="1200" dirty="0"/>
                        <a:t>No.9</a:t>
                      </a:r>
                      <a:r>
                        <a:rPr kumimoji="1" lang="ja-JP" altLang="en-US" sz="1200" dirty="0"/>
                        <a:t>：追加投資額</a:t>
                      </a:r>
                      <a:r>
                        <a:rPr kumimoji="1" lang="en-US" altLang="ja-JP" sz="1200" dirty="0"/>
                        <a:t>÷</a:t>
                      </a:r>
                      <a:r>
                        <a:rPr kumimoji="1" lang="ja-JP" altLang="en-US" sz="1200" dirty="0"/>
                        <a:t>（維持管理運営期間年数</a:t>
                      </a:r>
                      <a:r>
                        <a:rPr kumimoji="1" lang="en-US" altLang="ja-JP" sz="1200" dirty="0"/>
                        <a:t>-</a:t>
                      </a:r>
                      <a:r>
                        <a:rPr kumimoji="1" lang="ja-JP" altLang="en-US" sz="1200" dirty="0"/>
                        <a:t>追加投資年度）</a:t>
                      </a:r>
                      <a:endParaRPr kumimoji="1" lang="en-US" altLang="ja-JP" sz="1200" dirty="0"/>
                    </a:p>
                    <a:p>
                      <a:pPr marL="171450" indent="-171450">
                        <a:buFont typeface="Wingdings" panose="05000000000000000000" pitchFamily="2" charset="2"/>
                        <a:buChar char="n"/>
                      </a:pPr>
                      <a:r>
                        <a:rPr kumimoji="1" lang="en-US" altLang="ja-JP" sz="1200" dirty="0"/>
                        <a:t>No.10</a:t>
                      </a:r>
                      <a:r>
                        <a:rPr kumimoji="1" lang="ja-JP" altLang="en-US" sz="1200" dirty="0"/>
                        <a:t>：運営権対価の金額</a:t>
                      </a:r>
                      <a:r>
                        <a:rPr kumimoji="1" lang="en-US" altLang="ja-JP" sz="1200" dirty="0"/>
                        <a:t>÷</a:t>
                      </a:r>
                      <a:r>
                        <a:rPr kumimoji="1" lang="ja-JP" altLang="en-US" sz="1200" dirty="0"/>
                        <a:t>維持管理運営期間年数</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37998609"/>
                  </a:ext>
                </a:extLst>
              </a:tr>
            </a:tbl>
          </a:graphicData>
        </a:graphic>
      </p:graphicFrame>
      <p:sp>
        <p:nvSpPr>
          <p:cNvPr id="5" name="矢印: 右 4">
            <a:extLst>
              <a:ext uri="{FF2B5EF4-FFF2-40B4-BE49-F238E27FC236}">
                <a16:creationId xmlns:a16="http://schemas.microsoft.com/office/drawing/2014/main" id="{E998BB39-B6F6-74BB-B817-1DC4F427B941}"/>
              </a:ext>
            </a:extLst>
          </p:cNvPr>
          <p:cNvSpPr/>
          <p:nvPr/>
        </p:nvSpPr>
        <p:spPr>
          <a:xfrm>
            <a:off x="4670611" y="3421972"/>
            <a:ext cx="744071" cy="44823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74561E35-2306-5037-EB62-F5DCD493253B}"/>
              </a:ext>
            </a:extLst>
          </p:cNvPr>
          <p:cNvSpPr/>
          <p:nvPr/>
        </p:nvSpPr>
        <p:spPr>
          <a:xfrm>
            <a:off x="213380" y="3215784"/>
            <a:ext cx="8717237" cy="860612"/>
          </a:xfrm>
          <a:prstGeom prst="round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17EB255A-D524-A99F-57C7-3DE2473EC2D8}"/>
              </a:ext>
            </a:extLst>
          </p:cNvPr>
          <p:cNvSpPr/>
          <p:nvPr/>
        </p:nvSpPr>
        <p:spPr>
          <a:xfrm>
            <a:off x="213381" y="5065059"/>
            <a:ext cx="8717237" cy="466165"/>
          </a:xfrm>
          <a:prstGeom prst="round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D7DFCADD-D3F3-E1AA-57EB-E1A18E82CC8D}"/>
              </a:ext>
            </a:extLst>
          </p:cNvPr>
          <p:cNvSpPr/>
          <p:nvPr/>
        </p:nvSpPr>
        <p:spPr>
          <a:xfrm>
            <a:off x="4705584" y="5074023"/>
            <a:ext cx="744071" cy="44823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2">
            <a:extLst>
              <a:ext uri="{FF2B5EF4-FFF2-40B4-BE49-F238E27FC236}">
                <a16:creationId xmlns:a16="http://schemas.microsoft.com/office/drawing/2014/main" id="{49843F26-2F1D-E688-674B-379E5218A08F}"/>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4</a:t>
            </a:fld>
            <a:endParaRPr lang="ja-JP" altLang="en-US" dirty="0">
              <a:solidFill>
                <a:schemeClr val="tx1"/>
              </a:solidFill>
            </a:endParaRPr>
          </a:p>
        </p:txBody>
      </p:sp>
    </p:spTree>
    <p:extLst>
      <p:ext uri="{BB962C8B-B14F-4D97-AF65-F5344CB8AC3E}">
        <p14:creationId xmlns:p14="http://schemas.microsoft.com/office/powerpoint/2010/main" val="364756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
          <p:cNvSpPr txBox="1">
            <a:spLocks noGrp="1"/>
          </p:cNvSpPr>
          <p:nvPr>
            <p:ph type="title"/>
          </p:nvPr>
        </p:nvSpPr>
        <p:spPr>
          <a:xfrm>
            <a:off x="0" y="413657"/>
            <a:ext cx="9286934" cy="5556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55A11"/>
              </a:buClr>
              <a:buSzPts val="3600"/>
              <a:buFont typeface="Arial"/>
              <a:buNone/>
            </a:pPr>
            <a:r>
              <a:rPr lang="ja-JP" altLang="en-US" sz="3200" spc="-100" dirty="0">
                <a:solidFill>
                  <a:schemeClr val="tx1"/>
                </a:solidFill>
                <a:latin typeface="Arial"/>
                <a:ea typeface="Arial"/>
                <a:cs typeface="Arial"/>
                <a:sym typeface="Arial"/>
              </a:rPr>
              <a:t>サービス対価上限額、追加投資（コンセッション）</a:t>
            </a:r>
            <a:br>
              <a:rPr lang="ja-JP" altLang="en-US" sz="3200" spc="-100" dirty="0">
                <a:solidFill>
                  <a:schemeClr val="tx1"/>
                </a:solidFill>
                <a:latin typeface="Arial"/>
                <a:ea typeface="Arial"/>
                <a:cs typeface="Arial"/>
                <a:sym typeface="Arial"/>
              </a:rPr>
            </a:br>
            <a:endParaRPr lang="ja-JP" altLang="en-US" sz="3200" spc="-100" dirty="0">
              <a:solidFill>
                <a:schemeClr val="tx1"/>
              </a:solidFill>
              <a:latin typeface="Arial"/>
              <a:ea typeface="Arial"/>
              <a:cs typeface="Arial"/>
              <a:sym typeface="Arial"/>
            </a:endParaRPr>
          </a:p>
        </p:txBody>
      </p:sp>
      <p:pic>
        <p:nvPicPr>
          <p:cNvPr id="9" name="図 8">
            <a:extLst>
              <a:ext uri="{FF2B5EF4-FFF2-40B4-BE49-F238E27FC236}">
                <a16:creationId xmlns:a16="http://schemas.microsoft.com/office/drawing/2014/main" id="{53163AD1-0349-FEE1-FD1B-256C1D411D66}"/>
              </a:ext>
            </a:extLst>
          </p:cNvPr>
          <p:cNvPicPr>
            <a:picLocks noChangeAspect="1"/>
          </p:cNvPicPr>
          <p:nvPr/>
        </p:nvPicPr>
        <p:blipFill>
          <a:blip r:embed="rId3"/>
          <a:stretch>
            <a:fillRect/>
          </a:stretch>
        </p:blipFill>
        <p:spPr>
          <a:xfrm>
            <a:off x="0" y="829398"/>
            <a:ext cx="9144000" cy="4280734"/>
          </a:xfrm>
          <a:prstGeom prst="rect">
            <a:avLst/>
          </a:prstGeom>
        </p:spPr>
      </p:pic>
      <p:sp>
        <p:nvSpPr>
          <p:cNvPr id="10" name="コンテンツ プレースホルダー 2">
            <a:extLst>
              <a:ext uri="{FF2B5EF4-FFF2-40B4-BE49-F238E27FC236}">
                <a16:creationId xmlns:a16="http://schemas.microsoft.com/office/drawing/2014/main" id="{A827C61C-F433-6C49-6A12-A85CD4D0DD5F}"/>
              </a:ext>
            </a:extLst>
          </p:cNvPr>
          <p:cNvSpPr txBox="1">
            <a:spLocks/>
          </p:cNvSpPr>
          <p:nvPr/>
        </p:nvSpPr>
        <p:spPr>
          <a:xfrm>
            <a:off x="173915" y="5127935"/>
            <a:ext cx="8796169" cy="1514159"/>
          </a:xfrm>
          <a:prstGeom prst="rect">
            <a:avLst/>
          </a:prstGeom>
          <a:noFill/>
          <a:ln w="19050">
            <a:solidFill>
              <a:schemeClr val="tx1"/>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85750" indent="-285750">
              <a:lnSpc>
                <a:spcPts val="2880"/>
              </a:lnSpc>
              <a:spcBef>
                <a:spcPts val="0"/>
              </a:spcBef>
              <a:buFont typeface="Wingdings" panose="05000000000000000000" pitchFamily="2" charset="2"/>
              <a:buChar char="ü"/>
            </a:pPr>
            <a:r>
              <a:rPr lang="en-US" altLang="ja-JP" sz="1600" dirty="0">
                <a:latin typeface="ＭＳ Ｐゴシック 見出し"/>
                <a:ea typeface="+mj-ea"/>
              </a:rPr>
              <a:t>2.1 </a:t>
            </a:r>
            <a:r>
              <a:rPr lang="ja-JP" altLang="en-US" sz="1600" dirty="0">
                <a:latin typeface="ＭＳ Ｐゴシック 見出し"/>
                <a:ea typeface="+mj-ea"/>
              </a:rPr>
              <a:t>施設整備費用については、別シートにて過去の落札価格または</a:t>
            </a:r>
            <a:r>
              <a:rPr lang="en-US" altLang="ja-JP" sz="1600" dirty="0">
                <a:latin typeface="ＭＳ Ｐゴシック 見出し"/>
                <a:ea typeface="+mj-ea"/>
              </a:rPr>
              <a:t>PSC</a:t>
            </a:r>
            <a:r>
              <a:rPr lang="ja-JP" altLang="en-US" sz="1600" dirty="0">
                <a:latin typeface="ＭＳ Ｐゴシック 見出し"/>
                <a:ea typeface="+mj-ea"/>
              </a:rPr>
              <a:t>の予定価格を入力することで反映されるよう調整</a:t>
            </a:r>
            <a:endParaRPr lang="en-US" altLang="ja-JP" sz="1600" dirty="0">
              <a:latin typeface="ＭＳ Ｐゴシック 見出し"/>
              <a:ea typeface="+mj-ea"/>
            </a:endParaRPr>
          </a:p>
          <a:p>
            <a:pPr marL="285750" indent="-285750">
              <a:lnSpc>
                <a:spcPts val="2880"/>
              </a:lnSpc>
              <a:spcBef>
                <a:spcPts val="0"/>
              </a:spcBef>
              <a:buFont typeface="Wingdings" panose="05000000000000000000" pitchFamily="2" charset="2"/>
              <a:buChar char="ü"/>
            </a:pPr>
            <a:r>
              <a:rPr lang="en-US" altLang="ja-JP" sz="1600" dirty="0">
                <a:latin typeface="ＭＳ Ｐゴシック 見出し"/>
                <a:ea typeface="+mj-ea"/>
              </a:rPr>
              <a:t>2.7 </a:t>
            </a:r>
            <a:r>
              <a:rPr lang="ja-JP" altLang="en-US" sz="1600" dirty="0">
                <a:latin typeface="ＭＳ Ｐゴシック 見出し"/>
                <a:ea typeface="+mj-ea"/>
              </a:rPr>
              <a:t>追加投資については、コンセッションに伴う追加投資が想定されるため、「追加投資額」と「追加投資年度」を任意入力として設定</a:t>
            </a:r>
            <a:endParaRPr lang="en-US" altLang="ja-JP" sz="1600" dirty="0">
              <a:latin typeface="ＭＳ Ｐゴシック 見出し"/>
              <a:ea typeface="+mj-ea"/>
            </a:endParaRPr>
          </a:p>
        </p:txBody>
      </p:sp>
      <p:sp>
        <p:nvSpPr>
          <p:cNvPr id="11" name="四角形: 角を丸くする 10">
            <a:extLst>
              <a:ext uri="{FF2B5EF4-FFF2-40B4-BE49-F238E27FC236}">
                <a16:creationId xmlns:a16="http://schemas.microsoft.com/office/drawing/2014/main" id="{9128CBFC-FBB0-7755-A5F9-38559BE1F2C0}"/>
              </a:ext>
            </a:extLst>
          </p:cNvPr>
          <p:cNvSpPr/>
          <p:nvPr/>
        </p:nvSpPr>
        <p:spPr>
          <a:xfrm>
            <a:off x="0" y="987145"/>
            <a:ext cx="4276165" cy="850620"/>
          </a:xfrm>
          <a:prstGeom prst="round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7F32D070-0725-31E5-583D-8EF049C03499}"/>
              </a:ext>
            </a:extLst>
          </p:cNvPr>
          <p:cNvSpPr/>
          <p:nvPr/>
        </p:nvSpPr>
        <p:spPr>
          <a:xfrm>
            <a:off x="90015" y="4548072"/>
            <a:ext cx="4276165" cy="555685"/>
          </a:xfrm>
          <a:prstGeom prst="round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2">
            <a:extLst>
              <a:ext uri="{FF2B5EF4-FFF2-40B4-BE49-F238E27FC236}">
                <a16:creationId xmlns:a16="http://schemas.microsoft.com/office/drawing/2014/main" id="{831D7CE5-6C13-3DDE-AA22-0D48A0860E84}"/>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5</a:t>
            </a:fld>
            <a:endParaRPr lang="ja-JP" altLang="en-US" dirty="0">
              <a:solidFill>
                <a:schemeClr val="tx1"/>
              </a:solidFill>
            </a:endParaRPr>
          </a:p>
        </p:txBody>
      </p:sp>
    </p:spTree>
    <p:extLst>
      <p:ext uri="{BB962C8B-B14F-4D97-AF65-F5344CB8AC3E}">
        <p14:creationId xmlns:p14="http://schemas.microsoft.com/office/powerpoint/2010/main" val="287482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
          <p:cNvSpPr txBox="1">
            <a:spLocks noGrp="1"/>
          </p:cNvSpPr>
          <p:nvPr>
            <p:ph type="title"/>
          </p:nvPr>
        </p:nvSpPr>
        <p:spPr>
          <a:xfrm>
            <a:off x="350125" y="413657"/>
            <a:ext cx="9017993" cy="5556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55A11"/>
              </a:buClr>
              <a:buSzPts val="3600"/>
              <a:buFont typeface="Arial"/>
              <a:buNone/>
            </a:pPr>
            <a:r>
              <a:rPr lang="en-US" altLang="ja-JP" sz="3200" spc="-100" dirty="0">
                <a:solidFill>
                  <a:schemeClr val="tx1"/>
                </a:solidFill>
                <a:latin typeface="Arial"/>
                <a:ea typeface="Arial"/>
                <a:cs typeface="Arial"/>
                <a:sym typeface="Arial"/>
              </a:rPr>
              <a:t>BT+</a:t>
            </a:r>
            <a:r>
              <a:rPr lang="ja-JP" altLang="en-US" sz="3200" spc="-100" dirty="0">
                <a:solidFill>
                  <a:schemeClr val="tx1"/>
                </a:solidFill>
                <a:latin typeface="Arial"/>
                <a:ea typeface="Arial"/>
                <a:cs typeface="Arial"/>
                <a:sym typeface="Arial"/>
              </a:rPr>
              <a:t>コンセッション用</a:t>
            </a:r>
            <a:r>
              <a:rPr lang="en-US" altLang="ja-JP" sz="3200" spc="-100" dirty="0">
                <a:solidFill>
                  <a:schemeClr val="tx1"/>
                </a:solidFill>
                <a:latin typeface="Arial"/>
                <a:ea typeface="Arial"/>
                <a:cs typeface="Arial"/>
                <a:sym typeface="Arial"/>
              </a:rPr>
              <a:t>VFM</a:t>
            </a:r>
            <a:r>
              <a:rPr lang="ja-JP" altLang="en-US" sz="3200" spc="-100" dirty="0">
                <a:solidFill>
                  <a:schemeClr val="tx1"/>
                </a:solidFill>
                <a:latin typeface="Arial"/>
                <a:ea typeface="Arial"/>
                <a:cs typeface="Arial"/>
                <a:sym typeface="Arial"/>
              </a:rPr>
              <a:t>算定フォーマット②</a:t>
            </a:r>
          </a:p>
        </p:txBody>
      </p:sp>
      <p:graphicFrame>
        <p:nvGraphicFramePr>
          <p:cNvPr id="4" name="表 3">
            <a:extLst>
              <a:ext uri="{FF2B5EF4-FFF2-40B4-BE49-F238E27FC236}">
                <a16:creationId xmlns:a16="http://schemas.microsoft.com/office/drawing/2014/main" id="{B2A8D2AF-E699-8BDC-B0B9-B5753415F7CC}"/>
              </a:ext>
            </a:extLst>
          </p:cNvPr>
          <p:cNvGraphicFramePr>
            <a:graphicFrameLocks noGrp="1"/>
          </p:cNvGraphicFramePr>
          <p:nvPr>
            <p:extLst>
              <p:ext uri="{D42A27DB-BD31-4B8C-83A1-F6EECF244321}">
                <p14:modId xmlns:p14="http://schemas.microsoft.com/office/powerpoint/2010/main" val="3211905933"/>
              </p:ext>
            </p:extLst>
          </p:nvPr>
        </p:nvGraphicFramePr>
        <p:xfrm>
          <a:off x="213381" y="971000"/>
          <a:ext cx="8717237" cy="5473343"/>
        </p:xfrm>
        <a:graphic>
          <a:graphicData uri="http://schemas.openxmlformats.org/drawingml/2006/table">
            <a:tbl>
              <a:tblPr firstRow="1" firstCol="1" bandRow="1">
                <a:tableStyleId>{5C22544A-7EE6-4342-B048-85BDC9FD1C3A}</a:tableStyleId>
              </a:tblPr>
              <a:tblGrid>
                <a:gridCol w="395567">
                  <a:extLst>
                    <a:ext uri="{9D8B030D-6E8A-4147-A177-3AD203B41FA5}">
                      <a16:colId xmlns:a16="http://schemas.microsoft.com/office/drawing/2014/main" val="1242747368"/>
                    </a:ext>
                  </a:extLst>
                </a:gridCol>
                <a:gridCol w="1369567">
                  <a:extLst>
                    <a:ext uri="{9D8B030D-6E8A-4147-A177-3AD203B41FA5}">
                      <a16:colId xmlns:a16="http://schemas.microsoft.com/office/drawing/2014/main" val="2531343881"/>
                    </a:ext>
                  </a:extLst>
                </a:gridCol>
                <a:gridCol w="2645780">
                  <a:extLst>
                    <a:ext uri="{9D8B030D-6E8A-4147-A177-3AD203B41FA5}">
                      <a16:colId xmlns:a16="http://schemas.microsoft.com/office/drawing/2014/main" val="784200762"/>
                    </a:ext>
                  </a:extLst>
                </a:gridCol>
                <a:gridCol w="890770">
                  <a:extLst>
                    <a:ext uri="{9D8B030D-6E8A-4147-A177-3AD203B41FA5}">
                      <a16:colId xmlns:a16="http://schemas.microsoft.com/office/drawing/2014/main" val="4178699632"/>
                    </a:ext>
                  </a:extLst>
                </a:gridCol>
                <a:gridCol w="3415553">
                  <a:extLst>
                    <a:ext uri="{9D8B030D-6E8A-4147-A177-3AD203B41FA5}">
                      <a16:colId xmlns:a16="http://schemas.microsoft.com/office/drawing/2014/main" val="1568532607"/>
                    </a:ext>
                  </a:extLst>
                </a:gridCol>
              </a:tblGrid>
              <a:tr h="309812">
                <a:tc>
                  <a:txBody>
                    <a:bodyPr/>
                    <a:lstStyle/>
                    <a:p>
                      <a:pPr algn="ctr"/>
                      <a:r>
                        <a:rPr kumimoji="1" lang="en-US" altLang="ja-JP" sz="1200" dirty="0">
                          <a:latin typeface="+mn-ea"/>
                          <a:ea typeface="+mn-ea"/>
                        </a:rPr>
                        <a:t>No.</a:t>
                      </a: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1200" dirty="0">
                          <a:latin typeface="+mn-ea"/>
                          <a:ea typeface="+mn-ea"/>
                        </a:rPr>
                        <a:t>項目</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1200" dirty="0">
                          <a:latin typeface="+mn-ea"/>
                          <a:ea typeface="+mn-ea"/>
                        </a:rPr>
                        <a:t>BTO</a:t>
                      </a:r>
                      <a:r>
                        <a:rPr kumimoji="1" lang="ja-JP" altLang="en-US" sz="1200" dirty="0">
                          <a:latin typeface="+mn-ea"/>
                          <a:ea typeface="+mn-ea"/>
                        </a:rPr>
                        <a:t>用での算定方法</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t>今回の算定方法（</a:t>
                      </a:r>
                      <a:r>
                        <a:rPr kumimoji="1" lang="en-US" altLang="ja-JP" sz="1200" dirty="0"/>
                        <a:t>BT+</a:t>
                      </a:r>
                      <a:r>
                        <a:rPr kumimoji="1" lang="ja-JP" altLang="en-US" sz="1200" dirty="0"/>
                        <a:t>コンセッション用）</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568591357"/>
                  </a:ext>
                </a:extLst>
              </a:tr>
              <a:tr h="309812">
                <a:tc>
                  <a:txBody>
                    <a:bodyPr/>
                    <a:lstStyle/>
                    <a:p>
                      <a:pPr algn="ctr"/>
                      <a:r>
                        <a:rPr kumimoji="1" lang="en-US" altLang="ja-JP" sz="1200" dirty="0">
                          <a:solidFill>
                            <a:schemeClr val="tx1"/>
                          </a:solidFill>
                          <a:latin typeface="+mn-ea"/>
                          <a:ea typeface="+mn-ea"/>
                        </a:rPr>
                        <a:t>12</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モニタリングコスト</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latin typeface="+mn-ea"/>
                          <a:ea typeface="+mn-ea"/>
                        </a:rPr>
                        <a:t>任意入力</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171450" indent="-171450">
                        <a:buFont typeface="Wingdings" panose="05000000000000000000" pitchFamily="2" charset="2"/>
                        <a:buChar char="n"/>
                      </a:pPr>
                      <a:r>
                        <a:rPr kumimoji="1" lang="ja-JP" altLang="en-US" sz="1200" dirty="0">
                          <a:latin typeface="+mn-ea"/>
                          <a:ea typeface="+mn-ea"/>
                        </a:rPr>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33079676"/>
                  </a:ext>
                </a:extLst>
              </a:tr>
              <a:tr h="516353">
                <a:tc>
                  <a:txBody>
                    <a:bodyPr/>
                    <a:lstStyle/>
                    <a:p>
                      <a:pPr algn="ctr"/>
                      <a:r>
                        <a:rPr kumimoji="1" lang="en-US" altLang="ja-JP" sz="1200" dirty="0">
                          <a:solidFill>
                            <a:schemeClr val="tx1"/>
                          </a:solidFill>
                          <a:latin typeface="+mn-ea"/>
                          <a:ea typeface="+mn-ea"/>
                        </a:rPr>
                        <a:t>13</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SPC</a:t>
                      </a:r>
                      <a:r>
                        <a:rPr kumimoji="1" lang="ja-JP" altLang="en-US" sz="1200" b="1" dirty="0">
                          <a:solidFill>
                            <a:schemeClr val="tx1"/>
                          </a:solidFill>
                          <a:latin typeface="+mn-ea"/>
                          <a:ea typeface="+mn-ea"/>
                        </a:rPr>
                        <a:t>費用、税金等</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200" dirty="0">
                          <a:latin typeface="+mn-ea"/>
                          <a:ea typeface="+mn-ea"/>
                        </a:rPr>
                        <a:t>サービス購入費として支払</a:t>
                      </a:r>
                      <a:r>
                        <a:rPr kumimoji="1" lang="en-US" altLang="ja-JP" sz="1200" dirty="0">
                          <a:latin typeface="+mn-ea"/>
                          <a:ea typeface="+mn-ea"/>
                        </a:rPr>
                        <a:t>/</a:t>
                      </a:r>
                      <a:r>
                        <a:rPr kumimoji="1" lang="ja-JP" altLang="en-US" sz="1200" dirty="0">
                          <a:latin typeface="+mn-ea"/>
                          <a:ea typeface="+mn-ea"/>
                        </a:rPr>
                        <a:t>割賦金利に含めて支払</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5860668"/>
                  </a:ext>
                </a:extLst>
              </a:tr>
              <a:tr h="516353">
                <a:tc rowSpan="3">
                  <a:txBody>
                    <a:bodyPr/>
                    <a:lstStyle/>
                    <a:p>
                      <a:pPr algn="ctr"/>
                      <a:r>
                        <a:rPr kumimoji="1" lang="en-US" altLang="ja-JP" sz="1200" dirty="0">
                          <a:solidFill>
                            <a:schemeClr val="tx1"/>
                          </a:solidFill>
                          <a:latin typeface="+mn-ea"/>
                          <a:ea typeface="+mn-ea"/>
                        </a:rPr>
                        <a:t>14</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3">
                  <a:txBody>
                    <a:bodyPr/>
                    <a:lstStyle/>
                    <a:p>
                      <a:pPr algn="ctr"/>
                      <a:r>
                        <a:rPr kumimoji="1" lang="ja-JP" altLang="en-US" sz="1200" b="1" dirty="0">
                          <a:solidFill>
                            <a:schemeClr val="tx1"/>
                          </a:solidFill>
                          <a:latin typeface="+mn-ea"/>
                          <a:ea typeface="+mn-ea"/>
                        </a:rPr>
                        <a:t>調整項目</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latin typeface="+mn-ea"/>
                          <a:ea typeface="+mn-ea"/>
                        </a:rPr>
                        <a:t>競争の効果</a:t>
                      </a:r>
                      <a:br>
                        <a:rPr kumimoji="1" lang="en-US" altLang="ja-JP" sz="1200" dirty="0">
                          <a:latin typeface="+mn-ea"/>
                          <a:ea typeface="+mn-ea"/>
                        </a:rPr>
                      </a:br>
                      <a:r>
                        <a:rPr kumimoji="1" lang="ja-JP" altLang="en-US" sz="1200" dirty="0">
                          <a:latin typeface="+mn-ea"/>
                          <a:ea typeface="+mn-ea"/>
                        </a:rPr>
                        <a:t>（任意入力）</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3">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1770176"/>
                  </a:ext>
                </a:extLst>
              </a:tr>
              <a:tr h="516353">
                <a:tc vMerge="1">
                  <a:txBody>
                    <a:bodyPr/>
                    <a:lstStyle/>
                    <a:p>
                      <a:endParaRPr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latin typeface="+mn-ea"/>
                          <a:ea typeface="+mn-ea"/>
                        </a:rPr>
                        <a:t>施設整備の削減率</a:t>
                      </a:r>
                      <a:br>
                        <a:rPr kumimoji="1" lang="en-US" altLang="ja-JP" sz="1200" dirty="0">
                          <a:latin typeface="+mn-ea"/>
                          <a:ea typeface="+mn-ea"/>
                        </a:rPr>
                      </a:br>
                      <a:r>
                        <a:rPr kumimoji="1" lang="ja-JP" altLang="en-US" sz="1200" dirty="0">
                          <a:latin typeface="+mn-ea"/>
                          <a:ea typeface="+mn-ea"/>
                        </a:rPr>
                        <a:t>（任意入力）</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kumimoji="1" lang="ja-JP" altLang="en-US"/>
                    </a:p>
                  </a:txBody>
                  <a:tcPr/>
                </a:tc>
                <a:tc vMerge="1">
                  <a:txBody>
                    <a:bodyPr/>
                    <a:lstStyle/>
                    <a:p>
                      <a:pPr marL="171450" indent="-171450">
                        <a:buFont typeface="Wingdings" panose="05000000000000000000" pitchFamily="2" charset="2"/>
                        <a:buChar char="n"/>
                      </a:pPr>
                      <a:endParaRPr kumimoji="1" lang="ja-JP" altLang="en-US" sz="105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37018934"/>
                  </a:ext>
                </a:extLst>
              </a:tr>
              <a:tr h="309812">
                <a:tc vMerge="1">
                  <a:txBody>
                    <a:bodyPr/>
                    <a:lstStyle/>
                    <a:p>
                      <a:pPr algn="ctr"/>
                      <a:endParaRPr kumimoji="1" lang="ja-JP" altLang="en-US" sz="11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vMerge="1">
                  <a:txBody>
                    <a:bodyPr/>
                    <a:lstStyle/>
                    <a:p>
                      <a:pPr algn="ctr"/>
                      <a:endParaRPr kumimoji="1" lang="ja-JP" altLang="en-US" sz="1050" b="1"/>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171450" indent="-171450" algn="l">
                        <a:buFont typeface="Wingdings" panose="05000000000000000000" pitchFamily="2" charset="2"/>
                        <a:buChar char="n"/>
                      </a:pPr>
                      <a:r>
                        <a:rPr kumimoji="1" lang="ja-JP" altLang="en-US" sz="1200" dirty="0">
                          <a:latin typeface="+mn-ea"/>
                          <a:ea typeface="+mn-ea"/>
                        </a:rPr>
                        <a:t>維持管理運営の削減率（任意入力）</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kumimoji="1" lang="ja-JP" altLang="en-US"/>
                    </a:p>
                  </a:txBody>
                  <a:tcPr/>
                </a:tc>
                <a:tc vMerge="1">
                  <a:txBody>
                    <a:bodyPr/>
                    <a:lstStyle/>
                    <a:p>
                      <a:pPr marL="171450" indent="-171450">
                        <a:buFont typeface="Wingdings" panose="05000000000000000000" pitchFamily="2" charset="2"/>
                        <a:buChar char="n"/>
                      </a:pPr>
                      <a:endParaRPr kumimoji="1" lang="ja-JP" altLang="en-US" sz="105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1086068"/>
                  </a:ext>
                </a:extLst>
              </a:tr>
              <a:tr h="1135976">
                <a:tc>
                  <a:txBody>
                    <a:bodyPr/>
                    <a:lstStyle/>
                    <a:p>
                      <a:pPr algn="ctr"/>
                      <a:r>
                        <a:rPr kumimoji="1" lang="en-US" altLang="ja-JP" sz="1200" dirty="0">
                          <a:solidFill>
                            <a:schemeClr val="tx1"/>
                          </a:solidFill>
                          <a:latin typeface="+mn-ea"/>
                          <a:ea typeface="+mn-ea"/>
                        </a:rPr>
                        <a:t>15</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利用料金収入</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lgn="l">
                        <a:buFont typeface="Wingdings" panose="05000000000000000000" pitchFamily="2" charset="2"/>
                        <a:buChar char="n"/>
                      </a:pPr>
                      <a:r>
                        <a:rPr kumimoji="1" lang="ja-JP" altLang="en-US" sz="1200" dirty="0">
                          <a:latin typeface="+mn-ea"/>
                          <a:ea typeface="+mn-ea"/>
                        </a:rPr>
                        <a:t>任意入力（事業期間同額を前提）</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n-ea"/>
                          <a:ea typeface="+mn-ea"/>
                        </a:rPr>
                        <a:t>利用料金収入</a:t>
                      </a:r>
                      <a:r>
                        <a:rPr kumimoji="1" lang="en-US" altLang="ja-JP" sz="1200" dirty="0">
                          <a:latin typeface="+mn-ea"/>
                          <a:ea typeface="+mn-ea"/>
                        </a:rPr>
                        <a:t>/</a:t>
                      </a:r>
                      <a:r>
                        <a:rPr kumimoji="1" lang="ja-JP" altLang="en-US" sz="1200" dirty="0">
                          <a:latin typeface="+mn-ea"/>
                          <a:ea typeface="+mn-ea"/>
                        </a:rPr>
                        <a:t>増加前（年額）：現行のフォーマット上の項目から変更無し</a:t>
                      </a:r>
                    </a:p>
                    <a:p>
                      <a:pPr marL="171450" indent="-171450">
                        <a:buFont typeface="Wingdings" panose="05000000000000000000" pitchFamily="2" charset="2"/>
                        <a:buChar char="n"/>
                      </a:pPr>
                      <a:r>
                        <a:rPr kumimoji="1" lang="ja-JP" altLang="en-US" sz="1200" dirty="0">
                          <a:latin typeface="+mn-ea"/>
                          <a:ea typeface="+mn-ea"/>
                        </a:rPr>
                        <a:t>利用料金増加年度：任意入力する項目を追加</a:t>
                      </a:r>
                    </a:p>
                    <a:p>
                      <a:pPr marL="171450" indent="-171450">
                        <a:buFont typeface="Wingdings" panose="05000000000000000000" pitchFamily="2" charset="2"/>
                        <a:buChar char="n"/>
                      </a:pPr>
                      <a:r>
                        <a:rPr kumimoji="1" lang="ja-JP" altLang="en-US" sz="1200" dirty="0">
                          <a:latin typeface="+mn-ea"/>
                          <a:ea typeface="+mn-ea"/>
                        </a:rPr>
                        <a:t>利用料金収入</a:t>
                      </a:r>
                      <a:r>
                        <a:rPr kumimoji="1" lang="en-US" altLang="ja-JP" sz="1200" dirty="0">
                          <a:latin typeface="+mn-ea"/>
                          <a:ea typeface="+mn-ea"/>
                        </a:rPr>
                        <a:t>/</a:t>
                      </a:r>
                      <a:r>
                        <a:rPr kumimoji="1" lang="ja-JP" altLang="en-US" sz="1200" dirty="0">
                          <a:latin typeface="+mn-ea"/>
                          <a:ea typeface="+mn-ea"/>
                        </a:rPr>
                        <a:t>増加後（年額）：任意入力する項目を追加</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86364280"/>
                  </a:ext>
                </a:extLst>
              </a:tr>
              <a:tr h="309812">
                <a:tc>
                  <a:txBody>
                    <a:bodyPr/>
                    <a:lstStyle/>
                    <a:p>
                      <a:pPr algn="ctr"/>
                      <a:r>
                        <a:rPr kumimoji="1" lang="en-US" altLang="ja-JP" sz="1200" dirty="0">
                          <a:solidFill>
                            <a:schemeClr val="tx1"/>
                          </a:solidFill>
                          <a:latin typeface="+mn-ea"/>
                          <a:ea typeface="+mn-ea"/>
                        </a:rPr>
                        <a:t>16</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その他収入</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indent="0" algn="ctr">
                        <a:buFont typeface="Wingdings" panose="05000000000000000000" pitchFamily="2" charset="2"/>
                        <a:buNone/>
                      </a:pPr>
                      <a:r>
                        <a:rPr kumimoji="1" lang="ja-JP" altLang="en-US" sz="1200" dirty="0">
                          <a:latin typeface="+mn-ea"/>
                          <a:ea typeface="+mn-ea"/>
                        </a:rPr>
                        <a:t>ー</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n-ea"/>
                          <a:ea typeface="+mn-ea"/>
                        </a:rPr>
                        <a:t>その他追加で入力できるよう項目を追加</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41792651"/>
                  </a:ext>
                </a:extLst>
              </a:tr>
              <a:tr h="309812">
                <a:tc>
                  <a:txBody>
                    <a:bodyPr/>
                    <a:lstStyle/>
                    <a:p>
                      <a:pPr algn="ctr"/>
                      <a:r>
                        <a:rPr kumimoji="1" lang="en-US" altLang="ja-JP" sz="1200" dirty="0">
                          <a:solidFill>
                            <a:schemeClr val="tx1"/>
                          </a:solidFill>
                          <a:latin typeface="+mn-ea"/>
                          <a:ea typeface="+mn-ea"/>
                        </a:rPr>
                        <a:t>17</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latin typeface="+mn-ea"/>
                          <a:ea typeface="+mn-ea"/>
                        </a:rPr>
                        <a:t>補助金収入</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5">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n"/>
                        <a:tabLst/>
                        <a:defRPr/>
                      </a:pPr>
                      <a:r>
                        <a:rPr kumimoji="1" lang="ja-JP" altLang="en-US" sz="1200" b="0" i="0" u="none" strike="noStrike" kern="1200" cap="none" spc="0" normalizeH="0" baseline="0" noProof="0" dirty="0">
                          <a:ln>
                            <a:noFill/>
                          </a:ln>
                          <a:solidFill>
                            <a:prstClr val="black"/>
                          </a:solidFill>
                          <a:effectLst/>
                          <a:uLnTx/>
                          <a:uFillTx/>
                          <a:latin typeface="+mn-ea"/>
                          <a:ea typeface="+mn-ea"/>
                          <a:cs typeface="+mn-cs"/>
                        </a:rPr>
                        <a:t>任意入力</a:t>
                      </a:r>
                    </a:p>
                    <a:p>
                      <a:pPr marL="0" indent="0" algn="ctr">
                        <a:buFont typeface="Wingdings" panose="05000000000000000000" pitchFamily="2" charset="2"/>
                        <a:buNone/>
                      </a:pPr>
                      <a:endParaRPr kumimoji="1" lang="ja-JP" altLang="en-US" sz="1200" b="1"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5">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n"/>
                        <a:tabLst/>
                        <a:defRPr/>
                      </a:pPr>
                      <a:r>
                        <a:rPr kumimoji="1" lang="ja-JP" altLang="en-US" sz="1200" dirty="0">
                          <a:latin typeface="+mn-ea"/>
                          <a:ea typeface="+mn-ea"/>
                        </a:rPr>
                        <a:t>変更無し</a:t>
                      </a:r>
                    </a:p>
                    <a:p>
                      <a:pPr marL="0" indent="0">
                        <a:buFont typeface="Wingdings" panose="05000000000000000000" pitchFamily="2" charset="2"/>
                        <a:buNone/>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01329172"/>
                  </a:ext>
                </a:extLst>
              </a:tr>
              <a:tr h="309812">
                <a:tc>
                  <a:txBody>
                    <a:bodyPr/>
                    <a:lstStyle/>
                    <a:p>
                      <a:pPr algn="ctr"/>
                      <a:r>
                        <a:rPr kumimoji="1" lang="en-US" altLang="ja-JP" sz="1200" dirty="0">
                          <a:solidFill>
                            <a:schemeClr val="tx1"/>
                          </a:solidFill>
                          <a:latin typeface="+mn-ea"/>
                          <a:ea typeface="+mn-ea"/>
                        </a:rPr>
                        <a:t>18</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latin typeface="+mn-ea"/>
                          <a:ea typeface="+mn-ea"/>
                        </a:rPr>
                        <a:t>起債への交付率</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algn="ctr"/>
                      <a:endParaRPr kumimoji="1" lang="ja-JP" altLang="en-US" sz="1050"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19346434"/>
                  </a:ext>
                </a:extLst>
              </a:tr>
              <a:tr h="309812">
                <a:tc>
                  <a:txBody>
                    <a:bodyPr/>
                    <a:lstStyle/>
                    <a:p>
                      <a:pPr algn="ctr"/>
                      <a:r>
                        <a:rPr kumimoji="1" lang="en-US" altLang="ja-JP" sz="1200" dirty="0">
                          <a:solidFill>
                            <a:schemeClr val="tx1"/>
                          </a:solidFill>
                          <a:latin typeface="+mn-ea"/>
                          <a:ea typeface="+mn-ea"/>
                        </a:rPr>
                        <a:t>19</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latin typeface="+mn-ea"/>
                          <a:ea typeface="+mn-ea"/>
                        </a:rPr>
                        <a:t>起債充当率</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algn="ctr"/>
                      <a:endParaRPr kumimoji="1" lang="ja-JP" altLang="en-US" sz="1050"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47233691"/>
                  </a:ext>
                </a:extLst>
              </a:tr>
              <a:tr h="309812">
                <a:tc>
                  <a:txBody>
                    <a:bodyPr/>
                    <a:lstStyle/>
                    <a:p>
                      <a:pPr algn="ctr"/>
                      <a:r>
                        <a:rPr kumimoji="1" lang="en-US" altLang="ja-JP" sz="1200" dirty="0">
                          <a:solidFill>
                            <a:schemeClr val="tx1"/>
                          </a:solidFill>
                          <a:latin typeface="+mn-ea"/>
                          <a:ea typeface="+mn-ea"/>
                        </a:rPr>
                        <a:t>20</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latin typeface="+mn-ea"/>
                          <a:ea typeface="+mn-ea"/>
                        </a:rPr>
                        <a:t>償還期間</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algn="ctr"/>
                      <a:endParaRPr kumimoji="1" lang="ja-JP" altLang="en-US" sz="1050"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07911440"/>
                  </a:ext>
                </a:extLst>
              </a:tr>
              <a:tr h="309812">
                <a:tc>
                  <a:txBody>
                    <a:bodyPr/>
                    <a:lstStyle/>
                    <a:p>
                      <a:pPr algn="ctr"/>
                      <a:r>
                        <a:rPr kumimoji="1" lang="en-US" altLang="ja-JP" sz="1200" dirty="0">
                          <a:solidFill>
                            <a:schemeClr val="tx1"/>
                          </a:solidFill>
                          <a:latin typeface="+mn-ea"/>
                          <a:ea typeface="+mn-ea"/>
                        </a:rPr>
                        <a:t>21</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latin typeface="+mn-ea"/>
                          <a:ea typeface="+mn-ea"/>
                        </a:rPr>
                        <a:t>地方債利息</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algn="ctr"/>
                      <a:endParaRPr kumimoji="1" lang="ja-JP" altLang="en-US" sz="1050"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marL="171450" indent="-171450">
                        <a:buFont typeface="Wingdings" panose="05000000000000000000" pitchFamily="2" charset="2"/>
                        <a:buChar char="n"/>
                      </a:pPr>
                      <a:endParaRPr kumimoji="1" lang="ja-JP" altLang="en-US" sz="12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55594912"/>
                  </a:ext>
                </a:extLst>
              </a:tr>
            </a:tbl>
          </a:graphicData>
        </a:graphic>
      </p:graphicFrame>
      <p:sp>
        <p:nvSpPr>
          <p:cNvPr id="3" name="矢印: 右 2">
            <a:extLst>
              <a:ext uri="{FF2B5EF4-FFF2-40B4-BE49-F238E27FC236}">
                <a16:creationId xmlns:a16="http://schemas.microsoft.com/office/drawing/2014/main" id="{79B11776-09BC-25E7-CB35-234AACFA8D13}"/>
              </a:ext>
            </a:extLst>
          </p:cNvPr>
          <p:cNvSpPr/>
          <p:nvPr/>
        </p:nvSpPr>
        <p:spPr>
          <a:xfrm>
            <a:off x="4688539" y="3768058"/>
            <a:ext cx="744071" cy="44823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1366F697-F95D-9B8F-489F-167F6962DA29}"/>
              </a:ext>
            </a:extLst>
          </p:cNvPr>
          <p:cNvSpPr/>
          <p:nvPr/>
        </p:nvSpPr>
        <p:spPr>
          <a:xfrm>
            <a:off x="213380" y="3448385"/>
            <a:ext cx="8717237" cy="1087582"/>
          </a:xfrm>
          <a:prstGeom prst="round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2">
            <a:extLst>
              <a:ext uri="{FF2B5EF4-FFF2-40B4-BE49-F238E27FC236}">
                <a16:creationId xmlns:a16="http://schemas.microsoft.com/office/drawing/2014/main" id="{B78433FF-806C-FACC-6E94-E4815FF4372C}"/>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6</a:t>
            </a:fld>
            <a:endParaRPr lang="ja-JP" altLang="en-US" dirty="0">
              <a:solidFill>
                <a:schemeClr val="tx1"/>
              </a:solidFill>
            </a:endParaRPr>
          </a:p>
        </p:txBody>
      </p:sp>
    </p:spTree>
    <p:extLst>
      <p:ext uri="{BB962C8B-B14F-4D97-AF65-F5344CB8AC3E}">
        <p14:creationId xmlns:p14="http://schemas.microsoft.com/office/powerpoint/2010/main" val="3957563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3" name="図 2">
            <a:extLst>
              <a:ext uri="{FF2B5EF4-FFF2-40B4-BE49-F238E27FC236}">
                <a16:creationId xmlns:a16="http://schemas.microsoft.com/office/drawing/2014/main" id="{74568A7B-88BE-8644-DBA1-D90CA9CDCDCC}"/>
              </a:ext>
            </a:extLst>
          </p:cNvPr>
          <p:cNvPicPr>
            <a:picLocks noChangeAspect="1"/>
          </p:cNvPicPr>
          <p:nvPr/>
        </p:nvPicPr>
        <p:blipFill>
          <a:blip r:embed="rId3"/>
          <a:stretch>
            <a:fillRect/>
          </a:stretch>
        </p:blipFill>
        <p:spPr>
          <a:xfrm>
            <a:off x="0" y="2140810"/>
            <a:ext cx="9144000" cy="1456785"/>
          </a:xfrm>
          <a:prstGeom prst="rect">
            <a:avLst/>
          </a:prstGeom>
        </p:spPr>
      </p:pic>
      <p:sp>
        <p:nvSpPr>
          <p:cNvPr id="138" name="Google Shape;138;p2"/>
          <p:cNvSpPr txBox="1">
            <a:spLocks noGrp="1"/>
          </p:cNvSpPr>
          <p:nvPr>
            <p:ph type="title"/>
          </p:nvPr>
        </p:nvSpPr>
        <p:spPr>
          <a:xfrm>
            <a:off x="0" y="413657"/>
            <a:ext cx="9286934" cy="5556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55A11"/>
              </a:buClr>
              <a:buSzPts val="3600"/>
              <a:buFont typeface="Arial"/>
              <a:buNone/>
            </a:pPr>
            <a:r>
              <a:rPr lang="ja-JP" altLang="en-US" sz="3200" spc="-100" dirty="0">
                <a:solidFill>
                  <a:schemeClr val="tx1"/>
                </a:solidFill>
                <a:latin typeface="Arial"/>
                <a:ea typeface="Arial"/>
                <a:cs typeface="Arial"/>
                <a:sym typeface="Arial"/>
              </a:rPr>
              <a:t>利用料金収入</a:t>
            </a:r>
            <a:br>
              <a:rPr lang="ja-JP" altLang="en-US" sz="3200" spc="-100" dirty="0">
                <a:solidFill>
                  <a:schemeClr val="tx1"/>
                </a:solidFill>
                <a:latin typeface="Arial"/>
                <a:ea typeface="Arial"/>
                <a:cs typeface="Arial"/>
                <a:sym typeface="Arial"/>
              </a:rPr>
            </a:br>
            <a:endParaRPr lang="ja-JP" altLang="en-US" sz="3200" spc="-100" dirty="0">
              <a:solidFill>
                <a:schemeClr val="tx1"/>
              </a:solidFill>
              <a:latin typeface="Arial"/>
              <a:ea typeface="Arial"/>
              <a:cs typeface="Arial"/>
              <a:sym typeface="Arial"/>
            </a:endParaRPr>
          </a:p>
        </p:txBody>
      </p:sp>
      <p:sp>
        <p:nvSpPr>
          <p:cNvPr id="10" name="コンテンツ プレースホルダー 2">
            <a:extLst>
              <a:ext uri="{FF2B5EF4-FFF2-40B4-BE49-F238E27FC236}">
                <a16:creationId xmlns:a16="http://schemas.microsoft.com/office/drawing/2014/main" id="{A827C61C-F433-6C49-6A12-A85CD4D0DD5F}"/>
              </a:ext>
            </a:extLst>
          </p:cNvPr>
          <p:cNvSpPr txBox="1">
            <a:spLocks/>
          </p:cNvSpPr>
          <p:nvPr/>
        </p:nvSpPr>
        <p:spPr>
          <a:xfrm>
            <a:off x="307497" y="3735008"/>
            <a:ext cx="8529005" cy="1259902"/>
          </a:xfrm>
          <a:prstGeom prst="rect">
            <a:avLst/>
          </a:prstGeom>
          <a:noFill/>
          <a:ln w="19050">
            <a:solidFill>
              <a:schemeClr val="tx1"/>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85750" indent="-285750">
              <a:lnSpc>
                <a:spcPts val="2880"/>
              </a:lnSpc>
              <a:spcBef>
                <a:spcPts val="0"/>
              </a:spcBef>
              <a:buFont typeface="Wingdings" panose="05000000000000000000" pitchFamily="2" charset="2"/>
              <a:buChar char="ü"/>
            </a:pPr>
            <a:r>
              <a:rPr lang="ja-JP" altLang="en-US" sz="1600" dirty="0">
                <a:latin typeface="+mj-ea"/>
                <a:ea typeface="+mj-ea"/>
              </a:rPr>
              <a:t>コンセッションに伴い、利用料金収入は柔軟に設定されることが想定されるため、任意入力と</a:t>
            </a:r>
            <a:r>
              <a:rPr lang="ja-JP" altLang="en-US" sz="1600">
                <a:latin typeface="+mj-ea"/>
                <a:ea typeface="+mj-ea"/>
              </a:rPr>
              <a:t>して調整。設定した</a:t>
            </a:r>
            <a:r>
              <a:rPr lang="en-US" altLang="ja-JP" sz="1600" dirty="0">
                <a:latin typeface="+mj-ea"/>
                <a:ea typeface="+mj-ea"/>
              </a:rPr>
              <a:t>PIRR</a:t>
            </a:r>
            <a:r>
              <a:rPr lang="ja-JP" altLang="en-US" sz="1600">
                <a:latin typeface="+mj-ea"/>
                <a:ea typeface="+mj-ea"/>
              </a:rPr>
              <a:t>を達成するために、どの程度の収入と成長が必要で、実現可能か、検証していくことになります。</a:t>
            </a:r>
            <a:endParaRPr lang="ja-JP" altLang="en-US" sz="1600" dirty="0">
              <a:latin typeface="+mj-ea"/>
              <a:ea typeface="+mj-ea"/>
            </a:endParaRPr>
          </a:p>
        </p:txBody>
      </p:sp>
      <p:sp>
        <p:nvSpPr>
          <p:cNvPr id="11" name="四角形: 角を丸くする 10">
            <a:extLst>
              <a:ext uri="{FF2B5EF4-FFF2-40B4-BE49-F238E27FC236}">
                <a16:creationId xmlns:a16="http://schemas.microsoft.com/office/drawing/2014/main" id="{9128CBFC-FBB0-7755-A5F9-38559BE1F2C0}"/>
              </a:ext>
            </a:extLst>
          </p:cNvPr>
          <p:cNvSpPr/>
          <p:nvPr/>
        </p:nvSpPr>
        <p:spPr>
          <a:xfrm>
            <a:off x="1524000" y="2278223"/>
            <a:ext cx="2680447" cy="850620"/>
          </a:xfrm>
          <a:prstGeom prst="round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2">
            <a:extLst>
              <a:ext uri="{FF2B5EF4-FFF2-40B4-BE49-F238E27FC236}">
                <a16:creationId xmlns:a16="http://schemas.microsoft.com/office/drawing/2014/main" id="{2F2A69D7-62E0-3BB6-87E1-717ACE007929}"/>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7</a:t>
            </a:fld>
            <a:endParaRPr lang="ja-JP" altLang="en-US" dirty="0">
              <a:solidFill>
                <a:schemeClr val="tx1"/>
              </a:solidFill>
            </a:endParaRPr>
          </a:p>
        </p:txBody>
      </p:sp>
    </p:spTree>
    <p:extLst>
      <p:ext uri="{BB962C8B-B14F-4D97-AF65-F5344CB8AC3E}">
        <p14:creationId xmlns:p14="http://schemas.microsoft.com/office/powerpoint/2010/main" val="343690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
          <p:cNvSpPr txBox="1">
            <a:spLocks noGrp="1"/>
          </p:cNvSpPr>
          <p:nvPr>
            <p:ph type="title"/>
          </p:nvPr>
        </p:nvSpPr>
        <p:spPr>
          <a:xfrm>
            <a:off x="350125" y="413657"/>
            <a:ext cx="9017993" cy="5556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55A11"/>
              </a:buClr>
              <a:buSzPts val="3600"/>
              <a:buFont typeface="Arial"/>
              <a:buNone/>
            </a:pPr>
            <a:r>
              <a:rPr lang="en-US" altLang="ja-JP" sz="3200" spc="-100" dirty="0">
                <a:solidFill>
                  <a:schemeClr val="tx1"/>
                </a:solidFill>
                <a:latin typeface="Arial"/>
                <a:ea typeface="Arial"/>
                <a:cs typeface="Arial"/>
                <a:sym typeface="Arial"/>
              </a:rPr>
              <a:t>BT+</a:t>
            </a:r>
            <a:r>
              <a:rPr lang="ja-JP" altLang="en-US" sz="3200" spc="-100" dirty="0">
                <a:solidFill>
                  <a:schemeClr val="tx1"/>
                </a:solidFill>
                <a:latin typeface="Arial"/>
                <a:ea typeface="Arial"/>
                <a:cs typeface="Arial"/>
                <a:sym typeface="Arial"/>
              </a:rPr>
              <a:t>コンセッション用</a:t>
            </a:r>
            <a:r>
              <a:rPr lang="en-US" altLang="ja-JP" sz="3200" spc="-100" dirty="0">
                <a:solidFill>
                  <a:schemeClr val="tx1"/>
                </a:solidFill>
                <a:latin typeface="Arial"/>
                <a:ea typeface="Arial"/>
                <a:cs typeface="Arial"/>
                <a:sym typeface="Arial"/>
              </a:rPr>
              <a:t>VFM</a:t>
            </a:r>
            <a:r>
              <a:rPr lang="ja-JP" altLang="en-US" sz="3200" spc="-100" dirty="0">
                <a:solidFill>
                  <a:schemeClr val="tx1"/>
                </a:solidFill>
                <a:latin typeface="Arial"/>
                <a:ea typeface="Arial"/>
                <a:cs typeface="Arial"/>
                <a:sym typeface="Arial"/>
              </a:rPr>
              <a:t>算定フォーマット③</a:t>
            </a:r>
          </a:p>
        </p:txBody>
      </p:sp>
      <p:graphicFrame>
        <p:nvGraphicFramePr>
          <p:cNvPr id="4" name="表 3">
            <a:extLst>
              <a:ext uri="{FF2B5EF4-FFF2-40B4-BE49-F238E27FC236}">
                <a16:creationId xmlns:a16="http://schemas.microsoft.com/office/drawing/2014/main" id="{B2A8D2AF-E699-8BDC-B0B9-B5753415F7CC}"/>
              </a:ext>
            </a:extLst>
          </p:cNvPr>
          <p:cNvGraphicFramePr>
            <a:graphicFrameLocks noGrp="1"/>
          </p:cNvGraphicFramePr>
          <p:nvPr>
            <p:extLst>
              <p:ext uri="{D42A27DB-BD31-4B8C-83A1-F6EECF244321}">
                <p14:modId xmlns:p14="http://schemas.microsoft.com/office/powerpoint/2010/main" val="2491240780"/>
              </p:ext>
            </p:extLst>
          </p:nvPr>
        </p:nvGraphicFramePr>
        <p:xfrm>
          <a:off x="213381" y="969343"/>
          <a:ext cx="8717237" cy="5806440"/>
        </p:xfrm>
        <a:graphic>
          <a:graphicData uri="http://schemas.openxmlformats.org/drawingml/2006/table">
            <a:tbl>
              <a:tblPr firstRow="1" firstCol="1" bandRow="1">
                <a:tableStyleId>{5C22544A-7EE6-4342-B048-85BDC9FD1C3A}</a:tableStyleId>
              </a:tblPr>
              <a:tblGrid>
                <a:gridCol w="395567">
                  <a:extLst>
                    <a:ext uri="{9D8B030D-6E8A-4147-A177-3AD203B41FA5}">
                      <a16:colId xmlns:a16="http://schemas.microsoft.com/office/drawing/2014/main" val="1242747368"/>
                    </a:ext>
                  </a:extLst>
                </a:gridCol>
                <a:gridCol w="1438216">
                  <a:extLst>
                    <a:ext uri="{9D8B030D-6E8A-4147-A177-3AD203B41FA5}">
                      <a16:colId xmlns:a16="http://schemas.microsoft.com/office/drawing/2014/main" val="2531343881"/>
                    </a:ext>
                  </a:extLst>
                </a:gridCol>
                <a:gridCol w="2577131">
                  <a:extLst>
                    <a:ext uri="{9D8B030D-6E8A-4147-A177-3AD203B41FA5}">
                      <a16:colId xmlns:a16="http://schemas.microsoft.com/office/drawing/2014/main" val="784200762"/>
                    </a:ext>
                  </a:extLst>
                </a:gridCol>
                <a:gridCol w="890770">
                  <a:extLst>
                    <a:ext uri="{9D8B030D-6E8A-4147-A177-3AD203B41FA5}">
                      <a16:colId xmlns:a16="http://schemas.microsoft.com/office/drawing/2014/main" val="4178699632"/>
                    </a:ext>
                  </a:extLst>
                </a:gridCol>
                <a:gridCol w="3415553">
                  <a:extLst>
                    <a:ext uri="{9D8B030D-6E8A-4147-A177-3AD203B41FA5}">
                      <a16:colId xmlns:a16="http://schemas.microsoft.com/office/drawing/2014/main" val="1568532607"/>
                    </a:ext>
                  </a:extLst>
                </a:gridCol>
              </a:tblGrid>
              <a:tr h="199864">
                <a:tc>
                  <a:txBody>
                    <a:bodyPr/>
                    <a:lstStyle/>
                    <a:p>
                      <a:pPr algn="ctr"/>
                      <a:r>
                        <a:rPr kumimoji="1" lang="en-US" altLang="ja-JP" sz="1200" dirty="0">
                          <a:latin typeface="+mn-ea"/>
                          <a:ea typeface="+mn-ea"/>
                        </a:rPr>
                        <a:t>No.</a:t>
                      </a: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1200" dirty="0">
                          <a:latin typeface="+mn-ea"/>
                          <a:ea typeface="+mn-ea"/>
                        </a:rPr>
                        <a:t>項目</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1200" dirty="0">
                          <a:latin typeface="+mn-ea"/>
                          <a:ea typeface="+mn-ea"/>
                        </a:rPr>
                        <a:t>BTO</a:t>
                      </a:r>
                      <a:r>
                        <a:rPr kumimoji="1" lang="ja-JP" altLang="en-US" sz="1200" dirty="0">
                          <a:latin typeface="+mn-ea"/>
                          <a:ea typeface="+mn-ea"/>
                        </a:rPr>
                        <a:t>用での算定方法</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t>今回の算定方法（</a:t>
                      </a:r>
                      <a:r>
                        <a:rPr kumimoji="1" lang="en-US" altLang="ja-JP" sz="1200" dirty="0"/>
                        <a:t>BT+</a:t>
                      </a:r>
                      <a:r>
                        <a:rPr kumimoji="1" lang="ja-JP" altLang="en-US" sz="1200" dirty="0"/>
                        <a:t>コンセッション用）</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568591357"/>
                  </a:ext>
                </a:extLst>
              </a:tr>
              <a:tr h="199864">
                <a:tc>
                  <a:txBody>
                    <a:bodyPr/>
                    <a:lstStyle/>
                    <a:p>
                      <a:pPr algn="ctr"/>
                      <a:r>
                        <a:rPr kumimoji="1" lang="en-US" altLang="ja-JP" sz="1200" dirty="0">
                          <a:solidFill>
                            <a:schemeClr val="tx1"/>
                          </a:solidFill>
                          <a:latin typeface="+mn-ea"/>
                          <a:ea typeface="+mn-ea"/>
                        </a:rPr>
                        <a:t>22</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基準金利</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3">
                  <a:txBody>
                    <a:bodyPr/>
                    <a:lstStyle/>
                    <a:p>
                      <a:pPr marL="171450" indent="-171450" algn="l">
                        <a:buFont typeface="Wingdings" panose="05000000000000000000" pitchFamily="2" charset="2"/>
                        <a:buChar char="n"/>
                      </a:pPr>
                      <a:r>
                        <a:rPr kumimoji="1" lang="ja-JP" altLang="en-US" sz="1200" dirty="0">
                          <a:latin typeface="+mn-ea"/>
                          <a:ea typeface="+mn-ea"/>
                        </a:rPr>
                        <a:t>任意入力</a:t>
                      </a:r>
                    </a:p>
                    <a:p>
                      <a:pPr marL="0" indent="0" algn="ctr">
                        <a:buFont typeface="Wingdings" panose="05000000000000000000" pitchFamily="2" charset="2"/>
                        <a:buNone/>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n-ea"/>
                          <a:ea typeface="+mn-ea"/>
                        </a:rPr>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86364280"/>
                  </a:ext>
                </a:extLst>
              </a:tr>
              <a:tr h="599592">
                <a:tc>
                  <a:txBody>
                    <a:bodyPr/>
                    <a:lstStyle/>
                    <a:p>
                      <a:pPr algn="ctr"/>
                      <a:r>
                        <a:rPr kumimoji="1" lang="en-US" altLang="ja-JP" sz="1200" dirty="0">
                          <a:solidFill>
                            <a:schemeClr val="tx1"/>
                          </a:solidFill>
                          <a:latin typeface="+mn-ea"/>
                          <a:ea typeface="+mn-ea"/>
                        </a:rPr>
                        <a:t>23</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スプレッド</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n-ea"/>
                          <a:ea typeface="+mn-ea"/>
                        </a:rPr>
                        <a:t>以下借入分について、それぞれスプレッドを任意入力できるよう追加</a:t>
                      </a:r>
                      <a:endParaRPr kumimoji="1" lang="en-US" altLang="ja-JP" sz="1200" dirty="0">
                        <a:latin typeface="+mn-ea"/>
                        <a:ea typeface="+mn-ea"/>
                      </a:endParaRPr>
                    </a:p>
                    <a:p>
                      <a:pPr marL="0" indent="0">
                        <a:buFont typeface="Wingdings" panose="05000000000000000000" pitchFamily="2" charset="2"/>
                        <a:buNone/>
                      </a:pPr>
                      <a:r>
                        <a:rPr kumimoji="1" lang="ja-JP" altLang="en-US" sz="1200" dirty="0">
                          <a:latin typeface="+mn-ea"/>
                          <a:ea typeface="+mn-ea"/>
                        </a:rPr>
                        <a:t>　①施設整備費の割賦払い分</a:t>
                      </a:r>
                      <a:endParaRPr kumimoji="1" lang="en-US" altLang="ja-JP" sz="1200" dirty="0">
                        <a:latin typeface="+mn-ea"/>
                        <a:ea typeface="+mn-ea"/>
                      </a:endParaRPr>
                    </a:p>
                    <a:p>
                      <a:pPr marL="0" indent="0">
                        <a:buFont typeface="Wingdings" panose="05000000000000000000" pitchFamily="2" charset="2"/>
                        <a:buNone/>
                      </a:pPr>
                      <a:r>
                        <a:rPr kumimoji="1" lang="ja-JP" altLang="en-US" sz="1200" dirty="0">
                          <a:latin typeface="+mn-ea"/>
                          <a:ea typeface="+mn-ea"/>
                        </a:rPr>
                        <a:t>　②その他（</a:t>
                      </a:r>
                      <a:r>
                        <a:rPr kumimoji="1" lang="en-US" altLang="ja-JP" sz="1200" dirty="0">
                          <a:latin typeface="+mn-ea"/>
                          <a:ea typeface="+mn-ea"/>
                        </a:rPr>
                        <a:t>No.38</a:t>
                      </a:r>
                      <a:r>
                        <a:rPr kumimoji="1" lang="ja-JP" altLang="en-US" sz="1200" dirty="0">
                          <a:latin typeface="+mn-ea"/>
                          <a:ea typeface="+mn-ea"/>
                        </a:rPr>
                        <a:t>の①～④の借入分）</a:t>
                      </a:r>
                      <a:endParaRPr kumimoji="1" lang="en-US" altLang="ja-JP"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41792651"/>
                  </a:ext>
                </a:extLst>
              </a:tr>
              <a:tr h="333107">
                <a:tc>
                  <a:txBody>
                    <a:bodyPr/>
                    <a:lstStyle/>
                    <a:p>
                      <a:pPr algn="ctr"/>
                      <a:r>
                        <a:rPr kumimoji="1" lang="en-US" altLang="ja-JP" sz="1200" dirty="0">
                          <a:solidFill>
                            <a:schemeClr val="tx1"/>
                          </a:solidFill>
                          <a:latin typeface="+mn-ea"/>
                          <a:ea typeface="+mn-ea"/>
                        </a:rPr>
                        <a:t>24</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en-US" altLang="ja-JP" sz="1200" b="1" dirty="0">
                          <a:solidFill>
                            <a:schemeClr val="tx1"/>
                          </a:solidFill>
                          <a:latin typeface="+mn-ea"/>
                          <a:ea typeface="+mn-ea"/>
                        </a:rPr>
                        <a:t>D</a:t>
                      </a:r>
                      <a:r>
                        <a:rPr kumimoji="1" lang="ja-JP" altLang="en-US" sz="1200" b="1" dirty="0">
                          <a:solidFill>
                            <a:schemeClr val="tx1"/>
                          </a:solidFill>
                          <a:latin typeface="+mn-ea"/>
                          <a:ea typeface="+mn-ea"/>
                        </a:rPr>
                        <a:t>：</a:t>
                      </a:r>
                      <a:r>
                        <a:rPr kumimoji="1" lang="en-US" altLang="ja-JP" sz="1200" b="1" dirty="0">
                          <a:solidFill>
                            <a:schemeClr val="tx1"/>
                          </a:solidFill>
                          <a:latin typeface="+mn-ea"/>
                          <a:ea typeface="+mn-ea"/>
                        </a:rPr>
                        <a:t>E</a:t>
                      </a:r>
                      <a:r>
                        <a:rPr kumimoji="1" lang="ja-JP" altLang="en-US" sz="1200" b="1" dirty="0">
                          <a:solidFill>
                            <a:schemeClr val="tx1"/>
                          </a:solidFill>
                          <a:latin typeface="+mn-ea"/>
                          <a:ea typeface="+mn-ea"/>
                        </a:rPr>
                        <a:t>比率</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0" indent="0" algn="ctr">
                        <a:buFont typeface="Wingdings" panose="05000000000000000000" pitchFamily="2" charset="2"/>
                        <a:buNone/>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en-US" altLang="ja-JP" sz="1200" dirty="0">
                          <a:latin typeface="+mn-ea"/>
                          <a:ea typeface="+mn-ea"/>
                        </a:rPr>
                        <a:t>D:E</a:t>
                      </a:r>
                      <a:r>
                        <a:rPr kumimoji="1" lang="ja-JP" altLang="en-US" sz="1200" dirty="0">
                          <a:latin typeface="+mn-ea"/>
                          <a:ea typeface="+mn-ea"/>
                        </a:rPr>
                        <a:t>比率</a:t>
                      </a:r>
                      <a:r>
                        <a:rPr lang="ja-JP" altLang="en-US" sz="1200" b="0" i="0" u="none" strike="noStrike" cap="none" dirty="0">
                          <a:solidFill>
                            <a:schemeClr val="dk1"/>
                          </a:solidFill>
                          <a:latin typeface="+mj-ea"/>
                          <a:ea typeface="+mn-ea"/>
                          <a:cs typeface="+mn-cs"/>
                          <a:sym typeface="Arial"/>
                        </a:rPr>
                        <a:t>（必要調達額に占める借入の割合</a:t>
                      </a:r>
                      <a:r>
                        <a:rPr kumimoji="1" lang="ja-JP" altLang="en-US" sz="1200" dirty="0">
                          <a:latin typeface="+mn-ea"/>
                          <a:ea typeface="+mn-ea"/>
                        </a:rPr>
                        <a:t>）</a:t>
                      </a:r>
                      <a:r>
                        <a:rPr kumimoji="1" lang="en-US" altLang="ja-JP" sz="1200" dirty="0">
                          <a:latin typeface="+mn-ea"/>
                          <a:ea typeface="+mn-ea"/>
                        </a:rPr>
                        <a:t>60%</a:t>
                      </a:r>
                      <a:r>
                        <a:rPr kumimoji="1" lang="ja-JP" altLang="en-US" sz="1200" dirty="0">
                          <a:latin typeface="+mn-ea"/>
                          <a:ea typeface="+mn-ea"/>
                        </a:rPr>
                        <a:t>を暫定値として入力</a:t>
                      </a:r>
                      <a:endParaRPr kumimoji="1" lang="en-US" altLang="ja-JP"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72886188"/>
                  </a:ext>
                </a:extLst>
              </a:tr>
              <a:tr h="199864">
                <a:tc>
                  <a:txBody>
                    <a:bodyPr/>
                    <a:lstStyle/>
                    <a:p>
                      <a:pPr algn="ctr"/>
                      <a:r>
                        <a:rPr kumimoji="1" lang="en-US" altLang="ja-JP" sz="1200" dirty="0">
                          <a:solidFill>
                            <a:schemeClr val="tx1"/>
                          </a:solidFill>
                          <a:latin typeface="+mn-ea"/>
                          <a:ea typeface="+mn-ea"/>
                        </a:rPr>
                        <a:t>25</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法人税</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indent="-171450">
                        <a:buFont typeface="Wingdings" panose="05000000000000000000" pitchFamily="2" charset="2"/>
                        <a:buChar char="n"/>
                      </a:pPr>
                      <a:r>
                        <a:rPr kumimoji="1" lang="ja-JP" altLang="en-US" sz="1200" dirty="0">
                          <a:latin typeface="+mn-ea"/>
                          <a:ea typeface="+mn-ea"/>
                        </a:rPr>
                        <a:t>法人税課税標準</a:t>
                      </a:r>
                      <a:r>
                        <a:rPr kumimoji="1" lang="en-US" altLang="ja-JP" sz="1200" dirty="0">
                          <a:latin typeface="+mn-ea"/>
                          <a:ea typeface="+mn-ea"/>
                        </a:rPr>
                        <a:t>×</a:t>
                      </a:r>
                      <a:r>
                        <a:rPr kumimoji="1" lang="ja-JP" altLang="en-US" sz="1200" dirty="0">
                          <a:latin typeface="+mn-ea"/>
                          <a:ea typeface="+mn-ea"/>
                        </a:rPr>
                        <a:t>法人税率</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171450" indent="-171450">
                        <a:buFont typeface="Wingdings" panose="05000000000000000000" pitchFamily="2" charset="2"/>
                        <a:buChar char="n"/>
                      </a:pPr>
                      <a:r>
                        <a:rPr kumimoji="1" lang="ja-JP" altLang="en-US" sz="1200" dirty="0">
                          <a:latin typeface="+mn-ea"/>
                          <a:ea typeface="+mn-ea"/>
                        </a:rPr>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82303562"/>
                  </a:ext>
                </a:extLst>
              </a:tr>
              <a:tr h="199864">
                <a:tc>
                  <a:txBody>
                    <a:bodyPr/>
                    <a:lstStyle/>
                    <a:p>
                      <a:pPr algn="ctr"/>
                      <a:r>
                        <a:rPr kumimoji="1" lang="en-US" altLang="ja-JP" sz="1200" dirty="0">
                          <a:solidFill>
                            <a:schemeClr val="tx1"/>
                          </a:solidFill>
                          <a:latin typeface="+mn-ea"/>
                          <a:ea typeface="+mn-ea"/>
                        </a:rPr>
                        <a:t>26</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法人税住民均等割</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3">
                  <a:txBody>
                    <a:bodyPr/>
                    <a:lstStyle/>
                    <a:p>
                      <a:pPr marL="171450" indent="-171450">
                        <a:buFont typeface="Wingdings" panose="05000000000000000000" pitchFamily="2" charset="2"/>
                        <a:buChar char="n"/>
                      </a:pPr>
                      <a:r>
                        <a:rPr kumimoji="1" lang="ja-JP" altLang="en-US" sz="1200" b="0" i="0" u="none" strike="noStrike" kern="1200" cap="none" spc="0" normalizeH="0" baseline="0" noProof="0" dirty="0">
                          <a:ln>
                            <a:noFill/>
                          </a:ln>
                          <a:solidFill>
                            <a:prstClr val="black"/>
                          </a:solidFill>
                          <a:effectLst/>
                          <a:uLnTx/>
                          <a:uFillTx/>
                          <a:latin typeface="+mn-ea"/>
                          <a:ea typeface="+mn-ea"/>
                          <a:cs typeface="+mn-cs"/>
                        </a:rPr>
                        <a:t>任意入力</a:t>
                      </a: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52791170"/>
                  </a:ext>
                </a:extLst>
              </a:tr>
              <a:tr h="199864">
                <a:tc>
                  <a:txBody>
                    <a:bodyPr/>
                    <a:lstStyle/>
                    <a:p>
                      <a:pPr algn="ctr"/>
                      <a:r>
                        <a:rPr kumimoji="1" lang="en-US" altLang="ja-JP" sz="1200" dirty="0">
                          <a:solidFill>
                            <a:schemeClr val="tx1"/>
                          </a:solidFill>
                          <a:latin typeface="+mn-ea"/>
                          <a:ea typeface="+mn-ea"/>
                        </a:rPr>
                        <a:t>27</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不動産取得税</a:t>
                      </a:r>
                      <a:endParaRPr kumimoji="1" lang="ja-JP" altLang="en-US" sz="1200" b="1" strike="noStrike" baseline="300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0" indent="0">
                        <a:buFont typeface="Wingdings" panose="05000000000000000000" pitchFamily="2" charset="2"/>
                        <a:buNone/>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81032362"/>
                  </a:ext>
                </a:extLst>
              </a:tr>
              <a:tr h="199864">
                <a:tc>
                  <a:txBody>
                    <a:bodyPr/>
                    <a:lstStyle/>
                    <a:p>
                      <a:pPr algn="ctr"/>
                      <a:r>
                        <a:rPr kumimoji="1" lang="en-US" altLang="ja-JP" sz="1200" dirty="0">
                          <a:solidFill>
                            <a:schemeClr val="tx1"/>
                          </a:solidFill>
                          <a:latin typeface="+mn-ea"/>
                          <a:ea typeface="+mn-ea"/>
                        </a:rPr>
                        <a:t>28</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固定資産税</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0" indent="0">
                        <a:buFont typeface="Wingdings" panose="05000000000000000000" pitchFamily="2" charset="2"/>
                        <a:buNone/>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01250111"/>
                  </a:ext>
                </a:extLst>
              </a:tr>
              <a:tr h="466349">
                <a:tc>
                  <a:txBody>
                    <a:bodyPr/>
                    <a:lstStyle/>
                    <a:p>
                      <a:pPr algn="ctr"/>
                      <a:r>
                        <a:rPr kumimoji="1" lang="en-US" altLang="ja-JP" sz="1200" dirty="0">
                          <a:solidFill>
                            <a:schemeClr val="tx1"/>
                          </a:solidFill>
                          <a:latin typeface="+mn-ea"/>
                          <a:ea typeface="+mn-ea"/>
                        </a:rPr>
                        <a:t>29</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登録免許税</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200" b="0" i="0" u="none" strike="noStrike" kern="1200" cap="none" spc="0" normalizeH="0" baseline="0" noProof="0" dirty="0">
                          <a:ln>
                            <a:noFill/>
                          </a:ln>
                          <a:solidFill>
                            <a:prstClr val="black"/>
                          </a:solidFill>
                          <a:effectLst/>
                          <a:uLnTx/>
                          <a:uFillTx/>
                          <a:latin typeface="+mn-ea"/>
                          <a:ea typeface="+mn-ea"/>
                          <a:cs typeface="+mn-cs"/>
                        </a:rPr>
                        <a:t>税額入力</a:t>
                      </a:r>
                      <a:br>
                        <a:rPr kumimoji="1" lang="en-US" altLang="ja-JP" sz="1200" b="0" i="0" u="none" strike="noStrike" kern="1200" cap="none" spc="0" normalizeH="0" baseline="0" noProof="0" dirty="0">
                          <a:ln>
                            <a:noFill/>
                          </a:ln>
                          <a:solidFill>
                            <a:prstClr val="black"/>
                          </a:solidFill>
                          <a:effectLst/>
                          <a:uLnTx/>
                          <a:uFillTx/>
                          <a:latin typeface="+mn-ea"/>
                          <a:ea typeface="+mn-ea"/>
                          <a:cs typeface="+mn-cs"/>
                        </a:rPr>
                      </a:br>
                      <a:r>
                        <a:rPr kumimoji="1" lang="ja-JP" altLang="en-US" sz="1200" b="0" i="0" u="none" strike="noStrike" kern="1200" cap="none" spc="0" normalizeH="0" baseline="0" noProof="0" dirty="0">
                          <a:ln>
                            <a:noFill/>
                          </a:ln>
                          <a:solidFill>
                            <a:prstClr val="black"/>
                          </a:solidFill>
                          <a:effectLst/>
                          <a:uLnTx/>
                          <a:uFillTx/>
                          <a:latin typeface="+mn-ea"/>
                          <a:ea typeface="+mn-ea"/>
                          <a:cs typeface="+mn-cs"/>
                        </a:rPr>
                        <a:t>（固定資産登記）</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n"/>
                      </a:pPr>
                      <a:r>
                        <a:rPr kumimoji="1" lang="ja-JP" altLang="en-US" sz="1200" dirty="0">
                          <a:latin typeface="+mn-ea"/>
                          <a:ea typeface="+mn-ea"/>
                        </a:rPr>
                        <a:t>左記に追加して、運営権対価の登記・株式会社の資本金登記に係る登録免許税を任意入力する項目を追加（運営初年度に計上する想定）</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80797018"/>
                  </a:ext>
                </a:extLst>
              </a:tr>
              <a:tr h="333107">
                <a:tc>
                  <a:txBody>
                    <a:bodyPr/>
                    <a:lstStyle/>
                    <a:p>
                      <a:pPr algn="ctr"/>
                      <a:r>
                        <a:rPr kumimoji="1" lang="en-US" altLang="ja-JP" sz="1200" dirty="0">
                          <a:solidFill>
                            <a:schemeClr val="tx1"/>
                          </a:solidFill>
                          <a:latin typeface="+mn-ea"/>
                          <a:ea typeface="+mn-ea"/>
                        </a:rPr>
                        <a:t>30</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（都道府県）</a:t>
                      </a:r>
                      <a:endParaRPr kumimoji="1" lang="en-US" altLang="ja-JP" sz="1200" b="1" dirty="0">
                        <a:solidFill>
                          <a:schemeClr val="tx1"/>
                        </a:solidFill>
                        <a:latin typeface="+mn-ea"/>
                        <a:ea typeface="+mn-ea"/>
                      </a:endParaRPr>
                    </a:p>
                    <a:p>
                      <a:pPr algn="ctr"/>
                      <a:r>
                        <a:rPr kumimoji="1" lang="ja-JP" altLang="en-US" sz="1200" b="1" dirty="0">
                          <a:solidFill>
                            <a:schemeClr val="tx1"/>
                          </a:solidFill>
                          <a:latin typeface="+mn-ea"/>
                          <a:ea typeface="+mn-ea"/>
                        </a:rPr>
                        <a:t>事業税</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3">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200" b="0" i="0" u="none" strike="noStrike" kern="1200" cap="none" spc="0" normalizeH="0" baseline="0" noProof="0" dirty="0">
                          <a:ln>
                            <a:noFill/>
                          </a:ln>
                          <a:solidFill>
                            <a:prstClr val="black"/>
                          </a:solidFill>
                          <a:effectLst/>
                          <a:uLnTx/>
                          <a:uFillTx/>
                          <a:latin typeface="+mn-ea"/>
                          <a:ea typeface="+mn-ea"/>
                          <a:cs typeface="+mn-cs"/>
                        </a:rPr>
                        <a:t>課税標準</a:t>
                      </a:r>
                      <a:r>
                        <a:rPr kumimoji="1" lang="en-US" altLang="ja-JP" sz="1200" b="0" i="0" u="none" strike="noStrike" kern="1200" cap="none" spc="0" normalizeH="0" baseline="0" noProof="0" dirty="0">
                          <a:ln>
                            <a:noFill/>
                          </a:ln>
                          <a:solidFill>
                            <a:prstClr val="black"/>
                          </a:solidFill>
                          <a:effectLst/>
                          <a:uLnTx/>
                          <a:uFillTx/>
                          <a:latin typeface="+mn-ea"/>
                          <a:ea typeface="+mn-ea"/>
                          <a:cs typeface="+mn-cs"/>
                        </a:rPr>
                        <a:t>×</a:t>
                      </a:r>
                      <a:r>
                        <a:rPr kumimoji="1" lang="ja-JP" altLang="en-US" sz="1200" b="0" i="0" u="none" strike="noStrike" kern="1200" cap="none" spc="0" normalizeH="0" baseline="0" noProof="0" dirty="0">
                          <a:ln>
                            <a:noFill/>
                          </a:ln>
                          <a:solidFill>
                            <a:prstClr val="black"/>
                          </a:solidFill>
                          <a:effectLst/>
                          <a:uLnTx/>
                          <a:uFillTx/>
                          <a:latin typeface="+mn-ea"/>
                          <a:ea typeface="+mn-ea"/>
                          <a:cs typeface="+mn-cs"/>
                        </a:rPr>
                        <a:t>税率</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171450" indent="-171450">
                        <a:buFont typeface="Wingdings" panose="05000000000000000000" pitchFamily="2" charset="2"/>
                        <a:buChar char="n"/>
                      </a:pPr>
                      <a:r>
                        <a:rPr kumimoji="1" lang="ja-JP" altLang="en-US" sz="1200" dirty="0">
                          <a:latin typeface="+mn-ea"/>
                          <a:ea typeface="+mn-ea"/>
                        </a:rPr>
                        <a:t>変更無し</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40220898"/>
                  </a:ext>
                </a:extLst>
              </a:tr>
              <a:tr h="333107">
                <a:tc>
                  <a:txBody>
                    <a:bodyPr/>
                    <a:lstStyle/>
                    <a:p>
                      <a:pPr algn="ctr"/>
                      <a:r>
                        <a:rPr kumimoji="1" lang="en-US" altLang="ja-JP" sz="1200" dirty="0">
                          <a:solidFill>
                            <a:schemeClr val="tx1"/>
                          </a:solidFill>
                          <a:latin typeface="+mn-ea"/>
                          <a:ea typeface="+mn-ea"/>
                        </a:rPr>
                        <a:t>31</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（都道府県）</a:t>
                      </a:r>
                      <a:endParaRPr kumimoji="1" lang="en-US" altLang="ja-JP" sz="1200" b="1" dirty="0">
                        <a:solidFill>
                          <a:schemeClr val="tx1"/>
                        </a:solidFill>
                        <a:latin typeface="+mn-ea"/>
                        <a:ea typeface="+mn-ea"/>
                      </a:endParaRPr>
                    </a:p>
                    <a:p>
                      <a:pPr algn="ctr"/>
                      <a:r>
                        <a:rPr kumimoji="1" lang="ja-JP" altLang="en-US" sz="1200" b="1" dirty="0">
                          <a:solidFill>
                            <a:schemeClr val="tx1"/>
                          </a:solidFill>
                          <a:latin typeface="+mn-ea"/>
                          <a:ea typeface="+mn-ea"/>
                        </a:rPr>
                        <a:t>法人住民税</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endParaRPr kumimoji="1" lang="ja-JP" altLang="en-US" sz="1200" b="0" i="0" u="none" strike="noStrike" kern="1200" cap="none" spc="0" normalizeH="0" baseline="0" noProof="0" dirty="0">
                        <a:ln>
                          <a:noFill/>
                        </a:ln>
                        <a:solidFill>
                          <a:prstClr val="black"/>
                        </a:solidFill>
                        <a:effectLst/>
                        <a:uLnTx/>
                        <a:uFillTx/>
                        <a:latin typeface="+mn-ea"/>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965039"/>
                  </a:ext>
                </a:extLst>
              </a:tr>
              <a:tr h="333107">
                <a:tc>
                  <a:txBody>
                    <a:bodyPr/>
                    <a:lstStyle/>
                    <a:p>
                      <a:pPr algn="ctr"/>
                      <a:r>
                        <a:rPr kumimoji="1" lang="en-US" altLang="ja-JP" sz="1200" dirty="0">
                          <a:solidFill>
                            <a:schemeClr val="tx1"/>
                          </a:solidFill>
                          <a:latin typeface="+mn-ea"/>
                          <a:ea typeface="+mn-ea"/>
                        </a:rPr>
                        <a:t>32</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（市町村）</a:t>
                      </a:r>
                      <a:endParaRPr kumimoji="1" lang="en-US" altLang="ja-JP" sz="1200" b="1" dirty="0">
                        <a:solidFill>
                          <a:schemeClr val="tx1"/>
                        </a:solidFill>
                        <a:latin typeface="+mn-ea"/>
                        <a:ea typeface="+mn-ea"/>
                      </a:endParaRPr>
                    </a:p>
                    <a:p>
                      <a:pPr algn="ctr"/>
                      <a:r>
                        <a:rPr kumimoji="1" lang="ja-JP" altLang="en-US" sz="1200" b="1" dirty="0">
                          <a:solidFill>
                            <a:schemeClr val="tx1"/>
                          </a:solidFill>
                          <a:latin typeface="+mn-ea"/>
                          <a:ea typeface="+mn-ea"/>
                        </a:rPr>
                        <a:t>法人住民税</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endParaRPr kumimoji="1" lang="ja-JP" altLang="en-US" sz="1200" b="0" i="0" u="none" strike="noStrike" kern="1200" cap="none" spc="0" normalizeH="0" baseline="0" noProof="0" dirty="0">
                        <a:ln>
                          <a:noFill/>
                        </a:ln>
                        <a:solidFill>
                          <a:prstClr val="black"/>
                        </a:solidFill>
                        <a:effectLst/>
                        <a:uLnTx/>
                        <a:uFillTx/>
                        <a:latin typeface="+mn-ea"/>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6771282"/>
                  </a:ext>
                </a:extLst>
              </a:tr>
              <a:tr h="333107">
                <a:tc>
                  <a:txBody>
                    <a:bodyPr/>
                    <a:lstStyle/>
                    <a:p>
                      <a:pPr algn="ctr"/>
                      <a:r>
                        <a:rPr kumimoji="1" lang="en-US" altLang="ja-JP" sz="1200" dirty="0">
                          <a:solidFill>
                            <a:schemeClr val="tx1"/>
                          </a:solidFill>
                          <a:latin typeface="+mn-ea"/>
                          <a:ea typeface="+mn-ea"/>
                        </a:rPr>
                        <a:t>33</a:t>
                      </a:r>
                      <a:endParaRPr kumimoji="1" lang="ja-JP" altLang="en-US" sz="1200" dirty="0">
                        <a:solidFill>
                          <a:schemeClr val="tx1"/>
                        </a:solidFill>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200" b="1" dirty="0">
                          <a:solidFill>
                            <a:schemeClr val="tx1"/>
                          </a:solidFill>
                          <a:latin typeface="+mn-ea"/>
                          <a:ea typeface="+mn-ea"/>
                        </a:rPr>
                        <a:t>任意入力（全額）</a:t>
                      </a:r>
                      <a:endParaRPr kumimoji="1" lang="en-US" altLang="ja-JP" sz="1200" b="1" dirty="0">
                        <a:solidFill>
                          <a:schemeClr val="tx1"/>
                        </a:solidFill>
                        <a:latin typeface="+mn-ea"/>
                        <a:ea typeface="+mn-ea"/>
                      </a:endParaRPr>
                    </a:p>
                    <a:p>
                      <a:pPr algn="ctr"/>
                      <a:r>
                        <a:rPr kumimoji="1" lang="ja-JP" altLang="en-US" sz="1200" b="1" dirty="0">
                          <a:solidFill>
                            <a:schemeClr val="tx1"/>
                          </a:solidFill>
                          <a:latin typeface="+mn-ea"/>
                          <a:ea typeface="+mn-ea"/>
                        </a:rPr>
                        <a:t>①完工年度のみ</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2">
                  <a:txBody>
                    <a:bodyPr/>
                    <a:lstStyle/>
                    <a:p>
                      <a:pPr marL="171450" marR="0" lvl="0" indent="-171450" algn="l" defTabSz="990564"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200" b="0" i="0" u="none" strike="noStrike" kern="1200" cap="none" spc="0" normalizeH="0" baseline="0" noProof="0" dirty="0">
                          <a:ln>
                            <a:noFill/>
                          </a:ln>
                          <a:solidFill>
                            <a:prstClr val="black"/>
                          </a:solidFill>
                          <a:effectLst/>
                          <a:uLnTx/>
                          <a:uFillTx/>
                          <a:latin typeface="+mn-ea"/>
                          <a:ea typeface="+mn-ea"/>
                          <a:cs typeface="+mn-cs"/>
                        </a:rPr>
                        <a:t>任意入力</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8888225"/>
                  </a:ext>
                </a:extLst>
              </a:tr>
              <a:tr h="299796">
                <a:tc>
                  <a:txBody>
                    <a:bodyPr/>
                    <a:lstStyle/>
                    <a:p>
                      <a:pPr algn="ctr"/>
                      <a:r>
                        <a:rPr kumimoji="1" lang="en-US" altLang="ja-JP" sz="1050" dirty="0">
                          <a:solidFill>
                            <a:schemeClr val="tx1"/>
                          </a:solidFill>
                        </a:rPr>
                        <a:t>34</a:t>
                      </a:r>
                      <a:endParaRPr kumimoji="1" lang="ja-JP" altLang="en-US" sz="105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kumimoji="1" lang="ja-JP" altLang="en-US" sz="1050" b="1" dirty="0">
                          <a:solidFill>
                            <a:schemeClr val="tx1"/>
                          </a:solidFill>
                        </a:rPr>
                        <a:t>任意入力（全額）</a:t>
                      </a:r>
                      <a:endParaRPr kumimoji="1" lang="en-US" altLang="ja-JP" sz="1050" b="1" dirty="0">
                        <a:solidFill>
                          <a:schemeClr val="tx1"/>
                        </a:solidFill>
                      </a:endParaRPr>
                    </a:p>
                    <a:p>
                      <a:pPr algn="ctr"/>
                      <a:r>
                        <a:rPr kumimoji="1" lang="ja-JP" altLang="en-US" sz="1050" b="1" dirty="0">
                          <a:solidFill>
                            <a:schemeClr val="tx1"/>
                          </a:solidFill>
                        </a:rPr>
                        <a:t>②運営期間中</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vMerge="1">
                  <a:txBody>
                    <a:bodyPr/>
                    <a:lstStyle/>
                    <a:p>
                      <a:pPr marL="0" marR="0" lvl="0" indent="0" algn="l" defTabSz="990564"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1" lang="ja-JP" altLang="en-US" sz="1050" b="0" i="0" u="none" strike="noStrike" kern="1200" cap="none" spc="0" normalizeH="0" baseline="0" noProof="0" dirty="0">
                        <a:ln>
                          <a:noFill/>
                        </a:ln>
                        <a:solidFill>
                          <a:prstClr val="black"/>
                        </a:solidFill>
                        <a:effectLst/>
                        <a:uLnTx/>
                        <a:uFillTx/>
                        <a:latin typeface="Calibri"/>
                        <a:ea typeface="Yu Gothic UI"/>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anose="05000000000000000000" pitchFamily="2" charset="2"/>
                        <a:buChar char="n"/>
                      </a:pPr>
                      <a:endParaRPr kumimoji="1" lang="ja-JP" altLang="en-US" sz="1200" dirty="0">
                        <a:latin typeface="+mn-ea"/>
                        <a:ea typeface="+mn-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buFont typeface="Wingdings" panose="05000000000000000000" pitchFamily="2" charset="2"/>
                        <a:buChar char="n"/>
                      </a:pPr>
                      <a:endParaRPr kumimoji="1" lang="ja-JP" altLang="en-US" sz="105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59420472"/>
                  </a:ext>
                </a:extLst>
              </a:tr>
            </a:tbl>
          </a:graphicData>
        </a:graphic>
      </p:graphicFrame>
      <p:sp>
        <p:nvSpPr>
          <p:cNvPr id="3" name="矢印: 右 2">
            <a:extLst>
              <a:ext uri="{FF2B5EF4-FFF2-40B4-BE49-F238E27FC236}">
                <a16:creationId xmlns:a16="http://schemas.microsoft.com/office/drawing/2014/main" id="{79B11776-09BC-25E7-CB35-234AACFA8D13}"/>
              </a:ext>
            </a:extLst>
          </p:cNvPr>
          <p:cNvSpPr/>
          <p:nvPr/>
        </p:nvSpPr>
        <p:spPr>
          <a:xfrm>
            <a:off x="4599144" y="3318158"/>
            <a:ext cx="744071" cy="44823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2">
            <a:extLst>
              <a:ext uri="{FF2B5EF4-FFF2-40B4-BE49-F238E27FC236}">
                <a16:creationId xmlns:a16="http://schemas.microsoft.com/office/drawing/2014/main" id="{4CF1FD81-249C-4455-01DC-E965FDC04444}"/>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8</a:t>
            </a:fld>
            <a:endParaRPr lang="ja-JP" altLang="en-US" dirty="0">
              <a:solidFill>
                <a:schemeClr val="tx1"/>
              </a:solidFill>
            </a:endParaRPr>
          </a:p>
        </p:txBody>
      </p:sp>
    </p:spTree>
    <p:extLst>
      <p:ext uri="{BB962C8B-B14F-4D97-AF65-F5344CB8AC3E}">
        <p14:creationId xmlns:p14="http://schemas.microsoft.com/office/powerpoint/2010/main" val="31296648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テーマ">
  <a:themeElements>
    <a:clrScheme name="Office テーマ">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b32e09f-4ad0-42ec-80ce-a1cc684e81ce">
      <Terms xmlns="http://schemas.microsoft.com/office/infopath/2007/PartnerControls"/>
    </lcf76f155ced4ddcb4097134ff3c332f>
    <TaxCatchAll xmlns="307bff3f-f9bd-4b5d-b86e-6a51af770de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C23A51B9CB9D3408D09066C0761DEF3" ma:contentTypeVersion="15" ma:contentTypeDescription="新しいドキュメントを作成します。" ma:contentTypeScope="" ma:versionID="7adc059b58a53e2693d24413829731fd">
  <xsd:schema xmlns:xsd="http://www.w3.org/2001/XMLSchema" xmlns:xs="http://www.w3.org/2001/XMLSchema" xmlns:p="http://schemas.microsoft.com/office/2006/metadata/properties" xmlns:ns2="5b32e09f-4ad0-42ec-80ce-a1cc684e81ce" xmlns:ns3="307bff3f-f9bd-4b5d-b86e-6a51af770dea" targetNamespace="http://schemas.microsoft.com/office/2006/metadata/properties" ma:root="true" ma:fieldsID="f059de4d7d9832f36332e4fe9c344be4" ns2:_="" ns3:_="">
    <xsd:import namespace="5b32e09f-4ad0-42ec-80ce-a1cc684e81ce"/>
    <xsd:import namespace="307bff3f-f9bd-4b5d-b86e-6a51af770de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32e09f-4ad0-42ec-80ce-a1cc684e81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1e1c6816-2a4f-4461-93c7-8dd281d6228d"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07bff3f-f9bd-4b5d-b86e-6a51af770de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4002d62c-548c-4315-a56b-1b516ce341f0}" ma:internalName="TaxCatchAll" ma:showField="CatchAllData" ma:web="307bff3f-f9bd-4b5d-b86e-6a51af770de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CAE1A2-9EED-4DCA-8BC8-2AEDA4897311}">
  <ds:schemaRefs>
    <ds:schemaRef ds:uri="http://schemas.microsoft.com/office/2006/metadata/properties"/>
    <ds:schemaRef ds:uri="http://schemas.microsoft.com/office/infopath/2007/PartnerControls"/>
    <ds:schemaRef ds:uri="5b32e09f-4ad0-42ec-80ce-a1cc684e81ce"/>
    <ds:schemaRef ds:uri="307bff3f-f9bd-4b5d-b86e-6a51af770dea"/>
  </ds:schemaRefs>
</ds:datastoreItem>
</file>

<file path=customXml/itemProps2.xml><?xml version="1.0" encoding="utf-8"?>
<ds:datastoreItem xmlns:ds="http://schemas.openxmlformats.org/officeDocument/2006/customXml" ds:itemID="{F5FFF824-5EAB-4715-9211-45916C122B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32e09f-4ad0-42ec-80ce-a1cc684e81ce"/>
    <ds:schemaRef ds:uri="307bff3f-f9bd-4b5d-b86e-6a51af770d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F160C6-6771-424C-8614-C237F56B49B4}">
  <ds:schemaRefs>
    <ds:schemaRef ds:uri="http://schemas.microsoft.com/sharepoint/v3/contenttype/forms"/>
  </ds:schemaRefs>
</ds:datastoreItem>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otalTime>3577</TotalTime>
  <Words>2883</Words>
  <Application>Microsoft Office PowerPoint</Application>
  <PresentationFormat>画面に合わせる (4:3)</PresentationFormat>
  <Paragraphs>485</Paragraphs>
  <Slides>20</Slides>
  <Notes>17</Notes>
  <HiddenSlides>0</HiddenSlides>
  <MMClips>0</MMClips>
  <ScaleCrop>false</ScaleCrop>
  <HeadingPairs>
    <vt:vector size="8" baseType="variant">
      <vt:variant>
        <vt:lpstr>使用されているフォント</vt:lpstr>
      </vt:variant>
      <vt:variant>
        <vt:i4>5</vt:i4>
      </vt:variant>
      <vt:variant>
        <vt:lpstr>テーマ</vt:lpstr>
      </vt:variant>
      <vt:variant>
        <vt:i4>1</vt:i4>
      </vt:variant>
      <vt:variant>
        <vt:lpstr>埋め込まれた OLE サーバー</vt:lpstr>
      </vt:variant>
      <vt:variant>
        <vt:i4>1</vt:i4>
      </vt:variant>
      <vt:variant>
        <vt:lpstr>スライド タイトル</vt:lpstr>
      </vt:variant>
      <vt:variant>
        <vt:i4>20</vt:i4>
      </vt:variant>
    </vt:vector>
  </HeadingPairs>
  <TitlesOfParts>
    <vt:vector size="27" baseType="lpstr">
      <vt:lpstr>Meiryo UI</vt:lpstr>
      <vt:lpstr>ＭＳ Ｐゴシック 見出し</vt:lpstr>
      <vt:lpstr>Arial</vt:lpstr>
      <vt:lpstr>Calibri</vt:lpstr>
      <vt:lpstr>Wingdings</vt:lpstr>
      <vt:lpstr>Office テーマ</vt:lpstr>
      <vt:lpstr>think-cell スライド</vt:lpstr>
      <vt:lpstr>VFM算定フォーマットに関する概要説明</vt:lpstr>
      <vt:lpstr>コンセッションにおけるリスク調整の見直し内容</vt:lpstr>
      <vt:lpstr>コンセッションでは、「リスク ≒ 投資」</vt:lpstr>
      <vt:lpstr>PowerPoint プレゼンテーション</vt:lpstr>
      <vt:lpstr>BT+コンセッション用VFM算定フォーマット①</vt:lpstr>
      <vt:lpstr>サービス対価上限額、追加投資（コンセッション） </vt:lpstr>
      <vt:lpstr>BT+コンセッション用VFM算定フォーマット②</vt:lpstr>
      <vt:lpstr>利用料金収入 </vt:lpstr>
      <vt:lpstr>BT+コンセッション用VFM算定フォーマット③</vt:lpstr>
      <vt:lpstr>BT+コンセッション用VFM算定フォーマット④</vt:lpstr>
      <vt:lpstr>事業に係る資金調達 </vt:lpstr>
      <vt:lpstr>PowerPoint プレゼンテーション</vt:lpstr>
      <vt:lpstr>下水道コンセッション用VFM算定フォーマット①</vt:lpstr>
      <vt:lpstr>事業にかかる費用 </vt:lpstr>
      <vt:lpstr>下水道コンセッション用VFM算定フォーマット②</vt:lpstr>
      <vt:lpstr>事業にかかる費用 </vt:lpstr>
      <vt:lpstr>下水道コンセッション用VFM算定フォーマット③</vt:lpstr>
      <vt:lpstr>下水道コンセッション用VFM算定フォーマット④</vt:lpstr>
      <vt:lpstr>コンセッションのVFM算定は「任意入力」や「設定すべき値」が多い</vt:lpstr>
      <vt:lpstr>全体を通じて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「VFM算定フォーマットに関する概要説明」</dc:title>
  <dc:creator>Ashihara Yoshihiro</dc:creator>
  <cp:lastModifiedBy>Wada, Yusuke</cp:lastModifiedBy>
  <cp:revision>38</cp:revision>
  <cp:lastPrinted>2025-02-28T13:21:40Z</cp:lastPrinted>
  <dcterms:created xsi:type="dcterms:W3CDTF">2022-07-05T15:20:48Z</dcterms:created>
  <dcterms:modified xsi:type="dcterms:W3CDTF">2025-03-01T05:49:23Z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0x010100AC23A51B9CB9D3408D09066C0761DEF3</vt:lpwstr>
  </property>
  <property fmtid="{D5CDD505-2E9C-101B-9397-08002B2CF9AE}" pid="3" name="MediaServiceImageTags">
    <vt:lpwstr/>
  </property>
</Properties>
</file>