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drawings/drawing1.xml" ContentType="application/vnd.openxmlformats-officedocument.drawingml.chartshapes+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notesSlides/notesSlide1.xml" ContentType="application/vnd.openxmlformats-officedocument.presentationml.notesSlid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drawings/drawing2.xml" ContentType="application/vnd.openxmlformats-officedocument.drawingml.chartshapes+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7" r:id="rId2"/>
    <p:sldId id="258" r:id="rId3"/>
    <p:sldId id="265" r:id="rId4"/>
    <p:sldId id="266" r:id="rId5"/>
    <p:sldId id="267" r:id="rId6"/>
    <p:sldId id="268" r:id="rId7"/>
    <p:sldId id="269" r:id="rId8"/>
    <p:sldId id="270" r:id="rId9"/>
    <p:sldId id="271" r:id="rId10"/>
    <p:sldId id="272" r:id="rId11"/>
    <p:sldId id="274" r:id="rId12"/>
    <p:sldId id="261" r:id="rId13"/>
    <p:sldId id="273" r:id="rId14"/>
    <p:sldId id="262" r:id="rId15"/>
    <p:sldId id="287" r:id="rId16"/>
    <p:sldId id="288" r:id="rId17"/>
    <p:sldId id="264" r:id="rId18"/>
    <p:sldId id="263" r:id="rId19"/>
    <p:sldId id="276" r:id="rId20"/>
    <p:sldId id="275" r:id="rId21"/>
    <p:sldId id="277" r:id="rId22"/>
    <p:sldId id="278" r:id="rId23"/>
    <p:sldId id="279" r:id="rId24"/>
    <p:sldId id="280" r:id="rId25"/>
    <p:sldId id="281" r:id="rId26"/>
    <p:sldId id="282" r:id="rId27"/>
    <p:sldId id="283" r:id="rId28"/>
    <p:sldId id="284" r:id="rId29"/>
    <p:sldId id="285" r:id="rId30"/>
    <p:sldId id="286" r:id="rId31"/>
    <p:sldId id="289" r:id="rId32"/>
    <p:sldId id="290" r:id="rId33"/>
    <p:sldId id="291" r:id="rId34"/>
    <p:sldId id="298" r:id="rId35"/>
    <p:sldId id="294" r:id="rId36"/>
    <p:sldId id="297" r:id="rId37"/>
    <p:sldId id="292" r:id="rId38"/>
    <p:sldId id="296" r:id="rId39"/>
    <p:sldId id="293" r:id="rId40"/>
    <p:sldId id="308" r:id="rId41"/>
    <p:sldId id="295" r:id="rId42"/>
    <p:sldId id="307" r:id="rId43"/>
    <p:sldId id="299" r:id="rId44"/>
    <p:sldId id="300" r:id="rId45"/>
    <p:sldId id="301" r:id="rId46"/>
    <p:sldId id="302" r:id="rId47"/>
    <p:sldId id="303" r:id="rId48"/>
    <p:sldId id="304" r:id="rId49"/>
    <p:sldId id="305" r:id="rId50"/>
    <p:sldId id="306" r:id="rId51"/>
    <p:sldId id="309" r:id="rId52"/>
    <p:sldId id="310" r:id="rId53"/>
    <p:sldId id="311" r:id="rId54"/>
    <p:sldId id="312" r:id="rId55"/>
    <p:sldId id="313" r:id="rId56"/>
    <p:sldId id="314" r:id="rId57"/>
    <p:sldId id="315" r:id="rId58"/>
    <p:sldId id="317" r:id="rId59"/>
    <p:sldId id="319" r:id="rId60"/>
    <p:sldId id="321" r:id="rId61"/>
    <p:sldId id="322" r:id="rId62"/>
    <p:sldId id="323" r:id="rId63"/>
    <p:sldId id="324" r:id="rId64"/>
    <p:sldId id="327" r:id="rId65"/>
    <p:sldId id="326" r:id="rId66"/>
    <p:sldId id="325" r:id="rId67"/>
    <p:sldId id="329" r:id="rId68"/>
    <p:sldId id="328"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92757" autoAdjust="0"/>
  </p:normalViewPr>
  <p:slideViewPr>
    <p:cSldViewPr snapToGrid="0">
      <p:cViewPr varScale="1">
        <p:scale>
          <a:sx n="74" d="100"/>
          <a:sy n="74" d="100"/>
        </p:scale>
        <p:origin x="456"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8.xml"/><Relationship Id="rId1" Type="http://schemas.microsoft.com/office/2011/relationships/chartStyle" Target="style28.xml"/><Relationship Id="rId4" Type="http://schemas.openxmlformats.org/officeDocument/2006/relationships/chartUserShapes" Target="../drawings/drawing1.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1.xml"/><Relationship Id="rId1" Type="http://schemas.microsoft.com/office/2011/relationships/chartStyle" Target="style31.xml"/><Relationship Id="rId4" Type="http://schemas.openxmlformats.org/officeDocument/2006/relationships/chartUserShapes" Target="../drawings/drawing2.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2.xml"/><Relationship Id="rId1" Type="http://schemas.microsoft.com/office/2011/relationships/chartStyle" Target="style3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Windows\Desktop\Internship@indium\uk\UK%20EXCEL%20completed.xlsm"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Windows\Desktop\Excel%20book%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Series 1</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Sheet1!$A$2:$A$31</c:f>
              <c:strCache>
                <c:ptCount val="30"/>
                <c:pt idx="0">
                  <c:v> London
</c:v>
                </c:pt>
                <c:pt idx="1">
                  <c:v> Cheshire</c:v>
                </c:pt>
                <c:pt idx="2">
                  <c:v> East Kilbride</c:v>
                </c:pt>
                <c:pt idx="3">
                  <c:v> Essex</c:v>
                </c:pt>
                <c:pt idx="4">
                  <c:v> Haddenham</c:v>
                </c:pt>
                <c:pt idx="5">
                  <c:v> Surrey</c:v>
                </c:pt>
                <c:pt idx="6">
                  <c:v>Belfast</c:v>
                </c:pt>
                <c:pt idx="7">
                  <c:v>Berks</c:v>
                </c:pt>
                <c:pt idx="8">
                  <c:v>Berkshire</c:v>
                </c:pt>
                <c:pt idx="9">
                  <c:v>Bracknell</c:v>
                </c:pt>
                <c:pt idx="10">
                  <c:v>Bristol</c:v>
                </c:pt>
                <c:pt idx="11">
                  <c:v>Bromley</c:v>
                </c:pt>
                <c:pt idx="12">
                  <c:v>Cambridge</c:v>
                </c:pt>
                <c:pt idx="13">
                  <c:v>Devon </c:v>
                </c:pt>
                <c:pt idx="14">
                  <c:v>Edinburgh</c:v>
                </c:pt>
                <c:pt idx="15">
                  <c:v>Essex</c:v>
                </c:pt>
                <c:pt idx="16">
                  <c:v>Hampshire</c:v>
                </c:pt>
                <c:pt idx="17">
                  <c:v>Hertfordshire</c:v>
                </c:pt>
                <c:pt idx="18">
                  <c:v>Leatherhead</c:v>
                </c:pt>
                <c:pt idx="19">
                  <c:v>Leeds</c:v>
                </c:pt>
                <c:pt idx="20">
                  <c:v>Lisburn</c:v>
                </c:pt>
                <c:pt idx="21">
                  <c:v>MARLOW</c:v>
                </c:pt>
                <c:pt idx="22">
                  <c:v>Milton Keynes </c:v>
                </c:pt>
                <c:pt idx="23">
                  <c:v>Newbury</c:v>
                </c:pt>
                <c:pt idx="24">
                  <c:v>Newport</c:v>
                </c:pt>
                <c:pt idx="25">
                  <c:v>Northants</c:v>
                </c:pt>
                <c:pt idx="26">
                  <c:v>Portsmouth</c:v>
                </c:pt>
                <c:pt idx="27">
                  <c:v>Reading</c:v>
                </c:pt>
                <c:pt idx="28">
                  <c:v>Surrey</c:v>
                </c:pt>
                <c:pt idx="29">
                  <c:v>Sussex </c:v>
                </c:pt>
              </c:strCache>
            </c:strRef>
          </c:cat>
          <c:val>
            <c:numRef>
              <c:f>Sheet1!$B$2:$B$31</c:f>
              <c:numCache>
                <c:formatCode>General</c:formatCode>
                <c:ptCount val="30"/>
                <c:pt idx="0">
                  <c:v>30</c:v>
                </c:pt>
                <c:pt idx="1">
                  <c:v>1</c:v>
                </c:pt>
                <c:pt idx="2">
                  <c:v>1</c:v>
                </c:pt>
                <c:pt idx="3">
                  <c:v>1</c:v>
                </c:pt>
                <c:pt idx="4">
                  <c:v>1</c:v>
                </c:pt>
                <c:pt idx="5">
                  <c:v>1</c:v>
                </c:pt>
                <c:pt idx="6">
                  <c:v>1</c:v>
                </c:pt>
                <c:pt idx="7">
                  <c:v>1</c:v>
                </c:pt>
                <c:pt idx="8">
                  <c:v>2</c:v>
                </c:pt>
                <c:pt idx="9">
                  <c:v>1</c:v>
                </c:pt>
                <c:pt idx="10">
                  <c:v>1</c:v>
                </c:pt>
                <c:pt idx="11">
                  <c:v>1</c:v>
                </c:pt>
                <c:pt idx="12">
                  <c:v>2</c:v>
                </c:pt>
                <c:pt idx="13">
                  <c:v>1</c:v>
                </c:pt>
                <c:pt idx="14">
                  <c:v>4</c:v>
                </c:pt>
                <c:pt idx="15">
                  <c:v>1</c:v>
                </c:pt>
                <c:pt idx="16">
                  <c:v>1</c:v>
                </c:pt>
                <c:pt idx="17">
                  <c:v>2</c:v>
                </c:pt>
                <c:pt idx="18">
                  <c:v>1</c:v>
                </c:pt>
                <c:pt idx="19">
                  <c:v>1</c:v>
                </c:pt>
                <c:pt idx="20">
                  <c:v>1</c:v>
                </c:pt>
                <c:pt idx="21">
                  <c:v>1</c:v>
                </c:pt>
                <c:pt idx="22">
                  <c:v>1</c:v>
                </c:pt>
                <c:pt idx="23">
                  <c:v>2</c:v>
                </c:pt>
                <c:pt idx="24">
                  <c:v>1</c:v>
                </c:pt>
                <c:pt idx="25">
                  <c:v>1</c:v>
                </c:pt>
                <c:pt idx="26">
                  <c:v>1</c:v>
                </c:pt>
                <c:pt idx="27">
                  <c:v>4</c:v>
                </c:pt>
                <c:pt idx="28">
                  <c:v>1</c:v>
                </c:pt>
                <c:pt idx="29">
                  <c:v>1</c:v>
                </c:pt>
              </c:numCache>
            </c:numRef>
          </c:val>
        </c:ser>
        <c:dLbls>
          <c:showLegendKey val="0"/>
          <c:showVal val="1"/>
          <c:showCatName val="0"/>
          <c:showSerName val="0"/>
          <c:showPercent val="0"/>
          <c:showBubbleSize val="0"/>
        </c:dLbls>
        <c:gapWidth val="84"/>
        <c:gapDepth val="53"/>
        <c:shape val="box"/>
        <c:axId val="444730256"/>
        <c:axId val="444722096"/>
        <c:axId val="0"/>
      </c:bar3DChart>
      <c:catAx>
        <c:axId val="4447302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444722096"/>
        <c:crosses val="autoZero"/>
        <c:auto val="1"/>
        <c:lblAlgn val="ctr"/>
        <c:lblOffset val="100"/>
        <c:noMultiLvlLbl val="0"/>
      </c:catAx>
      <c:valAx>
        <c:axId val="444722096"/>
        <c:scaling>
          <c:orientation val="minMax"/>
        </c:scaling>
        <c:delete val="1"/>
        <c:axPos val="l"/>
        <c:numFmt formatCode="General" sourceLinked="1"/>
        <c:majorTickMark val="out"/>
        <c:minorTickMark val="none"/>
        <c:tickLblPos val="nextTo"/>
        <c:crossAx val="44473025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Sheet1!$A$2:$A$5</c:f>
              <c:strCache>
                <c:ptCount val="3"/>
                <c:pt idx="0">
                  <c:v>No immediate opening</c:v>
                </c:pt>
                <c:pt idx="1">
                  <c:v>Immediate opening</c:v>
                </c:pt>
                <c:pt idx="2">
                  <c:v>Nothing Specified</c:v>
                </c:pt>
              </c:strCache>
            </c:strRef>
          </c:cat>
          <c:val>
            <c:numRef>
              <c:f>Sheet1!$B$2:$B$5</c:f>
              <c:numCache>
                <c:formatCode>General</c:formatCode>
                <c:ptCount val="3"/>
                <c:pt idx="0">
                  <c:v>11</c:v>
                </c:pt>
                <c:pt idx="1">
                  <c:v>15</c:v>
                </c:pt>
                <c:pt idx="2">
                  <c:v>13</c:v>
                </c:pt>
              </c:numCache>
            </c:numRef>
          </c:val>
          <c:extLst/>
        </c:ser>
        <c:dLbls>
          <c:dLblPos val="ctr"/>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No. of Companies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Sheet1!$A$2:$A$5</c:f>
              <c:strCache>
                <c:ptCount val="4"/>
                <c:pt idx="0">
                  <c:v>Large(101-500)</c:v>
                </c:pt>
                <c:pt idx="1">
                  <c:v>Medium(51-100)</c:v>
                </c:pt>
                <c:pt idx="2">
                  <c:v>Small(0-50)</c:v>
                </c:pt>
                <c:pt idx="3">
                  <c:v>Very Large(More than 500)</c:v>
                </c:pt>
              </c:strCache>
            </c:strRef>
          </c:cat>
          <c:val>
            <c:numRef>
              <c:f>Sheet1!$B$2:$B$5</c:f>
              <c:numCache>
                <c:formatCode>General</c:formatCode>
                <c:ptCount val="4"/>
                <c:pt idx="0">
                  <c:v>7</c:v>
                </c:pt>
                <c:pt idx="1">
                  <c:v>3</c:v>
                </c:pt>
                <c:pt idx="2">
                  <c:v>3</c:v>
                </c:pt>
                <c:pt idx="3">
                  <c:v>26</c:v>
                </c:pt>
              </c:numCache>
            </c:numRef>
          </c:val>
        </c:ser>
        <c:dLbls>
          <c:dLblPos val="outEnd"/>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No. of Companies</a:t>
            </a:r>
          </a:p>
        </c:rich>
      </c:tx>
      <c:layout>
        <c:manualLayout>
          <c:xMode val="edge"/>
          <c:yMode val="edge"/>
          <c:x val="0.42164062499999999"/>
          <c:y val="1.6791046009449261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9687499999999994E-2"/>
          <c:y val="0.17664841466744144"/>
          <c:w val="0.84062499999999996"/>
          <c:h val="0.72779004052988305"/>
        </c:manualLayout>
      </c:layout>
      <c:pie3DChart>
        <c:varyColors val="1"/>
        <c:ser>
          <c:idx val="0"/>
          <c:order val="0"/>
          <c:tx>
            <c:strRef>
              <c:f>Sheet1!$B$1</c:f>
              <c:strCache>
                <c:ptCount val="1"/>
                <c:pt idx="0">
                  <c:v>Sales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Sheet1!$A$2:$A$5</c:f>
              <c:strCache>
                <c:ptCount val="4"/>
                <c:pt idx="0">
                  <c:v>Large(76Million Usd-1Billion USD)</c:v>
                </c:pt>
                <c:pt idx="1">
                  <c:v>Medium(26-75 Million USD)</c:v>
                </c:pt>
                <c:pt idx="2">
                  <c:v>Small(0-25 millionUSD)</c:v>
                </c:pt>
                <c:pt idx="3">
                  <c:v>Very Large(more than a billion USD)</c:v>
                </c:pt>
              </c:strCache>
            </c:strRef>
          </c:cat>
          <c:val>
            <c:numRef>
              <c:f>Sheet1!$B$2:$B$5</c:f>
              <c:numCache>
                <c:formatCode>General</c:formatCode>
                <c:ptCount val="4"/>
                <c:pt idx="0">
                  <c:v>19</c:v>
                </c:pt>
                <c:pt idx="1">
                  <c:v>6</c:v>
                </c:pt>
                <c:pt idx="2">
                  <c:v>3</c:v>
                </c:pt>
                <c:pt idx="3">
                  <c:v>11</c:v>
                </c:pt>
              </c:numCache>
            </c:numRef>
          </c:val>
        </c:ser>
        <c:dLbls>
          <c:dLblPos val="outEnd"/>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lang="en-US" sz="2000" b="1" i="0" baseline="0" dirty="0" smtClean="0">
                <a:effectLst/>
                <a:latin typeface="Times New Roman" panose="02020603050405020304" pitchFamily="18" charset="0"/>
                <a:cs typeface="Times New Roman" panose="02020603050405020304" pitchFamily="18" charset="0"/>
              </a:rPr>
              <a:t>City wise company distribution</a:t>
            </a:r>
            <a:endParaRPr lang="en-IN" sz="2000" dirty="0" smtClean="0">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solidFill>
                  <a:prstClr val="black">
                    <a:lumMod val="65000"/>
                    <a:lumOff val="35000"/>
                  </a:prstClr>
                </a:solidFill>
              </a:defRPr>
            </a:pPr>
            <a:endParaRPr lang="en-US"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Count</c:v>
                </c:pt>
              </c:strCache>
            </c:strRef>
          </c:tx>
          <c:spPr>
            <a:solidFill>
              <a:schemeClr val="accent1"/>
            </a:solidFill>
            <a:ln>
              <a:noFill/>
            </a:ln>
            <a:effectLst/>
            <a:sp3d/>
          </c:spPr>
          <c:invertIfNegative val="0"/>
          <c:cat>
            <c:strRef>
              <c:f>Sheet1!$A$2:$A$5</c:f>
              <c:strCache>
                <c:ptCount val="2"/>
                <c:pt idx="0">
                  <c:v>Budapest</c:v>
                </c:pt>
                <c:pt idx="1">
                  <c:v>Veszprém</c:v>
                </c:pt>
              </c:strCache>
            </c:strRef>
          </c:cat>
          <c:val>
            <c:numRef>
              <c:f>Sheet1!$B$2:$B$5</c:f>
              <c:numCache>
                <c:formatCode>General</c:formatCode>
                <c:ptCount val="4"/>
                <c:pt idx="0">
                  <c:v>21</c:v>
                </c:pt>
                <c:pt idx="1">
                  <c:v>1</c:v>
                </c:pt>
              </c:numCache>
            </c:numRef>
          </c:val>
        </c:ser>
        <c:dLbls>
          <c:showLegendKey val="0"/>
          <c:showVal val="0"/>
          <c:showCatName val="0"/>
          <c:showSerName val="0"/>
          <c:showPercent val="0"/>
          <c:showBubbleSize val="0"/>
        </c:dLbls>
        <c:gapWidth val="150"/>
        <c:shape val="box"/>
        <c:axId val="494988000"/>
        <c:axId val="444722640"/>
        <c:axId val="0"/>
      </c:bar3DChart>
      <c:catAx>
        <c:axId val="4949880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4722640"/>
        <c:crosses val="autoZero"/>
        <c:auto val="1"/>
        <c:lblAlgn val="ctr"/>
        <c:lblOffset val="100"/>
        <c:noMultiLvlLbl val="0"/>
      </c:catAx>
      <c:valAx>
        <c:axId val="444722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4988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a:t>Opening Status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rig="threePt" dir="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Immediate openings</c:v>
                </c:pt>
                <c:pt idx="1">
                  <c:v>No immediate openings</c:v>
                </c:pt>
                <c:pt idx="2">
                  <c:v>Nothing Specified</c:v>
                </c:pt>
              </c:strCache>
            </c:strRef>
          </c:cat>
          <c:val>
            <c:numRef>
              <c:f>Sheet1!$B$2:$B$5</c:f>
              <c:numCache>
                <c:formatCode>General</c:formatCode>
                <c:ptCount val="3"/>
                <c:pt idx="0">
                  <c:v>12</c:v>
                </c:pt>
                <c:pt idx="1">
                  <c:v>8</c:v>
                </c:pt>
                <c:pt idx="2">
                  <c:v>2</c:v>
                </c:pt>
              </c:numCache>
            </c:numRef>
          </c:val>
          <c:extLst/>
        </c:ser>
        <c:dLbls>
          <c:dLblPos val="inEnd"/>
          <c:showLegendKey val="0"/>
          <c:showVal val="0"/>
          <c:showCatName val="0"/>
          <c:showSerName val="0"/>
          <c:showPercent val="1"/>
          <c:showBubbleSize val="0"/>
          <c:showLeaderLines val="1"/>
        </c:dLbls>
      </c:pie3D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Series 1</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Sheet1!$A$2:$A$5</c:f>
              <c:strCache>
                <c:ptCount val="3"/>
                <c:pt idx="0">
                  <c:v>Large( 75Million Usd-1Billion USD)</c:v>
                </c:pt>
                <c:pt idx="1">
                  <c:v>Medium(25-75Million USD)</c:v>
                </c:pt>
                <c:pt idx="2">
                  <c:v>Very large(above 1Billion USD)</c:v>
                </c:pt>
              </c:strCache>
            </c:strRef>
          </c:cat>
          <c:val>
            <c:numRef>
              <c:f>Sheet1!$B$2:$B$5</c:f>
              <c:numCache>
                <c:formatCode>General</c:formatCode>
                <c:ptCount val="3"/>
                <c:pt idx="0">
                  <c:v>11</c:v>
                </c:pt>
                <c:pt idx="1">
                  <c:v>3</c:v>
                </c:pt>
                <c:pt idx="2">
                  <c:v>8</c:v>
                </c:pt>
              </c:numCache>
            </c:numRef>
          </c:val>
        </c:ser>
        <c:dLbls>
          <c:showLegendKey val="0"/>
          <c:showVal val="0"/>
          <c:showCatName val="0"/>
          <c:showSerName val="0"/>
          <c:showPercent val="0"/>
          <c:showBubbleSize val="0"/>
        </c:dLbls>
        <c:gapWidth val="65"/>
        <c:shape val="box"/>
        <c:axId val="128711728"/>
        <c:axId val="500214144"/>
        <c:axId val="0"/>
      </c:bar3DChart>
      <c:catAx>
        <c:axId val="12871172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500214144"/>
        <c:crosses val="autoZero"/>
        <c:auto val="1"/>
        <c:lblAlgn val="ctr"/>
        <c:lblOffset val="100"/>
        <c:noMultiLvlLbl val="0"/>
      </c:catAx>
      <c:valAx>
        <c:axId val="500214144"/>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128711728"/>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a:sp3d/>
            </c:spPr>
          </c:dPt>
          <c:dPt>
            <c:idx val="1"/>
            <c:bubble3D val="0"/>
            <c:spPr>
              <a:solidFill>
                <a:schemeClr val="accent2"/>
              </a:solidFill>
              <a:ln>
                <a:noFill/>
              </a:ln>
              <a:effectLst>
                <a:outerShdw blurRad="254000" sx="102000" sy="102000" algn="ctr" rotWithShape="0">
                  <a:prstClr val="black">
                    <a:alpha val="20000"/>
                  </a:prstClr>
                </a:outerShdw>
              </a:effectLst>
              <a:sp3d/>
            </c:spPr>
          </c:dPt>
          <c:dPt>
            <c:idx val="2"/>
            <c:bubble3D val="0"/>
            <c:spPr>
              <a:solidFill>
                <a:schemeClr val="accent3"/>
              </a:solidFill>
              <a:ln>
                <a:noFill/>
              </a:ln>
              <a:effectLst>
                <a:outerShdw blurRad="254000" sx="102000" sy="102000" algn="ctr" rotWithShape="0">
                  <a:prstClr val="black">
                    <a:alpha val="20000"/>
                  </a:prstClr>
                </a:outerShdw>
              </a:effectLst>
              <a:sp3d/>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Sheet1!$A$2:$A$5</c:f>
              <c:strCache>
                <c:ptCount val="3"/>
                <c:pt idx="0">
                  <c:v>Large(151-500)</c:v>
                </c:pt>
                <c:pt idx="1">
                  <c:v>Medium(51-150)</c:v>
                </c:pt>
                <c:pt idx="2">
                  <c:v>Very large ( Above 500)</c:v>
                </c:pt>
              </c:strCache>
            </c:strRef>
          </c:cat>
          <c:val>
            <c:numRef>
              <c:f>Sheet1!$B$2:$B$5</c:f>
              <c:numCache>
                <c:formatCode>General</c:formatCode>
                <c:ptCount val="3"/>
                <c:pt idx="0">
                  <c:v>6</c:v>
                </c:pt>
                <c:pt idx="1">
                  <c:v>3</c:v>
                </c:pt>
                <c:pt idx="2">
                  <c:v>13</c:v>
                </c:pt>
              </c:numCache>
            </c:numRef>
          </c:val>
          <c:extLst/>
        </c:ser>
        <c:dLbls>
          <c:dLblPos val="ctr"/>
          <c:showLegendKey val="0"/>
          <c:showVal val="0"/>
          <c:showCatName val="0"/>
          <c:showSerName val="0"/>
          <c:showPercent val="1"/>
          <c:showBubbleSize val="0"/>
          <c:showLeaderLines val="1"/>
        </c:dLbls>
      </c:pie3D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2000" dirty="0" smtClean="0">
                <a:latin typeface="Times New Roman" panose="02020603050405020304" pitchFamily="18" charset="0"/>
                <a:cs typeface="Times New Roman" panose="02020603050405020304" pitchFamily="18" charset="0"/>
              </a:rPr>
              <a:t>City</a:t>
            </a:r>
            <a:r>
              <a:rPr lang="en-US" sz="2000" baseline="0" dirty="0" smtClean="0">
                <a:latin typeface="Times New Roman" panose="02020603050405020304" pitchFamily="18" charset="0"/>
                <a:cs typeface="Times New Roman" panose="02020603050405020304" pitchFamily="18" charset="0"/>
              </a:rPr>
              <a:t> wise company distribution</a:t>
            </a:r>
            <a:endParaRPr lang="en-US" sz="2000" dirty="0">
              <a:latin typeface="Times New Roman" panose="02020603050405020304" pitchFamily="18" charset="0"/>
              <a:cs typeface="Times New Roman" panose="02020603050405020304" pitchFamily="18" charset="0"/>
            </a:endParaRPr>
          </a:p>
        </c:rich>
      </c:tx>
      <c:layout>
        <c:manualLayout>
          <c:xMode val="edge"/>
          <c:yMode val="edge"/>
          <c:x val="0.20048957699656422"/>
          <c:y val="2.0289855072463767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Series 1</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Sheet1!$A$2:$A$11</c:f>
              <c:strCache>
                <c:ptCount val="10"/>
                <c:pt idx="0">
                  <c:v>Bydgoszcz</c:v>
                </c:pt>
                <c:pt idx="1">
                  <c:v>Chrzanów</c:v>
                </c:pt>
                <c:pt idx="2">
                  <c:v>Gdansk</c:v>
                </c:pt>
                <c:pt idx="3">
                  <c:v>Katowice</c:v>
                </c:pt>
                <c:pt idx="4">
                  <c:v>Krakow</c:v>
                </c:pt>
                <c:pt idx="5">
                  <c:v>Lodz</c:v>
                </c:pt>
                <c:pt idx="6">
                  <c:v>Rzeszow</c:v>
                </c:pt>
                <c:pt idx="7">
                  <c:v>Warsaw</c:v>
                </c:pt>
                <c:pt idx="8">
                  <c:v>Wroclaw</c:v>
                </c:pt>
                <c:pt idx="9">
                  <c:v>Zielonka</c:v>
                </c:pt>
              </c:strCache>
            </c:strRef>
          </c:cat>
          <c:val>
            <c:numRef>
              <c:f>Sheet1!$B$2:$B$11</c:f>
              <c:numCache>
                <c:formatCode>General</c:formatCode>
                <c:ptCount val="10"/>
                <c:pt idx="0">
                  <c:v>1</c:v>
                </c:pt>
                <c:pt idx="1">
                  <c:v>1</c:v>
                </c:pt>
                <c:pt idx="2">
                  <c:v>2</c:v>
                </c:pt>
                <c:pt idx="3">
                  <c:v>1</c:v>
                </c:pt>
                <c:pt idx="4">
                  <c:v>5</c:v>
                </c:pt>
                <c:pt idx="5">
                  <c:v>2</c:v>
                </c:pt>
                <c:pt idx="6">
                  <c:v>1</c:v>
                </c:pt>
                <c:pt idx="7">
                  <c:v>10</c:v>
                </c:pt>
                <c:pt idx="8">
                  <c:v>7</c:v>
                </c:pt>
                <c:pt idx="9">
                  <c:v>1</c:v>
                </c:pt>
              </c:numCache>
            </c:numRef>
          </c:val>
        </c:ser>
        <c:dLbls>
          <c:showLegendKey val="0"/>
          <c:showVal val="0"/>
          <c:showCatName val="0"/>
          <c:showSerName val="0"/>
          <c:showPercent val="0"/>
          <c:showBubbleSize val="0"/>
        </c:dLbls>
        <c:gapWidth val="65"/>
        <c:shape val="box"/>
        <c:axId val="500215776"/>
        <c:axId val="500216320"/>
        <c:axId val="0"/>
      </c:bar3DChart>
      <c:catAx>
        <c:axId val="50021577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500216320"/>
        <c:crosses val="autoZero"/>
        <c:auto val="1"/>
        <c:lblAlgn val="ctr"/>
        <c:lblOffset val="100"/>
        <c:noMultiLvlLbl val="0"/>
      </c:catAx>
      <c:valAx>
        <c:axId val="500216320"/>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500215776"/>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2000" dirty="0" smtClean="0">
                <a:latin typeface="Times New Roman" panose="02020603050405020304" pitchFamily="18" charset="0"/>
                <a:cs typeface="Times New Roman" panose="02020603050405020304" pitchFamily="18" charset="0"/>
              </a:rPr>
              <a:t>Status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Sheet1!$A$2:$A$4</c:f>
              <c:strCache>
                <c:ptCount val="3"/>
                <c:pt idx="0">
                  <c:v>Immediate Openings</c:v>
                </c:pt>
                <c:pt idx="1">
                  <c:v>No immediate openings</c:v>
                </c:pt>
                <c:pt idx="2">
                  <c:v>Nothing specified</c:v>
                </c:pt>
              </c:strCache>
            </c:strRef>
          </c:cat>
          <c:val>
            <c:numRef>
              <c:f>Sheet1!$B$2:$B$4</c:f>
              <c:numCache>
                <c:formatCode>General</c:formatCode>
                <c:ptCount val="3"/>
                <c:pt idx="0">
                  <c:v>16</c:v>
                </c:pt>
                <c:pt idx="1">
                  <c:v>14</c:v>
                </c:pt>
                <c:pt idx="2">
                  <c:v>1</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Series 1</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Sheet1!$A$2:$A$5</c:f>
              <c:strCache>
                <c:ptCount val="4"/>
                <c:pt idx="0">
                  <c:v>ASIC</c:v>
                </c:pt>
                <c:pt idx="1">
                  <c:v>FPGA</c:v>
                </c:pt>
                <c:pt idx="2">
                  <c:v>FPGA /ASIC</c:v>
                </c:pt>
                <c:pt idx="3">
                  <c:v>VLSI</c:v>
                </c:pt>
              </c:strCache>
            </c:strRef>
          </c:cat>
          <c:val>
            <c:numRef>
              <c:f>Sheet1!$B$2:$B$5</c:f>
              <c:numCache>
                <c:formatCode>General</c:formatCode>
                <c:ptCount val="4"/>
                <c:pt idx="0">
                  <c:v>3</c:v>
                </c:pt>
                <c:pt idx="1">
                  <c:v>11</c:v>
                </c:pt>
                <c:pt idx="2">
                  <c:v>4</c:v>
                </c:pt>
                <c:pt idx="3">
                  <c:v>13</c:v>
                </c:pt>
              </c:numCache>
            </c:numRef>
          </c:val>
        </c:ser>
        <c:dLbls>
          <c:showLegendKey val="0"/>
          <c:showVal val="0"/>
          <c:showCatName val="0"/>
          <c:showSerName val="0"/>
          <c:showPercent val="0"/>
          <c:showBubbleSize val="0"/>
        </c:dLbls>
        <c:gapWidth val="65"/>
        <c:shape val="box"/>
        <c:axId val="494991808"/>
        <c:axId val="494981472"/>
        <c:axId val="0"/>
      </c:bar3DChart>
      <c:catAx>
        <c:axId val="49499180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494981472"/>
        <c:crosses val="autoZero"/>
        <c:auto val="1"/>
        <c:lblAlgn val="ctr"/>
        <c:lblOffset val="100"/>
        <c:noMultiLvlLbl val="0"/>
      </c:catAx>
      <c:valAx>
        <c:axId val="4949814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49499180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explosion val="2"/>
            <c:spPr>
              <a:solidFill>
                <a:schemeClr val="accent1"/>
              </a:solidFill>
              <a:ln>
                <a:noFill/>
              </a:ln>
              <a:effectLst>
                <a:outerShdw blurRad="254000" sx="102000" sy="102000" algn="ctr" rotWithShape="0">
                  <a:prstClr val="black">
                    <a:alpha val="20000"/>
                  </a:prstClr>
                </a:outerShdw>
              </a:effectLst>
            </c:spPr>
          </c:dPt>
          <c:dPt>
            <c:idx val="1"/>
            <c:bubble3D val="0"/>
            <c:explosion val="1"/>
            <c:spPr>
              <a:solidFill>
                <a:schemeClr val="accent2"/>
              </a:solidFill>
              <a:ln>
                <a:noFill/>
              </a:ln>
              <a:effectLst>
                <a:outerShdw blurRad="254000" sx="102000" sy="102000" algn="ctr" rotWithShape="0">
                  <a:prstClr val="black">
                    <a:alpha val="20000"/>
                  </a:prstClr>
                </a:outerShdw>
              </a:effectLst>
            </c:spPr>
          </c:dPt>
          <c:dPt>
            <c:idx val="2"/>
            <c:bubble3D val="0"/>
            <c:explosion val="3"/>
            <c:spPr>
              <a:solidFill>
                <a:schemeClr val="accent3"/>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3"/>
                <c:pt idx="0">
                  <c:v>Immediate Openings</c:v>
                </c:pt>
                <c:pt idx="1">
                  <c:v>Non immediate openings</c:v>
                </c:pt>
                <c:pt idx="2">
                  <c:v>Not Specified</c:v>
                </c:pt>
              </c:strCache>
            </c:strRef>
          </c:cat>
          <c:val>
            <c:numRef>
              <c:f>Sheet1!$B$2:$B$5</c:f>
              <c:numCache>
                <c:formatCode>General</c:formatCode>
                <c:ptCount val="3"/>
                <c:pt idx="0">
                  <c:v>11</c:v>
                </c:pt>
                <c:pt idx="1">
                  <c:v>19</c:v>
                </c:pt>
                <c:pt idx="2">
                  <c:v>22</c:v>
                </c:pt>
              </c:numCache>
            </c:numRef>
          </c:val>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1"/>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Sheet1!$A$2:$A$5</c:f>
              <c:strCache>
                <c:ptCount val="4"/>
                <c:pt idx="0">
                  <c:v>Large( 75Million Usd-1Billion USD)</c:v>
                </c:pt>
                <c:pt idx="1">
                  <c:v>Small(0-25Million USD)</c:v>
                </c:pt>
                <c:pt idx="2">
                  <c:v>Very large(above 1Billion USD)</c:v>
                </c:pt>
                <c:pt idx="3">
                  <c:v>(blank)</c:v>
                </c:pt>
              </c:strCache>
            </c:strRef>
          </c:cat>
          <c:val>
            <c:numRef>
              <c:f>Sheet1!$B$2:$B$5</c:f>
              <c:numCache>
                <c:formatCode>General</c:formatCode>
                <c:ptCount val="4"/>
                <c:pt idx="0">
                  <c:v>8</c:v>
                </c:pt>
                <c:pt idx="1">
                  <c:v>2</c:v>
                </c:pt>
                <c:pt idx="2">
                  <c:v>21</c:v>
                </c:pt>
              </c:numCache>
            </c:numRef>
          </c:val>
        </c:ser>
        <c:dLbls>
          <c:dLblPos val="inEnd"/>
          <c:showLegendKey val="0"/>
          <c:showVal val="0"/>
          <c:showCatName val="1"/>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a:sp3d/>
            </c:spPr>
          </c:dPt>
          <c:dPt>
            <c:idx val="1"/>
            <c:bubble3D val="0"/>
            <c:spPr>
              <a:solidFill>
                <a:schemeClr val="accent2"/>
              </a:solidFill>
              <a:ln>
                <a:noFill/>
              </a:ln>
              <a:effectLst>
                <a:outerShdw blurRad="254000" sx="102000" sy="102000" algn="ctr" rotWithShape="0">
                  <a:prstClr val="black">
                    <a:alpha val="20000"/>
                  </a:prstClr>
                </a:outerShdw>
              </a:effectLst>
              <a:sp3d/>
            </c:spPr>
          </c:dPt>
          <c:dPt>
            <c:idx val="2"/>
            <c:bubble3D val="0"/>
            <c:spPr>
              <a:solidFill>
                <a:schemeClr val="accent3"/>
              </a:solidFill>
              <a:ln>
                <a:noFill/>
              </a:ln>
              <a:effectLst>
                <a:outerShdw blurRad="254000" sx="102000" sy="102000" algn="ctr" rotWithShape="0">
                  <a:prstClr val="black">
                    <a:alpha val="20000"/>
                  </a:prstClr>
                </a:outerShdw>
              </a:effectLst>
              <a:sp3d/>
            </c:spPr>
          </c:dPt>
          <c:dPt>
            <c:idx val="3"/>
            <c:bubble3D val="0"/>
            <c:spPr>
              <a:solidFill>
                <a:schemeClr val="accent4"/>
              </a:solidFill>
              <a:ln>
                <a:noFill/>
              </a:ln>
              <a:effectLst>
                <a:outerShdw blurRad="254000" sx="102000" sy="102000" algn="ctr" rotWithShape="0">
                  <a:prstClr val="black">
                    <a:alpha val="20000"/>
                  </a:prstClr>
                </a:outerShdw>
              </a:effectLst>
              <a:sp3d/>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Large(151-500)</c:v>
                </c:pt>
                <c:pt idx="1">
                  <c:v>Medium(51-150)</c:v>
                </c:pt>
                <c:pt idx="2">
                  <c:v>Small (0-50)</c:v>
                </c:pt>
                <c:pt idx="3">
                  <c:v>Very large ( Above 500)</c:v>
                </c:pt>
              </c:strCache>
            </c:strRef>
          </c:cat>
          <c:val>
            <c:numRef>
              <c:f>Sheet1!$B$2:$B$5</c:f>
              <c:numCache>
                <c:formatCode>General</c:formatCode>
                <c:ptCount val="4"/>
                <c:pt idx="0">
                  <c:v>11</c:v>
                </c:pt>
                <c:pt idx="1">
                  <c:v>1</c:v>
                </c:pt>
                <c:pt idx="2">
                  <c:v>2</c:v>
                </c:pt>
                <c:pt idx="3">
                  <c:v>17</c:v>
                </c:pt>
              </c:numCache>
            </c:numRef>
          </c:val>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Series 1</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Sheet1!$A$2:$A$13</c:f>
              <c:strCache>
                <c:ptCount val="12"/>
                <c:pt idx="0">
                  <c:v>Antwerp</c:v>
                </c:pt>
                <c:pt idx="1">
                  <c:v>Brussels</c:v>
                </c:pt>
                <c:pt idx="2">
                  <c:v>Diegem</c:v>
                </c:pt>
                <c:pt idx="3">
                  <c:v>Hooglede-Git</c:v>
                </c:pt>
                <c:pt idx="4">
                  <c:v>Hove</c:v>
                </c:pt>
                <c:pt idx="5">
                  <c:v>Koningshooikt</c:v>
                </c:pt>
                <c:pt idx="6">
                  <c:v>Kortrijk</c:v>
                </c:pt>
                <c:pt idx="7">
                  <c:v>Leuven,</c:v>
                </c:pt>
                <c:pt idx="8">
                  <c:v>Liège</c:v>
                </c:pt>
                <c:pt idx="9">
                  <c:v>Mechelen</c:v>
                </c:pt>
                <c:pt idx="10">
                  <c:v>Mortsel,</c:v>
                </c:pt>
                <c:pt idx="11">
                  <c:v>Roeselare</c:v>
                </c:pt>
              </c:strCache>
            </c:strRef>
          </c:cat>
          <c:val>
            <c:numRef>
              <c:f>Sheet1!$B$2:$B$13</c:f>
              <c:numCache>
                <c:formatCode>General</c:formatCode>
                <c:ptCount val="12"/>
                <c:pt idx="0">
                  <c:v>2</c:v>
                </c:pt>
                <c:pt idx="1">
                  <c:v>11</c:v>
                </c:pt>
                <c:pt idx="2">
                  <c:v>1</c:v>
                </c:pt>
                <c:pt idx="3">
                  <c:v>1</c:v>
                </c:pt>
                <c:pt idx="4">
                  <c:v>1</c:v>
                </c:pt>
                <c:pt idx="5">
                  <c:v>1</c:v>
                </c:pt>
                <c:pt idx="6">
                  <c:v>1</c:v>
                </c:pt>
                <c:pt idx="7">
                  <c:v>3</c:v>
                </c:pt>
                <c:pt idx="8">
                  <c:v>1</c:v>
                </c:pt>
                <c:pt idx="9">
                  <c:v>1</c:v>
                </c:pt>
                <c:pt idx="10">
                  <c:v>1</c:v>
                </c:pt>
                <c:pt idx="11">
                  <c:v>1</c:v>
                </c:pt>
              </c:numCache>
            </c:numRef>
          </c:val>
        </c:ser>
        <c:dLbls>
          <c:showLegendKey val="0"/>
          <c:showVal val="0"/>
          <c:showCatName val="0"/>
          <c:showSerName val="0"/>
          <c:showPercent val="0"/>
          <c:showBubbleSize val="0"/>
        </c:dLbls>
        <c:gapWidth val="65"/>
        <c:shape val="box"/>
        <c:axId val="500668320"/>
        <c:axId val="500667232"/>
        <c:axId val="0"/>
      </c:bar3DChart>
      <c:catAx>
        <c:axId val="50066832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500667232"/>
        <c:crosses val="autoZero"/>
        <c:auto val="1"/>
        <c:lblAlgn val="ctr"/>
        <c:lblOffset val="100"/>
        <c:noMultiLvlLbl val="0"/>
      </c:catAx>
      <c:valAx>
        <c:axId val="50066723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500668320"/>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a:sp3d/>
            </c:spPr>
          </c:dPt>
          <c:dPt>
            <c:idx val="1"/>
            <c:bubble3D val="0"/>
            <c:spPr>
              <a:solidFill>
                <a:schemeClr val="accent2"/>
              </a:solidFill>
              <a:ln>
                <a:noFill/>
              </a:ln>
              <a:effectLst>
                <a:outerShdw blurRad="254000" sx="102000" sy="102000" algn="ctr" rotWithShape="0">
                  <a:prstClr val="black">
                    <a:alpha val="20000"/>
                  </a:prstClr>
                </a:outerShdw>
              </a:effectLst>
              <a:sp3d/>
            </c:spPr>
          </c:dPt>
          <c:dPt>
            <c:idx val="2"/>
            <c:bubble3D val="0"/>
            <c:spPr>
              <a:solidFill>
                <a:schemeClr val="accent3"/>
              </a:solidFill>
              <a:ln>
                <a:noFill/>
              </a:ln>
              <a:effectLst>
                <a:outerShdw blurRad="254000" sx="102000" sy="102000" algn="ctr" rotWithShape="0">
                  <a:prstClr val="black">
                    <a:alpha val="20000"/>
                  </a:prstClr>
                </a:outerShdw>
              </a:effectLst>
              <a:sp3d/>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3"/>
                <c:pt idx="0">
                  <c:v>Immediate Openings</c:v>
                </c:pt>
                <c:pt idx="1">
                  <c:v>No immediate openings</c:v>
                </c:pt>
                <c:pt idx="2">
                  <c:v>No immedidate openinga</c:v>
                </c:pt>
              </c:strCache>
            </c:strRef>
          </c:cat>
          <c:val>
            <c:numRef>
              <c:f>Sheet1!$B$2:$B$5</c:f>
              <c:numCache>
                <c:formatCode>General</c:formatCode>
                <c:ptCount val="3"/>
                <c:pt idx="0">
                  <c:v>16</c:v>
                </c:pt>
                <c:pt idx="1">
                  <c:v>8</c:v>
                </c:pt>
                <c:pt idx="2">
                  <c:v>1</c:v>
                </c:pt>
              </c:numCache>
            </c:numRef>
          </c:val>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Companies</c:v>
                </c:pt>
              </c:strCache>
            </c:strRef>
          </c:tx>
          <c:dPt>
            <c:idx val="0"/>
            <c:bubble3D val="0"/>
            <c:spPr>
              <a:solidFill>
                <a:schemeClr val="accent1"/>
              </a:solidFill>
              <a:ln>
                <a:noFill/>
              </a:ln>
              <a:effectLst>
                <a:outerShdw blurRad="254000" sx="102000" sy="102000" algn="ctr" rotWithShape="0">
                  <a:prstClr val="black">
                    <a:alpha val="20000"/>
                  </a:prstClr>
                </a:outerShdw>
              </a:effectLst>
              <a:sp3d/>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1"/>
                <c:pt idx="0">
                  <c:v>VLSI</c:v>
                </c:pt>
              </c:strCache>
            </c:strRef>
          </c:cat>
          <c:val>
            <c:numRef>
              <c:f>Sheet1!$B$2:$B$5</c:f>
              <c:numCache>
                <c:formatCode>General</c:formatCode>
                <c:ptCount val="1"/>
                <c:pt idx="0">
                  <c:v>25</c:v>
                </c:pt>
              </c:numCache>
            </c:numRef>
          </c:val>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a:sp3d/>
            </c:spPr>
          </c:dPt>
          <c:dPt>
            <c:idx val="1"/>
            <c:bubble3D val="0"/>
            <c:spPr>
              <a:solidFill>
                <a:schemeClr val="accent2"/>
              </a:solidFill>
              <a:ln>
                <a:noFill/>
              </a:ln>
              <a:effectLst>
                <a:outerShdw blurRad="254000" sx="102000" sy="102000" algn="ctr" rotWithShape="0">
                  <a:prstClr val="black">
                    <a:alpha val="20000"/>
                  </a:prstClr>
                </a:outerShdw>
              </a:effectLst>
              <a:sp3d/>
            </c:spPr>
          </c:dPt>
          <c:dPt>
            <c:idx val="2"/>
            <c:bubble3D val="0"/>
            <c:spPr>
              <a:solidFill>
                <a:schemeClr val="accent3"/>
              </a:solidFill>
              <a:ln>
                <a:noFill/>
              </a:ln>
              <a:effectLst>
                <a:outerShdw blurRad="254000" sx="102000" sy="102000" algn="ctr" rotWithShape="0">
                  <a:prstClr val="black">
                    <a:alpha val="20000"/>
                  </a:prstClr>
                </a:outerShdw>
              </a:effectLst>
              <a:sp3d/>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3"/>
                <c:pt idx="0">
                  <c:v>Large( 75Million Usd-1Billion USD)</c:v>
                </c:pt>
                <c:pt idx="1">
                  <c:v>Medium(25-75Million USD)</c:v>
                </c:pt>
                <c:pt idx="2">
                  <c:v>Very large(above 1Billion USD)</c:v>
                </c:pt>
              </c:strCache>
            </c:strRef>
          </c:cat>
          <c:val>
            <c:numRef>
              <c:f>Sheet1!$B$2:$B$5</c:f>
              <c:numCache>
                <c:formatCode>General</c:formatCode>
                <c:ptCount val="3"/>
                <c:pt idx="0">
                  <c:v>7</c:v>
                </c:pt>
                <c:pt idx="1">
                  <c:v>3</c:v>
                </c:pt>
                <c:pt idx="2">
                  <c:v>15</c:v>
                </c:pt>
              </c:numCache>
            </c:numRef>
          </c:val>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a:sp3d/>
            </c:spPr>
          </c:dPt>
          <c:dPt>
            <c:idx val="1"/>
            <c:bubble3D val="0"/>
            <c:spPr>
              <a:solidFill>
                <a:schemeClr val="accent2"/>
              </a:solidFill>
              <a:ln>
                <a:noFill/>
              </a:ln>
              <a:effectLst>
                <a:outerShdw blurRad="254000" sx="102000" sy="102000" algn="ctr" rotWithShape="0">
                  <a:prstClr val="black">
                    <a:alpha val="20000"/>
                  </a:prstClr>
                </a:outerShdw>
              </a:effectLst>
              <a:sp3d/>
            </c:spPr>
          </c:dPt>
          <c:dPt>
            <c:idx val="2"/>
            <c:bubble3D val="0"/>
            <c:spPr>
              <a:solidFill>
                <a:schemeClr val="accent3"/>
              </a:solidFill>
              <a:ln>
                <a:noFill/>
              </a:ln>
              <a:effectLst>
                <a:outerShdw blurRad="254000" sx="102000" sy="102000" algn="ctr" rotWithShape="0">
                  <a:prstClr val="black">
                    <a:alpha val="20000"/>
                  </a:prstClr>
                </a:outerShdw>
              </a:effectLst>
              <a:sp3d/>
            </c:spPr>
          </c:dPt>
          <c:dPt>
            <c:idx val="3"/>
            <c:bubble3D val="0"/>
            <c:spPr>
              <a:solidFill>
                <a:schemeClr val="accent4"/>
              </a:solidFill>
              <a:ln>
                <a:noFill/>
              </a:ln>
              <a:effectLst>
                <a:outerShdw blurRad="254000" sx="102000" sy="102000" algn="ctr" rotWithShape="0">
                  <a:prstClr val="black">
                    <a:alpha val="20000"/>
                  </a:prstClr>
                </a:outerShdw>
              </a:effectLst>
              <a:sp3d/>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Large(151-500)</c:v>
                </c:pt>
                <c:pt idx="1">
                  <c:v>Medium(51-150)</c:v>
                </c:pt>
                <c:pt idx="2">
                  <c:v>Small (0-50)</c:v>
                </c:pt>
                <c:pt idx="3">
                  <c:v>Very large ( Above 500)</c:v>
                </c:pt>
              </c:strCache>
            </c:strRef>
          </c:cat>
          <c:val>
            <c:numRef>
              <c:f>Sheet1!$B$2:$B$5</c:f>
              <c:numCache>
                <c:formatCode>General</c:formatCode>
                <c:ptCount val="4"/>
                <c:pt idx="0">
                  <c:v>9</c:v>
                </c:pt>
                <c:pt idx="1">
                  <c:v>1</c:v>
                </c:pt>
                <c:pt idx="2">
                  <c:v>3</c:v>
                </c:pt>
                <c:pt idx="3">
                  <c:v>12</c:v>
                </c:pt>
              </c:numCache>
            </c:numRef>
          </c:val>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r>
              <a:rPr lang="en-US" sz="1200" dirty="0" smtClean="0">
                <a:latin typeface="Times New Roman" panose="02020603050405020304" pitchFamily="18" charset="0"/>
                <a:cs typeface="Times New Roman" panose="02020603050405020304" pitchFamily="18" charset="0"/>
              </a:rPr>
              <a:t>Indian</a:t>
            </a:r>
            <a:r>
              <a:rPr lang="en-US" sz="1200" baseline="0" dirty="0" smtClean="0">
                <a:latin typeface="Times New Roman" panose="02020603050405020304" pitchFamily="18" charset="0"/>
                <a:cs typeface="Times New Roman" panose="02020603050405020304" pitchFamily="18" charset="0"/>
              </a:rPr>
              <a:t> Expats</a:t>
            </a:r>
            <a:endParaRPr lang="en-US" sz="1200" dirty="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Series 1</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Sheet1!$A$2:$A$8</c:f>
              <c:strCache>
                <c:ptCount val="7"/>
                <c:pt idx="0">
                  <c:v>UK</c:v>
                </c:pt>
                <c:pt idx="1">
                  <c:v>Germany</c:v>
                </c:pt>
                <c:pt idx="2">
                  <c:v>Denmark</c:v>
                </c:pt>
                <c:pt idx="3">
                  <c:v>Hungary</c:v>
                </c:pt>
                <c:pt idx="4">
                  <c:v>Poland</c:v>
                </c:pt>
                <c:pt idx="5">
                  <c:v>Norway</c:v>
                </c:pt>
                <c:pt idx="6">
                  <c:v>Belgium</c:v>
                </c:pt>
              </c:strCache>
            </c:strRef>
          </c:cat>
          <c:val>
            <c:numRef>
              <c:f>Sheet1!$B$2:$B$8</c:f>
              <c:numCache>
                <c:formatCode>#,##0</c:formatCode>
                <c:ptCount val="7"/>
                <c:pt idx="0">
                  <c:v>1500000</c:v>
                </c:pt>
                <c:pt idx="1">
                  <c:v>161000</c:v>
                </c:pt>
                <c:pt idx="2" formatCode="General">
                  <c:v>23000</c:v>
                </c:pt>
                <c:pt idx="3" formatCode="General">
                  <c:v>1000</c:v>
                </c:pt>
                <c:pt idx="4" formatCode="General">
                  <c:v>4000</c:v>
                </c:pt>
                <c:pt idx="5" formatCode="General">
                  <c:v>7300</c:v>
                </c:pt>
              </c:numCache>
            </c:numRef>
          </c:val>
        </c:ser>
        <c:dLbls>
          <c:showLegendKey val="0"/>
          <c:showVal val="1"/>
          <c:showCatName val="0"/>
          <c:showSerName val="0"/>
          <c:showPercent val="0"/>
          <c:showBubbleSize val="0"/>
        </c:dLbls>
        <c:gapWidth val="84"/>
        <c:gapDepth val="53"/>
        <c:shape val="box"/>
        <c:axId val="500667776"/>
        <c:axId val="500655808"/>
        <c:axId val="0"/>
      </c:bar3DChart>
      <c:catAx>
        <c:axId val="50066777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00655808"/>
        <c:crosses val="autoZero"/>
        <c:auto val="1"/>
        <c:lblAlgn val="ctr"/>
        <c:lblOffset val="100"/>
        <c:noMultiLvlLbl val="0"/>
      </c:catAx>
      <c:valAx>
        <c:axId val="500655808"/>
        <c:scaling>
          <c:orientation val="minMax"/>
        </c:scaling>
        <c:delete val="1"/>
        <c:axPos val="l"/>
        <c:numFmt formatCode="#,##0" sourceLinked="1"/>
        <c:majorTickMark val="out"/>
        <c:minorTickMark val="none"/>
        <c:tickLblPos val="nextTo"/>
        <c:crossAx val="500667776"/>
        <c:crosses val="autoZero"/>
        <c:crossBetween val="between"/>
      </c:valAx>
      <c:spPr>
        <a:noFill/>
        <a:ln>
          <a:noFill/>
        </a:ln>
        <a:effectLst/>
      </c:spPr>
    </c:plotArea>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r>
              <a:rPr lang="en-US" sz="1050" dirty="0" smtClean="0">
                <a:latin typeface="Times New Roman" panose="02020603050405020304" pitchFamily="18" charset="0"/>
                <a:cs typeface="Times New Roman" panose="02020603050405020304" pitchFamily="18" charset="0"/>
              </a:rPr>
              <a:t>Salaries</a:t>
            </a:r>
            <a:endParaRPr lang="en-US" sz="1050" dirty="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Salaries</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Sheet1!$A$2:$A$8</c:f>
              <c:strCache>
                <c:ptCount val="7"/>
                <c:pt idx="0">
                  <c:v>UK</c:v>
                </c:pt>
                <c:pt idx="1">
                  <c:v>Germany</c:v>
                </c:pt>
                <c:pt idx="2">
                  <c:v>Denmark</c:v>
                </c:pt>
                <c:pt idx="3">
                  <c:v>Hungary</c:v>
                </c:pt>
                <c:pt idx="4">
                  <c:v>Poland</c:v>
                </c:pt>
                <c:pt idx="5">
                  <c:v>Norway</c:v>
                </c:pt>
                <c:pt idx="6">
                  <c:v>Belgium</c:v>
                </c:pt>
              </c:strCache>
            </c:strRef>
          </c:cat>
          <c:val>
            <c:numRef>
              <c:f>Sheet1!$B$2:$B$8</c:f>
              <c:numCache>
                <c:formatCode>General</c:formatCode>
                <c:ptCount val="7"/>
                <c:pt idx="0">
                  <c:v>39029</c:v>
                </c:pt>
                <c:pt idx="1">
                  <c:v>56996</c:v>
                </c:pt>
                <c:pt idx="2">
                  <c:v>73433</c:v>
                </c:pt>
                <c:pt idx="3">
                  <c:v>26796</c:v>
                </c:pt>
                <c:pt idx="4">
                  <c:v>24215</c:v>
                </c:pt>
                <c:pt idx="5">
                  <c:v>67465</c:v>
                </c:pt>
                <c:pt idx="6">
                  <c:v>61838</c:v>
                </c:pt>
              </c:numCache>
            </c:numRef>
          </c:val>
        </c:ser>
        <c:dLbls>
          <c:showLegendKey val="0"/>
          <c:showVal val="1"/>
          <c:showCatName val="0"/>
          <c:showSerName val="0"/>
          <c:showPercent val="0"/>
          <c:showBubbleSize val="0"/>
        </c:dLbls>
        <c:gapWidth val="84"/>
        <c:gapDepth val="53"/>
        <c:shape val="box"/>
        <c:axId val="500215232"/>
        <c:axId val="500213056"/>
        <c:axId val="0"/>
      </c:bar3DChart>
      <c:catAx>
        <c:axId val="50021523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00213056"/>
        <c:crosses val="autoZero"/>
        <c:auto val="1"/>
        <c:lblAlgn val="ctr"/>
        <c:lblOffset val="100"/>
        <c:noMultiLvlLbl val="0"/>
      </c:catAx>
      <c:valAx>
        <c:axId val="500213056"/>
        <c:scaling>
          <c:orientation val="minMax"/>
        </c:scaling>
        <c:delete val="1"/>
        <c:axPos val="l"/>
        <c:numFmt formatCode="General" sourceLinked="1"/>
        <c:majorTickMark val="out"/>
        <c:minorTickMark val="none"/>
        <c:tickLblPos val="nextTo"/>
        <c:crossAx val="500215232"/>
        <c:crosses val="autoZero"/>
        <c:crossBetween val="between"/>
      </c:valAx>
      <c:spPr>
        <a:noFill/>
        <a:ln>
          <a:noFill/>
        </a:ln>
        <a:effectLst/>
      </c:spPr>
    </c:plotArea>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userShapes r:id="rId4"/>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r>
              <a:rPr lang="en-IN" sz="1050" dirty="0" smtClean="0">
                <a:latin typeface="Times New Roman" panose="02020603050405020304" pitchFamily="18" charset="0"/>
                <a:cs typeface="Times New Roman" panose="02020603050405020304" pitchFamily="18" charset="0"/>
              </a:rPr>
              <a:t>Personal</a:t>
            </a:r>
            <a:r>
              <a:rPr lang="en-IN" sz="1050" baseline="0" dirty="0" smtClean="0">
                <a:latin typeface="Times New Roman" panose="02020603050405020304" pitchFamily="18" charset="0"/>
                <a:cs typeface="Times New Roman" panose="02020603050405020304" pitchFamily="18" charset="0"/>
              </a:rPr>
              <a:t> Tax</a:t>
            </a:r>
            <a:endParaRPr lang="en-IN" sz="1050" dirty="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7618364808944477E-2"/>
          <c:y val="0.25093776281753005"/>
          <c:w val="0.97238163519105547"/>
          <c:h val="0.63227716226433128"/>
        </c:manualLayout>
      </c:layout>
      <c:bar3DChart>
        <c:barDir val="col"/>
        <c:grouping val="clustered"/>
        <c:varyColors val="0"/>
        <c:ser>
          <c:idx val="0"/>
          <c:order val="0"/>
          <c:tx>
            <c:strRef>
              <c:f>Sheet1!$B$1</c:f>
              <c:strCache>
                <c:ptCount val="1"/>
                <c:pt idx="0">
                  <c:v>1st Band</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Sheet1!$A$2:$A$8</c:f>
              <c:strCache>
                <c:ptCount val="7"/>
                <c:pt idx="0">
                  <c:v>UK</c:v>
                </c:pt>
                <c:pt idx="1">
                  <c:v>Germany</c:v>
                </c:pt>
                <c:pt idx="2">
                  <c:v>Denmark</c:v>
                </c:pt>
                <c:pt idx="3">
                  <c:v>Hungary</c:v>
                </c:pt>
                <c:pt idx="4">
                  <c:v>Poland</c:v>
                </c:pt>
                <c:pt idx="5">
                  <c:v>Norway</c:v>
                </c:pt>
                <c:pt idx="6">
                  <c:v>Belgium</c:v>
                </c:pt>
              </c:strCache>
            </c:strRef>
          </c:cat>
          <c:val>
            <c:numRef>
              <c:f>Sheet1!$B$2:$B$8</c:f>
              <c:numCache>
                <c:formatCode>0.00</c:formatCode>
                <c:ptCount val="7"/>
                <c:pt idx="0">
                  <c:v>0</c:v>
                </c:pt>
                <c:pt idx="1">
                  <c:v>0</c:v>
                </c:pt>
                <c:pt idx="2">
                  <c:v>8</c:v>
                </c:pt>
                <c:pt idx="3">
                  <c:v>15</c:v>
                </c:pt>
                <c:pt idx="4">
                  <c:v>18</c:v>
                </c:pt>
                <c:pt idx="5">
                  <c:v>0.93</c:v>
                </c:pt>
                <c:pt idx="6">
                  <c:v>25</c:v>
                </c:pt>
              </c:numCache>
            </c:numRef>
          </c:val>
        </c:ser>
        <c:ser>
          <c:idx val="1"/>
          <c:order val="1"/>
          <c:tx>
            <c:strRef>
              <c:f>Sheet1!$C$1</c:f>
              <c:strCache>
                <c:ptCount val="1"/>
                <c:pt idx="0">
                  <c:v>2nd Band</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Sheet1!$A$2:$A$8</c:f>
              <c:strCache>
                <c:ptCount val="7"/>
                <c:pt idx="0">
                  <c:v>UK</c:v>
                </c:pt>
                <c:pt idx="1">
                  <c:v>Germany</c:v>
                </c:pt>
                <c:pt idx="2">
                  <c:v>Denmark</c:v>
                </c:pt>
                <c:pt idx="3">
                  <c:v>Hungary</c:v>
                </c:pt>
                <c:pt idx="4">
                  <c:v>Poland</c:v>
                </c:pt>
                <c:pt idx="5">
                  <c:v>Norway</c:v>
                </c:pt>
                <c:pt idx="6">
                  <c:v>Belgium</c:v>
                </c:pt>
              </c:strCache>
            </c:strRef>
          </c:cat>
          <c:val>
            <c:numRef>
              <c:f>Sheet1!$C$2:$C$8</c:f>
              <c:numCache>
                <c:formatCode>0.00</c:formatCode>
                <c:ptCount val="7"/>
                <c:pt idx="0">
                  <c:v>20</c:v>
                </c:pt>
                <c:pt idx="1">
                  <c:v>14</c:v>
                </c:pt>
                <c:pt idx="2">
                  <c:v>41</c:v>
                </c:pt>
                <c:pt idx="4">
                  <c:v>32</c:v>
                </c:pt>
                <c:pt idx="5">
                  <c:v>2.4</c:v>
                </c:pt>
                <c:pt idx="6">
                  <c:v>30</c:v>
                </c:pt>
              </c:numCache>
            </c:numRef>
          </c:val>
        </c:ser>
        <c:ser>
          <c:idx val="2"/>
          <c:order val="2"/>
          <c:tx>
            <c:strRef>
              <c:f>Sheet1!$D$1</c:f>
              <c:strCache>
                <c:ptCount val="1"/>
                <c:pt idx="0">
                  <c:v>3rd Band</c:v>
                </c:pt>
              </c:strCache>
            </c:strRef>
          </c:tx>
          <c:spPr>
            <a:solidFill>
              <a:schemeClr val="accent3">
                <a:alpha val="88000"/>
              </a:schemeClr>
            </a:solidFill>
            <a:ln>
              <a:solidFill>
                <a:schemeClr val="accent3">
                  <a:lumMod val="50000"/>
                </a:schemeClr>
              </a:solidFill>
            </a:ln>
            <a:effectLst/>
            <a:scene3d>
              <a:camera prst="orthographicFront"/>
              <a:lightRig rig="threePt" dir="t"/>
            </a:scene3d>
            <a:sp3d prstMaterial="flat">
              <a:contourClr>
                <a:schemeClr val="accent3">
                  <a:lumMod val="50000"/>
                </a:schemeClr>
              </a:contourClr>
            </a:sp3d>
          </c:spPr>
          <c:invertIfNegative val="0"/>
          <c:dLbls>
            <c:spPr>
              <a:solidFill>
                <a:schemeClr val="accent3">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Sheet1!$A$2:$A$8</c:f>
              <c:strCache>
                <c:ptCount val="7"/>
                <c:pt idx="0">
                  <c:v>UK</c:v>
                </c:pt>
                <c:pt idx="1">
                  <c:v>Germany</c:v>
                </c:pt>
                <c:pt idx="2">
                  <c:v>Denmark</c:v>
                </c:pt>
                <c:pt idx="3">
                  <c:v>Hungary</c:v>
                </c:pt>
                <c:pt idx="4">
                  <c:v>Poland</c:v>
                </c:pt>
                <c:pt idx="5">
                  <c:v>Norway</c:v>
                </c:pt>
                <c:pt idx="6">
                  <c:v>Belgium</c:v>
                </c:pt>
              </c:strCache>
            </c:strRef>
          </c:cat>
          <c:val>
            <c:numRef>
              <c:f>Sheet1!$D$2:$D$8</c:f>
              <c:numCache>
                <c:formatCode>0.00</c:formatCode>
                <c:ptCount val="7"/>
                <c:pt idx="0">
                  <c:v>40</c:v>
                </c:pt>
                <c:pt idx="1">
                  <c:v>42</c:v>
                </c:pt>
                <c:pt idx="2">
                  <c:v>57</c:v>
                </c:pt>
                <c:pt idx="5">
                  <c:v>12</c:v>
                </c:pt>
                <c:pt idx="6">
                  <c:v>40</c:v>
                </c:pt>
              </c:numCache>
            </c:numRef>
          </c:val>
        </c:ser>
        <c:dLbls>
          <c:showLegendKey val="0"/>
          <c:showVal val="1"/>
          <c:showCatName val="0"/>
          <c:showSerName val="0"/>
          <c:showPercent val="0"/>
          <c:showBubbleSize val="0"/>
        </c:dLbls>
        <c:gapWidth val="84"/>
        <c:gapDepth val="53"/>
        <c:shape val="box"/>
        <c:axId val="387253056"/>
        <c:axId val="505398112"/>
        <c:axId val="0"/>
        <c:extLst>
          <c:ext xmlns:c15="http://schemas.microsoft.com/office/drawing/2012/chart" uri="{02D57815-91ED-43cb-92C2-25804820EDAC}">
            <c15:filteredBarSeries>
              <c15:ser>
                <c:idx val="3"/>
                <c:order val="3"/>
                <c:tx>
                  <c:strRef>
                    <c:extLst>
                      <c:ext uri="{02D57815-91ED-43cb-92C2-25804820EDAC}">
                        <c15:formulaRef>
                          <c15:sqref>Sheet1!$E$1</c15:sqref>
                        </c15:formulaRef>
                      </c:ext>
                    </c:extLst>
                    <c:strCache>
                      <c:ptCount val="1"/>
                      <c:pt idx="0">
                        <c:v>4th Band</c:v>
                      </c:pt>
                    </c:strCache>
                  </c:strRef>
                </c:tx>
                <c:spPr>
                  <a:solidFill>
                    <a:schemeClr val="accent4">
                      <a:alpha val="88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invertIfNegative val="0"/>
                <c:dLbls>
                  <c:spPr>
                    <a:solidFill>
                      <a:schemeClr val="accent4">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uri="{CE6537A1-D6FC-4f65-9D91-7224C49458BB}">
                      <c15:showLeaderLines val="1"/>
                      <c15:leaderLines>
                        <c:spPr>
                          <a:ln w="9525">
                            <a:solidFill>
                              <a:schemeClr val="lt1">
                                <a:lumMod val="50000"/>
                              </a:schemeClr>
                            </a:solidFill>
                            <a:round/>
                          </a:ln>
                          <a:effectLst/>
                        </c:spPr>
                      </c15:leaderLines>
                    </c:ext>
                  </c:extLst>
                </c:dLbls>
                <c:cat>
                  <c:strRef>
                    <c:extLst>
                      <c:ext uri="{02D57815-91ED-43cb-92C2-25804820EDAC}">
                        <c15:formulaRef>
                          <c15:sqref>Sheet1!$A$2:$A$8</c15:sqref>
                        </c15:formulaRef>
                      </c:ext>
                    </c:extLst>
                    <c:strCache>
                      <c:ptCount val="7"/>
                      <c:pt idx="0">
                        <c:v>UK</c:v>
                      </c:pt>
                      <c:pt idx="1">
                        <c:v>Germany</c:v>
                      </c:pt>
                      <c:pt idx="2">
                        <c:v>Denmark</c:v>
                      </c:pt>
                      <c:pt idx="3">
                        <c:v>Hungary</c:v>
                      </c:pt>
                      <c:pt idx="4">
                        <c:v>Poland</c:v>
                      </c:pt>
                      <c:pt idx="5">
                        <c:v>Norway</c:v>
                      </c:pt>
                      <c:pt idx="6">
                        <c:v>Belgium</c:v>
                      </c:pt>
                    </c:strCache>
                  </c:strRef>
                </c:cat>
                <c:val>
                  <c:numRef>
                    <c:extLst>
                      <c:ext uri="{02D57815-91ED-43cb-92C2-25804820EDAC}">
                        <c15:formulaRef>
                          <c15:sqref>Sheet1!$E$2:$E$8</c15:sqref>
                        </c15:formulaRef>
                      </c:ext>
                    </c:extLst>
                    <c:numCache>
                      <c:formatCode>0.00</c:formatCode>
                      <c:ptCount val="7"/>
                      <c:pt idx="0">
                        <c:v>45</c:v>
                      </c:pt>
                      <c:pt idx="1">
                        <c:v>45</c:v>
                      </c:pt>
                      <c:pt idx="5">
                        <c:v>14.4</c:v>
                      </c:pt>
                      <c:pt idx="6">
                        <c:v>50</c:v>
                      </c:pt>
                    </c:numCache>
                  </c:numRef>
                </c:val>
              </c15:ser>
            </c15:filteredBarSeries>
          </c:ext>
        </c:extLst>
      </c:bar3DChart>
      <c:catAx>
        <c:axId val="3872530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05398112"/>
        <c:crosses val="autoZero"/>
        <c:auto val="1"/>
        <c:lblAlgn val="ctr"/>
        <c:lblOffset val="100"/>
        <c:noMultiLvlLbl val="0"/>
      </c:catAx>
      <c:valAx>
        <c:axId val="505398112"/>
        <c:scaling>
          <c:orientation val="minMax"/>
        </c:scaling>
        <c:delete val="1"/>
        <c:axPos val="l"/>
        <c:numFmt formatCode="0.00" sourceLinked="1"/>
        <c:majorTickMark val="out"/>
        <c:minorTickMark val="none"/>
        <c:tickLblPos val="nextTo"/>
        <c:crossAx val="38725305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462430615286686E-2"/>
          <c:y val="3.8191816402436178E-2"/>
          <c:w val="0.94053756938471333"/>
          <c:h val="0.79057187035887955"/>
        </c:manualLayout>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Consultancies</c:v>
                </c:pt>
                <c:pt idx="1">
                  <c:v>Product</c:v>
                </c:pt>
                <c:pt idx="2">
                  <c:v>Services</c:v>
                </c:pt>
                <c:pt idx="3">
                  <c:v>Product and services</c:v>
                </c:pt>
              </c:strCache>
            </c:strRef>
          </c:cat>
          <c:val>
            <c:numRef>
              <c:f>Sheet1!$B$2:$B$5</c:f>
              <c:numCache>
                <c:formatCode>General</c:formatCode>
                <c:ptCount val="4"/>
                <c:pt idx="0">
                  <c:v>17</c:v>
                </c:pt>
                <c:pt idx="1">
                  <c:v>10</c:v>
                </c:pt>
                <c:pt idx="2">
                  <c:v>7</c:v>
                </c:pt>
                <c:pt idx="3">
                  <c:v>35</c:v>
                </c:pt>
              </c:numCache>
            </c:numRef>
          </c:val>
        </c:ser>
        <c:dLbls>
          <c:dLblPos val="inEnd"/>
          <c:showLegendKey val="0"/>
          <c:showVal val="1"/>
          <c:showCatName val="0"/>
          <c:showSerName val="0"/>
          <c:showPercent val="0"/>
          <c:showBubbleSize val="0"/>
        </c:dLbls>
        <c:gapWidth val="100"/>
        <c:overlap val="-24"/>
        <c:axId val="494976576"/>
        <c:axId val="494978208"/>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Column1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a:solidFill>
                              <a:schemeClr val="lt1">
                                <a:lumMod val="95000"/>
                                <a:alpha val="54000"/>
                              </a:schemeClr>
                            </a:solidFill>
                          </a:ln>
                          <a:effectLst/>
                        </c:spPr>
                      </c15:leaderLines>
                    </c:ext>
                  </c:extLst>
                </c:dLbls>
                <c:cat>
                  <c:strRef>
                    <c:extLst>
                      <c:ext uri="{02D57815-91ED-43cb-92C2-25804820EDAC}">
                        <c15:formulaRef>
                          <c15:sqref>Sheet1!$A$2:$A$5</c15:sqref>
                        </c15:formulaRef>
                      </c:ext>
                    </c:extLst>
                    <c:strCache>
                      <c:ptCount val="4"/>
                      <c:pt idx="0">
                        <c:v>Consultancies</c:v>
                      </c:pt>
                      <c:pt idx="1">
                        <c:v>Product</c:v>
                      </c:pt>
                      <c:pt idx="2">
                        <c:v>Services</c:v>
                      </c:pt>
                      <c:pt idx="3">
                        <c:v>Product and services</c:v>
                      </c:pt>
                    </c:strCache>
                  </c:strRef>
                </c:cat>
                <c:val>
                  <c:numRef>
                    <c:extLst>
                      <c:ext uri="{02D57815-91ED-43cb-92C2-25804820EDAC}">
                        <c15:formulaRef>
                          <c15:sqref>Sheet1!$C$2:$C$5</c15:sqref>
                        </c15:formulaRef>
                      </c:ext>
                    </c:extLst>
                    <c:numCache>
                      <c:formatCode>General</c:formatCode>
                      <c:ptCount val="4"/>
                    </c:numCache>
                  </c:numRef>
                </c:val>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Column2</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extLst xmlns:c15="http://schemas.microsoft.com/office/drawing/2012/chart">
                      <c:ext xmlns:c15="http://schemas.microsoft.com/office/drawing/2012/chart" uri="{02D57815-91ED-43cb-92C2-25804820EDAC}">
                        <c15:formulaRef>
                          <c15:sqref>Sheet1!$A$2:$A$5</c15:sqref>
                        </c15:formulaRef>
                      </c:ext>
                    </c:extLst>
                    <c:strCache>
                      <c:ptCount val="4"/>
                      <c:pt idx="0">
                        <c:v>Consultancies</c:v>
                      </c:pt>
                      <c:pt idx="1">
                        <c:v>Product</c:v>
                      </c:pt>
                      <c:pt idx="2">
                        <c:v>Services</c:v>
                      </c:pt>
                      <c:pt idx="3">
                        <c:v>Product and services</c:v>
                      </c:pt>
                    </c:strCache>
                  </c:strRef>
                </c:cat>
                <c:val>
                  <c:numRef>
                    <c:extLst xmlns:c15="http://schemas.microsoft.com/office/drawing/2012/chart">
                      <c:ext xmlns:c15="http://schemas.microsoft.com/office/drawing/2012/chart" uri="{02D57815-91ED-43cb-92C2-25804820EDAC}">
                        <c15:formulaRef>
                          <c15:sqref>Sheet1!$D$2:$D$5</c15:sqref>
                        </c15:formulaRef>
                      </c:ext>
                    </c:extLst>
                    <c:numCache>
                      <c:formatCode>General</c:formatCode>
                      <c:ptCount val="4"/>
                    </c:numCache>
                  </c:numRef>
                </c:val>
              </c15:ser>
            </c15:filteredBarSeries>
          </c:ext>
        </c:extLst>
      </c:barChart>
      <c:catAx>
        <c:axId val="49497657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94978208"/>
        <c:crosses val="autoZero"/>
        <c:auto val="1"/>
        <c:lblAlgn val="ctr"/>
        <c:lblOffset val="100"/>
        <c:noMultiLvlLbl val="0"/>
      </c:catAx>
      <c:valAx>
        <c:axId val="49497820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94976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r>
              <a:rPr lang="en-US" sz="1100" dirty="0" smtClean="0">
                <a:latin typeface="Times New Roman" panose="02020603050405020304" pitchFamily="18" charset="0"/>
                <a:cs typeface="Times New Roman" panose="02020603050405020304" pitchFamily="18" charset="0"/>
              </a:rPr>
              <a:t>Corporate</a:t>
            </a:r>
            <a:r>
              <a:rPr lang="en-US" sz="1100" baseline="0" dirty="0" smtClean="0">
                <a:latin typeface="Times New Roman" panose="02020603050405020304" pitchFamily="18" charset="0"/>
                <a:cs typeface="Times New Roman" panose="02020603050405020304" pitchFamily="18" charset="0"/>
              </a:rPr>
              <a:t> </a:t>
            </a:r>
            <a:r>
              <a:rPr lang="en-US" sz="1100" baseline="0" dirty="0" err="1" smtClean="0">
                <a:latin typeface="Times New Roman" panose="02020603050405020304" pitchFamily="18" charset="0"/>
                <a:cs typeface="Times New Roman" panose="02020603050405020304" pitchFamily="18" charset="0"/>
              </a:rPr>
              <a:t>TAx</a:t>
            </a:r>
            <a:endParaRPr lang="en-US" sz="1100" dirty="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Series 1</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Sheet1!$A$2:$A$8</c:f>
              <c:strCache>
                <c:ptCount val="7"/>
                <c:pt idx="0">
                  <c:v>UK</c:v>
                </c:pt>
                <c:pt idx="1">
                  <c:v>Germany</c:v>
                </c:pt>
                <c:pt idx="2">
                  <c:v>Denmar</c:v>
                </c:pt>
                <c:pt idx="3">
                  <c:v>Hungary</c:v>
                </c:pt>
                <c:pt idx="4">
                  <c:v>Poland</c:v>
                </c:pt>
                <c:pt idx="5">
                  <c:v>Norway</c:v>
                </c:pt>
                <c:pt idx="6">
                  <c:v>Belgium</c:v>
                </c:pt>
              </c:strCache>
            </c:strRef>
          </c:cat>
          <c:val>
            <c:numRef>
              <c:f>Sheet1!$B$2:$B$8</c:f>
              <c:numCache>
                <c:formatCode>0%</c:formatCode>
                <c:ptCount val="7"/>
                <c:pt idx="0">
                  <c:v>0.19</c:v>
                </c:pt>
                <c:pt idx="1">
                  <c:v>0.3</c:v>
                </c:pt>
                <c:pt idx="2">
                  <c:v>0.22</c:v>
                </c:pt>
                <c:pt idx="3">
                  <c:v>0.09</c:v>
                </c:pt>
                <c:pt idx="4">
                  <c:v>0.19</c:v>
                </c:pt>
                <c:pt idx="5">
                  <c:v>0.27</c:v>
                </c:pt>
                <c:pt idx="6">
                  <c:v>0.33</c:v>
                </c:pt>
              </c:numCache>
            </c:numRef>
          </c:val>
        </c:ser>
        <c:dLbls>
          <c:showLegendKey val="0"/>
          <c:showVal val="1"/>
          <c:showCatName val="0"/>
          <c:showSerName val="0"/>
          <c:showPercent val="0"/>
          <c:showBubbleSize val="0"/>
        </c:dLbls>
        <c:gapWidth val="84"/>
        <c:gapDepth val="53"/>
        <c:shape val="box"/>
        <c:axId val="505385600"/>
        <c:axId val="505397568"/>
        <c:axId val="0"/>
      </c:bar3DChart>
      <c:catAx>
        <c:axId val="5053856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05397568"/>
        <c:crosses val="autoZero"/>
        <c:auto val="1"/>
        <c:lblAlgn val="ctr"/>
        <c:lblOffset val="100"/>
        <c:noMultiLvlLbl val="0"/>
      </c:catAx>
      <c:valAx>
        <c:axId val="505397568"/>
        <c:scaling>
          <c:orientation val="minMax"/>
        </c:scaling>
        <c:delete val="1"/>
        <c:axPos val="l"/>
        <c:numFmt formatCode="0%" sourceLinked="1"/>
        <c:majorTickMark val="out"/>
        <c:minorTickMark val="none"/>
        <c:tickLblPos val="nextTo"/>
        <c:crossAx val="50538560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r>
              <a:rPr lang="en-IN" sz="1400" dirty="0" smtClean="0">
                <a:latin typeface="Times New Roman" panose="02020603050405020304" pitchFamily="18" charset="0"/>
                <a:cs typeface="Times New Roman" panose="02020603050405020304" pitchFamily="18" charset="0"/>
              </a:rPr>
              <a:t>Cost</a:t>
            </a:r>
            <a:r>
              <a:rPr lang="en-IN" sz="1400" baseline="0" dirty="0" smtClean="0">
                <a:latin typeface="Times New Roman" panose="02020603050405020304" pitchFamily="18" charset="0"/>
                <a:cs typeface="Times New Roman" panose="02020603050405020304" pitchFamily="18" charset="0"/>
              </a:rPr>
              <a:t> OF living</a:t>
            </a:r>
            <a:endParaRPr lang="en-IN" sz="1400" dirty="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0.22039002586623913"/>
          <c:w val="1"/>
          <c:h val="0.66366001718055134"/>
        </c:manualLayout>
      </c:layout>
      <c:bar3DChart>
        <c:barDir val="col"/>
        <c:grouping val="clustered"/>
        <c:varyColors val="0"/>
        <c:ser>
          <c:idx val="0"/>
          <c:order val="0"/>
          <c:tx>
            <c:strRef>
              <c:f>Sheet1!$B$1</c:f>
              <c:strCache>
                <c:ptCount val="1"/>
                <c:pt idx="0">
                  <c:v>Accommodation</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Sheet1!$A$2:$A$8</c:f>
              <c:strCache>
                <c:ptCount val="7"/>
                <c:pt idx="0">
                  <c:v>UK</c:v>
                </c:pt>
                <c:pt idx="1">
                  <c:v>Germany</c:v>
                </c:pt>
                <c:pt idx="2">
                  <c:v>Denmark</c:v>
                </c:pt>
                <c:pt idx="3">
                  <c:v>Hungary</c:v>
                </c:pt>
                <c:pt idx="4">
                  <c:v>Poland</c:v>
                </c:pt>
                <c:pt idx="5">
                  <c:v>Norway</c:v>
                </c:pt>
                <c:pt idx="6">
                  <c:v>Belgium</c:v>
                </c:pt>
              </c:strCache>
            </c:strRef>
          </c:cat>
          <c:val>
            <c:numRef>
              <c:f>Sheet1!$B$2:$B$8</c:f>
              <c:numCache>
                <c:formatCode>General</c:formatCode>
                <c:ptCount val="7"/>
                <c:pt idx="0">
                  <c:v>65850</c:v>
                </c:pt>
                <c:pt idx="1">
                  <c:v>48170</c:v>
                </c:pt>
                <c:pt idx="2">
                  <c:v>69385</c:v>
                </c:pt>
                <c:pt idx="3">
                  <c:v>27134</c:v>
                </c:pt>
                <c:pt idx="4">
                  <c:v>30026</c:v>
                </c:pt>
                <c:pt idx="5">
                  <c:v>76717</c:v>
                </c:pt>
              </c:numCache>
            </c:numRef>
          </c:val>
        </c:ser>
        <c:ser>
          <c:idx val="2"/>
          <c:order val="2"/>
          <c:tx>
            <c:strRef>
              <c:f>Sheet1!$D$1</c:f>
              <c:strCache>
                <c:ptCount val="1"/>
                <c:pt idx="0">
                  <c:v>Food</c:v>
                </c:pt>
              </c:strCache>
            </c:strRef>
          </c:tx>
          <c:spPr>
            <a:solidFill>
              <a:schemeClr val="accent3">
                <a:alpha val="88000"/>
              </a:schemeClr>
            </a:solidFill>
            <a:ln>
              <a:solidFill>
                <a:schemeClr val="accent3">
                  <a:lumMod val="50000"/>
                </a:schemeClr>
              </a:solidFill>
            </a:ln>
            <a:effectLst/>
            <a:scene3d>
              <a:camera prst="orthographicFront"/>
              <a:lightRig rig="threePt" dir="t"/>
            </a:scene3d>
            <a:sp3d prstMaterial="flat">
              <a:contourClr>
                <a:schemeClr val="accent3">
                  <a:lumMod val="50000"/>
                </a:schemeClr>
              </a:contourClr>
            </a:sp3d>
          </c:spPr>
          <c:invertIfNegative val="0"/>
          <c:dLbls>
            <c:spPr>
              <a:solidFill>
                <a:schemeClr val="accent3">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Sheet1!$A$2:$A$8</c:f>
              <c:strCache>
                <c:ptCount val="7"/>
                <c:pt idx="0">
                  <c:v>UK</c:v>
                </c:pt>
                <c:pt idx="1">
                  <c:v>Germany</c:v>
                </c:pt>
                <c:pt idx="2">
                  <c:v>Denmark</c:v>
                </c:pt>
                <c:pt idx="3">
                  <c:v>Hungary</c:v>
                </c:pt>
                <c:pt idx="4">
                  <c:v>Poland</c:v>
                </c:pt>
                <c:pt idx="5">
                  <c:v>Norway</c:v>
                </c:pt>
                <c:pt idx="6">
                  <c:v>Belgium</c:v>
                </c:pt>
              </c:strCache>
            </c:strRef>
          </c:cat>
          <c:val>
            <c:numRef>
              <c:f>Sheet1!$D$2:$D$8</c:f>
              <c:numCache>
                <c:formatCode>General</c:formatCode>
                <c:ptCount val="7"/>
                <c:pt idx="0">
                  <c:v>102</c:v>
                </c:pt>
                <c:pt idx="1">
                  <c:v>114</c:v>
                </c:pt>
                <c:pt idx="2">
                  <c:v>132</c:v>
                </c:pt>
                <c:pt idx="3">
                  <c:v>67</c:v>
                </c:pt>
                <c:pt idx="4">
                  <c:v>55</c:v>
                </c:pt>
                <c:pt idx="5">
                  <c:v>186</c:v>
                </c:pt>
              </c:numCache>
            </c:numRef>
          </c:val>
        </c:ser>
        <c:ser>
          <c:idx val="3"/>
          <c:order val="3"/>
          <c:tx>
            <c:strRef>
              <c:f>Sheet1!$E$1</c:f>
              <c:strCache>
                <c:ptCount val="1"/>
                <c:pt idx="0">
                  <c:v>Utilities Monthly</c:v>
                </c:pt>
              </c:strCache>
            </c:strRef>
          </c:tx>
          <c:spPr>
            <a:solidFill>
              <a:schemeClr val="accent4">
                <a:alpha val="88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invertIfNegative val="0"/>
          <c:dLbls>
            <c:spPr>
              <a:solidFill>
                <a:schemeClr val="accent4">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Sheet1!$A$2:$A$8</c:f>
              <c:strCache>
                <c:ptCount val="7"/>
                <c:pt idx="0">
                  <c:v>UK</c:v>
                </c:pt>
                <c:pt idx="1">
                  <c:v>Germany</c:v>
                </c:pt>
                <c:pt idx="2">
                  <c:v>Denmark</c:v>
                </c:pt>
                <c:pt idx="3">
                  <c:v>Hungary</c:v>
                </c:pt>
                <c:pt idx="4">
                  <c:v>Poland</c:v>
                </c:pt>
                <c:pt idx="5">
                  <c:v>Norway</c:v>
                </c:pt>
                <c:pt idx="6">
                  <c:v>Belgium</c:v>
                </c:pt>
              </c:strCache>
            </c:strRef>
          </c:cat>
          <c:val>
            <c:numRef>
              <c:f>Sheet1!$E$2:$E$8</c:f>
              <c:numCache>
                <c:formatCode>General</c:formatCode>
                <c:ptCount val="7"/>
                <c:pt idx="0">
                  <c:v>11992</c:v>
                </c:pt>
                <c:pt idx="1">
                  <c:v>16129</c:v>
                </c:pt>
                <c:pt idx="2">
                  <c:v>12009</c:v>
                </c:pt>
                <c:pt idx="3">
                  <c:v>11087</c:v>
                </c:pt>
                <c:pt idx="4">
                  <c:v>11335</c:v>
                </c:pt>
                <c:pt idx="5">
                  <c:v>11732</c:v>
                </c:pt>
              </c:numCache>
            </c:numRef>
          </c:val>
        </c:ser>
        <c:dLbls>
          <c:showLegendKey val="0"/>
          <c:showVal val="1"/>
          <c:showCatName val="0"/>
          <c:showSerName val="0"/>
          <c:showPercent val="0"/>
          <c:showBubbleSize val="0"/>
        </c:dLbls>
        <c:gapWidth val="84"/>
        <c:gapDepth val="53"/>
        <c:shape val="box"/>
        <c:axId val="505390496"/>
        <c:axId val="505394304"/>
        <c:axId val="0"/>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Travel</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uri="{CE6537A1-D6FC-4f65-9D91-7224C49458BB}">
                      <c15:showLeaderLines val="1"/>
                      <c15:leaderLines>
                        <c:spPr>
                          <a:ln w="9525">
                            <a:solidFill>
                              <a:schemeClr val="lt1">
                                <a:lumMod val="50000"/>
                              </a:schemeClr>
                            </a:solidFill>
                            <a:round/>
                          </a:ln>
                          <a:effectLst/>
                        </c:spPr>
                      </c15:leaderLines>
                    </c:ext>
                  </c:extLst>
                </c:dLbls>
                <c:cat>
                  <c:strRef>
                    <c:extLst>
                      <c:ext uri="{02D57815-91ED-43cb-92C2-25804820EDAC}">
                        <c15:formulaRef>
                          <c15:sqref>Sheet1!$A$2:$A$8</c15:sqref>
                        </c15:formulaRef>
                      </c:ext>
                    </c:extLst>
                    <c:strCache>
                      <c:ptCount val="7"/>
                      <c:pt idx="0">
                        <c:v>UK</c:v>
                      </c:pt>
                      <c:pt idx="1">
                        <c:v>Germany</c:v>
                      </c:pt>
                      <c:pt idx="2">
                        <c:v>Denmark</c:v>
                      </c:pt>
                      <c:pt idx="3">
                        <c:v>Hungary</c:v>
                      </c:pt>
                      <c:pt idx="4">
                        <c:v>Poland</c:v>
                      </c:pt>
                      <c:pt idx="5">
                        <c:v>Norway</c:v>
                      </c:pt>
                      <c:pt idx="6">
                        <c:v>Belgium</c:v>
                      </c:pt>
                    </c:strCache>
                  </c:strRef>
                </c:cat>
                <c:val>
                  <c:numRef>
                    <c:extLst>
                      <c:ext uri="{02D57815-91ED-43cb-92C2-25804820EDAC}">
                        <c15:formulaRef>
                          <c15:sqref>Sheet1!$C$2:$C$8</c15:sqref>
                        </c15:formulaRef>
                      </c:ext>
                    </c:extLst>
                    <c:numCache>
                      <c:formatCode>General</c:formatCode>
                      <c:ptCount val="7"/>
                      <c:pt idx="0">
                        <c:v>202</c:v>
                      </c:pt>
                      <c:pt idx="1">
                        <c:v>200</c:v>
                      </c:pt>
                      <c:pt idx="2">
                        <c:v>229</c:v>
                      </c:pt>
                      <c:pt idx="3">
                        <c:v>85</c:v>
                      </c:pt>
                      <c:pt idx="4">
                        <c:v>60</c:v>
                      </c:pt>
                      <c:pt idx="5">
                        <c:v>277</c:v>
                      </c:pt>
                    </c:numCache>
                  </c:numRef>
                </c:val>
              </c15:ser>
            </c15:filteredBarSeries>
          </c:ext>
        </c:extLst>
      </c:bar3DChart>
      <c:catAx>
        <c:axId val="50539049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05394304"/>
        <c:crosses val="autoZero"/>
        <c:auto val="1"/>
        <c:lblAlgn val="ctr"/>
        <c:lblOffset val="100"/>
        <c:noMultiLvlLbl val="0"/>
      </c:catAx>
      <c:valAx>
        <c:axId val="505394304"/>
        <c:scaling>
          <c:orientation val="minMax"/>
        </c:scaling>
        <c:delete val="1"/>
        <c:axPos val="l"/>
        <c:numFmt formatCode="General" sourceLinked="1"/>
        <c:majorTickMark val="out"/>
        <c:minorTickMark val="none"/>
        <c:tickLblPos val="nextTo"/>
        <c:crossAx val="50539049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userShapes r:id="rId4"/>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r>
              <a:rPr lang="en-US" sz="1400" dirty="0" smtClean="0">
                <a:latin typeface="Times New Roman" panose="02020603050405020304" pitchFamily="18" charset="0"/>
                <a:cs typeface="Times New Roman" panose="02020603050405020304" pitchFamily="18" charset="0"/>
              </a:rPr>
              <a:t>Contribution</a:t>
            </a:r>
            <a:r>
              <a:rPr lang="en-US" sz="1400" baseline="0" dirty="0" smtClean="0">
                <a:latin typeface="Times New Roman" panose="02020603050405020304" pitchFamily="18" charset="0"/>
                <a:cs typeface="Times New Roman" panose="02020603050405020304" pitchFamily="18" charset="0"/>
              </a:rPr>
              <a:t> To social Security</a:t>
            </a:r>
            <a:endParaRPr lang="en-US" sz="1400" dirty="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0.28547428327114704"/>
          <c:w val="1"/>
          <c:h val="0.58353899410952093"/>
        </c:manualLayout>
      </c:layout>
      <c:bar3DChart>
        <c:barDir val="col"/>
        <c:grouping val="clustered"/>
        <c:varyColors val="0"/>
        <c:ser>
          <c:idx val="0"/>
          <c:order val="0"/>
          <c:tx>
            <c:strRef>
              <c:f>Sheet1!$B$1</c:f>
              <c:strCache>
                <c:ptCount val="1"/>
                <c:pt idx="0">
                  <c:v>Series 1</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Sheet1!$A$2:$A$8</c:f>
              <c:strCache>
                <c:ptCount val="7"/>
                <c:pt idx="0">
                  <c:v>UK</c:v>
                </c:pt>
                <c:pt idx="1">
                  <c:v>Germany</c:v>
                </c:pt>
                <c:pt idx="2">
                  <c:v>Denmark</c:v>
                </c:pt>
                <c:pt idx="3">
                  <c:v>Hungary</c:v>
                </c:pt>
                <c:pt idx="4">
                  <c:v>Poland</c:v>
                </c:pt>
                <c:pt idx="5">
                  <c:v>Norway</c:v>
                </c:pt>
                <c:pt idx="6">
                  <c:v>Belgium</c:v>
                </c:pt>
              </c:strCache>
            </c:strRef>
          </c:cat>
          <c:val>
            <c:numRef>
              <c:f>Sheet1!$B$2:$B$8</c:f>
              <c:numCache>
                <c:formatCode>0.00%</c:formatCode>
                <c:ptCount val="7"/>
                <c:pt idx="0">
                  <c:v>0.13800000000000001</c:v>
                </c:pt>
                <c:pt idx="1">
                  <c:v>0.20619999999999999</c:v>
                </c:pt>
                <c:pt idx="3" formatCode="0%">
                  <c:v>0.27</c:v>
                </c:pt>
                <c:pt idx="4" formatCode="0%">
                  <c:v>0.24</c:v>
                </c:pt>
                <c:pt idx="5" formatCode="0%">
                  <c:v>0.15</c:v>
                </c:pt>
              </c:numCache>
            </c:numRef>
          </c:val>
        </c:ser>
        <c:dLbls>
          <c:showLegendKey val="0"/>
          <c:showVal val="1"/>
          <c:showCatName val="0"/>
          <c:showSerName val="0"/>
          <c:showPercent val="0"/>
          <c:showBubbleSize val="0"/>
        </c:dLbls>
        <c:gapWidth val="84"/>
        <c:gapDepth val="53"/>
        <c:shape val="box"/>
        <c:axId val="505387776"/>
        <c:axId val="505387232"/>
        <c:axId val="0"/>
      </c:bar3DChart>
      <c:catAx>
        <c:axId val="50538777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05387232"/>
        <c:crosses val="autoZero"/>
        <c:auto val="1"/>
        <c:lblAlgn val="ctr"/>
        <c:lblOffset val="100"/>
        <c:noMultiLvlLbl val="0"/>
      </c:catAx>
      <c:valAx>
        <c:axId val="505387232"/>
        <c:scaling>
          <c:orientation val="minMax"/>
        </c:scaling>
        <c:delete val="1"/>
        <c:axPos val="l"/>
        <c:numFmt formatCode="0.00%" sourceLinked="1"/>
        <c:majorTickMark val="out"/>
        <c:minorTickMark val="none"/>
        <c:tickLblPos val="nextTo"/>
        <c:crossAx val="505387776"/>
        <c:crosses val="autoZero"/>
        <c:crossBetween val="between"/>
      </c:valAx>
      <c:spPr>
        <a:noFill/>
        <a:ln>
          <a:noFill/>
        </a:ln>
        <a:effectLst/>
      </c:spPr>
    </c:plotArea>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7187500000000001E-2"/>
          <c:y val="0.12398495742430161"/>
          <c:w val="0.96562499999999996"/>
          <c:h val="0.76731004292982952"/>
        </c:manualLayout>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cat>
            <c:strRef>
              <c:f>Sheet1!$A$2:$A$6</c:f>
              <c:strCache>
                <c:ptCount val="4"/>
                <c:pt idx="0">
                  <c:v>Large(101-500)</c:v>
                </c:pt>
                <c:pt idx="1">
                  <c:v>Medium(51-100)</c:v>
                </c:pt>
                <c:pt idx="2">
                  <c:v>Small(0-50)</c:v>
                </c:pt>
                <c:pt idx="3">
                  <c:v>Very Large(More than 500)</c:v>
                </c:pt>
              </c:strCache>
            </c:strRef>
          </c:cat>
          <c:val>
            <c:numRef>
              <c:f>Sheet1!$B$2:$B$6</c:f>
              <c:numCache>
                <c:formatCode>General</c:formatCode>
                <c:ptCount val="4"/>
                <c:pt idx="0">
                  <c:v>4</c:v>
                </c:pt>
                <c:pt idx="1">
                  <c:v>8</c:v>
                </c:pt>
                <c:pt idx="2">
                  <c:v>4</c:v>
                </c:pt>
                <c:pt idx="3">
                  <c:v>36</c:v>
                </c:pt>
              </c:numCache>
            </c:numRef>
          </c:val>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cat>
            <c:strRef>
              <c:f>Sheet1!$A$2:$A$6</c:f>
              <c:strCache>
                <c:ptCount val="4"/>
                <c:pt idx="0">
                  <c:v>Large(76Million Usd-1Billion USD)</c:v>
                </c:pt>
                <c:pt idx="1">
                  <c:v>Medium(26-75 Million USD)</c:v>
                </c:pt>
                <c:pt idx="2">
                  <c:v>Small(0-25 millionUSD)</c:v>
                </c:pt>
                <c:pt idx="3">
                  <c:v>Very Large(more than a billion USD)</c:v>
                </c:pt>
              </c:strCache>
            </c:strRef>
          </c:cat>
          <c:val>
            <c:numRef>
              <c:f>Sheet1!$B$2:$B$6</c:f>
              <c:numCache>
                <c:formatCode>General</c:formatCode>
                <c:ptCount val="4"/>
                <c:pt idx="0">
                  <c:v>17</c:v>
                </c:pt>
                <c:pt idx="1">
                  <c:v>1</c:v>
                </c:pt>
                <c:pt idx="2">
                  <c:v>12</c:v>
                </c:pt>
                <c:pt idx="3">
                  <c:v>22</c:v>
                </c:pt>
              </c:numCache>
            </c:numRef>
          </c:val>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[UK EXCEL completed.xlsm]Sheet8!PivotTable9</c:name>
    <c:fmtId val="4"/>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prstClr val="white">
                    <a:lumMod val="95000"/>
                  </a:prstClr>
                </a:solidFill>
                <a:effectLst>
                  <a:outerShdw blurRad="50800" dist="38100" dir="5400000" algn="t" rotWithShape="0">
                    <a:prstClr val="black">
                      <a:alpha val="40000"/>
                    </a:prstClr>
                  </a:outerShdw>
                </a:effectLst>
                <a:latin typeface="+mn-lt"/>
                <a:ea typeface="+mn-ea"/>
                <a:cs typeface="+mn-cs"/>
              </a:defRPr>
            </a:pPr>
            <a:r>
              <a:rPr lang="en-US" sz="2000" b="1" i="0" baseline="0" dirty="0" smtClean="0">
                <a:effectLst/>
                <a:latin typeface="Times New Roman" panose="02020603050405020304" pitchFamily="18" charset="0"/>
                <a:cs typeface="Times New Roman" panose="02020603050405020304" pitchFamily="18" charset="0"/>
              </a:rPr>
              <a:t>City wise company distribution</a:t>
            </a:r>
            <a:endParaRPr lang="en-IN" sz="2000" dirty="0" smtClean="0">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solidFill>
                  <a:prstClr val="white">
                    <a:lumMod val="95000"/>
                  </a:prstClr>
                </a:solidFill>
              </a:defRPr>
            </a:pPr>
            <a:endParaRPr lang="en-IN"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prstClr val="white">
                  <a:lumMod val="95000"/>
                </a:prst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barChart>
        <c:barDir val="col"/>
        <c:grouping val="clustered"/>
        <c:varyColors val="0"/>
        <c:ser>
          <c:idx val="0"/>
          <c:order val="0"/>
          <c:tx>
            <c:strRef>
              <c:f>Sheet8!$B$3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Sheet8!$A$4:$A$81</c:f>
              <c:strCache>
                <c:ptCount val="77"/>
                <c:pt idx="0">
                  <c:v> Frankfurt </c:v>
                </c:pt>
                <c:pt idx="1">
                  <c:v> Friedrichshafen
</c:v>
                </c:pt>
                <c:pt idx="2">
                  <c:v> Mannheim</c:v>
                </c:pt>
                <c:pt idx="3">
                  <c:v> Munich</c:v>
                </c:pt>
                <c:pt idx="4">
                  <c:v> Dresden</c:v>
                </c:pt>
                <c:pt idx="5">
                  <c:v> Munich</c:v>
                </c:pt>
                <c:pt idx="6">
                  <c:v> Nuremberg</c:v>
                </c:pt>
                <c:pt idx="7">
                  <c:v> Reutlingen</c:v>
                </c:pt>
                <c:pt idx="8">
                  <c:v>Baden</c:v>
                </c:pt>
                <c:pt idx="9">
                  <c:v>Baierbrunn</c:v>
                </c:pt>
                <c:pt idx="10">
                  <c:v>Bayern</c:v>
                </c:pt>
                <c:pt idx="11">
                  <c:v>Berlin</c:v>
                </c:pt>
                <c:pt idx="12">
                  <c:v>Böblingen</c:v>
                </c:pt>
                <c:pt idx="13">
                  <c:v>Bremen</c:v>
                </c:pt>
                <c:pt idx="14">
                  <c:v>Cadolzburg</c:v>
                </c:pt>
                <c:pt idx="15">
                  <c:v>Dachau</c:v>
                </c:pt>
                <c:pt idx="16">
                  <c:v>Delbrück</c:v>
                </c:pt>
                <c:pt idx="17">
                  <c:v>Dresden</c:v>
                </c:pt>
                <c:pt idx="18">
                  <c:v>Erlangen</c:v>
                </c:pt>
                <c:pt idx="19">
                  <c:v>Erlangen </c:v>
                </c:pt>
                <c:pt idx="20">
                  <c:v>Floß</c:v>
                </c:pt>
                <c:pt idx="21">
                  <c:v>Frankfurt am Main</c:v>
                </c:pt>
                <c:pt idx="22">
                  <c:v>Freiburg</c:v>
                </c:pt>
                <c:pt idx="23">
                  <c:v>Freiburg im Breisgau</c:v>
                </c:pt>
                <c:pt idx="24">
                  <c:v>Freising</c:v>
                </c:pt>
                <c:pt idx="25">
                  <c:v>Friedberg</c:v>
                </c:pt>
                <c:pt idx="26">
                  <c:v>Fürth</c:v>
                </c:pt>
                <c:pt idx="27">
                  <c:v>Gaimersheim</c:v>
                </c:pt>
                <c:pt idx="28">
                  <c:v>Germering</c:v>
                </c:pt>
                <c:pt idx="29">
                  <c:v>Gummersbach</c:v>
                </c:pt>
                <c:pt idx="30">
                  <c:v>Gütenbach</c:v>
                </c:pt>
                <c:pt idx="31">
                  <c:v>Hamburg</c:v>
                </c:pt>
                <c:pt idx="32">
                  <c:v>Hannover</c:v>
                </c:pt>
                <c:pt idx="33">
                  <c:v>Heidelberg</c:v>
                </c:pt>
                <c:pt idx="34">
                  <c:v>Heiligenhaus</c:v>
                </c:pt>
                <c:pt idx="35">
                  <c:v>Ingelfingen</c:v>
                </c:pt>
                <c:pt idx="36">
                  <c:v>Jena</c:v>
                </c:pt>
                <c:pt idx="37">
                  <c:v>Konstanz </c:v>
                </c:pt>
                <c:pt idx="38">
                  <c:v>Krefeld</c:v>
                </c:pt>
                <c:pt idx="39">
                  <c:v>Langenbrettach</c:v>
                </c:pt>
                <c:pt idx="40">
                  <c:v>Leer</c:v>
                </c:pt>
                <c:pt idx="41">
                  <c:v>Leipzig </c:v>
                </c:pt>
                <c:pt idx="42">
                  <c:v>Lippstadt</c:v>
                </c:pt>
                <c:pt idx="43">
                  <c:v>Mannheim</c:v>
                </c:pt>
                <c:pt idx="44">
                  <c:v>Munich</c:v>
                </c:pt>
                <c:pt idx="45">
                  <c:v>Nauheim</c:v>
                </c:pt>
                <c:pt idx="46">
                  <c:v>Neubiberg</c:v>
                </c:pt>
                <c:pt idx="47">
                  <c:v>Neuss</c:v>
                </c:pt>
                <c:pt idx="48">
                  <c:v>Nuremberg</c:v>
                </c:pt>
                <c:pt idx="49">
                  <c:v>Oberkochen</c:v>
                </c:pt>
                <c:pt idx="50">
                  <c:v>Ostfildern</c:v>
                </c:pt>
                <c:pt idx="51">
                  <c:v>Puchheim</c:v>
                </c:pt>
                <c:pt idx="52">
                  <c:v>Quedlinburg</c:v>
                </c:pt>
                <c:pt idx="53">
                  <c:v>Remscheid</c:v>
                </c:pt>
                <c:pt idx="54">
                  <c:v>Rödermark</c:v>
                </c:pt>
                <c:pt idx="55">
                  <c:v>Roding</c:v>
                </c:pt>
                <c:pt idx="56">
                  <c:v>Room Würzburg</c:v>
                </c:pt>
                <c:pt idx="57">
                  <c:v>Rüsselsheim</c:v>
                </c:pt>
                <c:pt idx="58">
                  <c:v>Schiltach</c:v>
                </c:pt>
                <c:pt idx="59">
                  <c:v>Schwalbach am Taunus</c:v>
                </c:pt>
                <c:pt idx="60">
                  <c:v>Schweinfurt</c:v>
                </c:pt>
                <c:pt idx="61">
                  <c:v>Siegen</c:v>
                </c:pt>
                <c:pt idx="62">
                  <c:v>Stuttgart</c:v>
                </c:pt>
                <c:pt idx="63">
                  <c:v>Stuttgart </c:v>
                </c:pt>
                <c:pt idx="64">
                  <c:v>Tauberbischofsheim</c:v>
                </c:pt>
                <c:pt idx="65">
                  <c:v>Traunreut </c:v>
                </c:pt>
                <c:pt idx="66">
                  <c:v>Tuttlingen</c:v>
                </c:pt>
                <c:pt idx="67">
                  <c:v>Ulm</c:v>
                </c:pt>
                <c:pt idx="68">
                  <c:v>Vilsbiburg</c:v>
                </c:pt>
                <c:pt idx="69">
                  <c:v>Wackersdorf</c:v>
                </c:pt>
                <c:pt idx="70">
                  <c:v>Waldkraiburg</c:v>
                </c:pt>
                <c:pt idx="71">
                  <c:v>Wertheim</c:v>
                </c:pt>
                <c:pt idx="72">
                  <c:v>Wesel</c:v>
                </c:pt>
                <c:pt idx="73">
                  <c:v>Wiesbaden</c:v>
                </c:pt>
                <c:pt idx="74">
                  <c:v>Willich</c:v>
                </c:pt>
                <c:pt idx="75">
                  <c:v>Wuppertal</c:v>
                </c:pt>
                <c:pt idx="76">
                  <c:v>(blank)</c:v>
                </c:pt>
              </c:strCache>
            </c:strRef>
          </c:cat>
          <c:val>
            <c:numRef>
              <c:f>Sheet8!$B$4:$B$81</c:f>
              <c:numCache>
                <c:formatCode>General</c:formatCode>
                <c:ptCount val="77"/>
                <c:pt idx="0">
                  <c:v>4</c:v>
                </c:pt>
                <c:pt idx="1">
                  <c:v>1</c:v>
                </c:pt>
                <c:pt idx="2">
                  <c:v>1</c:v>
                </c:pt>
                <c:pt idx="3">
                  <c:v>1</c:v>
                </c:pt>
                <c:pt idx="4">
                  <c:v>1</c:v>
                </c:pt>
                <c:pt idx="5">
                  <c:v>1</c:v>
                </c:pt>
                <c:pt idx="6">
                  <c:v>1</c:v>
                </c:pt>
                <c:pt idx="7">
                  <c:v>1</c:v>
                </c:pt>
                <c:pt idx="8">
                  <c:v>1</c:v>
                </c:pt>
                <c:pt idx="9">
                  <c:v>1</c:v>
                </c:pt>
                <c:pt idx="10">
                  <c:v>2</c:v>
                </c:pt>
                <c:pt idx="11">
                  <c:v>18</c:v>
                </c:pt>
                <c:pt idx="12">
                  <c:v>2</c:v>
                </c:pt>
                <c:pt idx="13">
                  <c:v>1</c:v>
                </c:pt>
                <c:pt idx="14">
                  <c:v>1</c:v>
                </c:pt>
                <c:pt idx="15">
                  <c:v>1</c:v>
                </c:pt>
                <c:pt idx="16">
                  <c:v>1</c:v>
                </c:pt>
                <c:pt idx="17">
                  <c:v>1</c:v>
                </c:pt>
                <c:pt idx="18">
                  <c:v>2</c:v>
                </c:pt>
                <c:pt idx="19">
                  <c:v>1</c:v>
                </c:pt>
                <c:pt idx="20">
                  <c:v>1</c:v>
                </c:pt>
                <c:pt idx="21">
                  <c:v>1</c:v>
                </c:pt>
                <c:pt idx="22">
                  <c:v>1</c:v>
                </c:pt>
                <c:pt idx="23">
                  <c:v>1</c:v>
                </c:pt>
                <c:pt idx="24">
                  <c:v>1</c:v>
                </c:pt>
                <c:pt idx="25">
                  <c:v>1</c:v>
                </c:pt>
                <c:pt idx="26">
                  <c:v>1</c:v>
                </c:pt>
                <c:pt idx="27">
                  <c:v>2</c:v>
                </c:pt>
                <c:pt idx="28">
                  <c:v>1</c:v>
                </c:pt>
                <c:pt idx="29">
                  <c:v>2</c:v>
                </c:pt>
                <c:pt idx="30">
                  <c:v>2</c:v>
                </c:pt>
                <c:pt idx="31">
                  <c:v>2</c:v>
                </c:pt>
                <c:pt idx="32">
                  <c:v>2</c:v>
                </c:pt>
                <c:pt idx="33">
                  <c:v>2</c:v>
                </c:pt>
                <c:pt idx="34">
                  <c:v>1</c:v>
                </c:pt>
                <c:pt idx="35">
                  <c:v>1</c:v>
                </c:pt>
                <c:pt idx="36">
                  <c:v>1</c:v>
                </c:pt>
                <c:pt idx="37">
                  <c:v>1</c:v>
                </c:pt>
                <c:pt idx="38">
                  <c:v>1</c:v>
                </c:pt>
                <c:pt idx="39">
                  <c:v>1</c:v>
                </c:pt>
                <c:pt idx="40">
                  <c:v>1</c:v>
                </c:pt>
                <c:pt idx="41">
                  <c:v>1</c:v>
                </c:pt>
                <c:pt idx="42">
                  <c:v>1</c:v>
                </c:pt>
                <c:pt idx="43">
                  <c:v>1</c:v>
                </c:pt>
                <c:pt idx="44">
                  <c:v>16</c:v>
                </c:pt>
                <c:pt idx="45">
                  <c:v>1</c:v>
                </c:pt>
                <c:pt idx="46">
                  <c:v>1</c:v>
                </c:pt>
                <c:pt idx="47">
                  <c:v>1</c:v>
                </c:pt>
                <c:pt idx="48">
                  <c:v>1</c:v>
                </c:pt>
                <c:pt idx="49">
                  <c:v>1</c:v>
                </c:pt>
                <c:pt idx="50">
                  <c:v>1</c:v>
                </c:pt>
                <c:pt idx="51">
                  <c:v>1</c:v>
                </c:pt>
                <c:pt idx="52">
                  <c:v>1</c:v>
                </c:pt>
                <c:pt idx="53">
                  <c:v>1</c:v>
                </c:pt>
                <c:pt idx="54">
                  <c:v>1</c:v>
                </c:pt>
                <c:pt idx="55">
                  <c:v>2</c:v>
                </c:pt>
                <c:pt idx="56">
                  <c:v>1</c:v>
                </c:pt>
                <c:pt idx="57">
                  <c:v>1</c:v>
                </c:pt>
                <c:pt idx="58">
                  <c:v>1</c:v>
                </c:pt>
                <c:pt idx="59">
                  <c:v>1</c:v>
                </c:pt>
                <c:pt idx="60">
                  <c:v>1</c:v>
                </c:pt>
                <c:pt idx="61">
                  <c:v>1</c:v>
                </c:pt>
                <c:pt idx="62">
                  <c:v>2</c:v>
                </c:pt>
                <c:pt idx="63">
                  <c:v>1</c:v>
                </c:pt>
                <c:pt idx="64">
                  <c:v>1</c:v>
                </c:pt>
                <c:pt idx="65">
                  <c:v>1</c:v>
                </c:pt>
                <c:pt idx="66">
                  <c:v>1</c:v>
                </c:pt>
                <c:pt idx="67">
                  <c:v>1</c:v>
                </c:pt>
                <c:pt idx="68">
                  <c:v>2</c:v>
                </c:pt>
                <c:pt idx="69">
                  <c:v>1</c:v>
                </c:pt>
                <c:pt idx="70">
                  <c:v>1</c:v>
                </c:pt>
                <c:pt idx="71">
                  <c:v>1</c:v>
                </c:pt>
                <c:pt idx="72">
                  <c:v>1</c:v>
                </c:pt>
                <c:pt idx="73">
                  <c:v>1</c:v>
                </c:pt>
                <c:pt idx="74">
                  <c:v>1</c:v>
                </c:pt>
                <c:pt idx="75">
                  <c:v>1</c:v>
                </c:pt>
              </c:numCache>
            </c:numRef>
          </c:val>
        </c:ser>
        <c:dLbls>
          <c:showLegendKey val="0"/>
          <c:showVal val="0"/>
          <c:showCatName val="0"/>
          <c:showSerName val="0"/>
          <c:showPercent val="0"/>
          <c:showBubbleSize val="0"/>
        </c:dLbls>
        <c:gapWidth val="100"/>
        <c:overlap val="-24"/>
        <c:axId val="387254144"/>
        <c:axId val="387251424"/>
      </c:barChart>
      <c:catAx>
        <c:axId val="38725414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87251424"/>
        <c:crosses val="autoZero"/>
        <c:auto val="1"/>
        <c:lblAlgn val="ctr"/>
        <c:lblOffset val="100"/>
        <c:noMultiLvlLbl val="0"/>
      </c:catAx>
      <c:valAx>
        <c:axId val="3872514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872541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Status</c:v>
                </c:pt>
              </c:strCache>
            </c:strRef>
          </c:tx>
          <c:dPt>
            <c:idx val="0"/>
            <c:bubble3D val="0"/>
            <c:spPr>
              <a:solidFill>
                <a:schemeClr val="accent1"/>
              </a:solidFill>
              <a:ln>
                <a:noFill/>
              </a:ln>
              <a:effectLst>
                <a:outerShdw blurRad="254000" sx="102000" sy="102000" algn="ctr" rotWithShape="0">
                  <a:prstClr val="black">
                    <a:alpha val="20000"/>
                  </a:prstClr>
                </a:outerShdw>
              </a:effectLst>
              <a:sp3d/>
            </c:spPr>
          </c:dPt>
          <c:dPt>
            <c:idx val="1"/>
            <c:bubble3D val="0"/>
            <c:spPr>
              <a:solidFill>
                <a:schemeClr val="accent2"/>
              </a:solidFill>
              <a:ln>
                <a:noFill/>
              </a:ln>
              <a:effectLst>
                <a:outerShdw blurRad="254000" sx="102000" sy="102000" algn="ctr" rotWithShape="0">
                  <a:prstClr val="black">
                    <a:alpha val="20000"/>
                  </a:prstClr>
                </a:outerShdw>
              </a:effectLst>
              <a:sp3d/>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2"/>
                <c:pt idx="0">
                  <c:v>Immediate Opening</c:v>
                </c:pt>
                <c:pt idx="1">
                  <c:v>Non immediate openings</c:v>
                </c:pt>
              </c:strCache>
            </c:strRef>
          </c:cat>
          <c:val>
            <c:numRef>
              <c:f>Sheet1!$B$2:$B$5</c:f>
              <c:numCache>
                <c:formatCode>General</c:formatCode>
                <c:ptCount val="2"/>
                <c:pt idx="0">
                  <c:v>99</c:v>
                </c:pt>
                <c:pt idx="1">
                  <c:v>24</c:v>
                </c:pt>
              </c:numCache>
            </c:numRef>
          </c:val>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2400" dirty="0" smtClean="0">
                <a:latin typeface="Times New Roman" panose="02020603050405020304" pitchFamily="18" charset="0"/>
                <a:cs typeface="Times New Roman" panose="02020603050405020304" pitchFamily="18" charset="0"/>
              </a:rPr>
              <a:t>Sector</a:t>
            </a:r>
            <a:r>
              <a:rPr lang="en-IN" sz="2400" baseline="0" dirty="0" smtClean="0">
                <a:latin typeface="Times New Roman" panose="02020603050405020304" pitchFamily="18" charset="0"/>
                <a:cs typeface="Times New Roman" panose="02020603050405020304" pitchFamily="18" charset="0"/>
              </a:rPr>
              <a:t> based distribution</a:t>
            </a:r>
            <a:endParaRPr lang="en-IN" sz="2400"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Sheet1!$A$2:$A$6</c:f>
              <c:strCache>
                <c:ptCount val="5"/>
                <c:pt idx="0">
                  <c:v>ASIC</c:v>
                </c:pt>
                <c:pt idx="1">
                  <c:v>ASIC &amp; FPGA</c:v>
                </c:pt>
                <c:pt idx="2">
                  <c:v>FMCG</c:v>
                </c:pt>
                <c:pt idx="3">
                  <c:v>Heavy production </c:v>
                </c:pt>
                <c:pt idx="4">
                  <c:v>Embeded system</c:v>
                </c:pt>
              </c:strCache>
            </c:strRef>
          </c:cat>
          <c:val>
            <c:numRef>
              <c:f>Sheet1!$B$2:$B$6</c:f>
              <c:numCache>
                <c:formatCode>General</c:formatCode>
                <c:ptCount val="5"/>
                <c:pt idx="0">
                  <c:v>10</c:v>
                </c:pt>
                <c:pt idx="1">
                  <c:v>70</c:v>
                </c:pt>
                <c:pt idx="2">
                  <c:v>1</c:v>
                </c:pt>
                <c:pt idx="3">
                  <c:v>3</c:v>
                </c:pt>
                <c:pt idx="4">
                  <c:v>39</c:v>
                </c:pt>
              </c:numCache>
            </c:numRef>
          </c:val>
        </c:ser>
        <c:dLbls>
          <c:showLegendKey val="0"/>
          <c:showVal val="0"/>
          <c:showCatName val="0"/>
          <c:showSerName val="0"/>
          <c:showPercent val="0"/>
          <c:showBubbleSize val="0"/>
        </c:dLbls>
        <c:gapWidth val="100"/>
        <c:overlap val="-24"/>
        <c:axId val="494989088"/>
        <c:axId val="494984192"/>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Column1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extLst>
                      <c:ext uri="{02D57815-91ED-43cb-92C2-25804820EDAC}">
                        <c15:formulaRef>
                          <c15:sqref>Sheet1!$A$2:$A$6</c15:sqref>
                        </c15:formulaRef>
                      </c:ext>
                    </c:extLst>
                    <c:strCache>
                      <c:ptCount val="5"/>
                      <c:pt idx="0">
                        <c:v>ASIC</c:v>
                      </c:pt>
                      <c:pt idx="1">
                        <c:v>ASIC &amp; FPGA</c:v>
                      </c:pt>
                      <c:pt idx="2">
                        <c:v>FMCG</c:v>
                      </c:pt>
                      <c:pt idx="3">
                        <c:v>Heavy production </c:v>
                      </c:pt>
                      <c:pt idx="4">
                        <c:v>Embeded system</c:v>
                      </c:pt>
                    </c:strCache>
                  </c:strRef>
                </c:cat>
                <c:val>
                  <c:numRef>
                    <c:extLst>
                      <c:ext uri="{02D57815-91ED-43cb-92C2-25804820EDAC}">
                        <c15:formulaRef>
                          <c15:sqref>Sheet1!$C$2:$C$6</c15:sqref>
                        </c15:formulaRef>
                      </c:ext>
                    </c:extLst>
                    <c:numCache>
                      <c:formatCode>General</c:formatCode>
                      <c:ptCount val="5"/>
                    </c:numCache>
                  </c:numRef>
                </c:val>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Column2</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extLst xmlns:c15="http://schemas.microsoft.com/office/drawing/2012/chart">
                      <c:ext xmlns:c15="http://schemas.microsoft.com/office/drawing/2012/chart" uri="{02D57815-91ED-43cb-92C2-25804820EDAC}">
                        <c15:formulaRef>
                          <c15:sqref>Sheet1!$A$2:$A$6</c15:sqref>
                        </c15:formulaRef>
                      </c:ext>
                    </c:extLst>
                    <c:strCache>
                      <c:ptCount val="5"/>
                      <c:pt idx="0">
                        <c:v>ASIC</c:v>
                      </c:pt>
                      <c:pt idx="1">
                        <c:v>ASIC &amp; FPGA</c:v>
                      </c:pt>
                      <c:pt idx="2">
                        <c:v>FMCG</c:v>
                      </c:pt>
                      <c:pt idx="3">
                        <c:v>Heavy production </c:v>
                      </c:pt>
                      <c:pt idx="4">
                        <c:v>Embeded system</c:v>
                      </c:pt>
                    </c:strCache>
                  </c:strRef>
                </c:cat>
                <c:val>
                  <c:numRef>
                    <c:extLst xmlns:c15="http://schemas.microsoft.com/office/drawing/2012/chart">
                      <c:ext xmlns:c15="http://schemas.microsoft.com/office/drawing/2012/chart" uri="{02D57815-91ED-43cb-92C2-25804820EDAC}">
                        <c15:formulaRef>
                          <c15:sqref>Sheet1!$D$2:$D$6</c15:sqref>
                        </c15:formulaRef>
                      </c:ext>
                    </c:extLst>
                    <c:numCache>
                      <c:formatCode>General</c:formatCode>
                      <c:ptCount val="5"/>
                    </c:numCache>
                  </c:numRef>
                </c:val>
              </c15:ser>
            </c15:filteredBarSeries>
          </c:ext>
        </c:extLst>
      </c:barChart>
      <c:catAx>
        <c:axId val="4949890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94984192"/>
        <c:crosses val="autoZero"/>
        <c:auto val="1"/>
        <c:lblAlgn val="ctr"/>
        <c:lblOffset val="100"/>
        <c:noMultiLvlLbl val="0"/>
      </c:catAx>
      <c:valAx>
        <c:axId val="49498419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94989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book 1.xlsx]Sheet3!PivotTable2</c:name>
    <c:fmtId val="5"/>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prstClr val="white">
                    <a:lumMod val="95000"/>
                  </a:prstClr>
                </a:solidFill>
                <a:effectLst>
                  <a:outerShdw blurRad="50800" dist="38100" dir="5400000" algn="t" rotWithShape="0">
                    <a:prstClr val="black">
                      <a:alpha val="40000"/>
                    </a:prstClr>
                  </a:outerShdw>
                </a:effectLst>
                <a:latin typeface="+mn-lt"/>
                <a:ea typeface="+mn-ea"/>
                <a:cs typeface="+mn-cs"/>
              </a:defRPr>
            </a:pPr>
            <a:r>
              <a:rPr lang="en-US" sz="1800" b="1" i="0" baseline="0" dirty="0" smtClean="0">
                <a:effectLst/>
                <a:latin typeface="Times New Roman" panose="02020603050405020304" pitchFamily="18" charset="0"/>
                <a:cs typeface="Times New Roman" panose="02020603050405020304" pitchFamily="18" charset="0"/>
              </a:rPr>
              <a:t>City wise company distribution</a:t>
            </a:r>
            <a:endParaRPr lang="en-IN" sz="1800" dirty="0" smtClean="0">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solidFill>
                  <a:prstClr val="white">
                    <a:lumMod val="95000"/>
                  </a:prstClr>
                </a:solidFill>
              </a:defRPr>
            </a:pPr>
            <a:endParaRPr lang="en-IN"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prstClr val="white">
                  <a:lumMod val="95000"/>
                </a:prst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barChart>
        <c:barDir val="col"/>
        <c:grouping val="clustered"/>
        <c:varyColors val="0"/>
        <c:ser>
          <c:idx val="0"/>
          <c:order val="0"/>
          <c:tx>
            <c:strRef>
              <c:f>Sheet3!$B$3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Sheet3!$A$4:$A$28</c:f>
              <c:strCache>
                <c:ptCount val="24"/>
                <c:pt idx="0">
                  <c:v> Aalborg SV</c:v>
                </c:pt>
                <c:pt idx="1">
                  <c:v> Hornsyld </c:v>
                </c:pt>
                <c:pt idx="2">
                  <c:v> Lystrup</c:v>
                </c:pt>
                <c:pt idx="3">
                  <c:v>Aarup</c:v>
                </c:pt>
                <c:pt idx="4">
                  <c:v>Billund</c:v>
                </c:pt>
                <c:pt idx="5">
                  <c:v>Birkerød</c:v>
                </c:pt>
                <c:pt idx="6">
                  <c:v>Brønderslev</c:v>
                </c:pt>
                <c:pt idx="7">
                  <c:v>COPENHAGEN</c:v>
                </c:pt>
                <c:pt idx="8">
                  <c:v>Hadsund</c:v>
                </c:pt>
                <c:pt idx="9">
                  <c:v>Herlufmagle</c:v>
                </c:pt>
                <c:pt idx="10">
                  <c:v>Nørager</c:v>
                </c:pt>
                <c:pt idx="11">
                  <c:v>Nordborg</c:v>
                </c:pt>
                <c:pt idx="12">
                  <c:v>Odense</c:v>
                </c:pt>
                <c:pt idx="13">
                  <c:v>Pandrup</c:v>
                </c:pt>
                <c:pt idx="14">
                  <c:v>Randers</c:v>
                </c:pt>
                <c:pt idx="15">
                  <c:v>Risskov</c:v>
                </c:pt>
                <c:pt idx="16">
                  <c:v>Slagelse</c:v>
                </c:pt>
                <c:pt idx="17">
                  <c:v>Smørum</c:v>
                </c:pt>
                <c:pt idx="18">
                  <c:v>Sønderborg</c:v>
                </c:pt>
                <c:pt idx="19">
                  <c:v>Sorø</c:v>
                </c:pt>
                <c:pt idx="20">
                  <c:v>Tarm</c:v>
                </c:pt>
                <c:pt idx="21">
                  <c:v>Vejle</c:v>
                </c:pt>
                <c:pt idx="22">
                  <c:v>Vordingborg</c:v>
                </c:pt>
                <c:pt idx="23">
                  <c:v>(blank)</c:v>
                </c:pt>
              </c:strCache>
            </c:strRef>
          </c:cat>
          <c:val>
            <c:numRef>
              <c:f>Sheet3!$B$4:$B$28</c:f>
              <c:numCache>
                <c:formatCode>General</c:formatCode>
                <c:ptCount val="24"/>
                <c:pt idx="0">
                  <c:v>1</c:v>
                </c:pt>
                <c:pt idx="1">
                  <c:v>1</c:v>
                </c:pt>
                <c:pt idx="2">
                  <c:v>1</c:v>
                </c:pt>
                <c:pt idx="3">
                  <c:v>1</c:v>
                </c:pt>
                <c:pt idx="4">
                  <c:v>1</c:v>
                </c:pt>
                <c:pt idx="5">
                  <c:v>1</c:v>
                </c:pt>
                <c:pt idx="6">
                  <c:v>1</c:v>
                </c:pt>
                <c:pt idx="7">
                  <c:v>17</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numCache>
            </c:numRef>
          </c:val>
        </c:ser>
        <c:dLbls>
          <c:showLegendKey val="0"/>
          <c:showVal val="0"/>
          <c:showCatName val="0"/>
          <c:showSerName val="0"/>
          <c:showPercent val="0"/>
          <c:showBubbleSize val="0"/>
        </c:dLbls>
        <c:gapWidth val="100"/>
        <c:overlap val="-24"/>
        <c:axId val="387253600"/>
        <c:axId val="387254688"/>
      </c:barChart>
      <c:catAx>
        <c:axId val="38725360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87254688"/>
        <c:crosses val="autoZero"/>
        <c:auto val="1"/>
        <c:lblAlgn val="ctr"/>
        <c:lblOffset val="100"/>
        <c:noMultiLvlLbl val="0"/>
      </c:catAx>
      <c:valAx>
        <c:axId val="38725468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872536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1197"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33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22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tx1"/>
    </cs:fontRef>
    <cs:spPr>
      <a:sp3d/>
    </cs:spPr>
  </cs:wall>
</cs:chartStyle>
</file>

<file path=ppt/charts/style10.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7.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8.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9.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0.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2.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3.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4.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5.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6.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7.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1197"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33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22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tx1"/>
    </cs:fontRef>
    <cs:spPr>
      <a:sp3d/>
    </cs:spPr>
  </cs:wall>
</cs:chartStyle>
</file>

<file path=ppt/charts/style28.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1197"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33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22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tx1"/>
    </cs:fontRef>
    <cs:spPr>
      <a:sp3d/>
    </cs:spPr>
  </cs:wall>
</cs:chartStyle>
</file>

<file path=ppt/charts/style29.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1197"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33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22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tx1"/>
    </cs:fontRef>
    <cs:spPr>
      <a:sp3d/>
    </cs:spPr>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0.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1197"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33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22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tx1"/>
    </cs:fontRef>
    <cs:spPr>
      <a:sp3d/>
    </cs:spPr>
  </cs:wall>
</cs:chartStyle>
</file>

<file path=ppt/charts/style31.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1197"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33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22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tx1"/>
    </cs:fontRef>
    <cs:spPr>
      <a:sp3d/>
    </cs:spPr>
  </cs:wall>
</cs:chartStyle>
</file>

<file path=ppt/charts/style32.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1197"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33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22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tx1"/>
    </cs:fontRef>
    <cs:spPr>
      <a:sp3d/>
    </cs:spPr>
  </cs:wall>
</cs:chartStyle>
</file>

<file path=ppt/charts/style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D1030C-CEA7-44CE-BBE4-0CF18C8FE27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130DEB5D-B629-489A-B633-F6CFBA2079C7}">
      <dgm:prSet phldrT="[Text]" custT="1"/>
      <dgm:spPr/>
      <dgm:t>
        <a:bodyPr/>
        <a:lstStyle/>
        <a:p>
          <a:r>
            <a:rPr lang="en-IN" sz="1600" dirty="0" smtClean="0"/>
            <a:t>Demographic Dividend</a:t>
          </a:r>
          <a:endParaRPr lang="en-IN" sz="1600" dirty="0"/>
        </a:p>
      </dgm:t>
    </dgm:pt>
    <dgm:pt modelId="{4FFD4C64-5DE0-4871-B2D8-18547F194D66}" type="parTrans" cxnId="{B73D64E1-448D-48DB-AC44-8A306FC9C770}">
      <dgm:prSet/>
      <dgm:spPr/>
      <dgm:t>
        <a:bodyPr/>
        <a:lstStyle/>
        <a:p>
          <a:endParaRPr lang="en-IN"/>
        </a:p>
      </dgm:t>
    </dgm:pt>
    <dgm:pt modelId="{ED795AC5-06D7-4934-9A04-9816E3AB09F4}" type="sibTrans" cxnId="{B73D64E1-448D-48DB-AC44-8A306FC9C770}">
      <dgm:prSet/>
      <dgm:spPr/>
      <dgm:t>
        <a:bodyPr/>
        <a:lstStyle/>
        <a:p>
          <a:endParaRPr lang="en-IN"/>
        </a:p>
      </dgm:t>
    </dgm:pt>
    <dgm:pt modelId="{1ACB78EF-0463-4F4B-85D2-17DE9EECC367}" type="asst">
      <dgm:prSet phldrT="[Text]" custT="1"/>
      <dgm:spPr/>
      <dgm:t>
        <a:bodyPr/>
        <a:lstStyle/>
        <a:p>
          <a:r>
            <a:rPr lang="en-IN" sz="2000" dirty="0" smtClean="0"/>
            <a:t>Population Growth </a:t>
          </a:r>
          <a:endParaRPr lang="en-IN" sz="2000" dirty="0"/>
        </a:p>
      </dgm:t>
    </dgm:pt>
    <dgm:pt modelId="{BE5F1543-0593-4586-98B5-2DDDD503A696}" type="parTrans" cxnId="{9E061EDC-6A57-4C57-B764-FD7A48030DBE}">
      <dgm:prSet/>
      <dgm:spPr/>
      <dgm:t>
        <a:bodyPr/>
        <a:lstStyle/>
        <a:p>
          <a:endParaRPr lang="en-IN"/>
        </a:p>
      </dgm:t>
    </dgm:pt>
    <dgm:pt modelId="{069CE2F2-1652-4388-9359-7444FFA73ACF}" type="sibTrans" cxnId="{9E061EDC-6A57-4C57-B764-FD7A48030DBE}">
      <dgm:prSet/>
      <dgm:spPr/>
      <dgm:t>
        <a:bodyPr/>
        <a:lstStyle/>
        <a:p>
          <a:endParaRPr lang="en-IN"/>
        </a:p>
      </dgm:t>
    </dgm:pt>
    <dgm:pt modelId="{91A86523-8421-4723-B1E2-E1E937BC86E9}">
      <dgm:prSet phldrT="[Text]" custT="1"/>
      <dgm:spPr/>
      <dgm:t>
        <a:bodyPr/>
        <a:lstStyle/>
        <a:p>
          <a:r>
            <a:rPr lang="en-IN" sz="1800" dirty="0" smtClean="0"/>
            <a:t>Population Age mix</a:t>
          </a:r>
          <a:endParaRPr lang="en-IN" sz="1800" dirty="0"/>
        </a:p>
      </dgm:t>
    </dgm:pt>
    <dgm:pt modelId="{14F589A6-B07C-4680-9B41-11BC38B479AA}" type="parTrans" cxnId="{5CD70238-53C8-48C1-AF46-A273BF30F9C2}">
      <dgm:prSet/>
      <dgm:spPr/>
      <dgm:t>
        <a:bodyPr/>
        <a:lstStyle/>
        <a:p>
          <a:endParaRPr lang="en-IN"/>
        </a:p>
      </dgm:t>
    </dgm:pt>
    <dgm:pt modelId="{F17E385A-528A-4070-BA0B-630DCF8A5BA4}" type="sibTrans" cxnId="{5CD70238-53C8-48C1-AF46-A273BF30F9C2}">
      <dgm:prSet/>
      <dgm:spPr/>
      <dgm:t>
        <a:bodyPr/>
        <a:lstStyle/>
        <a:p>
          <a:endParaRPr lang="en-IN"/>
        </a:p>
      </dgm:t>
    </dgm:pt>
    <dgm:pt modelId="{AEC66A78-B06E-42CD-BB41-4070CD940D86}">
      <dgm:prSet phldrT="[Text]" custT="1"/>
      <dgm:spPr/>
      <dgm:t>
        <a:bodyPr/>
        <a:lstStyle/>
        <a:p>
          <a:r>
            <a:rPr lang="en-IN" sz="1800" dirty="0" smtClean="0"/>
            <a:t>Ethnic  Markets</a:t>
          </a:r>
          <a:endParaRPr lang="en-IN" sz="1800" dirty="0"/>
        </a:p>
      </dgm:t>
    </dgm:pt>
    <dgm:pt modelId="{1A8D9CEA-AACA-473E-B148-175B5DD471B2}" type="parTrans" cxnId="{C7E3F482-8350-4337-932E-21B430FC2264}">
      <dgm:prSet/>
      <dgm:spPr/>
      <dgm:t>
        <a:bodyPr/>
        <a:lstStyle/>
        <a:p>
          <a:endParaRPr lang="en-IN"/>
        </a:p>
      </dgm:t>
    </dgm:pt>
    <dgm:pt modelId="{4EF0B179-8A7A-4D07-A934-B72E06750F01}" type="sibTrans" cxnId="{C7E3F482-8350-4337-932E-21B430FC2264}">
      <dgm:prSet/>
      <dgm:spPr/>
      <dgm:t>
        <a:bodyPr/>
        <a:lstStyle/>
        <a:p>
          <a:endParaRPr lang="en-IN"/>
        </a:p>
      </dgm:t>
    </dgm:pt>
    <dgm:pt modelId="{7D18A886-D4E1-4430-BDAC-45500B4F8C7D}">
      <dgm:prSet phldrT="[Text]" custT="1"/>
      <dgm:spPr/>
      <dgm:t>
        <a:bodyPr/>
        <a:lstStyle/>
        <a:p>
          <a:r>
            <a:rPr lang="en-IN" sz="1800" dirty="0" err="1" smtClean="0"/>
            <a:t>Expatriats</a:t>
          </a:r>
          <a:endParaRPr lang="en-IN" sz="1800" dirty="0"/>
        </a:p>
      </dgm:t>
    </dgm:pt>
    <dgm:pt modelId="{DE42F4EE-0199-4862-AB5A-2A7514B6AF83}" type="parTrans" cxnId="{17BB5AA1-406F-493C-8E46-B16E129907A7}">
      <dgm:prSet/>
      <dgm:spPr/>
      <dgm:t>
        <a:bodyPr/>
        <a:lstStyle/>
        <a:p>
          <a:endParaRPr lang="en-IN"/>
        </a:p>
      </dgm:t>
    </dgm:pt>
    <dgm:pt modelId="{9568E479-F6C4-401C-B642-B39D3266713D}" type="sibTrans" cxnId="{17BB5AA1-406F-493C-8E46-B16E129907A7}">
      <dgm:prSet/>
      <dgm:spPr/>
      <dgm:t>
        <a:bodyPr/>
        <a:lstStyle/>
        <a:p>
          <a:endParaRPr lang="en-IN"/>
        </a:p>
      </dgm:t>
    </dgm:pt>
    <dgm:pt modelId="{A3165A65-7357-4181-94DF-1C0543C3AB24}" type="pres">
      <dgm:prSet presAssocID="{02D1030C-CEA7-44CE-BBE4-0CF18C8FE27A}" presName="hierChild1" presStyleCnt="0">
        <dgm:presLayoutVars>
          <dgm:orgChart val="1"/>
          <dgm:chPref val="1"/>
          <dgm:dir/>
          <dgm:animOne val="branch"/>
          <dgm:animLvl val="lvl"/>
          <dgm:resizeHandles/>
        </dgm:presLayoutVars>
      </dgm:prSet>
      <dgm:spPr/>
      <dgm:t>
        <a:bodyPr/>
        <a:lstStyle/>
        <a:p>
          <a:endParaRPr lang="en-IN"/>
        </a:p>
      </dgm:t>
    </dgm:pt>
    <dgm:pt modelId="{32255C3A-5D53-4B17-A6BE-E3175C435F87}" type="pres">
      <dgm:prSet presAssocID="{130DEB5D-B629-489A-B633-F6CFBA2079C7}" presName="hierRoot1" presStyleCnt="0">
        <dgm:presLayoutVars>
          <dgm:hierBranch val="init"/>
        </dgm:presLayoutVars>
      </dgm:prSet>
      <dgm:spPr/>
    </dgm:pt>
    <dgm:pt modelId="{682FA6ED-87A8-40F4-8D59-4DE59532C769}" type="pres">
      <dgm:prSet presAssocID="{130DEB5D-B629-489A-B633-F6CFBA2079C7}" presName="rootComposite1" presStyleCnt="0"/>
      <dgm:spPr/>
    </dgm:pt>
    <dgm:pt modelId="{FD9EB88A-221F-4B14-9A7C-F6FD99E136C5}" type="pres">
      <dgm:prSet presAssocID="{130DEB5D-B629-489A-B633-F6CFBA2079C7}" presName="rootText1" presStyleLbl="node0" presStyleIdx="0" presStyleCnt="1" custScaleX="232396">
        <dgm:presLayoutVars>
          <dgm:chPref val="3"/>
        </dgm:presLayoutVars>
      </dgm:prSet>
      <dgm:spPr/>
      <dgm:t>
        <a:bodyPr/>
        <a:lstStyle/>
        <a:p>
          <a:endParaRPr lang="en-IN"/>
        </a:p>
      </dgm:t>
    </dgm:pt>
    <dgm:pt modelId="{BCEA6587-5FB6-430A-83E6-A10B83A9C43E}" type="pres">
      <dgm:prSet presAssocID="{130DEB5D-B629-489A-B633-F6CFBA2079C7}" presName="rootConnector1" presStyleLbl="node1" presStyleIdx="0" presStyleCnt="0"/>
      <dgm:spPr/>
      <dgm:t>
        <a:bodyPr/>
        <a:lstStyle/>
        <a:p>
          <a:endParaRPr lang="en-IN"/>
        </a:p>
      </dgm:t>
    </dgm:pt>
    <dgm:pt modelId="{679B786E-D756-44AB-9E53-0CA0734D85DC}" type="pres">
      <dgm:prSet presAssocID="{130DEB5D-B629-489A-B633-F6CFBA2079C7}" presName="hierChild2" presStyleCnt="0"/>
      <dgm:spPr/>
    </dgm:pt>
    <dgm:pt modelId="{BD743A79-833C-457E-B0A3-F83CEE107B25}" type="pres">
      <dgm:prSet presAssocID="{14F589A6-B07C-4680-9B41-11BC38B479AA}" presName="Name37" presStyleLbl="parChTrans1D2" presStyleIdx="0" presStyleCnt="4"/>
      <dgm:spPr/>
      <dgm:t>
        <a:bodyPr/>
        <a:lstStyle/>
        <a:p>
          <a:endParaRPr lang="en-IN"/>
        </a:p>
      </dgm:t>
    </dgm:pt>
    <dgm:pt modelId="{3FD8AEBB-8A26-439C-871D-B4FC8E18152F}" type="pres">
      <dgm:prSet presAssocID="{91A86523-8421-4723-B1E2-E1E937BC86E9}" presName="hierRoot2" presStyleCnt="0">
        <dgm:presLayoutVars>
          <dgm:hierBranch val="init"/>
        </dgm:presLayoutVars>
      </dgm:prSet>
      <dgm:spPr/>
    </dgm:pt>
    <dgm:pt modelId="{3DAA6EDC-D0BC-48E1-9920-5E0587854FAC}" type="pres">
      <dgm:prSet presAssocID="{91A86523-8421-4723-B1E2-E1E937BC86E9}" presName="rootComposite" presStyleCnt="0"/>
      <dgm:spPr/>
    </dgm:pt>
    <dgm:pt modelId="{BD8D922C-98A9-4AFD-AF82-94EB289B518C}" type="pres">
      <dgm:prSet presAssocID="{91A86523-8421-4723-B1E2-E1E937BC86E9}" presName="rootText" presStyleLbl="node2" presStyleIdx="0" presStyleCnt="3">
        <dgm:presLayoutVars>
          <dgm:chPref val="3"/>
        </dgm:presLayoutVars>
      </dgm:prSet>
      <dgm:spPr/>
      <dgm:t>
        <a:bodyPr/>
        <a:lstStyle/>
        <a:p>
          <a:endParaRPr lang="en-IN"/>
        </a:p>
      </dgm:t>
    </dgm:pt>
    <dgm:pt modelId="{47087F55-5447-4964-A937-B4C1B4E25D2B}" type="pres">
      <dgm:prSet presAssocID="{91A86523-8421-4723-B1E2-E1E937BC86E9}" presName="rootConnector" presStyleLbl="node2" presStyleIdx="0" presStyleCnt="3"/>
      <dgm:spPr/>
      <dgm:t>
        <a:bodyPr/>
        <a:lstStyle/>
        <a:p>
          <a:endParaRPr lang="en-IN"/>
        </a:p>
      </dgm:t>
    </dgm:pt>
    <dgm:pt modelId="{AE58595C-1C0E-4FA1-82CC-14AAFD808162}" type="pres">
      <dgm:prSet presAssocID="{91A86523-8421-4723-B1E2-E1E937BC86E9}" presName="hierChild4" presStyleCnt="0"/>
      <dgm:spPr/>
    </dgm:pt>
    <dgm:pt modelId="{B5C311AB-8044-4A68-BE5D-53450A80EDE3}" type="pres">
      <dgm:prSet presAssocID="{91A86523-8421-4723-B1E2-E1E937BC86E9}" presName="hierChild5" presStyleCnt="0"/>
      <dgm:spPr/>
    </dgm:pt>
    <dgm:pt modelId="{DD70CBB2-9C91-4BC7-8360-3784048E8D00}" type="pres">
      <dgm:prSet presAssocID="{1A8D9CEA-AACA-473E-B148-175B5DD471B2}" presName="Name37" presStyleLbl="parChTrans1D2" presStyleIdx="1" presStyleCnt="4"/>
      <dgm:spPr/>
      <dgm:t>
        <a:bodyPr/>
        <a:lstStyle/>
        <a:p>
          <a:endParaRPr lang="en-IN"/>
        </a:p>
      </dgm:t>
    </dgm:pt>
    <dgm:pt modelId="{BF5D6287-C092-4A9E-8BAA-E82E309861ED}" type="pres">
      <dgm:prSet presAssocID="{AEC66A78-B06E-42CD-BB41-4070CD940D86}" presName="hierRoot2" presStyleCnt="0">
        <dgm:presLayoutVars>
          <dgm:hierBranch val="init"/>
        </dgm:presLayoutVars>
      </dgm:prSet>
      <dgm:spPr/>
    </dgm:pt>
    <dgm:pt modelId="{353FC21A-4EEB-4D29-93A1-9C29C445A879}" type="pres">
      <dgm:prSet presAssocID="{AEC66A78-B06E-42CD-BB41-4070CD940D86}" presName="rootComposite" presStyleCnt="0"/>
      <dgm:spPr/>
    </dgm:pt>
    <dgm:pt modelId="{329DCC4F-60EE-40E7-905E-74450A2B05DF}" type="pres">
      <dgm:prSet presAssocID="{AEC66A78-B06E-42CD-BB41-4070CD940D86}" presName="rootText" presStyleLbl="node2" presStyleIdx="1" presStyleCnt="3">
        <dgm:presLayoutVars>
          <dgm:chPref val="3"/>
        </dgm:presLayoutVars>
      </dgm:prSet>
      <dgm:spPr/>
      <dgm:t>
        <a:bodyPr/>
        <a:lstStyle/>
        <a:p>
          <a:endParaRPr lang="en-IN"/>
        </a:p>
      </dgm:t>
    </dgm:pt>
    <dgm:pt modelId="{3A254C5C-2BF7-464F-B6C0-B2FC5CB06EAF}" type="pres">
      <dgm:prSet presAssocID="{AEC66A78-B06E-42CD-BB41-4070CD940D86}" presName="rootConnector" presStyleLbl="node2" presStyleIdx="1" presStyleCnt="3"/>
      <dgm:spPr/>
      <dgm:t>
        <a:bodyPr/>
        <a:lstStyle/>
        <a:p>
          <a:endParaRPr lang="en-IN"/>
        </a:p>
      </dgm:t>
    </dgm:pt>
    <dgm:pt modelId="{4AA96F9E-0B06-4B83-A323-27B456D7A6C2}" type="pres">
      <dgm:prSet presAssocID="{AEC66A78-B06E-42CD-BB41-4070CD940D86}" presName="hierChild4" presStyleCnt="0"/>
      <dgm:spPr/>
    </dgm:pt>
    <dgm:pt modelId="{A74839DA-C2EE-4AC0-8C76-6082BC13FE86}" type="pres">
      <dgm:prSet presAssocID="{AEC66A78-B06E-42CD-BB41-4070CD940D86}" presName="hierChild5" presStyleCnt="0"/>
      <dgm:spPr/>
    </dgm:pt>
    <dgm:pt modelId="{76007E79-540F-4657-8974-ECB0EBF996AD}" type="pres">
      <dgm:prSet presAssocID="{DE42F4EE-0199-4862-AB5A-2A7514B6AF83}" presName="Name37" presStyleLbl="parChTrans1D2" presStyleIdx="2" presStyleCnt="4"/>
      <dgm:spPr/>
      <dgm:t>
        <a:bodyPr/>
        <a:lstStyle/>
        <a:p>
          <a:endParaRPr lang="en-IN"/>
        </a:p>
      </dgm:t>
    </dgm:pt>
    <dgm:pt modelId="{EC4D1B51-5C1C-429B-9B0D-D1F528DADF21}" type="pres">
      <dgm:prSet presAssocID="{7D18A886-D4E1-4430-BDAC-45500B4F8C7D}" presName="hierRoot2" presStyleCnt="0">
        <dgm:presLayoutVars>
          <dgm:hierBranch val="init"/>
        </dgm:presLayoutVars>
      </dgm:prSet>
      <dgm:spPr/>
    </dgm:pt>
    <dgm:pt modelId="{D7F8040D-87F8-4CE6-9189-8922F5BD4466}" type="pres">
      <dgm:prSet presAssocID="{7D18A886-D4E1-4430-BDAC-45500B4F8C7D}" presName="rootComposite" presStyleCnt="0"/>
      <dgm:spPr/>
    </dgm:pt>
    <dgm:pt modelId="{9DCCEEC6-C14F-4955-84DC-9CB57C94D672}" type="pres">
      <dgm:prSet presAssocID="{7D18A886-D4E1-4430-BDAC-45500B4F8C7D}" presName="rootText" presStyleLbl="node2" presStyleIdx="2" presStyleCnt="3">
        <dgm:presLayoutVars>
          <dgm:chPref val="3"/>
        </dgm:presLayoutVars>
      </dgm:prSet>
      <dgm:spPr/>
      <dgm:t>
        <a:bodyPr/>
        <a:lstStyle/>
        <a:p>
          <a:endParaRPr lang="en-IN"/>
        </a:p>
      </dgm:t>
    </dgm:pt>
    <dgm:pt modelId="{0BE4FCF6-571F-4CCE-AABB-DAFA911E67AB}" type="pres">
      <dgm:prSet presAssocID="{7D18A886-D4E1-4430-BDAC-45500B4F8C7D}" presName="rootConnector" presStyleLbl="node2" presStyleIdx="2" presStyleCnt="3"/>
      <dgm:spPr/>
      <dgm:t>
        <a:bodyPr/>
        <a:lstStyle/>
        <a:p>
          <a:endParaRPr lang="en-IN"/>
        </a:p>
      </dgm:t>
    </dgm:pt>
    <dgm:pt modelId="{5BB7DFD4-2883-45DA-B23D-D66D5292DBE7}" type="pres">
      <dgm:prSet presAssocID="{7D18A886-D4E1-4430-BDAC-45500B4F8C7D}" presName="hierChild4" presStyleCnt="0"/>
      <dgm:spPr/>
    </dgm:pt>
    <dgm:pt modelId="{987DB330-6C69-4DEA-B68A-2163FA1DF497}" type="pres">
      <dgm:prSet presAssocID="{7D18A886-D4E1-4430-BDAC-45500B4F8C7D}" presName="hierChild5" presStyleCnt="0"/>
      <dgm:spPr/>
    </dgm:pt>
    <dgm:pt modelId="{DD883B1F-6F5E-4A9C-8DFD-6F86C4A6D1F3}" type="pres">
      <dgm:prSet presAssocID="{130DEB5D-B629-489A-B633-F6CFBA2079C7}" presName="hierChild3" presStyleCnt="0"/>
      <dgm:spPr/>
    </dgm:pt>
    <dgm:pt modelId="{745C7B5D-77CA-4393-9ADD-68A550A4B155}" type="pres">
      <dgm:prSet presAssocID="{BE5F1543-0593-4586-98B5-2DDDD503A696}" presName="Name111" presStyleLbl="parChTrans1D2" presStyleIdx="3" presStyleCnt="4"/>
      <dgm:spPr/>
      <dgm:t>
        <a:bodyPr/>
        <a:lstStyle/>
        <a:p>
          <a:endParaRPr lang="en-IN"/>
        </a:p>
      </dgm:t>
    </dgm:pt>
    <dgm:pt modelId="{98784F73-7F64-4BB3-9E99-FBE6C12D38F8}" type="pres">
      <dgm:prSet presAssocID="{1ACB78EF-0463-4F4B-85D2-17DE9EECC367}" presName="hierRoot3" presStyleCnt="0">
        <dgm:presLayoutVars>
          <dgm:hierBranch val="init"/>
        </dgm:presLayoutVars>
      </dgm:prSet>
      <dgm:spPr/>
    </dgm:pt>
    <dgm:pt modelId="{68E739F8-8963-4AE2-9EBE-409D3502B67A}" type="pres">
      <dgm:prSet presAssocID="{1ACB78EF-0463-4F4B-85D2-17DE9EECC367}" presName="rootComposite3" presStyleCnt="0"/>
      <dgm:spPr/>
    </dgm:pt>
    <dgm:pt modelId="{FD2D6E7F-2090-4176-91F4-493CAF66985E}" type="pres">
      <dgm:prSet presAssocID="{1ACB78EF-0463-4F4B-85D2-17DE9EECC367}" presName="rootText3" presStyleLbl="asst1" presStyleIdx="0" presStyleCnt="1" custScaleX="191902" custScaleY="75090">
        <dgm:presLayoutVars>
          <dgm:chPref val="3"/>
        </dgm:presLayoutVars>
      </dgm:prSet>
      <dgm:spPr/>
      <dgm:t>
        <a:bodyPr/>
        <a:lstStyle/>
        <a:p>
          <a:endParaRPr lang="en-IN"/>
        </a:p>
      </dgm:t>
    </dgm:pt>
    <dgm:pt modelId="{A53E1BC2-9051-4B13-9261-F16F17762908}" type="pres">
      <dgm:prSet presAssocID="{1ACB78EF-0463-4F4B-85D2-17DE9EECC367}" presName="rootConnector3" presStyleLbl="asst1" presStyleIdx="0" presStyleCnt="1"/>
      <dgm:spPr/>
      <dgm:t>
        <a:bodyPr/>
        <a:lstStyle/>
        <a:p>
          <a:endParaRPr lang="en-IN"/>
        </a:p>
      </dgm:t>
    </dgm:pt>
    <dgm:pt modelId="{2B5869D7-8234-47B4-AD81-8670CBE8F29A}" type="pres">
      <dgm:prSet presAssocID="{1ACB78EF-0463-4F4B-85D2-17DE9EECC367}" presName="hierChild6" presStyleCnt="0"/>
      <dgm:spPr/>
    </dgm:pt>
    <dgm:pt modelId="{9BC775B8-44A7-43A9-80D9-60519C905E97}" type="pres">
      <dgm:prSet presAssocID="{1ACB78EF-0463-4F4B-85D2-17DE9EECC367}" presName="hierChild7" presStyleCnt="0"/>
      <dgm:spPr/>
    </dgm:pt>
  </dgm:ptLst>
  <dgm:cxnLst>
    <dgm:cxn modelId="{50121819-05A8-455C-803B-2E36C802C70D}" type="presOf" srcId="{130DEB5D-B629-489A-B633-F6CFBA2079C7}" destId="{FD9EB88A-221F-4B14-9A7C-F6FD99E136C5}" srcOrd="0" destOrd="0" presId="urn:microsoft.com/office/officeart/2005/8/layout/orgChart1"/>
    <dgm:cxn modelId="{126A78A3-DAFC-4780-8408-DCA7E8B8574A}" type="presOf" srcId="{BE5F1543-0593-4586-98B5-2DDDD503A696}" destId="{745C7B5D-77CA-4393-9ADD-68A550A4B155}" srcOrd="0" destOrd="0" presId="urn:microsoft.com/office/officeart/2005/8/layout/orgChart1"/>
    <dgm:cxn modelId="{443765E2-328B-4F8E-9867-5289A7E45F22}" type="presOf" srcId="{1ACB78EF-0463-4F4B-85D2-17DE9EECC367}" destId="{A53E1BC2-9051-4B13-9261-F16F17762908}" srcOrd="1" destOrd="0" presId="urn:microsoft.com/office/officeart/2005/8/layout/orgChart1"/>
    <dgm:cxn modelId="{5CD70238-53C8-48C1-AF46-A273BF30F9C2}" srcId="{130DEB5D-B629-489A-B633-F6CFBA2079C7}" destId="{91A86523-8421-4723-B1E2-E1E937BC86E9}" srcOrd="1" destOrd="0" parTransId="{14F589A6-B07C-4680-9B41-11BC38B479AA}" sibTransId="{F17E385A-528A-4070-BA0B-630DCF8A5BA4}"/>
    <dgm:cxn modelId="{2FF51D45-2B93-4449-8333-54D4FDE18072}" type="presOf" srcId="{14F589A6-B07C-4680-9B41-11BC38B479AA}" destId="{BD743A79-833C-457E-B0A3-F83CEE107B25}" srcOrd="0" destOrd="0" presId="urn:microsoft.com/office/officeart/2005/8/layout/orgChart1"/>
    <dgm:cxn modelId="{FE8087BA-F222-4649-90D1-C8242AC14227}" type="presOf" srcId="{91A86523-8421-4723-B1E2-E1E937BC86E9}" destId="{47087F55-5447-4964-A937-B4C1B4E25D2B}" srcOrd="1" destOrd="0" presId="urn:microsoft.com/office/officeart/2005/8/layout/orgChart1"/>
    <dgm:cxn modelId="{E0F1CB0D-03E7-44CC-9EEC-ABBDCD1E5C36}" type="presOf" srcId="{02D1030C-CEA7-44CE-BBE4-0CF18C8FE27A}" destId="{A3165A65-7357-4181-94DF-1C0543C3AB24}" srcOrd="0" destOrd="0" presId="urn:microsoft.com/office/officeart/2005/8/layout/orgChart1"/>
    <dgm:cxn modelId="{B5173D30-8A41-4D43-9397-68C5024BAFE3}" type="presOf" srcId="{91A86523-8421-4723-B1E2-E1E937BC86E9}" destId="{BD8D922C-98A9-4AFD-AF82-94EB289B518C}" srcOrd="0" destOrd="0" presId="urn:microsoft.com/office/officeart/2005/8/layout/orgChart1"/>
    <dgm:cxn modelId="{17BB5AA1-406F-493C-8E46-B16E129907A7}" srcId="{130DEB5D-B629-489A-B633-F6CFBA2079C7}" destId="{7D18A886-D4E1-4430-BDAC-45500B4F8C7D}" srcOrd="3" destOrd="0" parTransId="{DE42F4EE-0199-4862-AB5A-2A7514B6AF83}" sibTransId="{9568E479-F6C4-401C-B642-B39D3266713D}"/>
    <dgm:cxn modelId="{9123209A-8BBD-490A-8B8A-BB9C520942AD}" type="presOf" srcId="{1A8D9CEA-AACA-473E-B148-175B5DD471B2}" destId="{DD70CBB2-9C91-4BC7-8360-3784048E8D00}" srcOrd="0" destOrd="0" presId="urn:microsoft.com/office/officeart/2005/8/layout/orgChart1"/>
    <dgm:cxn modelId="{9E061EDC-6A57-4C57-B764-FD7A48030DBE}" srcId="{130DEB5D-B629-489A-B633-F6CFBA2079C7}" destId="{1ACB78EF-0463-4F4B-85D2-17DE9EECC367}" srcOrd="0" destOrd="0" parTransId="{BE5F1543-0593-4586-98B5-2DDDD503A696}" sibTransId="{069CE2F2-1652-4388-9359-7444FFA73ACF}"/>
    <dgm:cxn modelId="{94314350-7A3F-43BE-A1F4-29AF19313F00}" type="presOf" srcId="{7D18A886-D4E1-4430-BDAC-45500B4F8C7D}" destId="{9DCCEEC6-C14F-4955-84DC-9CB57C94D672}" srcOrd="0" destOrd="0" presId="urn:microsoft.com/office/officeart/2005/8/layout/orgChart1"/>
    <dgm:cxn modelId="{14EF6E2D-85DF-431F-A536-E8BA87AC5749}" type="presOf" srcId="{AEC66A78-B06E-42CD-BB41-4070CD940D86}" destId="{3A254C5C-2BF7-464F-B6C0-B2FC5CB06EAF}" srcOrd="1" destOrd="0" presId="urn:microsoft.com/office/officeart/2005/8/layout/orgChart1"/>
    <dgm:cxn modelId="{267BE655-9B9C-4919-B50A-3BDC7A9F8C80}" type="presOf" srcId="{7D18A886-D4E1-4430-BDAC-45500B4F8C7D}" destId="{0BE4FCF6-571F-4CCE-AABB-DAFA911E67AB}" srcOrd="1" destOrd="0" presId="urn:microsoft.com/office/officeart/2005/8/layout/orgChart1"/>
    <dgm:cxn modelId="{C7E3F482-8350-4337-932E-21B430FC2264}" srcId="{130DEB5D-B629-489A-B633-F6CFBA2079C7}" destId="{AEC66A78-B06E-42CD-BB41-4070CD940D86}" srcOrd="2" destOrd="0" parTransId="{1A8D9CEA-AACA-473E-B148-175B5DD471B2}" sibTransId="{4EF0B179-8A7A-4D07-A934-B72E06750F01}"/>
    <dgm:cxn modelId="{B73D64E1-448D-48DB-AC44-8A306FC9C770}" srcId="{02D1030C-CEA7-44CE-BBE4-0CF18C8FE27A}" destId="{130DEB5D-B629-489A-B633-F6CFBA2079C7}" srcOrd="0" destOrd="0" parTransId="{4FFD4C64-5DE0-4871-B2D8-18547F194D66}" sibTransId="{ED795AC5-06D7-4934-9A04-9816E3AB09F4}"/>
    <dgm:cxn modelId="{DC91497D-54AD-481C-85C4-774B93411685}" type="presOf" srcId="{DE42F4EE-0199-4862-AB5A-2A7514B6AF83}" destId="{76007E79-540F-4657-8974-ECB0EBF996AD}" srcOrd="0" destOrd="0" presId="urn:microsoft.com/office/officeart/2005/8/layout/orgChart1"/>
    <dgm:cxn modelId="{38B6C813-8A37-494D-91D9-9907F4BB2BFE}" type="presOf" srcId="{130DEB5D-B629-489A-B633-F6CFBA2079C7}" destId="{BCEA6587-5FB6-430A-83E6-A10B83A9C43E}" srcOrd="1" destOrd="0" presId="urn:microsoft.com/office/officeart/2005/8/layout/orgChart1"/>
    <dgm:cxn modelId="{E0E7EAF9-02BF-4BB4-B849-772C82DC2847}" type="presOf" srcId="{AEC66A78-B06E-42CD-BB41-4070CD940D86}" destId="{329DCC4F-60EE-40E7-905E-74450A2B05DF}" srcOrd="0" destOrd="0" presId="urn:microsoft.com/office/officeart/2005/8/layout/orgChart1"/>
    <dgm:cxn modelId="{2ACA16C8-E79E-4172-9E37-04D437BD5931}" type="presOf" srcId="{1ACB78EF-0463-4F4B-85D2-17DE9EECC367}" destId="{FD2D6E7F-2090-4176-91F4-493CAF66985E}" srcOrd="0" destOrd="0" presId="urn:microsoft.com/office/officeart/2005/8/layout/orgChart1"/>
    <dgm:cxn modelId="{47A1153E-B48C-4349-873B-B2602AE53E44}" type="presParOf" srcId="{A3165A65-7357-4181-94DF-1C0543C3AB24}" destId="{32255C3A-5D53-4B17-A6BE-E3175C435F87}" srcOrd="0" destOrd="0" presId="urn:microsoft.com/office/officeart/2005/8/layout/orgChart1"/>
    <dgm:cxn modelId="{55CB4E3D-15EE-4E77-B545-893D2863149A}" type="presParOf" srcId="{32255C3A-5D53-4B17-A6BE-E3175C435F87}" destId="{682FA6ED-87A8-40F4-8D59-4DE59532C769}" srcOrd="0" destOrd="0" presId="urn:microsoft.com/office/officeart/2005/8/layout/orgChart1"/>
    <dgm:cxn modelId="{4074D335-665F-4A90-B34C-6E470C68333A}" type="presParOf" srcId="{682FA6ED-87A8-40F4-8D59-4DE59532C769}" destId="{FD9EB88A-221F-4B14-9A7C-F6FD99E136C5}" srcOrd="0" destOrd="0" presId="urn:microsoft.com/office/officeart/2005/8/layout/orgChart1"/>
    <dgm:cxn modelId="{3A7CFB3F-70E0-4A08-81E6-46FA76856C41}" type="presParOf" srcId="{682FA6ED-87A8-40F4-8D59-4DE59532C769}" destId="{BCEA6587-5FB6-430A-83E6-A10B83A9C43E}" srcOrd="1" destOrd="0" presId="urn:microsoft.com/office/officeart/2005/8/layout/orgChart1"/>
    <dgm:cxn modelId="{467E2091-D37F-4897-A3B9-F8900C5F53CD}" type="presParOf" srcId="{32255C3A-5D53-4B17-A6BE-E3175C435F87}" destId="{679B786E-D756-44AB-9E53-0CA0734D85DC}" srcOrd="1" destOrd="0" presId="urn:microsoft.com/office/officeart/2005/8/layout/orgChart1"/>
    <dgm:cxn modelId="{2492FBD6-BD3A-4D19-BD48-086AB623B63F}" type="presParOf" srcId="{679B786E-D756-44AB-9E53-0CA0734D85DC}" destId="{BD743A79-833C-457E-B0A3-F83CEE107B25}" srcOrd="0" destOrd="0" presId="urn:microsoft.com/office/officeart/2005/8/layout/orgChart1"/>
    <dgm:cxn modelId="{62489C85-D16B-4DB7-9E73-1C43142A62E2}" type="presParOf" srcId="{679B786E-D756-44AB-9E53-0CA0734D85DC}" destId="{3FD8AEBB-8A26-439C-871D-B4FC8E18152F}" srcOrd="1" destOrd="0" presId="urn:microsoft.com/office/officeart/2005/8/layout/orgChart1"/>
    <dgm:cxn modelId="{5753D630-EB91-4CA8-9C4D-3FDE1A6E00E5}" type="presParOf" srcId="{3FD8AEBB-8A26-439C-871D-B4FC8E18152F}" destId="{3DAA6EDC-D0BC-48E1-9920-5E0587854FAC}" srcOrd="0" destOrd="0" presId="urn:microsoft.com/office/officeart/2005/8/layout/orgChart1"/>
    <dgm:cxn modelId="{98922417-F670-4C92-B3C9-3CEAA2C240F5}" type="presParOf" srcId="{3DAA6EDC-D0BC-48E1-9920-5E0587854FAC}" destId="{BD8D922C-98A9-4AFD-AF82-94EB289B518C}" srcOrd="0" destOrd="0" presId="urn:microsoft.com/office/officeart/2005/8/layout/orgChart1"/>
    <dgm:cxn modelId="{E5D42BD3-54CD-40A8-B413-382DC525485D}" type="presParOf" srcId="{3DAA6EDC-D0BC-48E1-9920-5E0587854FAC}" destId="{47087F55-5447-4964-A937-B4C1B4E25D2B}" srcOrd="1" destOrd="0" presId="urn:microsoft.com/office/officeart/2005/8/layout/orgChart1"/>
    <dgm:cxn modelId="{350F1A32-F873-4CE9-85CB-E52C5C1F57A1}" type="presParOf" srcId="{3FD8AEBB-8A26-439C-871D-B4FC8E18152F}" destId="{AE58595C-1C0E-4FA1-82CC-14AAFD808162}" srcOrd="1" destOrd="0" presId="urn:microsoft.com/office/officeart/2005/8/layout/orgChart1"/>
    <dgm:cxn modelId="{C893869D-1794-4713-B87F-86670DD9FDED}" type="presParOf" srcId="{3FD8AEBB-8A26-439C-871D-B4FC8E18152F}" destId="{B5C311AB-8044-4A68-BE5D-53450A80EDE3}" srcOrd="2" destOrd="0" presId="urn:microsoft.com/office/officeart/2005/8/layout/orgChart1"/>
    <dgm:cxn modelId="{3F158D00-8A69-4D1C-9AFC-6EEEF6FC05E7}" type="presParOf" srcId="{679B786E-D756-44AB-9E53-0CA0734D85DC}" destId="{DD70CBB2-9C91-4BC7-8360-3784048E8D00}" srcOrd="2" destOrd="0" presId="urn:microsoft.com/office/officeart/2005/8/layout/orgChart1"/>
    <dgm:cxn modelId="{3A7A7327-3937-4FB1-A668-64E53F1D3948}" type="presParOf" srcId="{679B786E-D756-44AB-9E53-0CA0734D85DC}" destId="{BF5D6287-C092-4A9E-8BAA-E82E309861ED}" srcOrd="3" destOrd="0" presId="urn:microsoft.com/office/officeart/2005/8/layout/orgChart1"/>
    <dgm:cxn modelId="{64A162F5-1B5F-49D4-BE1F-38AF19F3C1C5}" type="presParOf" srcId="{BF5D6287-C092-4A9E-8BAA-E82E309861ED}" destId="{353FC21A-4EEB-4D29-93A1-9C29C445A879}" srcOrd="0" destOrd="0" presId="urn:microsoft.com/office/officeart/2005/8/layout/orgChart1"/>
    <dgm:cxn modelId="{DE4DCB67-4881-4D76-B126-200B7B137F03}" type="presParOf" srcId="{353FC21A-4EEB-4D29-93A1-9C29C445A879}" destId="{329DCC4F-60EE-40E7-905E-74450A2B05DF}" srcOrd="0" destOrd="0" presId="urn:microsoft.com/office/officeart/2005/8/layout/orgChart1"/>
    <dgm:cxn modelId="{6D5F3A1F-BA28-4D5A-B8EA-2741D2B056F9}" type="presParOf" srcId="{353FC21A-4EEB-4D29-93A1-9C29C445A879}" destId="{3A254C5C-2BF7-464F-B6C0-B2FC5CB06EAF}" srcOrd="1" destOrd="0" presId="urn:microsoft.com/office/officeart/2005/8/layout/orgChart1"/>
    <dgm:cxn modelId="{2E552F9F-1325-4CC7-8B5D-8FB9A0AF9CE5}" type="presParOf" srcId="{BF5D6287-C092-4A9E-8BAA-E82E309861ED}" destId="{4AA96F9E-0B06-4B83-A323-27B456D7A6C2}" srcOrd="1" destOrd="0" presId="urn:microsoft.com/office/officeart/2005/8/layout/orgChart1"/>
    <dgm:cxn modelId="{9A13D9B5-D583-4E5E-B074-A46688728C0D}" type="presParOf" srcId="{BF5D6287-C092-4A9E-8BAA-E82E309861ED}" destId="{A74839DA-C2EE-4AC0-8C76-6082BC13FE86}" srcOrd="2" destOrd="0" presId="urn:microsoft.com/office/officeart/2005/8/layout/orgChart1"/>
    <dgm:cxn modelId="{2AB1EF53-FCBF-4E95-A9EA-2ECC08AF8E35}" type="presParOf" srcId="{679B786E-D756-44AB-9E53-0CA0734D85DC}" destId="{76007E79-540F-4657-8974-ECB0EBF996AD}" srcOrd="4" destOrd="0" presId="urn:microsoft.com/office/officeart/2005/8/layout/orgChart1"/>
    <dgm:cxn modelId="{BFCCB2E6-BAF0-46A4-B11F-1145BF71E65F}" type="presParOf" srcId="{679B786E-D756-44AB-9E53-0CA0734D85DC}" destId="{EC4D1B51-5C1C-429B-9B0D-D1F528DADF21}" srcOrd="5" destOrd="0" presId="urn:microsoft.com/office/officeart/2005/8/layout/orgChart1"/>
    <dgm:cxn modelId="{46382973-0BC1-41A8-8204-AF959B57DBD9}" type="presParOf" srcId="{EC4D1B51-5C1C-429B-9B0D-D1F528DADF21}" destId="{D7F8040D-87F8-4CE6-9189-8922F5BD4466}" srcOrd="0" destOrd="0" presId="urn:microsoft.com/office/officeart/2005/8/layout/orgChart1"/>
    <dgm:cxn modelId="{3BCAE73B-0EC9-4572-8FCC-57A73A211AC0}" type="presParOf" srcId="{D7F8040D-87F8-4CE6-9189-8922F5BD4466}" destId="{9DCCEEC6-C14F-4955-84DC-9CB57C94D672}" srcOrd="0" destOrd="0" presId="urn:microsoft.com/office/officeart/2005/8/layout/orgChart1"/>
    <dgm:cxn modelId="{51D4F30B-4B7D-4FAE-AF7D-2990AACB862D}" type="presParOf" srcId="{D7F8040D-87F8-4CE6-9189-8922F5BD4466}" destId="{0BE4FCF6-571F-4CCE-AABB-DAFA911E67AB}" srcOrd="1" destOrd="0" presId="urn:microsoft.com/office/officeart/2005/8/layout/orgChart1"/>
    <dgm:cxn modelId="{6F86DE35-D4CF-4EF2-BB47-E63BEBF0305F}" type="presParOf" srcId="{EC4D1B51-5C1C-429B-9B0D-D1F528DADF21}" destId="{5BB7DFD4-2883-45DA-B23D-D66D5292DBE7}" srcOrd="1" destOrd="0" presId="urn:microsoft.com/office/officeart/2005/8/layout/orgChart1"/>
    <dgm:cxn modelId="{E47DA675-8919-469D-AB33-1D453D85CEC2}" type="presParOf" srcId="{EC4D1B51-5C1C-429B-9B0D-D1F528DADF21}" destId="{987DB330-6C69-4DEA-B68A-2163FA1DF497}" srcOrd="2" destOrd="0" presId="urn:microsoft.com/office/officeart/2005/8/layout/orgChart1"/>
    <dgm:cxn modelId="{16F71465-E6D4-442D-A3BD-449533293860}" type="presParOf" srcId="{32255C3A-5D53-4B17-A6BE-E3175C435F87}" destId="{DD883B1F-6F5E-4A9C-8DFD-6F86C4A6D1F3}" srcOrd="2" destOrd="0" presId="urn:microsoft.com/office/officeart/2005/8/layout/orgChart1"/>
    <dgm:cxn modelId="{D517893F-E21A-4649-9F4A-750400080266}" type="presParOf" srcId="{DD883B1F-6F5E-4A9C-8DFD-6F86C4A6D1F3}" destId="{745C7B5D-77CA-4393-9ADD-68A550A4B155}" srcOrd="0" destOrd="0" presId="urn:microsoft.com/office/officeart/2005/8/layout/orgChart1"/>
    <dgm:cxn modelId="{2CB1F9CC-549F-4958-BE45-E81D059BFCAC}" type="presParOf" srcId="{DD883B1F-6F5E-4A9C-8DFD-6F86C4A6D1F3}" destId="{98784F73-7F64-4BB3-9E99-FBE6C12D38F8}" srcOrd="1" destOrd="0" presId="urn:microsoft.com/office/officeart/2005/8/layout/orgChart1"/>
    <dgm:cxn modelId="{B306777A-6FE3-4E3D-B17A-793D5261EB77}" type="presParOf" srcId="{98784F73-7F64-4BB3-9E99-FBE6C12D38F8}" destId="{68E739F8-8963-4AE2-9EBE-409D3502B67A}" srcOrd="0" destOrd="0" presId="urn:microsoft.com/office/officeart/2005/8/layout/orgChart1"/>
    <dgm:cxn modelId="{CFF28FDE-1767-45C5-80F5-8E027C037DD7}" type="presParOf" srcId="{68E739F8-8963-4AE2-9EBE-409D3502B67A}" destId="{FD2D6E7F-2090-4176-91F4-493CAF66985E}" srcOrd="0" destOrd="0" presId="urn:microsoft.com/office/officeart/2005/8/layout/orgChart1"/>
    <dgm:cxn modelId="{8F552A3E-DB2A-4219-8524-9C9CA1B7A298}" type="presParOf" srcId="{68E739F8-8963-4AE2-9EBE-409D3502B67A}" destId="{A53E1BC2-9051-4B13-9261-F16F17762908}" srcOrd="1" destOrd="0" presId="urn:microsoft.com/office/officeart/2005/8/layout/orgChart1"/>
    <dgm:cxn modelId="{9D91DC3D-63BD-4498-8F94-7BE144062906}" type="presParOf" srcId="{98784F73-7F64-4BB3-9E99-FBE6C12D38F8}" destId="{2B5869D7-8234-47B4-AD81-8670CBE8F29A}" srcOrd="1" destOrd="0" presId="urn:microsoft.com/office/officeart/2005/8/layout/orgChart1"/>
    <dgm:cxn modelId="{16C69D54-4C9E-4C6C-A22C-4EF73C6B23E4}" type="presParOf" srcId="{98784F73-7F64-4BB3-9E99-FBE6C12D38F8}" destId="{9BC775B8-44A7-43A9-80D9-60519C905E9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57D750-7953-4E5E-B729-ED588393535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3A17A91D-1DFB-460C-844D-26B8144797E3}">
      <dgm:prSet phldrT="[Text]" custT="1"/>
      <dgm:spPr/>
      <dgm:t>
        <a:bodyPr/>
        <a:lstStyle/>
        <a:p>
          <a:r>
            <a:rPr lang="en-IN" sz="1800" dirty="0" smtClean="0">
              <a:latin typeface="Times New Roman" panose="02020603050405020304" pitchFamily="18" charset="0"/>
              <a:cs typeface="Times New Roman" panose="02020603050405020304" pitchFamily="18" charset="0"/>
            </a:rPr>
            <a:t>Resources</a:t>
          </a:r>
          <a:endParaRPr lang="en-IN" sz="1800" dirty="0">
            <a:latin typeface="Times New Roman" panose="02020603050405020304" pitchFamily="18" charset="0"/>
            <a:cs typeface="Times New Roman" panose="02020603050405020304" pitchFamily="18" charset="0"/>
          </a:endParaRPr>
        </a:p>
      </dgm:t>
    </dgm:pt>
    <dgm:pt modelId="{09935CF8-F8EC-469A-BA9B-77E543DDB751}" type="parTrans" cxnId="{2D0A5D9E-D10C-4671-A563-395073BCECF8}">
      <dgm:prSet/>
      <dgm:spPr/>
      <dgm:t>
        <a:bodyPr/>
        <a:lstStyle/>
        <a:p>
          <a:endParaRPr lang="en-IN"/>
        </a:p>
      </dgm:t>
    </dgm:pt>
    <dgm:pt modelId="{14CB5259-AC75-448D-80BA-82193EF41C51}" type="sibTrans" cxnId="{2D0A5D9E-D10C-4671-A563-395073BCECF8}">
      <dgm:prSet/>
      <dgm:spPr/>
      <dgm:t>
        <a:bodyPr/>
        <a:lstStyle/>
        <a:p>
          <a:endParaRPr lang="en-IN"/>
        </a:p>
      </dgm:t>
    </dgm:pt>
    <dgm:pt modelId="{FAD00795-299E-4D80-B58A-E11E522C2A7B}">
      <dgm:prSet phldrT="[Text]" custT="1"/>
      <dgm:spPr/>
      <dgm:t>
        <a:bodyPr/>
        <a:lstStyle/>
        <a:p>
          <a:r>
            <a:rPr lang="en-IN" sz="1800" dirty="0" smtClean="0">
              <a:latin typeface="Times New Roman" panose="02020603050405020304" pitchFamily="18" charset="0"/>
              <a:cs typeface="Times New Roman" panose="02020603050405020304" pitchFamily="18" charset="0"/>
            </a:rPr>
            <a:t>Taxes</a:t>
          </a:r>
          <a:endParaRPr lang="en-IN" sz="1800" dirty="0">
            <a:latin typeface="Times New Roman" panose="02020603050405020304" pitchFamily="18" charset="0"/>
            <a:cs typeface="Times New Roman" panose="02020603050405020304" pitchFamily="18" charset="0"/>
          </a:endParaRPr>
        </a:p>
      </dgm:t>
    </dgm:pt>
    <dgm:pt modelId="{C37E0D2B-28C1-4566-B8A1-BB99AE9CAC85}" type="parTrans" cxnId="{A0B49EB9-3A73-4E17-B9E6-EEE4021D00BB}">
      <dgm:prSet/>
      <dgm:spPr/>
      <dgm:t>
        <a:bodyPr/>
        <a:lstStyle/>
        <a:p>
          <a:endParaRPr lang="en-IN"/>
        </a:p>
      </dgm:t>
    </dgm:pt>
    <dgm:pt modelId="{08CC92E1-C9E8-4EFF-9BA9-B7EEF17F6A57}" type="sibTrans" cxnId="{A0B49EB9-3A73-4E17-B9E6-EEE4021D00BB}">
      <dgm:prSet/>
      <dgm:spPr/>
      <dgm:t>
        <a:bodyPr/>
        <a:lstStyle/>
        <a:p>
          <a:endParaRPr lang="en-IN"/>
        </a:p>
      </dgm:t>
    </dgm:pt>
    <dgm:pt modelId="{10493D27-6732-4371-BDA7-E0C027B52F41}">
      <dgm:prSet phldrT="[Text]" custT="1"/>
      <dgm:spPr/>
      <dgm:t>
        <a:bodyPr/>
        <a:lstStyle/>
        <a:p>
          <a:r>
            <a:rPr lang="en-IN" sz="1800" dirty="0" smtClean="0">
              <a:latin typeface="Times New Roman" panose="02020603050405020304" pitchFamily="18" charset="0"/>
              <a:cs typeface="Times New Roman" panose="02020603050405020304" pitchFamily="18" charset="0"/>
            </a:rPr>
            <a:t>Social Security</a:t>
          </a:r>
          <a:endParaRPr lang="en-IN" sz="1800" dirty="0">
            <a:latin typeface="Times New Roman" panose="02020603050405020304" pitchFamily="18" charset="0"/>
            <a:cs typeface="Times New Roman" panose="02020603050405020304" pitchFamily="18" charset="0"/>
          </a:endParaRPr>
        </a:p>
      </dgm:t>
    </dgm:pt>
    <dgm:pt modelId="{8B18E76B-D7C9-4325-A375-B4D67D267F86}" type="parTrans" cxnId="{7E501069-4073-4F90-9981-02861AC894A2}">
      <dgm:prSet/>
      <dgm:spPr/>
      <dgm:t>
        <a:bodyPr/>
        <a:lstStyle/>
        <a:p>
          <a:endParaRPr lang="en-IN"/>
        </a:p>
      </dgm:t>
    </dgm:pt>
    <dgm:pt modelId="{A9DDBE59-9F02-48AC-A961-A1CDF97E4B60}" type="sibTrans" cxnId="{7E501069-4073-4F90-9981-02861AC894A2}">
      <dgm:prSet/>
      <dgm:spPr/>
      <dgm:t>
        <a:bodyPr/>
        <a:lstStyle/>
        <a:p>
          <a:endParaRPr lang="en-IN"/>
        </a:p>
      </dgm:t>
    </dgm:pt>
    <dgm:pt modelId="{46D91E80-3D37-4586-B563-63EBF3212D12}">
      <dgm:prSet phldrT="[Text]" custT="1"/>
      <dgm:spPr/>
      <dgm:t>
        <a:bodyPr/>
        <a:lstStyle/>
        <a:p>
          <a:r>
            <a:rPr lang="en-IN" sz="1800" dirty="0" smtClean="0">
              <a:latin typeface="Times New Roman" panose="02020603050405020304" pitchFamily="18" charset="0"/>
              <a:cs typeface="Times New Roman" panose="02020603050405020304" pitchFamily="18" charset="0"/>
            </a:rPr>
            <a:t>Cost of living</a:t>
          </a:r>
          <a:endParaRPr lang="en-IN" sz="1800" dirty="0">
            <a:latin typeface="Times New Roman" panose="02020603050405020304" pitchFamily="18" charset="0"/>
            <a:cs typeface="Times New Roman" panose="02020603050405020304" pitchFamily="18" charset="0"/>
          </a:endParaRPr>
        </a:p>
      </dgm:t>
    </dgm:pt>
    <dgm:pt modelId="{E728D2F8-EB68-413B-BA0D-EA7599228FE0}" type="parTrans" cxnId="{03FB4193-4E7A-4B63-9021-65EEA1E8AD3B}">
      <dgm:prSet/>
      <dgm:spPr/>
      <dgm:t>
        <a:bodyPr/>
        <a:lstStyle/>
        <a:p>
          <a:endParaRPr lang="en-IN"/>
        </a:p>
      </dgm:t>
    </dgm:pt>
    <dgm:pt modelId="{0166AF78-D1EB-4354-8BCD-B64F19FFB0AE}" type="sibTrans" cxnId="{03FB4193-4E7A-4B63-9021-65EEA1E8AD3B}">
      <dgm:prSet/>
      <dgm:spPr/>
      <dgm:t>
        <a:bodyPr/>
        <a:lstStyle/>
        <a:p>
          <a:endParaRPr lang="en-IN"/>
        </a:p>
      </dgm:t>
    </dgm:pt>
    <dgm:pt modelId="{82DCA672-D6B0-4A83-8140-CC92B004B21F}">
      <dgm:prSet phldrT="[Text]" custT="1"/>
      <dgm:spPr/>
      <dgm:t>
        <a:bodyPr/>
        <a:lstStyle/>
        <a:p>
          <a:r>
            <a:rPr lang="en-IN" sz="1800" dirty="0" smtClean="0">
              <a:latin typeface="Times New Roman" panose="02020603050405020304" pitchFamily="18" charset="0"/>
              <a:cs typeface="Times New Roman" panose="02020603050405020304" pitchFamily="18" charset="0"/>
            </a:rPr>
            <a:t>Salaries</a:t>
          </a:r>
          <a:endParaRPr lang="en-IN" sz="1800" dirty="0">
            <a:latin typeface="Times New Roman" panose="02020603050405020304" pitchFamily="18" charset="0"/>
            <a:cs typeface="Times New Roman" panose="02020603050405020304" pitchFamily="18" charset="0"/>
          </a:endParaRPr>
        </a:p>
      </dgm:t>
    </dgm:pt>
    <dgm:pt modelId="{7988215F-F7F8-4EDF-9D33-F850A8DC5C4B}" type="parTrans" cxnId="{29220B01-1467-477B-9E3F-12C3D407C767}">
      <dgm:prSet/>
      <dgm:spPr/>
      <dgm:t>
        <a:bodyPr/>
        <a:lstStyle/>
        <a:p>
          <a:endParaRPr lang="en-IN"/>
        </a:p>
      </dgm:t>
    </dgm:pt>
    <dgm:pt modelId="{9054E81F-3110-4CB5-9E64-0712FA9DEA11}" type="sibTrans" cxnId="{29220B01-1467-477B-9E3F-12C3D407C767}">
      <dgm:prSet/>
      <dgm:spPr/>
      <dgm:t>
        <a:bodyPr/>
        <a:lstStyle/>
        <a:p>
          <a:endParaRPr lang="en-IN"/>
        </a:p>
      </dgm:t>
    </dgm:pt>
    <dgm:pt modelId="{E16517A4-B0B5-4126-90F6-E592A2E64BA7}">
      <dgm:prSet phldrT="[Text]" custT="1"/>
      <dgm:spPr/>
      <dgm:t>
        <a:bodyPr/>
        <a:lstStyle/>
        <a:p>
          <a:r>
            <a:rPr lang="en-IN" sz="1800" dirty="0" smtClean="0">
              <a:latin typeface="Times New Roman" panose="02020603050405020304" pitchFamily="18" charset="0"/>
              <a:cs typeface="Times New Roman" panose="02020603050405020304" pitchFamily="18" charset="0"/>
            </a:rPr>
            <a:t>Companies density in different cities of the Country</a:t>
          </a:r>
          <a:endParaRPr lang="en-IN" sz="1800" dirty="0">
            <a:latin typeface="Times New Roman" panose="02020603050405020304" pitchFamily="18" charset="0"/>
            <a:cs typeface="Times New Roman" panose="02020603050405020304" pitchFamily="18" charset="0"/>
          </a:endParaRPr>
        </a:p>
      </dgm:t>
    </dgm:pt>
    <dgm:pt modelId="{3C1C69E7-3FB5-4911-8EFA-A936876FFF90}" type="parTrans" cxnId="{C6AAF765-759C-47CC-B77E-AAE85048E16C}">
      <dgm:prSet/>
      <dgm:spPr/>
      <dgm:t>
        <a:bodyPr/>
        <a:lstStyle/>
        <a:p>
          <a:endParaRPr lang="en-IN"/>
        </a:p>
      </dgm:t>
    </dgm:pt>
    <dgm:pt modelId="{0F9906BE-74BD-497B-BA4C-FF146B09AB17}" type="sibTrans" cxnId="{C6AAF765-759C-47CC-B77E-AAE85048E16C}">
      <dgm:prSet/>
      <dgm:spPr/>
      <dgm:t>
        <a:bodyPr/>
        <a:lstStyle/>
        <a:p>
          <a:endParaRPr lang="en-IN"/>
        </a:p>
      </dgm:t>
    </dgm:pt>
    <dgm:pt modelId="{4665B39E-B7DD-4D7E-A5C0-29D1307D1FC8}" type="pres">
      <dgm:prSet presAssocID="{6157D750-7953-4E5E-B729-ED5883935353}" presName="diagram" presStyleCnt="0">
        <dgm:presLayoutVars>
          <dgm:dir/>
          <dgm:resizeHandles val="exact"/>
        </dgm:presLayoutVars>
      </dgm:prSet>
      <dgm:spPr/>
      <dgm:t>
        <a:bodyPr/>
        <a:lstStyle/>
        <a:p>
          <a:endParaRPr lang="en-IN"/>
        </a:p>
      </dgm:t>
    </dgm:pt>
    <dgm:pt modelId="{26A8D928-6B24-4AFC-BC50-F3E1D0A236D3}" type="pres">
      <dgm:prSet presAssocID="{3A17A91D-1DFB-460C-844D-26B8144797E3}" presName="node" presStyleLbl="node1" presStyleIdx="0" presStyleCnt="6" custScaleX="57305" custScaleY="32022" custLinFactNeighborX="-18521" custLinFactNeighborY="2579">
        <dgm:presLayoutVars>
          <dgm:bulletEnabled val="1"/>
        </dgm:presLayoutVars>
      </dgm:prSet>
      <dgm:spPr/>
      <dgm:t>
        <a:bodyPr/>
        <a:lstStyle/>
        <a:p>
          <a:endParaRPr lang="en-IN"/>
        </a:p>
      </dgm:t>
    </dgm:pt>
    <dgm:pt modelId="{53AA2513-79B1-45B5-9599-D242C0B00855}" type="pres">
      <dgm:prSet presAssocID="{14CB5259-AC75-448D-80BA-82193EF41C51}" presName="sibTrans" presStyleCnt="0"/>
      <dgm:spPr/>
    </dgm:pt>
    <dgm:pt modelId="{3CE19F13-8713-4A63-A4E4-8A3446842F18}" type="pres">
      <dgm:prSet presAssocID="{FAD00795-299E-4D80-B58A-E11E522C2A7B}" presName="node" presStyleLbl="node1" presStyleIdx="1" presStyleCnt="6" custScaleX="59362" custScaleY="21076" custLinFactNeighborX="-1338" custLinFactNeighborY="338">
        <dgm:presLayoutVars>
          <dgm:bulletEnabled val="1"/>
        </dgm:presLayoutVars>
      </dgm:prSet>
      <dgm:spPr/>
      <dgm:t>
        <a:bodyPr/>
        <a:lstStyle/>
        <a:p>
          <a:endParaRPr lang="en-IN"/>
        </a:p>
      </dgm:t>
    </dgm:pt>
    <dgm:pt modelId="{30B7B4D6-6FDE-498C-BA53-16604C240A9C}" type="pres">
      <dgm:prSet presAssocID="{08CC92E1-C9E8-4EFF-9BA9-B7EEF17F6A57}" presName="sibTrans" presStyleCnt="0"/>
      <dgm:spPr/>
    </dgm:pt>
    <dgm:pt modelId="{80FE54FD-1E68-420F-86B3-9A43F4AFB863}" type="pres">
      <dgm:prSet presAssocID="{10493D27-6732-4371-BDA7-E0C027B52F41}" presName="node" presStyleLbl="node1" presStyleIdx="2" presStyleCnt="6" custScaleX="50310" custScaleY="24038" custLinFactNeighborX="23686" custLinFactNeighborY="719">
        <dgm:presLayoutVars>
          <dgm:bulletEnabled val="1"/>
        </dgm:presLayoutVars>
      </dgm:prSet>
      <dgm:spPr/>
      <dgm:t>
        <a:bodyPr/>
        <a:lstStyle/>
        <a:p>
          <a:endParaRPr lang="en-IN"/>
        </a:p>
      </dgm:t>
    </dgm:pt>
    <dgm:pt modelId="{50557A5E-053C-4E71-BE09-B81AA5A20BC7}" type="pres">
      <dgm:prSet presAssocID="{A9DDBE59-9F02-48AC-A961-A1CDF97E4B60}" presName="sibTrans" presStyleCnt="0"/>
      <dgm:spPr/>
    </dgm:pt>
    <dgm:pt modelId="{3D9E9601-69F0-4286-A569-184DADD183BD}" type="pres">
      <dgm:prSet presAssocID="{46D91E80-3D37-4586-B563-63EBF3212D12}" presName="node" presStyleLbl="node1" presStyleIdx="3" presStyleCnt="6" custScaleX="55541" custScaleY="25334" custLinFactNeighborX="39122" custLinFactNeighborY="-4739">
        <dgm:presLayoutVars>
          <dgm:bulletEnabled val="1"/>
        </dgm:presLayoutVars>
      </dgm:prSet>
      <dgm:spPr/>
      <dgm:t>
        <a:bodyPr/>
        <a:lstStyle/>
        <a:p>
          <a:endParaRPr lang="en-IN"/>
        </a:p>
      </dgm:t>
    </dgm:pt>
    <dgm:pt modelId="{5C6355BB-8600-4521-B717-F3E90F5B5EAA}" type="pres">
      <dgm:prSet presAssocID="{0166AF78-D1EB-4354-8BCD-B64F19FFB0AE}" presName="sibTrans" presStyleCnt="0"/>
      <dgm:spPr/>
    </dgm:pt>
    <dgm:pt modelId="{684E34C1-5012-4228-9A72-A589D81049F4}" type="pres">
      <dgm:prSet presAssocID="{82DCA672-D6B0-4A83-8140-CC92B004B21F}" presName="node" presStyleLbl="node1" presStyleIdx="4" presStyleCnt="6" custScaleX="64323" custScaleY="27745" custLinFactX="-50297" custLinFactNeighborX="-100000" custLinFactNeighborY="42416">
        <dgm:presLayoutVars>
          <dgm:bulletEnabled val="1"/>
        </dgm:presLayoutVars>
      </dgm:prSet>
      <dgm:spPr/>
      <dgm:t>
        <a:bodyPr/>
        <a:lstStyle/>
        <a:p>
          <a:endParaRPr lang="en-IN"/>
        </a:p>
      </dgm:t>
    </dgm:pt>
    <dgm:pt modelId="{235577E8-04A7-4287-9C13-DDA759015F4D}" type="pres">
      <dgm:prSet presAssocID="{9054E81F-3110-4CB5-9E64-0712FA9DEA11}" presName="sibTrans" presStyleCnt="0"/>
      <dgm:spPr/>
    </dgm:pt>
    <dgm:pt modelId="{DDA3B82C-E105-46C8-A64A-A94C30F8F165}" type="pres">
      <dgm:prSet presAssocID="{E16517A4-B0B5-4126-90F6-E592A2E64BA7}" presName="node" presStyleLbl="node1" presStyleIdx="5" presStyleCnt="6" custScaleX="69176" custScaleY="33349" custLinFactNeighborX="66748" custLinFactNeighborY="-11052">
        <dgm:presLayoutVars>
          <dgm:bulletEnabled val="1"/>
        </dgm:presLayoutVars>
      </dgm:prSet>
      <dgm:spPr/>
      <dgm:t>
        <a:bodyPr/>
        <a:lstStyle/>
        <a:p>
          <a:endParaRPr lang="en-IN"/>
        </a:p>
      </dgm:t>
    </dgm:pt>
  </dgm:ptLst>
  <dgm:cxnLst>
    <dgm:cxn modelId="{A0B49EB9-3A73-4E17-B9E6-EEE4021D00BB}" srcId="{6157D750-7953-4E5E-B729-ED5883935353}" destId="{FAD00795-299E-4D80-B58A-E11E522C2A7B}" srcOrd="1" destOrd="0" parTransId="{C37E0D2B-28C1-4566-B8A1-BB99AE9CAC85}" sibTransId="{08CC92E1-C9E8-4EFF-9BA9-B7EEF17F6A57}"/>
    <dgm:cxn modelId="{2BF4E657-FF71-4224-8401-5FCBE4BDCD63}" type="presOf" srcId="{FAD00795-299E-4D80-B58A-E11E522C2A7B}" destId="{3CE19F13-8713-4A63-A4E4-8A3446842F18}" srcOrd="0" destOrd="0" presId="urn:microsoft.com/office/officeart/2005/8/layout/default"/>
    <dgm:cxn modelId="{03FB4193-4E7A-4B63-9021-65EEA1E8AD3B}" srcId="{6157D750-7953-4E5E-B729-ED5883935353}" destId="{46D91E80-3D37-4586-B563-63EBF3212D12}" srcOrd="3" destOrd="0" parTransId="{E728D2F8-EB68-413B-BA0D-EA7599228FE0}" sibTransId="{0166AF78-D1EB-4354-8BCD-B64F19FFB0AE}"/>
    <dgm:cxn modelId="{C0A2DB8A-C152-4354-8A9C-EC28F49388E6}" type="presOf" srcId="{46D91E80-3D37-4586-B563-63EBF3212D12}" destId="{3D9E9601-69F0-4286-A569-184DADD183BD}" srcOrd="0" destOrd="0" presId="urn:microsoft.com/office/officeart/2005/8/layout/default"/>
    <dgm:cxn modelId="{29220B01-1467-477B-9E3F-12C3D407C767}" srcId="{6157D750-7953-4E5E-B729-ED5883935353}" destId="{82DCA672-D6B0-4A83-8140-CC92B004B21F}" srcOrd="4" destOrd="0" parTransId="{7988215F-F7F8-4EDF-9D33-F850A8DC5C4B}" sibTransId="{9054E81F-3110-4CB5-9E64-0712FA9DEA11}"/>
    <dgm:cxn modelId="{C6AAF765-759C-47CC-B77E-AAE85048E16C}" srcId="{6157D750-7953-4E5E-B729-ED5883935353}" destId="{E16517A4-B0B5-4126-90F6-E592A2E64BA7}" srcOrd="5" destOrd="0" parTransId="{3C1C69E7-3FB5-4911-8EFA-A936876FFF90}" sibTransId="{0F9906BE-74BD-497B-BA4C-FF146B09AB17}"/>
    <dgm:cxn modelId="{DE05601F-1FD4-4DEC-9574-92F3815CC9CC}" type="presOf" srcId="{6157D750-7953-4E5E-B729-ED5883935353}" destId="{4665B39E-B7DD-4D7E-A5C0-29D1307D1FC8}" srcOrd="0" destOrd="0" presId="urn:microsoft.com/office/officeart/2005/8/layout/default"/>
    <dgm:cxn modelId="{7E501069-4073-4F90-9981-02861AC894A2}" srcId="{6157D750-7953-4E5E-B729-ED5883935353}" destId="{10493D27-6732-4371-BDA7-E0C027B52F41}" srcOrd="2" destOrd="0" parTransId="{8B18E76B-D7C9-4325-A375-B4D67D267F86}" sibTransId="{A9DDBE59-9F02-48AC-A961-A1CDF97E4B60}"/>
    <dgm:cxn modelId="{2D0A5D9E-D10C-4671-A563-395073BCECF8}" srcId="{6157D750-7953-4E5E-B729-ED5883935353}" destId="{3A17A91D-1DFB-460C-844D-26B8144797E3}" srcOrd="0" destOrd="0" parTransId="{09935CF8-F8EC-469A-BA9B-77E543DDB751}" sibTransId="{14CB5259-AC75-448D-80BA-82193EF41C51}"/>
    <dgm:cxn modelId="{01BDCF21-F56E-4F50-A78D-17C8DEAE8EAD}" type="presOf" srcId="{82DCA672-D6B0-4A83-8140-CC92B004B21F}" destId="{684E34C1-5012-4228-9A72-A589D81049F4}" srcOrd="0" destOrd="0" presId="urn:microsoft.com/office/officeart/2005/8/layout/default"/>
    <dgm:cxn modelId="{AA096AE6-0BF7-42D8-99DA-3CECD5BE0C65}" type="presOf" srcId="{10493D27-6732-4371-BDA7-E0C027B52F41}" destId="{80FE54FD-1E68-420F-86B3-9A43F4AFB863}" srcOrd="0" destOrd="0" presId="urn:microsoft.com/office/officeart/2005/8/layout/default"/>
    <dgm:cxn modelId="{F9379D83-C251-4F9C-A613-02BCF3474198}" type="presOf" srcId="{E16517A4-B0B5-4126-90F6-E592A2E64BA7}" destId="{DDA3B82C-E105-46C8-A64A-A94C30F8F165}" srcOrd="0" destOrd="0" presId="urn:microsoft.com/office/officeart/2005/8/layout/default"/>
    <dgm:cxn modelId="{D6D815D1-3812-4EC7-B6F7-47643508048D}" type="presOf" srcId="{3A17A91D-1DFB-460C-844D-26B8144797E3}" destId="{26A8D928-6B24-4AFC-BC50-F3E1D0A236D3}" srcOrd="0" destOrd="0" presId="urn:microsoft.com/office/officeart/2005/8/layout/default"/>
    <dgm:cxn modelId="{A1A47A98-17E9-4165-A337-69ED073880E3}" type="presParOf" srcId="{4665B39E-B7DD-4D7E-A5C0-29D1307D1FC8}" destId="{26A8D928-6B24-4AFC-BC50-F3E1D0A236D3}" srcOrd="0" destOrd="0" presId="urn:microsoft.com/office/officeart/2005/8/layout/default"/>
    <dgm:cxn modelId="{160E6A55-DA6C-48B4-A179-0E099874B9AB}" type="presParOf" srcId="{4665B39E-B7DD-4D7E-A5C0-29D1307D1FC8}" destId="{53AA2513-79B1-45B5-9599-D242C0B00855}" srcOrd="1" destOrd="0" presId="urn:microsoft.com/office/officeart/2005/8/layout/default"/>
    <dgm:cxn modelId="{B616C965-DB65-4495-891A-E787450A3A86}" type="presParOf" srcId="{4665B39E-B7DD-4D7E-A5C0-29D1307D1FC8}" destId="{3CE19F13-8713-4A63-A4E4-8A3446842F18}" srcOrd="2" destOrd="0" presId="urn:microsoft.com/office/officeart/2005/8/layout/default"/>
    <dgm:cxn modelId="{8955852B-B948-4E1D-A506-F30D19D4B9C9}" type="presParOf" srcId="{4665B39E-B7DD-4D7E-A5C0-29D1307D1FC8}" destId="{30B7B4D6-6FDE-498C-BA53-16604C240A9C}" srcOrd="3" destOrd="0" presId="urn:microsoft.com/office/officeart/2005/8/layout/default"/>
    <dgm:cxn modelId="{893A6D55-05DD-48D3-BF36-0B5C1B6303EC}" type="presParOf" srcId="{4665B39E-B7DD-4D7E-A5C0-29D1307D1FC8}" destId="{80FE54FD-1E68-420F-86B3-9A43F4AFB863}" srcOrd="4" destOrd="0" presId="urn:microsoft.com/office/officeart/2005/8/layout/default"/>
    <dgm:cxn modelId="{AEEBD75D-078A-413B-9CAA-25179E050D18}" type="presParOf" srcId="{4665B39E-B7DD-4D7E-A5C0-29D1307D1FC8}" destId="{50557A5E-053C-4E71-BE09-B81AA5A20BC7}" srcOrd="5" destOrd="0" presId="urn:microsoft.com/office/officeart/2005/8/layout/default"/>
    <dgm:cxn modelId="{AF486F89-FFC9-417E-A378-1608A9A8235E}" type="presParOf" srcId="{4665B39E-B7DD-4D7E-A5C0-29D1307D1FC8}" destId="{3D9E9601-69F0-4286-A569-184DADD183BD}" srcOrd="6" destOrd="0" presId="urn:microsoft.com/office/officeart/2005/8/layout/default"/>
    <dgm:cxn modelId="{58BE83DA-8D1C-42D7-8605-0FCD34F1756C}" type="presParOf" srcId="{4665B39E-B7DD-4D7E-A5C0-29D1307D1FC8}" destId="{5C6355BB-8600-4521-B717-F3E90F5B5EAA}" srcOrd="7" destOrd="0" presId="urn:microsoft.com/office/officeart/2005/8/layout/default"/>
    <dgm:cxn modelId="{6674DC2D-8B9E-434E-B69D-5ED72FAEF4BA}" type="presParOf" srcId="{4665B39E-B7DD-4D7E-A5C0-29D1307D1FC8}" destId="{684E34C1-5012-4228-9A72-A589D81049F4}" srcOrd="8" destOrd="0" presId="urn:microsoft.com/office/officeart/2005/8/layout/default"/>
    <dgm:cxn modelId="{9748A72B-D2FB-45F9-99B8-A78EA7688798}" type="presParOf" srcId="{4665B39E-B7DD-4D7E-A5C0-29D1307D1FC8}" destId="{235577E8-04A7-4287-9C13-DDA759015F4D}" srcOrd="9" destOrd="0" presId="urn:microsoft.com/office/officeart/2005/8/layout/default"/>
    <dgm:cxn modelId="{2FC8B6FB-9C4A-42B4-A9B8-CF3780368AD1}" type="presParOf" srcId="{4665B39E-B7DD-4D7E-A5C0-29D1307D1FC8}" destId="{DDA3B82C-E105-46C8-A64A-A94C30F8F165}" srcOrd="10"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BB697A-33AF-40B8-A784-0D909005BF81}"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IN"/>
        </a:p>
      </dgm:t>
    </dgm:pt>
    <dgm:pt modelId="{734B8DA0-BFA6-4257-A398-8543E8B35E4B}">
      <dgm:prSet phldrT="[Text]" custT="1"/>
      <dgm:spPr/>
      <dgm:t>
        <a:bodyPr/>
        <a:lstStyle/>
        <a:p>
          <a:r>
            <a:rPr lang="en-IN" sz="2000" b="1" dirty="0" smtClean="0">
              <a:latin typeface="Times New Roman" panose="02020603050405020304" pitchFamily="18" charset="0"/>
              <a:cs typeface="Times New Roman" panose="02020603050405020304" pitchFamily="18" charset="0"/>
            </a:rPr>
            <a:t>Strength</a:t>
          </a:r>
          <a:endParaRPr lang="en-IN" sz="2000" b="1" dirty="0">
            <a:latin typeface="Times New Roman" panose="02020603050405020304" pitchFamily="18" charset="0"/>
            <a:cs typeface="Times New Roman" panose="02020603050405020304" pitchFamily="18" charset="0"/>
          </a:endParaRPr>
        </a:p>
      </dgm:t>
    </dgm:pt>
    <dgm:pt modelId="{A712ABEF-45E1-40CD-955A-6D544714D709}" type="parTrans" cxnId="{1D48C6BC-5B88-48AB-9376-1A52C8515853}">
      <dgm:prSet/>
      <dgm:spPr/>
      <dgm:t>
        <a:bodyPr/>
        <a:lstStyle/>
        <a:p>
          <a:endParaRPr lang="en-IN"/>
        </a:p>
      </dgm:t>
    </dgm:pt>
    <dgm:pt modelId="{4A40B81B-5D57-468C-BB5A-EE6D690FFF35}" type="sibTrans" cxnId="{1D48C6BC-5B88-48AB-9376-1A52C8515853}">
      <dgm:prSet/>
      <dgm:spPr/>
      <dgm:t>
        <a:bodyPr/>
        <a:lstStyle/>
        <a:p>
          <a:endParaRPr lang="en-IN"/>
        </a:p>
      </dgm:t>
    </dgm:pt>
    <dgm:pt modelId="{AE42169F-932D-433C-9BA0-FBE78D689617}">
      <dgm:prSet phldrT="[Text]" custT="1"/>
      <dgm:spPr/>
      <dgm:t>
        <a:bodyPr/>
        <a:lstStyle/>
        <a:p>
          <a:r>
            <a:rPr lang="en-IN" sz="1100" dirty="0" smtClean="0">
              <a:latin typeface="Times New Roman" panose="02020603050405020304" pitchFamily="18" charset="0"/>
              <a:cs typeface="Times New Roman" panose="02020603050405020304" pitchFamily="18" charset="0"/>
            </a:rPr>
            <a:t>Available Technical Resources in India</a:t>
          </a:r>
          <a:endParaRPr lang="en-IN" sz="1100" dirty="0">
            <a:latin typeface="Times New Roman" panose="02020603050405020304" pitchFamily="18" charset="0"/>
            <a:cs typeface="Times New Roman" panose="02020603050405020304" pitchFamily="18" charset="0"/>
          </a:endParaRPr>
        </a:p>
      </dgm:t>
    </dgm:pt>
    <dgm:pt modelId="{9672CA4D-5833-49BD-9151-EA4D092EC5FB}" type="parTrans" cxnId="{1F92069A-D3A0-461C-8820-E92C32F0F195}">
      <dgm:prSet/>
      <dgm:spPr/>
      <dgm:t>
        <a:bodyPr/>
        <a:lstStyle/>
        <a:p>
          <a:endParaRPr lang="en-IN"/>
        </a:p>
      </dgm:t>
    </dgm:pt>
    <dgm:pt modelId="{95738CA5-32DF-479A-946F-745658B79072}" type="sibTrans" cxnId="{1F92069A-D3A0-461C-8820-E92C32F0F195}">
      <dgm:prSet/>
      <dgm:spPr/>
      <dgm:t>
        <a:bodyPr/>
        <a:lstStyle/>
        <a:p>
          <a:endParaRPr lang="en-IN"/>
        </a:p>
      </dgm:t>
    </dgm:pt>
    <dgm:pt modelId="{CAA0F508-9E4E-4670-9AE1-B8AA9F0A5C67}">
      <dgm:prSet phldrT="[Text]" custT="1"/>
      <dgm:spPr/>
      <dgm:t>
        <a:bodyPr/>
        <a:lstStyle/>
        <a:p>
          <a:r>
            <a:rPr lang="en-IN" sz="2000" b="1" dirty="0" smtClean="0">
              <a:latin typeface="Times New Roman" panose="02020603050405020304" pitchFamily="18" charset="0"/>
              <a:cs typeface="Times New Roman" panose="02020603050405020304" pitchFamily="18" charset="0"/>
            </a:rPr>
            <a:t>Weakness</a:t>
          </a:r>
          <a:endParaRPr lang="en-IN" sz="2000" b="1" dirty="0">
            <a:latin typeface="Times New Roman" panose="02020603050405020304" pitchFamily="18" charset="0"/>
            <a:cs typeface="Times New Roman" panose="02020603050405020304" pitchFamily="18" charset="0"/>
          </a:endParaRPr>
        </a:p>
      </dgm:t>
    </dgm:pt>
    <dgm:pt modelId="{60C79B47-7E31-4B72-88F3-4AC0575D8DBA}" type="parTrans" cxnId="{C4CEE5FE-3BC7-433B-8908-EB1891018A60}">
      <dgm:prSet/>
      <dgm:spPr/>
      <dgm:t>
        <a:bodyPr/>
        <a:lstStyle/>
        <a:p>
          <a:endParaRPr lang="en-IN"/>
        </a:p>
      </dgm:t>
    </dgm:pt>
    <dgm:pt modelId="{2ABB0F47-7CA2-4E08-A561-90FB8BD99536}" type="sibTrans" cxnId="{C4CEE5FE-3BC7-433B-8908-EB1891018A60}">
      <dgm:prSet/>
      <dgm:spPr/>
      <dgm:t>
        <a:bodyPr/>
        <a:lstStyle/>
        <a:p>
          <a:endParaRPr lang="en-IN"/>
        </a:p>
      </dgm:t>
    </dgm:pt>
    <dgm:pt modelId="{44BB0509-CE0F-4E89-B284-66FE8E96218B}">
      <dgm:prSet phldrT="[Text]" custT="1"/>
      <dgm:spPr/>
      <dgm:t>
        <a:bodyPr/>
        <a:lstStyle/>
        <a:p>
          <a:r>
            <a:rPr lang="en-IN" sz="1200" dirty="0" smtClean="0">
              <a:latin typeface="Times New Roman" panose="02020603050405020304" pitchFamily="18" charset="0"/>
              <a:cs typeface="Times New Roman" panose="02020603050405020304" pitchFamily="18" charset="0"/>
            </a:rPr>
            <a:t>Not Enough Muscle Power to carry out Sales and Marketing in new geographies</a:t>
          </a:r>
          <a:endParaRPr lang="en-IN" sz="1200" dirty="0">
            <a:latin typeface="Times New Roman" panose="02020603050405020304" pitchFamily="18" charset="0"/>
            <a:cs typeface="Times New Roman" panose="02020603050405020304" pitchFamily="18" charset="0"/>
          </a:endParaRPr>
        </a:p>
      </dgm:t>
    </dgm:pt>
    <dgm:pt modelId="{753D3AA1-A3C5-4421-93F1-BB5081EA1979}" type="parTrans" cxnId="{E9B4C9F8-AFDA-4176-A0CF-FA98D0083290}">
      <dgm:prSet/>
      <dgm:spPr/>
      <dgm:t>
        <a:bodyPr/>
        <a:lstStyle/>
        <a:p>
          <a:endParaRPr lang="en-IN"/>
        </a:p>
      </dgm:t>
    </dgm:pt>
    <dgm:pt modelId="{BA49987B-9728-453F-9576-C6C62727DED1}" type="sibTrans" cxnId="{E9B4C9F8-AFDA-4176-A0CF-FA98D0083290}">
      <dgm:prSet/>
      <dgm:spPr/>
      <dgm:t>
        <a:bodyPr/>
        <a:lstStyle/>
        <a:p>
          <a:endParaRPr lang="en-IN"/>
        </a:p>
      </dgm:t>
    </dgm:pt>
    <dgm:pt modelId="{723733E9-431B-4196-8ADF-1251AA7D2C2B}">
      <dgm:prSet phldrT="[Text]" custT="1"/>
      <dgm:spPr/>
      <dgm:t>
        <a:bodyPr/>
        <a:lstStyle/>
        <a:p>
          <a:r>
            <a:rPr lang="en-IN" sz="1100" dirty="0" smtClean="0">
              <a:latin typeface="Times New Roman" panose="02020603050405020304" pitchFamily="18" charset="0"/>
              <a:cs typeface="Times New Roman" panose="02020603050405020304" pitchFamily="18" charset="0"/>
            </a:rPr>
            <a:t>Less available people / resources in Europe is an advantage for </a:t>
          </a:r>
          <a:r>
            <a:rPr lang="en-IN" sz="1100" dirty="0" err="1" smtClean="0">
              <a:latin typeface="Times New Roman" panose="02020603050405020304" pitchFamily="18" charset="0"/>
              <a:cs typeface="Times New Roman" panose="02020603050405020304" pitchFamily="18" charset="0"/>
            </a:rPr>
            <a:t>Swedium</a:t>
          </a:r>
          <a:r>
            <a:rPr lang="en-IN" sz="1100" dirty="0" smtClean="0">
              <a:latin typeface="Times New Roman" panose="02020603050405020304" pitchFamily="18" charset="0"/>
              <a:cs typeface="Times New Roman" panose="02020603050405020304" pitchFamily="18" charset="0"/>
            </a:rPr>
            <a:t> to target those market.</a:t>
          </a:r>
          <a:endParaRPr lang="en-IN" sz="1100" dirty="0">
            <a:latin typeface="Times New Roman" panose="02020603050405020304" pitchFamily="18" charset="0"/>
            <a:cs typeface="Times New Roman" panose="02020603050405020304" pitchFamily="18" charset="0"/>
          </a:endParaRPr>
        </a:p>
      </dgm:t>
    </dgm:pt>
    <dgm:pt modelId="{3DBD7355-3B7F-4B0B-9CE7-17E70B178BA3}" type="parTrans" cxnId="{648BB120-2DF2-4283-BB14-EB276C6EC73A}">
      <dgm:prSet/>
      <dgm:spPr/>
      <dgm:t>
        <a:bodyPr/>
        <a:lstStyle/>
        <a:p>
          <a:endParaRPr lang="en-IN"/>
        </a:p>
      </dgm:t>
    </dgm:pt>
    <dgm:pt modelId="{61A961A9-48B3-4A2D-A4C7-07CA393B4018}" type="sibTrans" cxnId="{648BB120-2DF2-4283-BB14-EB276C6EC73A}">
      <dgm:prSet/>
      <dgm:spPr/>
      <dgm:t>
        <a:bodyPr/>
        <a:lstStyle/>
        <a:p>
          <a:endParaRPr lang="en-IN"/>
        </a:p>
      </dgm:t>
    </dgm:pt>
    <dgm:pt modelId="{27DA0415-1DEF-43AA-A594-3442D76CCA59}">
      <dgm:prSet phldrT="[Text]" custT="1"/>
      <dgm:spPr/>
      <dgm:t>
        <a:bodyPr/>
        <a:lstStyle/>
        <a:p>
          <a:r>
            <a:rPr lang="en-IN" sz="1100" dirty="0" smtClean="0">
              <a:latin typeface="Times New Roman" panose="02020603050405020304" pitchFamily="18" charset="0"/>
              <a:cs typeface="Times New Roman" panose="02020603050405020304" pitchFamily="18" charset="0"/>
            </a:rPr>
            <a:t>People’s commitment is less in India.</a:t>
          </a:r>
          <a:endParaRPr lang="en-IN" sz="1100" dirty="0">
            <a:latin typeface="Times New Roman" panose="02020603050405020304" pitchFamily="18" charset="0"/>
            <a:cs typeface="Times New Roman" panose="02020603050405020304" pitchFamily="18" charset="0"/>
          </a:endParaRPr>
        </a:p>
      </dgm:t>
    </dgm:pt>
    <dgm:pt modelId="{76877D1A-9E69-4E56-9260-FE9293AA376D}" type="parTrans" cxnId="{C4B8AEA3-0535-4A22-9AC3-84AF62380C13}">
      <dgm:prSet/>
      <dgm:spPr/>
      <dgm:t>
        <a:bodyPr/>
        <a:lstStyle/>
        <a:p>
          <a:endParaRPr lang="en-IN"/>
        </a:p>
      </dgm:t>
    </dgm:pt>
    <dgm:pt modelId="{2BE47DEA-24C0-4B4F-99C3-4A6965098208}" type="sibTrans" cxnId="{C4B8AEA3-0535-4A22-9AC3-84AF62380C13}">
      <dgm:prSet/>
      <dgm:spPr/>
      <dgm:t>
        <a:bodyPr/>
        <a:lstStyle/>
        <a:p>
          <a:endParaRPr lang="en-IN"/>
        </a:p>
      </dgm:t>
    </dgm:pt>
    <dgm:pt modelId="{47F3E824-6A21-4AE0-8A73-5C42DB1453FF}">
      <dgm:prSet phldrT="[Text]" custT="1"/>
      <dgm:spPr/>
      <dgm:t>
        <a:bodyPr/>
        <a:lstStyle/>
        <a:p>
          <a:r>
            <a:rPr lang="en-IN" sz="1100" dirty="0" smtClean="0">
              <a:latin typeface="Times New Roman" panose="02020603050405020304" pitchFamily="18" charset="0"/>
              <a:cs typeface="Times New Roman" panose="02020603050405020304" pitchFamily="18" charset="0"/>
            </a:rPr>
            <a:t>A good number of Engineers already in Sweden Via </a:t>
          </a:r>
          <a:r>
            <a:rPr lang="en-IN" sz="1100" dirty="0" err="1" smtClean="0">
              <a:latin typeface="Times New Roman" panose="02020603050405020304" pitchFamily="18" charset="0"/>
              <a:cs typeface="Times New Roman" panose="02020603050405020304" pitchFamily="18" charset="0"/>
            </a:rPr>
            <a:t>Swedium</a:t>
          </a:r>
          <a:endParaRPr lang="en-IN" sz="1100" dirty="0">
            <a:latin typeface="Times New Roman" panose="02020603050405020304" pitchFamily="18" charset="0"/>
            <a:cs typeface="Times New Roman" panose="02020603050405020304" pitchFamily="18" charset="0"/>
          </a:endParaRPr>
        </a:p>
      </dgm:t>
    </dgm:pt>
    <dgm:pt modelId="{B21FDFFB-D3EA-4970-9AAA-632080052568}" type="parTrans" cxnId="{08212E26-6403-4C7F-B288-1859A2C800C3}">
      <dgm:prSet/>
      <dgm:spPr/>
      <dgm:t>
        <a:bodyPr/>
        <a:lstStyle/>
        <a:p>
          <a:endParaRPr lang="en-IN"/>
        </a:p>
      </dgm:t>
    </dgm:pt>
    <dgm:pt modelId="{0D812653-BDF7-4258-9B25-213A662122AA}" type="sibTrans" cxnId="{08212E26-6403-4C7F-B288-1859A2C800C3}">
      <dgm:prSet/>
      <dgm:spPr/>
      <dgm:t>
        <a:bodyPr/>
        <a:lstStyle/>
        <a:p>
          <a:endParaRPr lang="en-IN"/>
        </a:p>
      </dgm:t>
    </dgm:pt>
    <dgm:pt modelId="{B611CD4B-B7DA-4AA8-A477-D9230EAA44DF}">
      <dgm:prSet phldrT="[Text]" custT="1"/>
      <dgm:spPr/>
      <dgm:t>
        <a:bodyPr/>
        <a:lstStyle/>
        <a:p>
          <a:r>
            <a:rPr lang="en-IN" sz="1100" dirty="0" smtClean="0">
              <a:latin typeface="Times New Roman" panose="02020603050405020304" pitchFamily="18" charset="0"/>
              <a:cs typeface="Times New Roman" panose="02020603050405020304" pitchFamily="18" charset="0"/>
            </a:rPr>
            <a:t>Good Clientele: Ericson, Nokia, Intel.</a:t>
          </a:r>
          <a:endParaRPr lang="en-IN" sz="1100" dirty="0">
            <a:latin typeface="Times New Roman" panose="02020603050405020304" pitchFamily="18" charset="0"/>
            <a:cs typeface="Times New Roman" panose="02020603050405020304" pitchFamily="18" charset="0"/>
          </a:endParaRPr>
        </a:p>
      </dgm:t>
    </dgm:pt>
    <dgm:pt modelId="{CFE2E5CE-A666-40AC-8059-E8474C75187D}" type="parTrans" cxnId="{8603D53F-74D8-42B0-889E-881F010F4A80}">
      <dgm:prSet/>
      <dgm:spPr/>
      <dgm:t>
        <a:bodyPr/>
        <a:lstStyle/>
        <a:p>
          <a:endParaRPr lang="en-IN"/>
        </a:p>
      </dgm:t>
    </dgm:pt>
    <dgm:pt modelId="{491F9C2C-42DC-420F-B322-12D85A1C0AF3}" type="sibTrans" cxnId="{8603D53F-74D8-42B0-889E-881F010F4A80}">
      <dgm:prSet/>
      <dgm:spPr/>
      <dgm:t>
        <a:bodyPr/>
        <a:lstStyle/>
        <a:p>
          <a:endParaRPr lang="en-IN"/>
        </a:p>
      </dgm:t>
    </dgm:pt>
    <dgm:pt modelId="{8673BA7A-2635-4722-A188-A2D18B17A6AD}">
      <dgm:prSet phldrT="[Text]" custT="1"/>
      <dgm:spPr/>
      <dgm:t>
        <a:bodyPr/>
        <a:lstStyle/>
        <a:p>
          <a:r>
            <a:rPr lang="en-IN" sz="1100" dirty="0" smtClean="0">
              <a:latin typeface="Times New Roman" panose="02020603050405020304" pitchFamily="18" charset="0"/>
              <a:cs typeface="Times New Roman" panose="02020603050405020304" pitchFamily="18" charset="0"/>
            </a:rPr>
            <a:t>Having office in Sweden positions </a:t>
          </a:r>
          <a:r>
            <a:rPr lang="en-IN" sz="1100" dirty="0" err="1" smtClean="0">
              <a:latin typeface="Times New Roman" panose="02020603050405020304" pitchFamily="18" charset="0"/>
              <a:cs typeface="Times New Roman" panose="02020603050405020304" pitchFamily="18" charset="0"/>
            </a:rPr>
            <a:t>Swedium</a:t>
          </a:r>
          <a:r>
            <a:rPr lang="en-IN" sz="1100" dirty="0" smtClean="0">
              <a:latin typeface="Times New Roman" panose="02020603050405020304" pitchFamily="18" charset="0"/>
              <a:cs typeface="Times New Roman" panose="02020603050405020304" pitchFamily="18" charset="0"/>
            </a:rPr>
            <a:t> as an European Company</a:t>
          </a:r>
          <a:endParaRPr lang="en-IN" sz="1100" dirty="0">
            <a:latin typeface="Times New Roman" panose="02020603050405020304" pitchFamily="18" charset="0"/>
            <a:cs typeface="Times New Roman" panose="02020603050405020304" pitchFamily="18" charset="0"/>
          </a:endParaRPr>
        </a:p>
      </dgm:t>
    </dgm:pt>
    <dgm:pt modelId="{2C68B95E-0A3E-453A-80AA-A4EAB9544E04}" type="parTrans" cxnId="{7F3C471F-AE58-4C7F-B0E8-2289F25A69C2}">
      <dgm:prSet/>
      <dgm:spPr/>
      <dgm:t>
        <a:bodyPr/>
        <a:lstStyle/>
        <a:p>
          <a:endParaRPr lang="en-IN"/>
        </a:p>
      </dgm:t>
    </dgm:pt>
    <dgm:pt modelId="{D700BB41-FBB6-428C-AEE5-C49BB2417076}" type="sibTrans" cxnId="{7F3C471F-AE58-4C7F-B0E8-2289F25A69C2}">
      <dgm:prSet/>
      <dgm:spPr/>
      <dgm:t>
        <a:bodyPr/>
        <a:lstStyle/>
        <a:p>
          <a:endParaRPr lang="en-IN"/>
        </a:p>
      </dgm:t>
    </dgm:pt>
    <dgm:pt modelId="{FBC94460-55CC-4D33-BDC2-79A8B87CD0B9}">
      <dgm:prSet phldrT="[Text]" custT="1"/>
      <dgm:spPr/>
      <dgm:t>
        <a:bodyPr/>
        <a:lstStyle/>
        <a:p>
          <a:r>
            <a:rPr lang="en-IN" sz="1200" dirty="0" smtClean="0">
              <a:latin typeface="Times New Roman" panose="02020603050405020304" pitchFamily="18" charset="0"/>
              <a:cs typeface="Times New Roman" panose="02020603050405020304" pitchFamily="18" charset="0"/>
            </a:rPr>
            <a:t>No Bench Strength</a:t>
          </a:r>
          <a:endParaRPr lang="en-IN" sz="1200" dirty="0">
            <a:latin typeface="Times New Roman" panose="02020603050405020304" pitchFamily="18" charset="0"/>
            <a:cs typeface="Times New Roman" panose="02020603050405020304" pitchFamily="18" charset="0"/>
          </a:endParaRPr>
        </a:p>
      </dgm:t>
    </dgm:pt>
    <dgm:pt modelId="{C847A675-87BB-4395-BF72-36BA87D50D76}" type="parTrans" cxnId="{83534B4D-6568-4CA3-92A9-E3E83F0F07BF}">
      <dgm:prSet/>
      <dgm:spPr/>
      <dgm:t>
        <a:bodyPr/>
        <a:lstStyle/>
        <a:p>
          <a:endParaRPr lang="en-IN"/>
        </a:p>
      </dgm:t>
    </dgm:pt>
    <dgm:pt modelId="{BA5C2167-FFEE-4DA6-9F83-385EF0CCFF29}" type="sibTrans" cxnId="{83534B4D-6568-4CA3-92A9-E3E83F0F07BF}">
      <dgm:prSet/>
      <dgm:spPr/>
      <dgm:t>
        <a:bodyPr/>
        <a:lstStyle/>
        <a:p>
          <a:endParaRPr lang="en-IN"/>
        </a:p>
      </dgm:t>
    </dgm:pt>
    <dgm:pt modelId="{CC4608A1-C045-4C0E-9E45-5CFFB32488BA}">
      <dgm:prSet phldrT="[Text]" custT="1"/>
      <dgm:spPr/>
      <dgm:t>
        <a:bodyPr/>
        <a:lstStyle/>
        <a:p>
          <a:r>
            <a:rPr lang="en-IN" sz="2000" b="1" dirty="0" smtClean="0">
              <a:latin typeface="Times New Roman" panose="02020603050405020304" pitchFamily="18" charset="0"/>
              <a:cs typeface="Times New Roman" panose="02020603050405020304" pitchFamily="18" charset="0"/>
            </a:rPr>
            <a:t>Threat</a:t>
          </a:r>
          <a:endParaRPr lang="en-IN" sz="2000" b="1" dirty="0">
            <a:latin typeface="Times New Roman" panose="02020603050405020304" pitchFamily="18" charset="0"/>
            <a:cs typeface="Times New Roman" panose="02020603050405020304" pitchFamily="18" charset="0"/>
          </a:endParaRPr>
        </a:p>
      </dgm:t>
    </dgm:pt>
    <dgm:pt modelId="{8EDEB8A0-2D53-49E0-BA75-BBAEDC7CAF93}" type="sibTrans" cxnId="{FBADA421-B990-436C-A69E-AFE688A01716}">
      <dgm:prSet/>
      <dgm:spPr/>
      <dgm:t>
        <a:bodyPr/>
        <a:lstStyle/>
        <a:p>
          <a:endParaRPr lang="en-IN"/>
        </a:p>
      </dgm:t>
    </dgm:pt>
    <dgm:pt modelId="{C0FD9642-7F2D-42CB-A11F-A4C8D9AA6AD5}" type="parTrans" cxnId="{FBADA421-B990-436C-A69E-AFE688A01716}">
      <dgm:prSet/>
      <dgm:spPr/>
      <dgm:t>
        <a:bodyPr/>
        <a:lstStyle/>
        <a:p>
          <a:endParaRPr lang="en-IN"/>
        </a:p>
      </dgm:t>
    </dgm:pt>
    <dgm:pt modelId="{383B579E-B86E-471A-87E1-C074A723F1A2}">
      <dgm:prSet phldrT="[Text]"/>
      <dgm:spPr/>
      <dgm:t>
        <a:bodyPr/>
        <a:lstStyle/>
        <a:p>
          <a:endParaRPr lang="en-IN" sz="900" dirty="0"/>
        </a:p>
      </dgm:t>
    </dgm:pt>
    <dgm:pt modelId="{71443CBF-78EA-4BE5-8502-9401F26760F2}" type="sibTrans" cxnId="{EC3A4123-4A00-488E-810F-ADA24E085B0C}">
      <dgm:prSet/>
      <dgm:spPr/>
      <dgm:t>
        <a:bodyPr/>
        <a:lstStyle/>
        <a:p>
          <a:endParaRPr lang="en-IN"/>
        </a:p>
      </dgm:t>
    </dgm:pt>
    <dgm:pt modelId="{20F46854-4729-4899-A34C-FD0E775EB9FD}" type="parTrans" cxnId="{EC3A4123-4A00-488E-810F-ADA24E085B0C}">
      <dgm:prSet/>
      <dgm:spPr/>
      <dgm:t>
        <a:bodyPr/>
        <a:lstStyle/>
        <a:p>
          <a:endParaRPr lang="en-IN"/>
        </a:p>
      </dgm:t>
    </dgm:pt>
    <dgm:pt modelId="{6FFBA483-36E4-45CE-8C59-4F8640D452D7}">
      <dgm:prSet phldrT="[Text]" custT="1"/>
      <dgm:spPr/>
      <dgm:t>
        <a:bodyPr/>
        <a:lstStyle/>
        <a:p>
          <a:r>
            <a:rPr lang="en-IN" sz="2000" b="1" dirty="0" smtClean="0">
              <a:latin typeface="Times New Roman" panose="02020603050405020304" pitchFamily="18" charset="0"/>
              <a:cs typeface="Times New Roman" panose="02020603050405020304" pitchFamily="18" charset="0"/>
            </a:rPr>
            <a:t>Opportunity</a:t>
          </a:r>
          <a:endParaRPr lang="en-IN" sz="2000" b="1" dirty="0">
            <a:latin typeface="Times New Roman" panose="02020603050405020304" pitchFamily="18" charset="0"/>
            <a:cs typeface="Times New Roman" panose="02020603050405020304" pitchFamily="18" charset="0"/>
          </a:endParaRPr>
        </a:p>
      </dgm:t>
    </dgm:pt>
    <dgm:pt modelId="{7A52C3B5-388E-4132-ACBE-1EBF621946A6}" type="sibTrans" cxnId="{6D3E56D4-16F9-4F61-A7C5-A52AE3852654}">
      <dgm:prSet/>
      <dgm:spPr/>
      <dgm:t>
        <a:bodyPr/>
        <a:lstStyle/>
        <a:p>
          <a:endParaRPr lang="en-IN"/>
        </a:p>
      </dgm:t>
    </dgm:pt>
    <dgm:pt modelId="{08C6D26E-6388-4619-A877-7E34A1CB5D4E}" type="parTrans" cxnId="{6D3E56D4-16F9-4F61-A7C5-A52AE3852654}">
      <dgm:prSet/>
      <dgm:spPr/>
      <dgm:t>
        <a:bodyPr/>
        <a:lstStyle/>
        <a:p>
          <a:endParaRPr lang="en-IN"/>
        </a:p>
      </dgm:t>
    </dgm:pt>
    <dgm:pt modelId="{D580F7D5-8A3C-479E-9F05-BFA2656716A9}">
      <dgm:prSet phldrT="[Text]" custT="1"/>
      <dgm:spPr/>
      <dgm:t>
        <a:bodyPr/>
        <a:lstStyle/>
        <a:p>
          <a:r>
            <a:rPr lang="en-IN" sz="1100" dirty="0" smtClean="0">
              <a:latin typeface="Times New Roman" panose="02020603050405020304" pitchFamily="18" charset="0"/>
              <a:cs typeface="Times New Roman" panose="02020603050405020304" pitchFamily="18" charset="0"/>
            </a:rPr>
            <a:t>Exploring new geography</a:t>
          </a:r>
          <a:r>
            <a:rPr lang="en-IN" sz="900" dirty="0" smtClean="0"/>
            <a:t>.</a:t>
          </a:r>
          <a:endParaRPr lang="en-IN" sz="900" dirty="0"/>
        </a:p>
      </dgm:t>
    </dgm:pt>
    <dgm:pt modelId="{4A3D9E30-8D01-41B3-AC24-5ABD4C7F92E6}" type="parTrans" cxnId="{13B33308-7B5E-40AC-A3BD-D4161CEB469F}">
      <dgm:prSet/>
      <dgm:spPr/>
      <dgm:t>
        <a:bodyPr/>
        <a:lstStyle/>
        <a:p>
          <a:endParaRPr lang="en-IN"/>
        </a:p>
      </dgm:t>
    </dgm:pt>
    <dgm:pt modelId="{19574BE1-40F0-4A9B-893A-4C741DB3C5B6}" type="sibTrans" cxnId="{13B33308-7B5E-40AC-A3BD-D4161CEB469F}">
      <dgm:prSet/>
      <dgm:spPr/>
      <dgm:t>
        <a:bodyPr/>
        <a:lstStyle/>
        <a:p>
          <a:endParaRPr lang="en-IN"/>
        </a:p>
      </dgm:t>
    </dgm:pt>
    <dgm:pt modelId="{ADE08484-ECB0-4745-B780-8F54418FC880}">
      <dgm:prSet phldrT="[Text]"/>
      <dgm:spPr/>
      <dgm:t>
        <a:bodyPr/>
        <a:lstStyle/>
        <a:p>
          <a:endParaRPr lang="en-IN" sz="900" dirty="0"/>
        </a:p>
      </dgm:t>
    </dgm:pt>
    <dgm:pt modelId="{B6E30E4F-F6BA-4686-A168-7C63F7CD4536}" type="parTrans" cxnId="{B42E7D34-5635-471F-A729-1E7C00DD9099}">
      <dgm:prSet/>
      <dgm:spPr/>
      <dgm:t>
        <a:bodyPr/>
        <a:lstStyle/>
        <a:p>
          <a:endParaRPr lang="en-IN"/>
        </a:p>
      </dgm:t>
    </dgm:pt>
    <dgm:pt modelId="{C85DF96F-0A70-4E99-9B0B-69BE61890A84}" type="sibTrans" cxnId="{B42E7D34-5635-471F-A729-1E7C00DD9099}">
      <dgm:prSet/>
      <dgm:spPr/>
      <dgm:t>
        <a:bodyPr/>
        <a:lstStyle/>
        <a:p>
          <a:endParaRPr lang="en-IN"/>
        </a:p>
      </dgm:t>
    </dgm:pt>
    <dgm:pt modelId="{0ABA8809-BBA3-4D5E-9ECC-28977C698887}">
      <dgm:prSet phldrT="[Text]" custT="1"/>
      <dgm:spPr/>
      <dgm:t>
        <a:bodyPr/>
        <a:lstStyle/>
        <a:p>
          <a:r>
            <a:rPr lang="en-IN" sz="1100" dirty="0" smtClean="0">
              <a:latin typeface="Times New Roman" panose="02020603050405020304" pitchFamily="18" charset="0"/>
              <a:cs typeface="Times New Roman" panose="02020603050405020304" pitchFamily="18" charset="0"/>
            </a:rPr>
            <a:t>Fierce Competition</a:t>
          </a:r>
          <a:endParaRPr lang="en-IN" sz="1100" dirty="0">
            <a:latin typeface="Times New Roman" panose="02020603050405020304" pitchFamily="18" charset="0"/>
            <a:cs typeface="Times New Roman" panose="02020603050405020304" pitchFamily="18" charset="0"/>
          </a:endParaRPr>
        </a:p>
      </dgm:t>
    </dgm:pt>
    <dgm:pt modelId="{42CAF199-9FE4-40E9-8A3B-464D05E6C4CC}" type="parTrans" cxnId="{2CFAB5E4-6E83-443D-B1CB-F58CAA64801C}">
      <dgm:prSet/>
      <dgm:spPr/>
      <dgm:t>
        <a:bodyPr/>
        <a:lstStyle/>
        <a:p>
          <a:endParaRPr lang="en-IN"/>
        </a:p>
      </dgm:t>
    </dgm:pt>
    <dgm:pt modelId="{0D6DDBAB-E3F0-4B1B-BF47-F4B56FBA2F88}" type="sibTrans" cxnId="{2CFAB5E4-6E83-443D-B1CB-F58CAA64801C}">
      <dgm:prSet/>
      <dgm:spPr/>
      <dgm:t>
        <a:bodyPr/>
        <a:lstStyle/>
        <a:p>
          <a:endParaRPr lang="en-IN"/>
        </a:p>
      </dgm:t>
    </dgm:pt>
    <dgm:pt modelId="{EB55333E-568A-4D49-BBD4-64992F31F60C}">
      <dgm:prSet phldrT="[Text]" custT="1"/>
      <dgm:spPr/>
      <dgm:t>
        <a:bodyPr/>
        <a:lstStyle/>
        <a:p>
          <a:r>
            <a:rPr lang="en-IN" sz="1100" dirty="0" smtClean="0">
              <a:latin typeface="Times New Roman" panose="02020603050405020304" pitchFamily="18" charset="0"/>
              <a:cs typeface="Times New Roman" panose="02020603050405020304" pitchFamily="18" charset="0"/>
            </a:rPr>
            <a:t>Constant Changing laws in immigration and trade agreements like Trans pacific pact(TPP) and Brexit</a:t>
          </a:r>
          <a:endParaRPr lang="en-IN" sz="1100" dirty="0">
            <a:latin typeface="Times New Roman" panose="02020603050405020304" pitchFamily="18" charset="0"/>
            <a:cs typeface="Times New Roman" panose="02020603050405020304" pitchFamily="18" charset="0"/>
          </a:endParaRPr>
        </a:p>
      </dgm:t>
    </dgm:pt>
    <dgm:pt modelId="{A688CA8B-467A-43CC-BBFA-2AB171C420F9}" type="parTrans" cxnId="{D8706739-7B51-4B44-8187-A72072A0B08C}">
      <dgm:prSet/>
      <dgm:spPr/>
      <dgm:t>
        <a:bodyPr/>
        <a:lstStyle/>
        <a:p>
          <a:endParaRPr lang="en-IN"/>
        </a:p>
      </dgm:t>
    </dgm:pt>
    <dgm:pt modelId="{EF7D5AF0-CC3D-4993-A8C8-AD569D2F1EAA}" type="sibTrans" cxnId="{D8706739-7B51-4B44-8187-A72072A0B08C}">
      <dgm:prSet/>
      <dgm:spPr/>
      <dgm:t>
        <a:bodyPr/>
        <a:lstStyle/>
        <a:p>
          <a:endParaRPr lang="en-IN"/>
        </a:p>
      </dgm:t>
    </dgm:pt>
    <dgm:pt modelId="{65AE30FE-E586-472A-8ECB-75C551A32B51}" type="pres">
      <dgm:prSet presAssocID="{2CBB697A-33AF-40B8-A784-0D909005BF81}" presName="cycleMatrixDiagram" presStyleCnt="0">
        <dgm:presLayoutVars>
          <dgm:chMax val="1"/>
          <dgm:dir/>
          <dgm:animLvl val="lvl"/>
          <dgm:resizeHandles val="exact"/>
        </dgm:presLayoutVars>
      </dgm:prSet>
      <dgm:spPr/>
      <dgm:t>
        <a:bodyPr/>
        <a:lstStyle/>
        <a:p>
          <a:endParaRPr lang="en-IN"/>
        </a:p>
      </dgm:t>
    </dgm:pt>
    <dgm:pt modelId="{7BC5F181-F0DE-4CA7-ABA1-9F50B5F71682}" type="pres">
      <dgm:prSet presAssocID="{2CBB697A-33AF-40B8-A784-0D909005BF81}" presName="children" presStyleCnt="0"/>
      <dgm:spPr/>
    </dgm:pt>
    <dgm:pt modelId="{C8A33010-235B-4674-99A0-42B208F4A1A6}" type="pres">
      <dgm:prSet presAssocID="{2CBB697A-33AF-40B8-A784-0D909005BF81}" presName="child1group" presStyleCnt="0"/>
      <dgm:spPr/>
    </dgm:pt>
    <dgm:pt modelId="{A75DBE35-1028-4B6D-9DAE-EA6213E1F4E8}" type="pres">
      <dgm:prSet presAssocID="{2CBB697A-33AF-40B8-A784-0D909005BF81}" presName="child1" presStyleLbl="bgAcc1" presStyleIdx="0" presStyleCnt="4"/>
      <dgm:spPr/>
      <dgm:t>
        <a:bodyPr/>
        <a:lstStyle/>
        <a:p>
          <a:endParaRPr lang="en-IN"/>
        </a:p>
      </dgm:t>
    </dgm:pt>
    <dgm:pt modelId="{B7993908-2ED3-4101-93D9-4E86AF3D5B48}" type="pres">
      <dgm:prSet presAssocID="{2CBB697A-33AF-40B8-A784-0D909005BF81}" presName="child1Text" presStyleLbl="bgAcc1" presStyleIdx="0" presStyleCnt="4">
        <dgm:presLayoutVars>
          <dgm:bulletEnabled val="1"/>
        </dgm:presLayoutVars>
      </dgm:prSet>
      <dgm:spPr/>
      <dgm:t>
        <a:bodyPr/>
        <a:lstStyle/>
        <a:p>
          <a:endParaRPr lang="en-IN"/>
        </a:p>
      </dgm:t>
    </dgm:pt>
    <dgm:pt modelId="{9A8A5EEA-4062-463C-B121-7EBF45B22F66}" type="pres">
      <dgm:prSet presAssocID="{2CBB697A-33AF-40B8-A784-0D909005BF81}" presName="child2group" presStyleCnt="0"/>
      <dgm:spPr/>
    </dgm:pt>
    <dgm:pt modelId="{08725B62-C7F8-4FA4-B4A5-C96FBB965FCC}" type="pres">
      <dgm:prSet presAssocID="{2CBB697A-33AF-40B8-A784-0D909005BF81}" presName="child2" presStyleLbl="bgAcc1" presStyleIdx="1" presStyleCnt="4" custLinFactNeighborY="-1350"/>
      <dgm:spPr/>
      <dgm:t>
        <a:bodyPr/>
        <a:lstStyle/>
        <a:p>
          <a:endParaRPr lang="en-IN"/>
        </a:p>
      </dgm:t>
    </dgm:pt>
    <dgm:pt modelId="{1AB41653-7274-4BA3-9CF4-3CF5668B172F}" type="pres">
      <dgm:prSet presAssocID="{2CBB697A-33AF-40B8-A784-0D909005BF81}" presName="child2Text" presStyleLbl="bgAcc1" presStyleIdx="1" presStyleCnt="4">
        <dgm:presLayoutVars>
          <dgm:bulletEnabled val="1"/>
        </dgm:presLayoutVars>
      </dgm:prSet>
      <dgm:spPr/>
      <dgm:t>
        <a:bodyPr/>
        <a:lstStyle/>
        <a:p>
          <a:endParaRPr lang="en-IN"/>
        </a:p>
      </dgm:t>
    </dgm:pt>
    <dgm:pt modelId="{DB06AE0D-64D4-4908-A966-AAAB7FFCA1AF}" type="pres">
      <dgm:prSet presAssocID="{2CBB697A-33AF-40B8-A784-0D909005BF81}" presName="child3group" presStyleCnt="0"/>
      <dgm:spPr/>
    </dgm:pt>
    <dgm:pt modelId="{A3B90078-1EED-404C-9C04-D725E0A06B9F}" type="pres">
      <dgm:prSet presAssocID="{2CBB697A-33AF-40B8-A784-0D909005BF81}" presName="child3" presStyleLbl="bgAcc1" presStyleIdx="2" presStyleCnt="4" custLinFactNeighborX="15453" custLinFactNeighborY="-900"/>
      <dgm:spPr/>
      <dgm:t>
        <a:bodyPr/>
        <a:lstStyle/>
        <a:p>
          <a:endParaRPr lang="en-IN"/>
        </a:p>
      </dgm:t>
    </dgm:pt>
    <dgm:pt modelId="{21412A80-4734-41BF-B9CE-C5E93CAEF365}" type="pres">
      <dgm:prSet presAssocID="{2CBB697A-33AF-40B8-A784-0D909005BF81}" presName="child3Text" presStyleLbl="bgAcc1" presStyleIdx="2" presStyleCnt="4">
        <dgm:presLayoutVars>
          <dgm:bulletEnabled val="1"/>
        </dgm:presLayoutVars>
      </dgm:prSet>
      <dgm:spPr/>
      <dgm:t>
        <a:bodyPr/>
        <a:lstStyle/>
        <a:p>
          <a:endParaRPr lang="en-IN"/>
        </a:p>
      </dgm:t>
    </dgm:pt>
    <dgm:pt modelId="{CFCEE56F-CE64-42A8-9179-FA8346457E87}" type="pres">
      <dgm:prSet presAssocID="{2CBB697A-33AF-40B8-A784-0D909005BF81}" presName="child4group" presStyleCnt="0"/>
      <dgm:spPr/>
    </dgm:pt>
    <dgm:pt modelId="{B484D185-6593-4894-89D0-AEE4019DACC4}" type="pres">
      <dgm:prSet presAssocID="{2CBB697A-33AF-40B8-A784-0D909005BF81}" presName="child4" presStyleLbl="bgAcc1" presStyleIdx="3" presStyleCnt="4" custLinFactNeighborX="-14287" custLinFactNeighborY="900"/>
      <dgm:spPr/>
      <dgm:t>
        <a:bodyPr/>
        <a:lstStyle/>
        <a:p>
          <a:endParaRPr lang="en-IN"/>
        </a:p>
      </dgm:t>
    </dgm:pt>
    <dgm:pt modelId="{BC9FCA9D-D834-4CA9-893A-40691769CBD7}" type="pres">
      <dgm:prSet presAssocID="{2CBB697A-33AF-40B8-A784-0D909005BF81}" presName="child4Text" presStyleLbl="bgAcc1" presStyleIdx="3" presStyleCnt="4">
        <dgm:presLayoutVars>
          <dgm:bulletEnabled val="1"/>
        </dgm:presLayoutVars>
      </dgm:prSet>
      <dgm:spPr/>
      <dgm:t>
        <a:bodyPr/>
        <a:lstStyle/>
        <a:p>
          <a:endParaRPr lang="en-IN"/>
        </a:p>
      </dgm:t>
    </dgm:pt>
    <dgm:pt modelId="{E57104DC-4460-48C9-883A-291900819A24}" type="pres">
      <dgm:prSet presAssocID="{2CBB697A-33AF-40B8-A784-0D909005BF81}" presName="childPlaceholder" presStyleCnt="0"/>
      <dgm:spPr/>
    </dgm:pt>
    <dgm:pt modelId="{C985126C-32D7-44E6-B37E-38D0D8D63FA1}" type="pres">
      <dgm:prSet presAssocID="{2CBB697A-33AF-40B8-A784-0D909005BF81}" presName="circle" presStyleCnt="0"/>
      <dgm:spPr/>
    </dgm:pt>
    <dgm:pt modelId="{F7BC4CE3-7952-4243-A71F-F04CE2F4BA63}" type="pres">
      <dgm:prSet presAssocID="{2CBB697A-33AF-40B8-A784-0D909005BF81}" presName="quadrant1" presStyleLbl="node1" presStyleIdx="0" presStyleCnt="4">
        <dgm:presLayoutVars>
          <dgm:chMax val="1"/>
          <dgm:bulletEnabled val="1"/>
        </dgm:presLayoutVars>
      </dgm:prSet>
      <dgm:spPr/>
      <dgm:t>
        <a:bodyPr/>
        <a:lstStyle/>
        <a:p>
          <a:endParaRPr lang="en-IN"/>
        </a:p>
      </dgm:t>
    </dgm:pt>
    <dgm:pt modelId="{B326B4F8-EAF3-44BD-8A74-B4D35A3E935D}" type="pres">
      <dgm:prSet presAssocID="{2CBB697A-33AF-40B8-A784-0D909005BF81}" presName="quadrant2" presStyleLbl="node1" presStyleIdx="1" presStyleCnt="4">
        <dgm:presLayoutVars>
          <dgm:chMax val="1"/>
          <dgm:bulletEnabled val="1"/>
        </dgm:presLayoutVars>
      </dgm:prSet>
      <dgm:spPr/>
      <dgm:t>
        <a:bodyPr/>
        <a:lstStyle/>
        <a:p>
          <a:endParaRPr lang="en-IN"/>
        </a:p>
      </dgm:t>
    </dgm:pt>
    <dgm:pt modelId="{3DADE329-6B91-46C5-B5AD-7494D76CA9AC}" type="pres">
      <dgm:prSet presAssocID="{2CBB697A-33AF-40B8-A784-0D909005BF81}" presName="quadrant3" presStyleLbl="node1" presStyleIdx="2" presStyleCnt="4">
        <dgm:presLayoutVars>
          <dgm:chMax val="1"/>
          <dgm:bulletEnabled val="1"/>
        </dgm:presLayoutVars>
      </dgm:prSet>
      <dgm:spPr/>
      <dgm:t>
        <a:bodyPr/>
        <a:lstStyle/>
        <a:p>
          <a:endParaRPr lang="en-IN"/>
        </a:p>
      </dgm:t>
    </dgm:pt>
    <dgm:pt modelId="{298A2805-6A94-4E8A-9CEE-00D1200D6C12}" type="pres">
      <dgm:prSet presAssocID="{2CBB697A-33AF-40B8-A784-0D909005BF81}" presName="quadrant4" presStyleLbl="node1" presStyleIdx="3" presStyleCnt="4" custLinFactNeighborX="-1367" custLinFactNeighborY="342">
        <dgm:presLayoutVars>
          <dgm:chMax val="1"/>
          <dgm:bulletEnabled val="1"/>
        </dgm:presLayoutVars>
      </dgm:prSet>
      <dgm:spPr/>
      <dgm:t>
        <a:bodyPr/>
        <a:lstStyle/>
        <a:p>
          <a:endParaRPr lang="en-IN"/>
        </a:p>
      </dgm:t>
    </dgm:pt>
    <dgm:pt modelId="{9E944648-52B6-4C23-8213-15DC6054C30C}" type="pres">
      <dgm:prSet presAssocID="{2CBB697A-33AF-40B8-A784-0D909005BF81}" presName="quadrantPlaceholder" presStyleCnt="0"/>
      <dgm:spPr/>
    </dgm:pt>
    <dgm:pt modelId="{EBC4BD66-46A1-47A5-BE8E-158D3C506C7D}" type="pres">
      <dgm:prSet presAssocID="{2CBB697A-33AF-40B8-A784-0D909005BF81}" presName="center1" presStyleLbl="fgShp" presStyleIdx="0" presStyleCnt="2"/>
      <dgm:spPr/>
    </dgm:pt>
    <dgm:pt modelId="{08CC08F6-B08A-4660-AD7F-1A24FD3CEE2A}" type="pres">
      <dgm:prSet presAssocID="{2CBB697A-33AF-40B8-A784-0D909005BF81}" presName="center2" presStyleLbl="fgShp" presStyleIdx="1" presStyleCnt="2"/>
      <dgm:spPr/>
    </dgm:pt>
  </dgm:ptLst>
  <dgm:cxnLst>
    <dgm:cxn modelId="{9333A3C0-84B3-4FAC-ABD4-70E30199F637}" type="presOf" srcId="{47F3E824-6A21-4AE0-8A73-5C42DB1453FF}" destId="{B7993908-2ED3-4101-93D9-4E86AF3D5B48}" srcOrd="1" destOrd="1" presId="urn:microsoft.com/office/officeart/2005/8/layout/cycle4"/>
    <dgm:cxn modelId="{D7B4BC25-0682-472E-9F4B-DB233817681E}" type="presOf" srcId="{27DA0415-1DEF-43AA-A594-3442D76CCA59}" destId="{BC9FCA9D-D834-4CA9-893A-40691769CBD7}" srcOrd="1" destOrd="0" presId="urn:microsoft.com/office/officeart/2005/8/layout/cycle4"/>
    <dgm:cxn modelId="{D3ED7655-7AE2-4E7E-8003-95829C199BBB}" type="presOf" srcId="{CC4608A1-C045-4C0E-9E45-5CFFB32488BA}" destId="{298A2805-6A94-4E8A-9CEE-00D1200D6C12}" srcOrd="0" destOrd="0" presId="urn:microsoft.com/office/officeart/2005/8/layout/cycle4"/>
    <dgm:cxn modelId="{EC3A4123-4A00-488E-810F-ADA24E085B0C}" srcId="{CAA0F508-9E4E-4670-9AE1-B8AA9F0A5C67}" destId="{383B579E-B86E-471A-87E1-C074A723F1A2}" srcOrd="2" destOrd="0" parTransId="{20F46854-4729-4899-A34C-FD0E775EB9FD}" sibTransId="{71443CBF-78EA-4BE5-8502-9401F26760F2}"/>
    <dgm:cxn modelId="{47167E53-F3BD-4F2C-AD09-CBFB5CCD2B22}" type="presOf" srcId="{D580F7D5-8A3C-479E-9F05-BFA2656716A9}" destId="{A3B90078-1EED-404C-9C04-D725E0A06B9F}" srcOrd="0" destOrd="1" presId="urn:microsoft.com/office/officeart/2005/8/layout/cycle4"/>
    <dgm:cxn modelId="{49FD3022-BC0C-4B55-97B0-4C4AF5D27FF1}" type="presOf" srcId="{27DA0415-1DEF-43AA-A594-3442D76CCA59}" destId="{B484D185-6593-4894-89D0-AEE4019DACC4}" srcOrd="0" destOrd="0" presId="urn:microsoft.com/office/officeart/2005/8/layout/cycle4"/>
    <dgm:cxn modelId="{A64BA1F6-1D7B-4281-980E-DF6675059A7E}" type="presOf" srcId="{8673BA7A-2635-4722-A188-A2D18B17A6AD}" destId="{A75DBE35-1028-4B6D-9DAE-EA6213E1F4E8}" srcOrd="0" destOrd="3" presId="urn:microsoft.com/office/officeart/2005/8/layout/cycle4"/>
    <dgm:cxn modelId="{D8706739-7B51-4B44-8187-A72072A0B08C}" srcId="{CC4608A1-C045-4C0E-9E45-5CFFB32488BA}" destId="{EB55333E-568A-4D49-BBD4-64992F31F60C}" srcOrd="2" destOrd="0" parTransId="{A688CA8B-467A-43CC-BBFA-2AB171C420F9}" sibTransId="{EF7D5AF0-CC3D-4993-A8C8-AD569D2F1EAA}"/>
    <dgm:cxn modelId="{DFD45725-261E-4F11-BE16-6044F4CD09CA}" type="presOf" srcId="{ADE08484-ECB0-4745-B780-8F54418FC880}" destId="{B484D185-6593-4894-89D0-AEE4019DACC4}" srcOrd="0" destOrd="3" presId="urn:microsoft.com/office/officeart/2005/8/layout/cycle4"/>
    <dgm:cxn modelId="{F396480F-1F8A-424D-900C-F0B64BD032BF}" type="presOf" srcId="{CAA0F508-9E4E-4670-9AE1-B8AA9F0A5C67}" destId="{B326B4F8-EAF3-44BD-8A74-B4D35A3E935D}" srcOrd="0" destOrd="0" presId="urn:microsoft.com/office/officeart/2005/8/layout/cycle4"/>
    <dgm:cxn modelId="{0C9E3622-5EBF-4DC6-923F-4732DC7E083F}" type="presOf" srcId="{723733E9-431B-4196-8ADF-1251AA7D2C2B}" destId="{A3B90078-1EED-404C-9C04-D725E0A06B9F}" srcOrd="0" destOrd="0" presId="urn:microsoft.com/office/officeart/2005/8/layout/cycle4"/>
    <dgm:cxn modelId="{B2E3B0B3-1167-4D06-82FE-AD38401FA696}" type="presOf" srcId="{723733E9-431B-4196-8ADF-1251AA7D2C2B}" destId="{21412A80-4734-41BF-B9CE-C5E93CAEF365}" srcOrd="1" destOrd="0" presId="urn:microsoft.com/office/officeart/2005/8/layout/cycle4"/>
    <dgm:cxn modelId="{9E71E677-6103-426D-A5D8-3D2C82780334}" type="presOf" srcId="{0ABA8809-BBA3-4D5E-9ECC-28977C698887}" destId="{B484D185-6593-4894-89D0-AEE4019DACC4}" srcOrd="0" destOrd="1" presId="urn:microsoft.com/office/officeart/2005/8/layout/cycle4"/>
    <dgm:cxn modelId="{EDCC75BE-892A-4B3D-B2FA-F110C3475796}" type="presOf" srcId="{ADE08484-ECB0-4745-B780-8F54418FC880}" destId="{BC9FCA9D-D834-4CA9-893A-40691769CBD7}" srcOrd="1" destOrd="3" presId="urn:microsoft.com/office/officeart/2005/8/layout/cycle4"/>
    <dgm:cxn modelId="{C6FB49F3-AAF5-4CDB-8784-DE464848E1B8}" type="presOf" srcId="{44BB0509-CE0F-4E89-B284-66FE8E96218B}" destId="{08725B62-C7F8-4FA4-B4A5-C96FBB965FCC}" srcOrd="0" destOrd="0" presId="urn:microsoft.com/office/officeart/2005/8/layout/cycle4"/>
    <dgm:cxn modelId="{83534B4D-6568-4CA3-92A9-E3E83F0F07BF}" srcId="{CAA0F508-9E4E-4670-9AE1-B8AA9F0A5C67}" destId="{FBC94460-55CC-4D33-BDC2-79A8B87CD0B9}" srcOrd="1" destOrd="0" parTransId="{C847A675-87BB-4395-BF72-36BA87D50D76}" sibTransId="{BA5C2167-FFEE-4DA6-9F83-385EF0CCFF29}"/>
    <dgm:cxn modelId="{1D48C6BC-5B88-48AB-9376-1A52C8515853}" srcId="{2CBB697A-33AF-40B8-A784-0D909005BF81}" destId="{734B8DA0-BFA6-4257-A398-8543E8B35E4B}" srcOrd="0" destOrd="0" parTransId="{A712ABEF-45E1-40CD-955A-6D544714D709}" sibTransId="{4A40B81B-5D57-468C-BB5A-EE6D690FFF35}"/>
    <dgm:cxn modelId="{82DFB4CF-879C-474C-9CAE-CED7F7EC895B}" type="presOf" srcId="{B611CD4B-B7DA-4AA8-A477-D9230EAA44DF}" destId="{B7993908-2ED3-4101-93D9-4E86AF3D5B48}" srcOrd="1" destOrd="2" presId="urn:microsoft.com/office/officeart/2005/8/layout/cycle4"/>
    <dgm:cxn modelId="{46810FDD-B921-4DBC-BAF1-0809BC89E707}" type="presOf" srcId="{FBC94460-55CC-4D33-BDC2-79A8B87CD0B9}" destId="{08725B62-C7F8-4FA4-B4A5-C96FBB965FCC}" srcOrd="0" destOrd="1" presId="urn:microsoft.com/office/officeart/2005/8/layout/cycle4"/>
    <dgm:cxn modelId="{5ADAD70B-1E6D-4FAE-9353-5BF35E2ADF56}" type="presOf" srcId="{D580F7D5-8A3C-479E-9F05-BFA2656716A9}" destId="{21412A80-4734-41BF-B9CE-C5E93CAEF365}" srcOrd="1" destOrd="1" presId="urn:microsoft.com/office/officeart/2005/8/layout/cycle4"/>
    <dgm:cxn modelId="{648BB120-2DF2-4283-BB14-EB276C6EC73A}" srcId="{6FFBA483-36E4-45CE-8C59-4F8640D452D7}" destId="{723733E9-431B-4196-8ADF-1251AA7D2C2B}" srcOrd="0" destOrd="0" parTransId="{3DBD7355-3B7F-4B0B-9CE7-17E70B178BA3}" sibTransId="{61A961A9-48B3-4A2D-A4C7-07CA393B4018}"/>
    <dgm:cxn modelId="{FCA7CD18-78A9-4C26-B34D-9135FF945BC1}" type="presOf" srcId="{8673BA7A-2635-4722-A188-A2D18B17A6AD}" destId="{B7993908-2ED3-4101-93D9-4E86AF3D5B48}" srcOrd="1" destOrd="3" presId="urn:microsoft.com/office/officeart/2005/8/layout/cycle4"/>
    <dgm:cxn modelId="{1F92069A-D3A0-461C-8820-E92C32F0F195}" srcId="{734B8DA0-BFA6-4257-A398-8543E8B35E4B}" destId="{AE42169F-932D-433C-9BA0-FBE78D689617}" srcOrd="0" destOrd="0" parTransId="{9672CA4D-5833-49BD-9151-EA4D092EC5FB}" sibTransId="{95738CA5-32DF-479A-946F-745658B79072}"/>
    <dgm:cxn modelId="{E9B4C9F8-AFDA-4176-A0CF-FA98D0083290}" srcId="{CAA0F508-9E4E-4670-9AE1-B8AA9F0A5C67}" destId="{44BB0509-CE0F-4E89-B284-66FE8E96218B}" srcOrd="0" destOrd="0" parTransId="{753D3AA1-A3C5-4421-93F1-BB5081EA1979}" sibTransId="{BA49987B-9728-453F-9576-C6C62727DED1}"/>
    <dgm:cxn modelId="{0249414D-BC48-45D2-AFD1-D7835BD543F4}" type="presOf" srcId="{383B579E-B86E-471A-87E1-C074A723F1A2}" destId="{08725B62-C7F8-4FA4-B4A5-C96FBB965FCC}" srcOrd="0" destOrd="2" presId="urn:microsoft.com/office/officeart/2005/8/layout/cycle4"/>
    <dgm:cxn modelId="{BFB9FCE8-0F25-4E6D-B9C9-6991F03CC1EA}" type="presOf" srcId="{EB55333E-568A-4D49-BBD4-64992F31F60C}" destId="{B484D185-6593-4894-89D0-AEE4019DACC4}" srcOrd="0" destOrd="2" presId="urn:microsoft.com/office/officeart/2005/8/layout/cycle4"/>
    <dgm:cxn modelId="{7F3C471F-AE58-4C7F-B0E8-2289F25A69C2}" srcId="{734B8DA0-BFA6-4257-A398-8543E8B35E4B}" destId="{8673BA7A-2635-4722-A188-A2D18B17A6AD}" srcOrd="3" destOrd="0" parTransId="{2C68B95E-0A3E-453A-80AA-A4EAB9544E04}" sibTransId="{D700BB41-FBB6-428C-AEE5-C49BB2417076}"/>
    <dgm:cxn modelId="{2846BFE6-DCC3-4D43-AA02-51419C1307BC}" type="presOf" srcId="{AE42169F-932D-433C-9BA0-FBE78D689617}" destId="{A75DBE35-1028-4B6D-9DAE-EA6213E1F4E8}" srcOrd="0" destOrd="0" presId="urn:microsoft.com/office/officeart/2005/8/layout/cycle4"/>
    <dgm:cxn modelId="{1EC62F42-5467-428B-A111-6A3FDB4155D7}" type="presOf" srcId="{FBC94460-55CC-4D33-BDC2-79A8B87CD0B9}" destId="{1AB41653-7274-4BA3-9CF4-3CF5668B172F}" srcOrd="1" destOrd="1" presId="urn:microsoft.com/office/officeart/2005/8/layout/cycle4"/>
    <dgm:cxn modelId="{AD0683EB-AB27-418F-B31B-C6E40471D191}" type="presOf" srcId="{44BB0509-CE0F-4E89-B284-66FE8E96218B}" destId="{1AB41653-7274-4BA3-9CF4-3CF5668B172F}" srcOrd="1" destOrd="0" presId="urn:microsoft.com/office/officeart/2005/8/layout/cycle4"/>
    <dgm:cxn modelId="{6E19F579-A223-436D-8AF4-8B72AB91CDD8}" type="presOf" srcId="{B611CD4B-B7DA-4AA8-A477-D9230EAA44DF}" destId="{A75DBE35-1028-4B6D-9DAE-EA6213E1F4E8}" srcOrd="0" destOrd="2" presId="urn:microsoft.com/office/officeart/2005/8/layout/cycle4"/>
    <dgm:cxn modelId="{CC16AC3F-F2C8-4D3F-BE46-3EA6A3609FEB}" type="presOf" srcId="{EB55333E-568A-4D49-BBD4-64992F31F60C}" destId="{BC9FCA9D-D834-4CA9-893A-40691769CBD7}" srcOrd="1" destOrd="2" presId="urn:microsoft.com/office/officeart/2005/8/layout/cycle4"/>
    <dgm:cxn modelId="{6D3E56D4-16F9-4F61-A7C5-A52AE3852654}" srcId="{2CBB697A-33AF-40B8-A784-0D909005BF81}" destId="{6FFBA483-36E4-45CE-8C59-4F8640D452D7}" srcOrd="2" destOrd="0" parTransId="{08C6D26E-6388-4619-A877-7E34A1CB5D4E}" sibTransId="{7A52C3B5-388E-4132-ACBE-1EBF621946A6}"/>
    <dgm:cxn modelId="{5FC281B7-ECF1-4EC0-85F4-9CE8EEF0D6AE}" type="presOf" srcId="{383B579E-B86E-471A-87E1-C074A723F1A2}" destId="{1AB41653-7274-4BA3-9CF4-3CF5668B172F}" srcOrd="1" destOrd="2" presId="urn:microsoft.com/office/officeart/2005/8/layout/cycle4"/>
    <dgm:cxn modelId="{4D31AD22-E18B-4EC4-A6A6-EC648012EA93}" type="presOf" srcId="{47F3E824-6A21-4AE0-8A73-5C42DB1453FF}" destId="{A75DBE35-1028-4B6D-9DAE-EA6213E1F4E8}" srcOrd="0" destOrd="1" presId="urn:microsoft.com/office/officeart/2005/8/layout/cycle4"/>
    <dgm:cxn modelId="{1B4C2D00-10BF-47AD-BB78-9F56A93D182B}" type="presOf" srcId="{6FFBA483-36E4-45CE-8C59-4F8640D452D7}" destId="{3DADE329-6B91-46C5-B5AD-7494D76CA9AC}" srcOrd="0" destOrd="0" presId="urn:microsoft.com/office/officeart/2005/8/layout/cycle4"/>
    <dgm:cxn modelId="{08212E26-6403-4C7F-B288-1859A2C800C3}" srcId="{734B8DA0-BFA6-4257-A398-8543E8B35E4B}" destId="{47F3E824-6A21-4AE0-8A73-5C42DB1453FF}" srcOrd="1" destOrd="0" parTransId="{B21FDFFB-D3EA-4970-9AAA-632080052568}" sibTransId="{0D812653-BDF7-4258-9B25-213A662122AA}"/>
    <dgm:cxn modelId="{138A371E-C49D-4D91-A96F-A7692B433099}" type="presOf" srcId="{2CBB697A-33AF-40B8-A784-0D909005BF81}" destId="{65AE30FE-E586-472A-8ECB-75C551A32B51}" srcOrd="0" destOrd="0" presId="urn:microsoft.com/office/officeart/2005/8/layout/cycle4"/>
    <dgm:cxn modelId="{8603D53F-74D8-42B0-889E-881F010F4A80}" srcId="{734B8DA0-BFA6-4257-A398-8543E8B35E4B}" destId="{B611CD4B-B7DA-4AA8-A477-D9230EAA44DF}" srcOrd="2" destOrd="0" parTransId="{CFE2E5CE-A666-40AC-8059-E8474C75187D}" sibTransId="{491F9C2C-42DC-420F-B322-12D85A1C0AF3}"/>
    <dgm:cxn modelId="{2CFAB5E4-6E83-443D-B1CB-F58CAA64801C}" srcId="{CC4608A1-C045-4C0E-9E45-5CFFB32488BA}" destId="{0ABA8809-BBA3-4D5E-9ECC-28977C698887}" srcOrd="1" destOrd="0" parTransId="{42CAF199-9FE4-40E9-8A3B-464D05E6C4CC}" sibTransId="{0D6DDBAB-E3F0-4B1B-BF47-F4B56FBA2F88}"/>
    <dgm:cxn modelId="{C4B8AEA3-0535-4A22-9AC3-84AF62380C13}" srcId="{CC4608A1-C045-4C0E-9E45-5CFFB32488BA}" destId="{27DA0415-1DEF-43AA-A594-3442D76CCA59}" srcOrd="0" destOrd="0" parTransId="{76877D1A-9E69-4E56-9260-FE9293AA376D}" sibTransId="{2BE47DEA-24C0-4B4F-99C3-4A6965098208}"/>
    <dgm:cxn modelId="{13B33308-7B5E-40AC-A3BD-D4161CEB469F}" srcId="{6FFBA483-36E4-45CE-8C59-4F8640D452D7}" destId="{D580F7D5-8A3C-479E-9F05-BFA2656716A9}" srcOrd="1" destOrd="0" parTransId="{4A3D9E30-8D01-41B3-AC24-5ABD4C7F92E6}" sibTransId="{19574BE1-40F0-4A9B-893A-4C741DB3C5B6}"/>
    <dgm:cxn modelId="{95461EC6-941E-4611-BF79-D5727D64C547}" type="presOf" srcId="{AE42169F-932D-433C-9BA0-FBE78D689617}" destId="{B7993908-2ED3-4101-93D9-4E86AF3D5B48}" srcOrd="1" destOrd="0" presId="urn:microsoft.com/office/officeart/2005/8/layout/cycle4"/>
    <dgm:cxn modelId="{B42E7D34-5635-471F-A729-1E7C00DD9099}" srcId="{CC4608A1-C045-4C0E-9E45-5CFFB32488BA}" destId="{ADE08484-ECB0-4745-B780-8F54418FC880}" srcOrd="3" destOrd="0" parTransId="{B6E30E4F-F6BA-4686-A168-7C63F7CD4536}" sibTransId="{C85DF96F-0A70-4E99-9B0B-69BE61890A84}"/>
    <dgm:cxn modelId="{C4CEE5FE-3BC7-433B-8908-EB1891018A60}" srcId="{2CBB697A-33AF-40B8-A784-0D909005BF81}" destId="{CAA0F508-9E4E-4670-9AE1-B8AA9F0A5C67}" srcOrd="1" destOrd="0" parTransId="{60C79B47-7E31-4B72-88F3-4AC0575D8DBA}" sibTransId="{2ABB0F47-7CA2-4E08-A561-90FB8BD99536}"/>
    <dgm:cxn modelId="{5558CA67-83E2-413E-A19B-3D033FA03597}" type="presOf" srcId="{0ABA8809-BBA3-4D5E-9ECC-28977C698887}" destId="{BC9FCA9D-D834-4CA9-893A-40691769CBD7}" srcOrd="1" destOrd="1" presId="urn:microsoft.com/office/officeart/2005/8/layout/cycle4"/>
    <dgm:cxn modelId="{FBADA421-B990-436C-A69E-AFE688A01716}" srcId="{2CBB697A-33AF-40B8-A784-0D909005BF81}" destId="{CC4608A1-C045-4C0E-9E45-5CFFB32488BA}" srcOrd="3" destOrd="0" parTransId="{C0FD9642-7F2D-42CB-A11F-A4C8D9AA6AD5}" sibTransId="{8EDEB8A0-2D53-49E0-BA75-BBAEDC7CAF93}"/>
    <dgm:cxn modelId="{FF081AD9-B083-437E-A2BB-15B59FBF237D}" type="presOf" srcId="{734B8DA0-BFA6-4257-A398-8543E8B35E4B}" destId="{F7BC4CE3-7952-4243-A71F-F04CE2F4BA63}" srcOrd="0" destOrd="0" presId="urn:microsoft.com/office/officeart/2005/8/layout/cycle4"/>
    <dgm:cxn modelId="{7385741D-0E1F-492F-B1E5-E2F19CF2284B}" type="presParOf" srcId="{65AE30FE-E586-472A-8ECB-75C551A32B51}" destId="{7BC5F181-F0DE-4CA7-ABA1-9F50B5F71682}" srcOrd="0" destOrd="0" presId="urn:microsoft.com/office/officeart/2005/8/layout/cycle4"/>
    <dgm:cxn modelId="{F284DD2E-BC88-4E05-9895-5D1EB0563A7D}" type="presParOf" srcId="{7BC5F181-F0DE-4CA7-ABA1-9F50B5F71682}" destId="{C8A33010-235B-4674-99A0-42B208F4A1A6}" srcOrd="0" destOrd="0" presId="urn:microsoft.com/office/officeart/2005/8/layout/cycle4"/>
    <dgm:cxn modelId="{77D2088E-C76E-4D5D-ADC9-90F58A5BF623}" type="presParOf" srcId="{C8A33010-235B-4674-99A0-42B208F4A1A6}" destId="{A75DBE35-1028-4B6D-9DAE-EA6213E1F4E8}" srcOrd="0" destOrd="0" presId="urn:microsoft.com/office/officeart/2005/8/layout/cycle4"/>
    <dgm:cxn modelId="{EE635944-2C29-47D5-B79D-1A2185119A26}" type="presParOf" srcId="{C8A33010-235B-4674-99A0-42B208F4A1A6}" destId="{B7993908-2ED3-4101-93D9-4E86AF3D5B48}" srcOrd="1" destOrd="0" presId="urn:microsoft.com/office/officeart/2005/8/layout/cycle4"/>
    <dgm:cxn modelId="{F71A75E5-D7E4-44B2-8F58-53317A2B6306}" type="presParOf" srcId="{7BC5F181-F0DE-4CA7-ABA1-9F50B5F71682}" destId="{9A8A5EEA-4062-463C-B121-7EBF45B22F66}" srcOrd="1" destOrd="0" presId="urn:microsoft.com/office/officeart/2005/8/layout/cycle4"/>
    <dgm:cxn modelId="{95789C23-BB2A-4D72-BF51-797FB7C297C7}" type="presParOf" srcId="{9A8A5EEA-4062-463C-B121-7EBF45B22F66}" destId="{08725B62-C7F8-4FA4-B4A5-C96FBB965FCC}" srcOrd="0" destOrd="0" presId="urn:microsoft.com/office/officeart/2005/8/layout/cycle4"/>
    <dgm:cxn modelId="{447D6EE7-130E-4FB8-8D7C-8498BCB57933}" type="presParOf" srcId="{9A8A5EEA-4062-463C-B121-7EBF45B22F66}" destId="{1AB41653-7274-4BA3-9CF4-3CF5668B172F}" srcOrd="1" destOrd="0" presId="urn:microsoft.com/office/officeart/2005/8/layout/cycle4"/>
    <dgm:cxn modelId="{AA914F9F-FAEB-40D1-B32D-4CC489F29FB0}" type="presParOf" srcId="{7BC5F181-F0DE-4CA7-ABA1-9F50B5F71682}" destId="{DB06AE0D-64D4-4908-A966-AAAB7FFCA1AF}" srcOrd="2" destOrd="0" presId="urn:microsoft.com/office/officeart/2005/8/layout/cycle4"/>
    <dgm:cxn modelId="{63DCE1EA-6CA0-42E8-8912-0B5B62B5968E}" type="presParOf" srcId="{DB06AE0D-64D4-4908-A966-AAAB7FFCA1AF}" destId="{A3B90078-1EED-404C-9C04-D725E0A06B9F}" srcOrd="0" destOrd="0" presId="urn:microsoft.com/office/officeart/2005/8/layout/cycle4"/>
    <dgm:cxn modelId="{DB4EB11B-F5ED-4189-B9CC-3A2B1777E240}" type="presParOf" srcId="{DB06AE0D-64D4-4908-A966-AAAB7FFCA1AF}" destId="{21412A80-4734-41BF-B9CE-C5E93CAEF365}" srcOrd="1" destOrd="0" presId="urn:microsoft.com/office/officeart/2005/8/layout/cycle4"/>
    <dgm:cxn modelId="{41BDC68B-285F-418D-9DA3-EBFBFD3DD3BC}" type="presParOf" srcId="{7BC5F181-F0DE-4CA7-ABA1-9F50B5F71682}" destId="{CFCEE56F-CE64-42A8-9179-FA8346457E87}" srcOrd="3" destOrd="0" presId="urn:microsoft.com/office/officeart/2005/8/layout/cycle4"/>
    <dgm:cxn modelId="{6C449960-65B1-47A2-AB5F-11F1D4BDB753}" type="presParOf" srcId="{CFCEE56F-CE64-42A8-9179-FA8346457E87}" destId="{B484D185-6593-4894-89D0-AEE4019DACC4}" srcOrd="0" destOrd="0" presId="urn:microsoft.com/office/officeart/2005/8/layout/cycle4"/>
    <dgm:cxn modelId="{AA3F8BE5-E33B-43F7-9AA6-655453F77B3D}" type="presParOf" srcId="{CFCEE56F-CE64-42A8-9179-FA8346457E87}" destId="{BC9FCA9D-D834-4CA9-893A-40691769CBD7}" srcOrd="1" destOrd="0" presId="urn:microsoft.com/office/officeart/2005/8/layout/cycle4"/>
    <dgm:cxn modelId="{2590C079-95B2-4527-9403-131E537ED622}" type="presParOf" srcId="{7BC5F181-F0DE-4CA7-ABA1-9F50B5F71682}" destId="{E57104DC-4460-48C9-883A-291900819A24}" srcOrd="4" destOrd="0" presId="urn:microsoft.com/office/officeart/2005/8/layout/cycle4"/>
    <dgm:cxn modelId="{D96F4E75-5A0B-48C8-9934-D263BA5876BF}" type="presParOf" srcId="{65AE30FE-E586-472A-8ECB-75C551A32B51}" destId="{C985126C-32D7-44E6-B37E-38D0D8D63FA1}" srcOrd="1" destOrd="0" presId="urn:microsoft.com/office/officeart/2005/8/layout/cycle4"/>
    <dgm:cxn modelId="{C1F1A223-E7CC-4AB4-BDFF-1E2D99BF3186}" type="presParOf" srcId="{C985126C-32D7-44E6-B37E-38D0D8D63FA1}" destId="{F7BC4CE3-7952-4243-A71F-F04CE2F4BA63}" srcOrd="0" destOrd="0" presId="urn:microsoft.com/office/officeart/2005/8/layout/cycle4"/>
    <dgm:cxn modelId="{98F1F2C1-067B-42EE-8860-00AA93FCAB57}" type="presParOf" srcId="{C985126C-32D7-44E6-B37E-38D0D8D63FA1}" destId="{B326B4F8-EAF3-44BD-8A74-B4D35A3E935D}" srcOrd="1" destOrd="0" presId="urn:microsoft.com/office/officeart/2005/8/layout/cycle4"/>
    <dgm:cxn modelId="{EF4E2B0C-A4E8-40D2-B5A0-1A2CEDB48842}" type="presParOf" srcId="{C985126C-32D7-44E6-B37E-38D0D8D63FA1}" destId="{3DADE329-6B91-46C5-B5AD-7494D76CA9AC}" srcOrd="2" destOrd="0" presId="urn:microsoft.com/office/officeart/2005/8/layout/cycle4"/>
    <dgm:cxn modelId="{65CF74C7-AD14-43DA-BA87-02035E7AA4AE}" type="presParOf" srcId="{C985126C-32D7-44E6-B37E-38D0D8D63FA1}" destId="{298A2805-6A94-4E8A-9CEE-00D1200D6C12}" srcOrd="3" destOrd="0" presId="urn:microsoft.com/office/officeart/2005/8/layout/cycle4"/>
    <dgm:cxn modelId="{F24A7C3E-1FA7-4240-8175-41F83A856E0F}" type="presParOf" srcId="{C985126C-32D7-44E6-B37E-38D0D8D63FA1}" destId="{9E944648-52B6-4C23-8213-15DC6054C30C}" srcOrd="4" destOrd="0" presId="urn:microsoft.com/office/officeart/2005/8/layout/cycle4"/>
    <dgm:cxn modelId="{BCEA253D-3A00-4B2A-A9EF-AB500E24E921}" type="presParOf" srcId="{65AE30FE-E586-472A-8ECB-75C551A32B51}" destId="{EBC4BD66-46A1-47A5-BE8E-158D3C506C7D}" srcOrd="2" destOrd="0" presId="urn:microsoft.com/office/officeart/2005/8/layout/cycle4"/>
    <dgm:cxn modelId="{FF2EDB95-0C09-4927-B612-5BCD2DD1D2C6}" type="presParOf" srcId="{65AE30FE-E586-472A-8ECB-75C551A32B51}" destId="{08CC08F6-B08A-4660-AD7F-1A24FD3CEE2A}"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5C7B5D-77CA-4393-9ADD-68A550A4B155}">
      <dsp:nvSpPr>
        <dsp:cNvPr id="0" name=""/>
        <dsp:cNvSpPr/>
      </dsp:nvSpPr>
      <dsp:spPr>
        <a:xfrm>
          <a:off x="3142568" y="545341"/>
          <a:ext cx="114310" cy="500788"/>
        </a:xfrm>
        <a:custGeom>
          <a:avLst/>
          <a:gdLst/>
          <a:ahLst/>
          <a:cxnLst/>
          <a:rect l="0" t="0" r="0" b="0"/>
          <a:pathLst>
            <a:path>
              <a:moveTo>
                <a:pt x="114310" y="0"/>
              </a:moveTo>
              <a:lnTo>
                <a:pt x="114310" y="500788"/>
              </a:lnTo>
              <a:lnTo>
                <a:pt x="0" y="50078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007E79-540F-4657-8974-ECB0EBF996AD}">
      <dsp:nvSpPr>
        <dsp:cNvPr id="0" name=""/>
        <dsp:cNvSpPr/>
      </dsp:nvSpPr>
      <dsp:spPr>
        <a:xfrm>
          <a:off x="3256879" y="545341"/>
          <a:ext cx="1317291" cy="1001576"/>
        </a:xfrm>
        <a:custGeom>
          <a:avLst/>
          <a:gdLst/>
          <a:ahLst/>
          <a:cxnLst/>
          <a:rect l="0" t="0" r="0" b="0"/>
          <a:pathLst>
            <a:path>
              <a:moveTo>
                <a:pt x="0" y="0"/>
              </a:moveTo>
              <a:lnTo>
                <a:pt x="0" y="887266"/>
              </a:lnTo>
              <a:lnTo>
                <a:pt x="1317291" y="887266"/>
              </a:lnTo>
              <a:lnTo>
                <a:pt x="1317291" y="10015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70CBB2-9C91-4BC7-8360-3784048E8D00}">
      <dsp:nvSpPr>
        <dsp:cNvPr id="0" name=""/>
        <dsp:cNvSpPr/>
      </dsp:nvSpPr>
      <dsp:spPr>
        <a:xfrm>
          <a:off x="3211159" y="545341"/>
          <a:ext cx="91440" cy="1001576"/>
        </a:xfrm>
        <a:custGeom>
          <a:avLst/>
          <a:gdLst/>
          <a:ahLst/>
          <a:cxnLst/>
          <a:rect l="0" t="0" r="0" b="0"/>
          <a:pathLst>
            <a:path>
              <a:moveTo>
                <a:pt x="45720" y="0"/>
              </a:moveTo>
              <a:lnTo>
                <a:pt x="45720" y="10015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743A79-833C-457E-B0A3-F83CEE107B25}">
      <dsp:nvSpPr>
        <dsp:cNvPr id="0" name=""/>
        <dsp:cNvSpPr/>
      </dsp:nvSpPr>
      <dsp:spPr>
        <a:xfrm>
          <a:off x="1939588" y="545341"/>
          <a:ext cx="1317291" cy="1001576"/>
        </a:xfrm>
        <a:custGeom>
          <a:avLst/>
          <a:gdLst/>
          <a:ahLst/>
          <a:cxnLst/>
          <a:rect l="0" t="0" r="0" b="0"/>
          <a:pathLst>
            <a:path>
              <a:moveTo>
                <a:pt x="1317291" y="0"/>
              </a:moveTo>
              <a:lnTo>
                <a:pt x="1317291" y="887266"/>
              </a:lnTo>
              <a:lnTo>
                <a:pt x="0" y="887266"/>
              </a:lnTo>
              <a:lnTo>
                <a:pt x="0" y="10015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9EB88A-221F-4B14-9A7C-F6FD99E136C5}">
      <dsp:nvSpPr>
        <dsp:cNvPr id="0" name=""/>
        <dsp:cNvSpPr/>
      </dsp:nvSpPr>
      <dsp:spPr>
        <a:xfrm>
          <a:off x="1991866" y="1006"/>
          <a:ext cx="2530026" cy="544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t>Demographic Dividend</a:t>
          </a:r>
          <a:endParaRPr lang="en-IN" sz="1600" kern="1200" dirty="0"/>
        </a:p>
      </dsp:txBody>
      <dsp:txXfrm>
        <a:off x="1991866" y="1006"/>
        <a:ext cx="2530026" cy="544335"/>
      </dsp:txXfrm>
    </dsp:sp>
    <dsp:sp modelId="{BD8D922C-98A9-4AFD-AF82-94EB289B518C}">
      <dsp:nvSpPr>
        <dsp:cNvPr id="0" name=""/>
        <dsp:cNvSpPr/>
      </dsp:nvSpPr>
      <dsp:spPr>
        <a:xfrm>
          <a:off x="1395252" y="1546918"/>
          <a:ext cx="1088670" cy="544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IN" sz="1800" kern="1200" dirty="0" smtClean="0"/>
            <a:t>Population Age mix</a:t>
          </a:r>
          <a:endParaRPr lang="en-IN" sz="1800" kern="1200" dirty="0"/>
        </a:p>
      </dsp:txBody>
      <dsp:txXfrm>
        <a:off x="1395252" y="1546918"/>
        <a:ext cx="1088670" cy="544335"/>
      </dsp:txXfrm>
    </dsp:sp>
    <dsp:sp modelId="{329DCC4F-60EE-40E7-905E-74450A2B05DF}">
      <dsp:nvSpPr>
        <dsp:cNvPr id="0" name=""/>
        <dsp:cNvSpPr/>
      </dsp:nvSpPr>
      <dsp:spPr>
        <a:xfrm>
          <a:off x="2712543" y="1546918"/>
          <a:ext cx="1088670" cy="544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IN" sz="1800" kern="1200" dirty="0" smtClean="0"/>
            <a:t>Ethnic  Markets</a:t>
          </a:r>
          <a:endParaRPr lang="en-IN" sz="1800" kern="1200" dirty="0"/>
        </a:p>
      </dsp:txBody>
      <dsp:txXfrm>
        <a:off x="2712543" y="1546918"/>
        <a:ext cx="1088670" cy="544335"/>
      </dsp:txXfrm>
    </dsp:sp>
    <dsp:sp modelId="{9DCCEEC6-C14F-4955-84DC-9CB57C94D672}">
      <dsp:nvSpPr>
        <dsp:cNvPr id="0" name=""/>
        <dsp:cNvSpPr/>
      </dsp:nvSpPr>
      <dsp:spPr>
        <a:xfrm>
          <a:off x="4029835" y="1546918"/>
          <a:ext cx="1088670" cy="544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IN" sz="1800" kern="1200" dirty="0" err="1" smtClean="0"/>
            <a:t>Expatriats</a:t>
          </a:r>
          <a:endParaRPr lang="en-IN" sz="1800" kern="1200" dirty="0"/>
        </a:p>
      </dsp:txBody>
      <dsp:txXfrm>
        <a:off x="4029835" y="1546918"/>
        <a:ext cx="1088670" cy="544335"/>
      </dsp:txXfrm>
    </dsp:sp>
    <dsp:sp modelId="{FD2D6E7F-2090-4176-91F4-493CAF66985E}">
      <dsp:nvSpPr>
        <dsp:cNvPr id="0" name=""/>
        <dsp:cNvSpPr/>
      </dsp:nvSpPr>
      <dsp:spPr>
        <a:xfrm>
          <a:off x="1053388" y="841759"/>
          <a:ext cx="2089180" cy="4087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dirty="0" smtClean="0"/>
            <a:t>Population Growth </a:t>
          </a:r>
          <a:endParaRPr lang="en-IN" sz="2000" kern="1200" dirty="0"/>
        </a:p>
      </dsp:txBody>
      <dsp:txXfrm>
        <a:off x="1053388" y="841759"/>
        <a:ext cx="2089180" cy="4087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8D928-6B24-4AFC-BC50-F3E1D0A236D3}">
      <dsp:nvSpPr>
        <dsp:cNvPr id="0" name=""/>
        <dsp:cNvSpPr/>
      </dsp:nvSpPr>
      <dsp:spPr>
        <a:xfrm>
          <a:off x="104505" y="47163"/>
          <a:ext cx="1721465" cy="577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latin typeface="Times New Roman" panose="02020603050405020304" pitchFamily="18" charset="0"/>
              <a:cs typeface="Times New Roman" panose="02020603050405020304" pitchFamily="18" charset="0"/>
            </a:rPr>
            <a:t>Resources</a:t>
          </a:r>
          <a:endParaRPr lang="en-IN" sz="1800" kern="1200" dirty="0">
            <a:latin typeface="Times New Roman" panose="02020603050405020304" pitchFamily="18" charset="0"/>
            <a:cs typeface="Times New Roman" panose="02020603050405020304" pitchFamily="18" charset="0"/>
          </a:endParaRPr>
        </a:p>
      </dsp:txBody>
      <dsp:txXfrm>
        <a:off x="104505" y="47163"/>
        <a:ext cx="1721465" cy="577172"/>
      </dsp:txXfrm>
    </dsp:sp>
    <dsp:sp modelId="{3CE19F13-8713-4A63-A4E4-8A3446842F18}">
      <dsp:nvSpPr>
        <dsp:cNvPr id="0" name=""/>
        <dsp:cNvSpPr/>
      </dsp:nvSpPr>
      <dsp:spPr>
        <a:xfrm>
          <a:off x="2642559" y="105418"/>
          <a:ext cx="1783258" cy="3798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latin typeface="Times New Roman" panose="02020603050405020304" pitchFamily="18" charset="0"/>
              <a:cs typeface="Times New Roman" panose="02020603050405020304" pitchFamily="18" charset="0"/>
            </a:rPr>
            <a:t>Taxes</a:t>
          </a:r>
          <a:endParaRPr lang="en-IN" sz="1800" kern="1200" dirty="0">
            <a:latin typeface="Times New Roman" panose="02020603050405020304" pitchFamily="18" charset="0"/>
            <a:cs typeface="Times New Roman" panose="02020603050405020304" pitchFamily="18" charset="0"/>
          </a:endParaRPr>
        </a:p>
      </dsp:txBody>
      <dsp:txXfrm>
        <a:off x="2642559" y="105418"/>
        <a:ext cx="1783258" cy="379879"/>
      </dsp:txXfrm>
    </dsp:sp>
    <dsp:sp modelId="{80FE54FD-1E68-420F-86B3-9A43F4AFB863}">
      <dsp:nvSpPr>
        <dsp:cNvPr id="0" name=""/>
        <dsp:cNvSpPr/>
      </dsp:nvSpPr>
      <dsp:spPr>
        <a:xfrm>
          <a:off x="1534879" y="902894"/>
          <a:ext cx="1511333" cy="43326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latin typeface="Times New Roman" panose="02020603050405020304" pitchFamily="18" charset="0"/>
              <a:cs typeface="Times New Roman" panose="02020603050405020304" pitchFamily="18" charset="0"/>
            </a:rPr>
            <a:t>Social Security</a:t>
          </a:r>
          <a:endParaRPr lang="en-IN" sz="1800" kern="1200" dirty="0">
            <a:latin typeface="Times New Roman" panose="02020603050405020304" pitchFamily="18" charset="0"/>
            <a:cs typeface="Times New Roman" panose="02020603050405020304" pitchFamily="18" charset="0"/>
          </a:endParaRPr>
        </a:p>
      </dsp:txBody>
      <dsp:txXfrm>
        <a:off x="1534879" y="902894"/>
        <a:ext cx="1511333" cy="433266"/>
      </dsp:txXfrm>
    </dsp:sp>
    <dsp:sp modelId="{3D9E9601-69F0-4286-A569-184DADD183BD}">
      <dsp:nvSpPr>
        <dsp:cNvPr id="0" name=""/>
        <dsp:cNvSpPr/>
      </dsp:nvSpPr>
      <dsp:spPr>
        <a:xfrm>
          <a:off x="3458422" y="792838"/>
          <a:ext cx="1668474" cy="4566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latin typeface="Times New Roman" panose="02020603050405020304" pitchFamily="18" charset="0"/>
              <a:cs typeface="Times New Roman" panose="02020603050405020304" pitchFamily="18" charset="0"/>
            </a:rPr>
            <a:t>Cost of living</a:t>
          </a:r>
          <a:endParaRPr lang="en-IN" sz="1800" kern="1200" dirty="0">
            <a:latin typeface="Times New Roman" panose="02020603050405020304" pitchFamily="18" charset="0"/>
            <a:cs typeface="Times New Roman" panose="02020603050405020304" pitchFamily="18" charset="0"/>
          </a:endParaRPr>
        </a:p>
      </dsp:txBody>
      <dsp:txXfrm>
        <a:off x="3458422" y="792838"/>
        <a:ext cx="1668474" cy="456626"/>
      </dsp:txXfrm>
    </dsp:sp>
    <dsp:sp modelId="{684E34C1-5012-4228-9A72-A589D81049F4}">
      <dsp:nvSpPr>
        <dsp:cNvPr id="0" name=""/>
        <dsp:cNvSpPr/>
      </dsp:nvSpPr>
      <dsp:spPr>
        <a:xfrm>
          <a:off x="0" y="1736973"/>
          <a:ext cx="1932289" cy="5000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latin typeface="Times New Roman" panose="02020603050405020304" pitchFamily="18" charset="0"/>
              <a:cs typeface="Times New Roman" panose="02020603050405020304" pitchFamily="18" charset="0"/>
            </a:rPr>
            <a:t>Salaries</a:t>
          </a:r>
          <a:endParaRPr lang="en-IN" sz="1800" kern="1200" dirty="0">
            <a:latin typeface="Times New Roman" panose="02020603050405020304" pitchFamily="18" charset="0"/>
            <a:cs typeface="Times New Roman" panose="02020603050405020304" pitchFamily="18" charset="0"/>
          </a:endParaRPr>
        </a:p>
      </dsp:txBody>
      <dsp:txXfrm>
        <a:off x="0" y="1736973"/>
        <a:ext cx="1932289" cy="500082"/>
      </dsp:txXfrm>
    </dsp:sp>
    <dsp:sp modelId="{DDA3B82C-E105-46C8-A64A-A94C30F8F165}">
      <dsp:nvSpPr>
        <dsp:cNvPr id="0" name=""/>
        <dsp:cNvSpPr/>
      </dsp:nvSpPr>
      <dsp:spPr>
        <a:xfrm>
          <a:off x="3048821" y="1436082"/>
          <a:ext cx="2078075" cy="60109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latin typeface="Times New Roman" panose="02020603050405020304" pitchFamily="18" charset="0"/>
              <a:cs typeface="Times New Roman" panose="02020603050405020304" pitchFamily="18" charset="0"/>
            </a:rPr>
            <a:t>Companies density in different cities of the Country</a:t>
          </a:r>
          <a:endParaRPr lang="en-IN" sz="1800" kern="1200" dirty="0">
            <a:latin typeface="Times New Roman" panose="02020603050405020304" pitchFamily="18" charset="0"/>
            <a:cs typeface="Times New Roman" panose="02020603050405020304" pitchFamily="18" charset="0"/>
          </a:endParaRPr>
        </a:p>
      </dsp:txBody>
      <dsp:txXfrm>
        <a:off x="3048821" y="1436082"/>
        <a:ext cx="2078075" cy="6010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0.88734</cdr:x>
      <cdr:y>0.08556</cdr:y>
    </cdr:from>
    <cdr:to>
      <cdr:x>0.97484</cdr:x>
      <cdr:y>0.19293</cdr:y>
    </cdr:to>
    <cdr:sp macro="" textlink="">
      <cdr:nvSpPr>
        <cdr:cNvPr id="2" name="TextBox 1"/>
        <cdr:cNvSpPr txBox="1"/>
      </cdr:nvSpPr>
      <cdr:spPr>
        <a:xfrm xmlns:a="http://schemas.openxmlformats.org/drawingml/2006/main">
          <a:off x="9272993" y="225780"/>
          <a:ext cx="914400" cy="28333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1100" dirty="0" smtClean="0">
              <a:solidFill>
                <a:schemeClr val="bg1"/>
              </a:solidFill>
            </a:rPr>
            <a:t>In USD</a:t>
          </a:r>
          <a:endParaRPr lang="en-IN" sz="1100" dirty="0">
            <a:solidFill>
              <a:schemeClr val="bg1"/>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0.84791</cdr:x>
      <cdr:y>0.0812</cdr:y>
    </cdr:from>
    <cdr:to>
      <cdr:x>0.94193</cdr:x>
      <cdr:y>0.19998</cdr:y>
    </cdr:to>
    <cdr:sp macro="" textlink="">
      <cdr:nvSpPr>
        <cdr:cNvPr id="2" name="TextBox 1"/>
        <cdr:cNvSpPr txBox="1"/>
      </cdr:nvSpPr>
      <cdr:spPr>
        <a:xfrm xmlns:a="http://schemas.openxmlformats.org/drawingml/2006/main">
          <a:off x="9291597" y="255312"/>
          <a:ext cx="1030310" cy="37348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1100" dirty="0" smtClean="0">
              <a:solidFill>
                <a:schemeClr val="bg1"/>
              </a:solidFill>
            </a:rPr>
            <a:t>In INR</a:t>
          </a:r>
          <a:endParaRPr lang="en-IN" sz="1100" dirty="0">
            <a:solidFill>
              <a:schemeClr val="bg1"/>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1FEF3B-164A-4AE8-8570-921CC46CA2D6}" type="datetimeFigureOut">
              <a:rPr lang="en-IN" smtClean="0"/>
              <a:t>15-11-2017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5F17AD-C079-46C0-ADC8-DFD7C8268772}" type="slidenum">
              <a:rPr lang="en-IN" smtClean="0"/>
              <a:t>‹#›</a:t>
            </a:fld>
            <a:endParaRPr lang="en-IN"/>
          </a:p>
        </p:txBody>
      </p:sp>
    </p:spTree>
    <p:extLst>
      <p:ext uri="{BB962C8B-B14F-4D97-AF65-F5344CB8AC3E}">
        <p14:creationId xmlns:p14="http://schemas.microsoft.com/office/powerpoint/2010/main" val="3740987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15F17AD-C079-46C0-ADC8-DFD7C8268772}" type="slidenum">
              <a:rPr lang="en-IN" smtClean="0"/>
              <a:t>65</a:t>
            </a:fld>
            <a:endParaRPr lang="en-IN"/>
          </a:p>
        </p:txBody>
      </p:sp>
    </p:spTree>
    <p:extLst>
      <p:ext uri="{BB962C8B-B14F-4D97-AF65-F5344CB8AC3E}">
        <p14:creationId xmlns:p14="http://schemas.microsoft.com/office/powerpoint/2010/main" val="2865223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indiumglobal.com/Home" TargetMode="External"/><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3A3D827-E8E7-45D6-809C-6F2C00BB1715}" type="datetimeFigureOut">
              <a:rPr lang="en-IN" smtClean="0"/>
              <a:t>15-11-2017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7786F4-401E-4BEC-8362-75B23B018123}" type="slidenum">
              <a:rPr lang="en-IN" smtClean="0"/>
              <a:t>‹#›</a:t>
            </a:fld>
            <a:endParaRPr lang="en-IN"/>
          </a:p>
        </p:txBody>
      </p:sp>
    </p:spTree>
    <p:extLst>
      <p:ext uri="{BB962C8B-B14F-4D97-AF65-F5344CB8AC3E}">
        <p14:creationId xmlns:p14="http://schemas.microsoft.com/office/powerpoint/2010/main" val="686115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3A3D827-E8E7-45D6-809C-6F2C00BB1715}" type="datetimeFigureOut">
              <a:rPr lang="en-IN" smtClean="0"/>
              <a:t>15-11-2017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7786F4-401E-4BEC-8362-75B23B018123}" type="slidenum">
              <a:rPr lang="en-IN" smtClean="0"/>
              <a:t>‹#›</a:t>
            </a:fld>
            <a:endParaRPr lang="en-IN"/>
          </a:p>
        </p:txBody>
      </p:sp>
    </p:spTree>
    <p:extLst>
      <p:ext uri="{BB962C8B-B14F-4D97-AF65-F5344CB8AC3E}">
        <p14:creationId xmlns:p14="http://schemas.microsoft.com/office/powerpoint/2010/main" val="1050667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3A3D827-E8E7-45D6-809C-6F2C00BB1715}" type="datetimeFigureOut">
              <a:rPr lang="en-IN" smtClean="0"/>
              <a:t>15-11-2017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7786F4-401E-4BEC-8362-75B23B018123}" type="slidenum">
              <a:rPr lang="en-IN" smtClean="0"/>
              <a:t>‹#›</a:t>
            </a:fld>
            <a:endParaRPr lang="en-IN"/>
          </a:p>
        </p:txBody>
      </p:sp>
    </p:spTree>
    <p:extLst>
      <p:ext uri="{BB962C8B-B14F-4D97-AF65-F5344CB8AC3E}">
        <p14:creationId xmlns:p14="http://schemas.microsoft.com/office/powerpoint/2010/main" val="368069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3A3D827-E8E7-45D6-809C-6F2C00BB1715}" type="datetimeFigureOut">
              <a:rPr lang="en-IN" smtClean="0"/>
              <a:t>15-11-2017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7786F4-401E-4BEC-8362-75B23B018123}" type="slidenum">
              <a:rPr lang="en-IN" smtClean="0"/>
              <a:t>‹#›</a:t>
            </a:fld>
            <a:endParaRPr lang="en-IN"/>
          </a:p>
        </p:txBody>
      </p:sp>
    </p:spTree>
    <p:extLst>
      <p:ext uri="{BB962C8B-B14F-4D97-AF65-F5344CB8AC3E}">
        <p14:creationId xmlns:p14="http://schemas.microsoft.com/office/powerpoint/2010/main" val="82004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A3D827-E8E7-45D6-809C-6F2C00BB1715}" type="datetimeFigureOut">
              <a:rPr lang="en-IN" smtClean="0"/>
              <a:t>15-11-2017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7786F4-401E-4BEC-8362-75B23B018123}" type="slidenum">
              <a:rPr lang="en-IN" smtClean="0"/>
              <a:t>‹#›</a:t>
            </a:fld>
            <a:endParaRPr lang="en-IN"/>
          </a:p>
        </p:txBody>
      </p:sp>
    </p:spTree>
    <p:extLst>
      <p:ext uri="{BB962C8B-B14F-4D97-AF65-F5344CB8AC3E}">
        <p14:creationId xmlns:p14="http://schemas.microsoft.com/office/powerpoint/2010/main" val="3054819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3A3D827-E8E7-45D6-809C-6F2C00BB1715}" type="datetimeFigureOut">
              <a:rPr lang="en-IN" smtClean="0"/>
              <a:t>15-11-2017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7786F4-401E-4BEC-8362-75B23B018123}" type="slidenum">
              <a:rPr lang="en-IN" smtClean="0"/>
              <a:t>‹#›</a:t>
            </a:fld>
            <a:endParaRPr lang="en-IN"/>
          </a:p>
        </p:txBody>
      </p:sp>
    </p:spTree>
    <p:extLst>
      <p:ext uri="{BB962C8B-B14F-4D97-AF65-F5344CB8AC3E}">
        <p14:creationId xmlns:p14="http://schemas.microsoft.com/office/powerpoint/2010/main" val="646852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3A3D827-E8E7-45D6-809C-6F2C00BB1715}" type="datetimeFigureOut">
              <a:rPr lang="en-IN" smtClean="0"/>
              <a:t>15-11-2017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7786F4-401E-4BEC-8362-75B23B018123}" type="slidenum">
              <a:rPr lang="en-IN" smtClean="0"/>
              <a:t>‹#›</a:t>
            </a:fld>
            <a:endParaRPr lang="en-IN"/>
          </a:p>
        </p:txBody>
      </p:sp>
    </p:spTree>
    <p:extLst>
      <p:ext uri="{BB962C8B-B14F-4D97-AF65-F5344CB8AC3E}">
        <p14:creationId xmlns:p14="http://schemas.microsoft.com/office/powerpoint/2010/main" val="3425039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3A3D827-E8E7-45D6-809C-6F2C00BB1715}" type="datetimeFigureOut">
              <a:rPr lang="en-IN" smtClean="0"/>
              <a:t>15-11-2017</a:t>
            </a:fld>
            <a:endParaRPr lang="en-IN" dirty="0"/>
          </a:p>
        </p:txBody>
      </p:sp>
      <p:pic>
        <p:nvPicPr>
          <p:cNvPr id="6" name="Picture 5">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82200" y="103099"/>
            <a:ext cx="1971950" cy="476316"/>
          </a:xfrm>
          <a:prstGeom prst="rect">
            <a:avLst/>
          </a:prstGeom>
        </p:spPr>
      </p:pic>
      <p:sp>
        <p:nvSpPr>
          <p:cNvPr id="4" name="Footer Placeholder 3"/>
          <p:cNvSpPr>
            <a:spLocks noGrp="1"/>
          </p:cNvSpPr>
          <p:nvPr>
            <p:ph type="ftr" sz="quarter" idx="11"/>
          </p:nvPr>
        </p:nvSpPr>
        <p:spPr>
          <a:xfrm>
            <a:off x="3727938" y="6356350"/>
            <a:ext cx="4425462" cy="365125"/>
          </a:xfrm>
        </p:spPr>
        <p:txBody>
          <a:bodyPr/>
          <a:lstStyle>
            <a:lvl1pPr>
              <a:defRPr sz="1000">
                <a:solidFill>
                  <a:schemeClr val="bg1">
                    <a:lumMod val="75000"/>
                  </a:schemeClr>
                </a:solidFill>
                <a:latin typeface="Times New Roman" panose="02020603050405020304" pitchFamily="18" charset="0"/>
                <a:cs typeface="Times New Roman" panose="02020603050405020304" pitchFamily="18" charset="0"/>
              </a:defRPr>
            </a:lvl1pPr>
          </a:lstStyle>
          <a:p>
            <a:r>
              <a:rPr lang="en-IN" dirty="0" smtClean="0"/>
              <a:t>Engineering R&amp;D – Application Development – Consulting Services</a:t>
            </a:r>
            <a:endParaRPr lang="en-IN" dirty="0"/>
          </a:p>
        </p:txBody>
      </p:sp>
      <p:sp>
        <p:nvSpPr>
          <p:cNvPr id="5" name="Slide Number Placeholder 4"/>
          <p:cNvSpPr>
            <a:spLocks noGrp="1"/>
          </p:cNvSpPr>
          <p:nvPr>
            <p:ph type="sldNum" sz="quarter" idx="12"/>
          </p:nvPr>
        </p:nvSpPr>
        <p:spPr/>
        <p:txBody>
          <a:bodyPr/>
          <a:lstStyle/>
          <a:p>
            <a:fld id="{077786F4-401E-4BEC-8362-75B23B018123}" type="slidenum">
              <a:rPr lang="en-IN" smtClean="0"/>
              <a:t>‹#›</a:t>
            </a:fld>
            <a:endParaRPr lang="en-IN" dirty="0"/>
          </a:p>
        </p:txBody>
      </p:sp>
      <p:sp>
        <p:nvSpPr>
          <p:cNvPr id="2" name="Title 1"/>
          <p:cNvSpPr>
            <a:spLocks noGrp="1"/>
          </p:cNvSpPr>
          <p:nvPr>
            <p:ph type="title"/>
          </p:nvPr>
        </p:nvSpPr>
        <p:spPr>
          <a:xfrm>
            <a:off x="1088292" y="341257"/>
            <a:ext cx="10515600" cy="1325563"/>
          </a:xfrm>
        </p:spPr>
        <p:txBody>
          <a:bodyPr/>
          <a:lstStyle/>
          <a:p>
            <a:endParaRPr lang="en-IN" dirty="0"/>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5400000">
            <a:off x="9578543" y="3692453"/>
            <a:ext cx="4429743" cy="638264"/>
          </a:xfrm>
          <a:prstGeom prst="rect">
            <a:avLst/>
          </a:prstGeom>
        </p:spPr>
      </p:pic>
    </p:spTree>
    <p:extLst>
      <p:ext uri="{BB962C8B-B14F-4D97-AF65-F5344CB8AC3E}">
        <p14:creationId xmlns:p14="http://schemas.microsoft.com/office/powerpoint/2010/main" val="40657371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A3D827-E8E7-45D6-809C-6F2C00BB1715}" type="datetimeFigureOut">
              <a:rPr lang="en-IN" smtClean="0"/>
              <a:t>15-11-2017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7786F4-401E-4BEC-8362-75B23B018123}" type="slidenum">
              <a:rPr lang="en-IN" smtClean="0"/>
              <a:t>‹#›</a:t>
            </a:fld>
            <a:endParaRPr lang="en-IN"/>
          </a:p>
        </p:txBody>
      </p:sp>
    </p:spTree>
    <p:extLst>
      <p:ext uri="{BB962C8B-B14F-4D97-AF65-F5344CB8AC3E}">
        <p14:creationId xmlns:p14="http://schemas.microsoft.com/office/powerpoint/2010/main" val="2333096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A3D827-E8E7-45D6-809C-6F2C00BB1715}" type="datetimeFigureOut">
              <a:rPr lang="en-IN" smtClean="0"/>
              <a:t>15-11-2017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7786F4-401E-4BEC-8362-75B23B018123}" type="slidenum">
              <a:rPr lang="en-IN" smtClean="0"/>
              <a:t>‹#›</a:t>
            </a:fld>
            <a:endParaRPr lang="en-IN"/>
          </a:p>
        </p:txBody>
      </p:sp>
    </p:spTree>
    <p:extLst>
      <p:ext uri="{BB962C8B-B14F-4D97-AF65-F5344CB8AC3E}">
        <p14:creationId xmlns:p14="http://schemas.microsoft.com/office/powerpoint/2010/main" val="3477236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A3D827-E8E7-45D6-809C-6F2C00BB1715}" type="datetimeFigureOut">
              <a:rPr lang="en-IN" smtClean="0"/>
              <a:t>15-11-2017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7786F4-401E-4BEC-8362-75B23B018123}" type="slidenum">
              <a:rPr lang="en-IN" smtClean="0"/>
              <a:t>‹#›</a:t>
            </a:fld>
            <a:endParaRPr lang="en-IN"/>
          </a:p>
        </p:txBody>
      </p:sp>
    </p:spTree>
    <p:extLst>
      <p:ext uri="{BB962C8B-B14F-4D97-AF65-F5344CB8AC3E}">
        <p14:creationId xmlns:p14="http://schemas.microsoft.com/office/powerpoint/2010/main" val="709948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3D827-E8E7-45D6-809C-6F2C00BB1715}" type="datetimeFigureOut">
              <a:rPr lang="en-IN" smtClean="0"/>
              <a:t>15-11-2017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7786F4-401E-4BEC-8362-75B23B018123}" type="slidenum">
              <a:rPr lang="en-IN" smtClean="0"/>
              <a:t>‹#›</a:t>
            </a:fld>
            <a:endParaRPr lang="en-IN"/>
          </a:p>
        </p:txBody>
      </p:sp>
    </p:spTree>
    <p:extLst>
      <p:ext uri="{BB962C8B-B14F-4D97-AF65-F5344CB8AC3E}">
        <p14:creationId xmlns:p14="http://schemas.microsoft.com/office/powerpoint/2010/main" val="2449583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data.oecd.org/germany.htm#profile-jobs" TargetMode="External"/><Relationship Id="rId2" Type="http://schemas.openxmlformats.org/officeDocument/2006/relationships/hyperlink" Target="https://www.google.co.in/search?q=population+of+germany&amp;oq=population+of+grmnay&amp;aqs=chrome.1.69i57j0l5.7626j0j7&amp;sourceid=chrome&amp;ie=UTF-8"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Republic_of_Ireland" TargetMode="External"/><Relationship Id="rId2" Type="http://schemas.openxmlformats.org/officeDocument/2006/relationships/image" Target="../media/image10.jpeg"/><Relationship Id="rId1" Type="http://schemas.openxmlformats.org/officeDocument/2006/relationships/slideLayout" Target="../slideLayouts/slideLayout6.xml"/><Relationship Id="rId5" Type="http://schemas.openxmlformats.org/officeDocument/2006/relationships/hyperlink" Target="https://www.ons.gov.uk/employmentandlabourmarket/peopleinwork/employmentandemployeetypes/bulletins/uklabourmarket/july2017" TargetMode="External"/><Relationship Id="rId4" Type="http://schemas.openxmlformats.org/officeDocument/2006/relationships/hyperlink" Target="https://www.google.co.in/search?q=population+of+UK&amp;oq=population+of+UK&amp;aqs=chrome..69i57j0l5.13183j0j7&amp;sourceid=chrome&amp;ie=UTF-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ons.gov.uk/employmentandlabourmarket/peopleinwork/employmentandemployeetypes" TargetMode="Externa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s://data.oecd.org/hungary.htm#profile-jobs" TargetMode="Externa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hyperlink" Target="https://data.oecd.org/poland.htm" TargetMode="External"/><Relationship Id="rId2" Type="http://schemas.openxmlformats.org/officeDocument/2006/relationships/image" Target="../media/image17.gi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hyperlink" Target="https://www.belgium.be/en/about_belgium/country/Population" TargetMode="External"/><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7.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3.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chart" Target="../charts/chart27.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chart" Target="../charts/chart29.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chart" Target="../charts/chart3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55716" y="473825"/>
            <a:ext cx="8362604" cy="461665"/>
          </a:xfrm>
          <a:prstGeom prst="rect">
            <a:avLst/>
          </a:prstGeom>
          <a:noFill/>
        </p:spPr>
        <p:txBody>
          <a:bodyPr wrap="square" rtlCol="0">
            <a:spAutoFit/>
          </a:bodyPr>
          <a:lstStyle/>
          <a:p>
            <a:pPr algn="ctr"/>
            <a:r>
              <a:rPr lang="en-IN" sz="2400" dirty="0" smtClean="0">
                <a:latin typeface="Times New Roman" panose="02020603050405020304" pitchFamily="18" charset="0"/>
                <a:cs typeface="Times New Roman" panose="02020603050405020304" pitchFamily="18" charset="0"/>
              </a:rPr>
              <a:t>:You are about to see:</a:t>
            </a:r>
            <a:endParaRPr lang="en-IN"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034145" y="1745673"/>
            <a:ext cx="4979324" cy="3693319"/>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1). Country Specific details:</a:t>
            </a:r>
          </a:p>
          <a:p>
            <a:endParaRPr lang="en-IN"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United Kingdom</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Germany</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Denmark</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Hungary</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Poland</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Norway</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Belgium</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2). Comparative study</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3). Next Move</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5258" y="2418873"/>
            <a:ext cx="448887" cy="160682"/>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85258" y="2693087"/>
            <a:ext cx="448887" cy="16089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85258" y="2950809"/>
            <a:ext cx="448887" cy="181368"/>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85258" y="3245603"/>
            <a:ext cx="448887" cy="150561"/>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85258" y="3509591"/>
            <a:ext cx="448887" cy="123737"/>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85258" y="3810602"/>
            <a:ext cx="498764" cy="133480"/>
          </a:xfrm>
          <a:prstGeom prst="rect">
            <a:avLst/>
          </a:prstGeom>
          <a:ln>
            <a:noFill/>
          </a:ln>
          <a:effectLst>
            <a:outerShdw blurRad="292100" dist="139700" dir="2700000" algn="tl" rotWithShape="0">
              <a:srgbClr val="333333">
                <a:alpha val="65000"/>
              </a:srgbClr>
            </a:outerShdw>
          </a:effectLst>
        </p:spPr>
      </p:pic>
      <p:pic>
        <p:nvPicPr>
          <p:cNvPr id="2" name="Pictur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92828" y="4069673"/>
            <a:ext cx="491194" cy="147891"/>
          </a:xfrm>
          <a:prstGeom prst="rect">
            <a:avLst/>
          </a:prstGeom>
        </p:spPr>
      </p:pic>
    </p:spTree>
    <p:extLst>
      <p:ext uri="{BB962C8B-B14F-4D97-AF65-F5344CB8AC3E}">
        <p14:creationId xmlns:p14="http://schemas.microsoft.com/office/powerpoint/2010/main" val="2820169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975" y="349571"/>
            <a:ext cx="10515600" cy="747710"/>
          </a:xfrm>
        </p:spPr>
        <p:txBody>
          <a:bodyPr>
            <a:normAutofit fontScale="90000"/>
          </a:bodyPr>
          <a:lstStyle/>
          <a:p>
            <a:pPr algn="ctr"/>
            <a:r>
              <a:rPr lang="en-GB" sz="3200" dirty="0" smtClean="0">
                <a:latin typeface="Times New Roman"/>
                <a:ea typeface="Times New Roman"/>
                <a:cs typeface="Times New Roman"/>
                <a:sym typeface="Times New Roman"/>
              </a:rPr>
              <a:t>Major Tech cities Covered</a:t>
            </a:r>
            <a:br>
              <a:rPr lang="en-GB" sz="3200" dirty="0" smtClean="0">
                <a:latin typeface="Times New Roman"/>
                <a:ea typeface="Times New Roman"/>
                <a:cs typeface="Times New Roman"/>
                <a:sym typeface="Times New Roman"/>
              </a:rPr>
            </a:br>
            <a:endParaRPr lang="en-IN" sz="3200" dirty="0"/>
          </a:p>
        </p:txBody>
      </p:sp>
      <p:pic>
        <p:nvPicPr>
          <p:cNvPr id="4" name="Shape 98" descr="Tech clusters bylocation.PNG"/>
          <p:cNvPicPr preferRelativeResize="0"/>
          <p:nvPr/>
        </p:nvPicPr>
        <p:blipFill>
          <a:blip r:embed="rId2">
            <a:alphaModFix/>
          </a:blip>
          <a:stretch>
            <a:fillRect/>
          </a:stretch>
        </p:blipFill>
        <p:spPr>
          <a:xfrm>
            <a:off x="820561" y="1220256"/>
            <a:ext cx="2626822" cy="3289691"/>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4234171743"/>
              </p:ext>
            </p:extLst>
          </p:nvPr>
        </p:nvGraphicFramePr>
        <p:xfrm>
          <a:off x="2869533" y="4710246"/>
          <a:ext cx="3554712" cy="2083853"/>
        </p:xfrm>
        <a:graphic>
          <a:graphicData uri="http://schemas.openxmlformats.org/drawingml/2006/table">
            <a:tbl>
              <a:tblPr firstRow="1" bandRow="1">
                <a:tableStyleId>{5C22544A-7EE6-4342-B048-85BDC9FD1C3A}</a:tableStyleId>
              </a:tblPr>
              <a:tblGrid>
                <a:gridCol w="1777356"/>
                <a:gridCol w="1777356"/>
              </a:tblGrid>
              <a:tr h="247290">
                <a:tc>
                  <a:txBody>
                    <a:bodyPr/>
                    <a:lstStyle/>
                    <a:p>
                      <a:r>
                        <a:rPr lang="en-IN" dirty="0" smtClean="0"/>
                        <a:t>Details</a:t>
                      </a:r>
                      <a:endParaRPr lang="en-IN" dirty="0"/>
                    </a:p>
                  </a:txBody>
                  <a:tcPr/>
                </a:tc>
                <a:tc>
                  <a:txBody>
                    <a:bodyPr/>
                    <a:lstStyle/>
                    <a:p>
                      <a:r>
                        <a:rPr lang="en-IN" dirty="0" smtClean="0"/>
                        <a:t>Numbers</a:t>
                      </a:r>
                      <a:endParaRPr lang="en-IN" dirty="0"/>
                    </a:p>
                  </a:txBody>
                  <a:tcPr/>
                </a:tc>
              </a:tr>
              <a:tr h="803693">
                <a:tc>
                  <a:txBody>
                    <a:bodyPr/>
                    <a:lstStyle/>
                    <a:p>
                      <a:r>
                        <a:rPr lang="en-IN" dirty="0" smtClean="0"/>
                        <a:t>Total Number of Cities Targeted</a:t>
                      </a:r>
                      <a:endParaRPr lang="en-IN" dirty="0"/>
                    </a:p>
                  </a:txBody>
                  <a:tcPr/>
                </a:tc>
                <a:tc>
                  <a:txBody>
                    <a:bodyPr/>
                    <a:lstStyle/>
                    <a:p>
                      <a:r>
                        <a:rPr lang="en-IN" dirty="0" smtClean="0"/>
                        <a:t>16</a:t>
                      </a:r>
                      <a:endParaRPr lang="en-IN" dirty="0"/>
                    </a:p>
                  </a:txBody>
                  <a:tcPr/>
                </a:tc>
              </a:tr>
              <a:tr h="803693">
                <a:tc>
                  <a:txBody>
                    <a:bodyPr/>
                    <a:lstStyle/>
                    <a:p>
                      <a:r>
                        <a:rPr lang="en-IN" dirty="0" smtClean="0"/>
                        <a:t>Total Number Companies Found</a:t>
                      </a:r>
                      <a:endParaRPr lang="en-IN" dirty="0"/>
                    </a:p>
                  </a:txBody>
                  <a:tcPr/>
                </a:tc>
                <a:tc>
                  <a:txBody>
                    <a:bodyPr/>
                    <a:lstStyle/>
                    <a:p>
                      <a:r>
                        <a:rPr lang="en-IN" dirty="0" smtClean="0"/>
                        <a:t>70</a:t>
                      </a:r>
                      <a:endParaRPr lang="en-IN" dirty="0"/>
                    </a:p>
                  </a:txBody>
                  <a:tcPr/>
                </a:tc>
              </a:tr>
            </a:tbl>
          </a:graphicData>
        </a:graphic>
      </p:graphicFrame>
      <p:graphicFrame>
        <p:nvGraphicFramePr>
          <p:cNvPr id="8" name="Chart 7"/>
          <p:cNvGraphicFramePr/>
          <p:nvPr>
            <p:extLst>
              <p:ext uri="{D42A27DB-BD31-4B8C-83A1-F6EECF244321}">
                <p14:modId xmlns:p14="http://schemas.microsoft.com/office/powerpoint/2010/main" val="1258194360"/>
              </p:ext>
            </p:extLst>
          </p:nvPr>
        </p:nvGraphicFramePr>
        <p:xfrm>
          <a:off x="3705727" y="1297580"/>
          <a:ext cx="4805228" cy="250069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242163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smtClean="0">
                <a:latin typeface="Times New Roman" panose="02020603050405020304" pitchFamily="18" charset="0"/>
                <a:cs typeface="Times New Roman" panose="02020603050405020304" pitchFamily="18" charset="0"/>
              </a:rPr>
              <a:t>:Details found for:</a:t>
            </a:r>
            <a:endParaRPr lang="en-IN"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00595" y="1793966"/>
            <a:ext cx="10789920" cy="4154984"/>
          </a:xfrm>
          <a:prstGeom prst="rect">
            <a:avLst/>
          </a:prstGeom>
          <a:noFill/>
        </p:spPr>
        <p:txBody>
          <a:bodyPr wrap="square" rtlCol="0">
            <a:spAutoFit/>
          </a:bodyPr>
          <a:lstStyle/>
          <a:p>
            <a:pPr marL="285750" indent="-285750">
              <a:buFont typeface="Arial" panose="020B0604020202020204" pitchFamily="34" charset="0"/>
              <a:buChar char="•"/>
            </a:pPr>
            <a:r>
              <a:rPr lang="en-IN" b="1" dirty="0" smtClean="0"/>
              <a:t> </a:t>
            </a:r>
            <a:r>
              <a:rPr lang="en-IN" sz="2400" dirty="0" smtClean="0">
                <a:latin typeface="Times New Roman" panose="02020603050405020304" pitchFamily="18" charset="0"/>
                <a:cs typeface="Times New Roman" panose="02020603050405020304" pitchFamily="18" charset="0"/>
              </a:rPr>
              <a:t>Places</a:t>
            </a: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 Company name</a:t>
            </a: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 Sector/field </a:t>
            </a: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Address  and Contact Information</a:t>
            </a: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 Person to Contact </a:t>
            </a: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Important Website</a:t>
            </a: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 Email  </a:t>
            </a: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Size of company (employee)</a:t>
            </a: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 Size of the company(revenue)</a:t>
            </a: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 Opening status </a:t>
            </a:r>
            <a:br>
              <a:rPr lang="en-IN" sz="2400" dirty="0" smtClean="0">
                <a:latin typeface="Times New Roman" panose="02020603050405020304" pitchFamily="18" charset="0"/>
                <a:cs typeface="Times New Roman" panose="02020603050405020304" pitchFamily="18" charset="0"/>
              </a:rPr>
            </a:br>
            <a:r>
              <a:rPr lang="en-IN" b="1" dirty="0" smtClean="0"/>
              <a:t> </a:t>
            </a:r>
            <a:r>
              <a:rPr lang="en-IN" dirty="0" smtClean="0"/>
              <a:t> </a:t>
            </a:r>
            <a:endParaRPr lang="en-IN" dirty="0"/>
          </a:p>
        </p:txBody>
      </p:sp>
    </p:spTree>
    <p:extLst>
      <p:ext uri="{BB962C8B-B14F-4D97-AF65-F5344CB8AC3E}">
        <p14:creationId xmlns:p14="http://schemas.microsoft.com/office/powerpoint/2010/main" val="2929926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049" y="628651"/>
            <a:ext cx="9876344" cy="759278"/>
          </a:xfrm>
        </p:spPr>
        <p:txBody>
          <a:bodyPr>
            <a:noAutofit/>
          </a:bodyPr>
          <a:lstStyle/>
          <a:p>
            <a:pPr algn="ctr"/>
            <a:r>
              <a:rPr lang="en-IN" sz="3200" dirty="0" smtClean="0">
                <a:latin typeface="Times New Roman" panose="02020603050405020304" pitchFamily="18" charset="0"/>
                <a:cs typeface="Times New Roman" panose="02020603050405020304" pitchFamily="18" charset="0"/>
              </a:rPr>
              <a:t>Sector and Companies</a:t>
            </a:r>
            <a:br>
              <a:rPr lang="en-IN"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details</a:t>
            </a:r>
            <a:endParaRPr lang="en-IN" sz="3200" dirty="0">
              <a:latin typeface="Times New Roman" panose="02020603050405020304" pitchFamily="18" charset="0"/>
              <a:cs typeface="Times New Roman" panose="02020603050405020304" pitchFamily="18" charset="0"/>
            </a:endParaRPr>
          </a:p>
        </p:txBody>
      </p:sp>
      <p:graphicFrame>
        <p:nvGraphicFramePr>
          <p:cNvPr id="15" name="Chart 14"/>
          <p:cNvGraphicFramePr/>
          <p:nvPr>
            <p:extLst>
              <p:ext uri="{D42A27DB-BD31-4B8C-83A1-F6EECF244321}">
                <p14:modId xmlns:p14="http://schemas.microsoft.com/office/powerpoint/2010/main" val="342000068"/>
              </p:ext>
            </p:extLst>
          </p:nvPr>
        </p:nvGraphicFramePr>
        <p:xfrm>
          <a:off x="1393372" y="1663336"/>
          <a:ext cx="9605554" cy="46939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2691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1469" y="445760"/>
            <a:ext cx="10515600" cy="1325563"/>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Major Industries</a:t>
            </a:r>
            <a:endParaRPr lang="en-IN" sz="36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753579578"/>
              </p:ext>
            </p:extLst>
          </p:nvPr>
        </p:nvGraphicFramePr>
        <p:xfrm>
          <a:off x="2023291" y="1982409"/>
          <a:ext cx="8128000" cy="228600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IN" sz="2400" dirty="0" smtClean="0">
                          <a:latin typeface="Times New Roman" panose="02020603050405020304" pitchFamily="18" charset="0"/>
                          <a:cs typeface="Times New Roman" panose="02020603050405020304" pitchFamily="18" charset="0"/>
                        </a:rPr>
                        <a:t>Total Companies Found</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smtClean="0">
                          <a:latin typeface="Times New Roman" panose="02020603050405020304" pitchFamily="18" charset="0"/>
                          <a:cs typeface="Times New Roman" panose="02020603050405020304" pitchFamily="18" charset="0"/>
                        </a:rPr>
                        <a:t>70</a:t>
                      </a:r>
                      <a:endParaRPr lang="en-IN" sz="2400" dirty="0">
                        <a:latin typeface="Times New Roman" panose="02020603050405020304" pitchFamily="18" charset="0"/>
                        <a:cs typeface="Times New Roman" panose="02020603050405020304" pitchFamily="18" charset="0"/>
                      </a:endParaRPr>
                    </a:p>
                  </a:txBody>
                  <a:tcPr/>
                </a:tc>
              </a:tr>
              <a:tr h="370840">
                <a:tc>
                  <a:txBody>
                    <a:bodyPr/>
                    <a:lstStyle/>
                    <a:p>
                      <a:pPr algn="ctr"/>
                      <a:r>
                        <a:rPr lang="en-IN" sz="2400" dirty="0" smtClean="0">
                          <a:latin typeface="Times New Roman" panose="02020603050405020304" pitchFamily="18" charset="0"/>
                          <a:cs typeface="Times New Roman" panose="02020603050405020304" pitchFamily="18" charset="0"/>
                        </a:rPr>
                        <a:t>Consultancies</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smtClean="0">
                          <a:latin typeface="Times New Roman" panose="02020603050405020304" pitchFamily="18" charset="0"/>
                          <a:cs typeface="Times New Roman" panose="02020603050405020304" pitchFamily="18" charset="0"/>
                        </a:rPr>
                        <a:t>17</a:t>
                      </a:r>
                      <a:endParaRPr lang="en-IN" sz="2400" dirty="0">
                        <a:latin typeface="Times New Roman" panose="02020603050405020304" pitchFamily="18" charset="0"/>
                        <a:cs typeface="Times New Roman" panose="02020603050405020304" pitchFamily="18" charset="0"/>
                      </a:endParaRPr>
                    </a:p>
                  </a:txBody>
                  <a:tcPr/>
                </a:tc>
              </a:tr>
              <a:tr h="370840">
                <a:tc>
                  <a:txBody>
                    <a:bodyPr/>
                    <a:lstStyle/>
                    <a:p>
                      <a:pPr algn="ctr"/>
                      <a:r>
                        <a:rPr lang="en-IN" sz="2400" dirty="0" smtClean="0">
                          <a:latin typeface="Times New Roman" panose="02020603050405020304" pitchFamily="18" charset="0"/>
                          <a:cs typeface="Times New Roman" panose="02020603050405020304" pitchFamily="18" charset="0"/>
                        </a:rPr>
                        <a:t>Product based</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smtClean="0">
                          <a:latin typeface="Times New Roman" panose="02020603050405020304" pitchFamily="18" charset="0"/>
                          <a:cs typeface="Times New Roman" panose="02020603050405020304" pitchFamily="18" charset="0"/>
                        </a:rPr>
                        <a:t>10</a:t>
                      </a:r>
                      <a:endParaRPr lang="en-IN" sz="2400" dirty="0">
                        <a:latin typeface="Times New Roman" panose="02020603050405020304" pitchFamily="18" charset="0"/>
                        <a:cs typeface="Times New Roman" panose="02020603050405020304" pitchFamily="18" charset="0"/>
                      </a:endParaRPr>
                    </a:p>
                  </a:txBody>
                  <a:tcPr/>
                </a:tc>
              </a:tr>
              <a:tr h="370840">
                <a:tc>
                  <a:txBody>
                    <a:bodyPr/>
                    <a:lstStyle/>
                    <a:p>
                      <a:pPr algn="ctr"/>
                      <a:r>
                        <a:rPr lang="en-IN" sz="2400" dirty="0" smtClean="0">
                          <a:latin typeface="Times New Roman" panose="02020603050405020304" pitchFamily="18" charset="0"/>
                          <a:cs typeface="Times New Roman" panose="02020603050405020304" pitchFamily="18" charset="0"/>
                        </a:rPr>
                        <a:t>Services based</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smtClean="0">
                          <a:latin typeface="Times New Roman" panose="02020603050405020304" pitchFamily="18" charset="0"/>
                          <a:cs typeface="Times New Roman" panose="02020603050405020304" pitchFamily="18" charset="0"/>
                        </a:rPr>
                        <a:t>7</a:t>
                      </a:r>
                      <a:endParaRPr lang="en-IN" sz="2400" dirty="0">
                        <a:latin typeface="Times New Roman" panose="02020603050405020304" pitchFamily="18" charset="0"/>
                        <a:cs typeface="Times New Roman" panose="02020603050405020304" pitchFamily="18" charset="0"/>
                      </a:endParaRPr>
                    </a:p>
                  </a:txBody>
                  <a:tcPr/>
                </a:tc>
              </a:tr>
              <a:tr h="370840">
                <a:tc>
                  <a:txBody>
                    <a:bodyPr/>
                    <a:lstStyle/>
                    <a:p>
                      <a:pPr algn="ctr"/>
                      <a:r>
                        <a:rPr lang="en-IN" sz="2400" dirty="0" smtClean="0">
                          <a:latin typeface="Times New Roman" panose="02020603050405020304" pitchFamily="18" charset="0"/>
                          <a:cs typeface="Times New Roman" panose="02020603050405020304" pitchFamily="18" charset="0"/>
                        </a:rPr>
                        <a:t>Product</a:t>
                      </a:r>
                      <a:r>
                        <a:rPr lang="en-IN" sz="2400" baseline="0" dirty="0" smtClean="0">
                          <a:latin typeface="Times New Roman" panose="02020603050405020304" pitchFamily="18" charset="0"/>
                          <a:cs typeface="Times New Roman" panose="02020603050405020304" pitchFamily="18" charset="0"/>
                        </a:rPr>
                        <a:t> and services based</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smtClean="0">
                          <a:latin typeface="Times New Roman" panose="02020603050405020304" pitchFamily="18" charset="0"/>
                          <a:cs typeface="Times New Roman" panose="02020603050405020304" pitchFamily="18" charset="0"/>
                        </a:rPr>
                        <a:t>35</a:t>
                      </a:r>
                      <a:endParaRPr lang="en-IN" sz="2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975305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292" y="341258"/>
            <a:ext cx="10515600" cy="956320"/>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Sector or field wise distribution </a:t>
            </a:r>
            <a:endParaRPr lang="en-IN" sz="3200" dirty="0">
              <a:latin typeface="Times New Roman" panose="02020603050405020304" pitchFamily="18" charset="0"/>
              <a:cs typeface="Times New Roman" panose="02020603050405020304" pitchFamily="18" charset="0"/>
            </a:endParaRPr>
          </a:p>
        </p:txBody>
      </p:sp>
      <p:graphicFrame>
        <p:nvGraphicFramePr>
          <p:cNvPr id="24" name="Chart 23"/>
          <p:cNvGraphicFramePr/>
          <p:nvPr>
            <p:extLst>
              <p:ext uri="{D42A27DB-BD31-4B8C-83A1-F6EECF244321}">
                <p14:modId xmlns:p14="http://schemas.microsoft.com/office/powerpoint/2010/main" val="396081133"/>
              </p:ext>
            </p:extLst>
          </p:nvPr>
        </p:nvGraphicFramePr>
        <p:xfrm>
          <a:off x="1672045" y="1950719"/>
          <a:ext cx="8699863" cy="40918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542958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667" y="418259"/>
            <a:ext cx="10515600" cy="910027"/>
          </a:xfrm>
        </p:spPr>
        <p:txBody>
          <a:bodyPr/>
          <a:lstStyle/>
          <a:p>
            <a:pPr algn="ctr"/>
            <a:r>
              <a:rPr lang="en-IN" dirty="0">
                <a:latin typeface="Times New Roman" panose="02020603050405020304" pitchFamily="18" charset="0"/>
                <a:cs typeface="Times New Roman" panose="02020603050405020304" pitchFamily="18" charset="0"/>
              </a:rPr>
              <a:t>Size of the company(Employee)</a:t>
            </a:r>
            <a:endParaRPr lang="en-IN" dirty="0"/>
          </a:p>
        </p:txBody>
      </p:sp>
      <p:graphicFrame>
        <p:nvGraphicFramePr>
          <p:cNvPr id="7" name="Chart 6"/>
          <p:cNvGraphicFramePr/>
          <p:nvPr>
            <p:extLst>
              <p:ext uri="{D42A27DB-BD31-4B8C-83A1-F6EECF244321}">
                <p14:modId xmlns:p14="http://schemas.microsoft.com/office/powerpoint/2010/main" val="2179490870"/>
              </p:ext>
            </p:extLst>
          </p:nvPr>
        </p:nvGraphicFramePr>
        <p:xfrm>
          <a:off x="2166754" y="1578543"/>
          <a:ext cx="8128000" cy="43769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05369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Size of the company(Revenue)</a:t>
            </a:r>
            <a:endParaRPr lang="en-IN" dirty="0"/>
          </a:p>
        </p:txBody>
      </p:sp>
      <p:graphicFrame>
        <p:nvGraphicFramePr>
          <p:cNvPr id="7" name="Chart 6"/>
          <p:cNvGraphicFramePr/>
          <p:nvPr>
            <p:extLst>
              <p:ext uri="{D42A27DB-BD31-4B8C-83A1-F6EECF244321}">
                <p14:modId xmlns:p14="http://schemas.microsoft.com/office/powerpoint/2010/main" val="4042967552"/>
              </p:ext>
            </p:extLst>
          </p:nvPr>
        </p:nvGraphicFramePr>
        <p:xfrm>
          <a:off x="2032000" y="1666820"/>
          <a:ext cx="8128000" cy="44715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064001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532" y="454468"/>
            <a:ext cx="10515600" cy="1325563"/>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Status of Companies approached for their respective openings</a:t>
            </a:r>
            <a:endParaRPr lang="en-IN" sz="3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79863" y="2621280"/>
            <a:ext cx="8107680" cy="2862322"/>
          </a:xfrm>
          <a:prstGeom prst="rect">
            <a:avLst/>
          </a:prstGeom>
          <a:noFill/>
        </p:spPr>
        <p:txBody>
          <a:bodyPr wrap="square" rtlCol="0">
            <a:spAutoFit/>
          </a:bodyPr>
          <a:lstStyle/>
          <a:p>
            <a:pPr algn="ctr"/>
            <a:r>
              <a:rPr lang="en-IN" dirty="0" smtClean="0"/>
              <a:t>No Company has been approached in UK for their respective opening, hence there might be the bright chances for cutting a great deal.</a:t>
            </a:r>
          </a:p>
          <a:p>
            <a:pPr algn="ctr"/>
            <a:endParaRPr lang="en-IN" dirty="0"/>
          </a:p>
          <a:p>
            <a:pPr algn="ctr"/>
            <a:endParaRPr lang="en-IN" dirty="0" smtClean="0"/>
          </a:p>
          <a:p>
            <a:pPr algn="ctr"/>
            <a:r>
              <a:rPr lang="en-IN" dirty="0" smtClean="0"/>
              <a:t>Consultancies are available in good number, in UK. But, in case of cost cutting, companies might be interested in  offshore centres.</a:t>
            </a:r>
          </a:p>
          <a:p>
            <a:endParaRPr lang="en-IN" dirty="0"/>
          </a:p>
          <a:p>
            <a:endParaRPr lang="en-IN" dirty="0" smtClean="0"/>
          </a:p>
          <a:p>
            <a:endParaRPr lang="en-IN" dirty="0"/>
          </a:p>
          <a:p>
            <a:endParaRPr lang="en-IN" dirty="0"/>
          </a:p>
        </p:txBody>
      </p:sp>
    </p:spTree>
    <p:extLst>
      <p:ext uri="{BB962C8B-B14F-4D97-AF65-F5344CB8AC3E}">
        <p14:creationId xmlns:p14="http://schemas.microsoft.com/office/powerpoint/2010/main" val="18577825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292" y="341258"/>
            <a:ext cx="10515600" cy="747314"/>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Germany</a:t>
            </a:r>
            <a:endParaRPr lang="en-IN"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665" y="1781482"/>
            <a:ext cx="3556809" cy="3931882"/>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6940732" y="1781482"/>
            <a:ext cx="4650378" cy="3693319"/>
          </a:xfrm>
          <a:prstGeom prst="rect">
            <a:avLst/>
          </a:prstGeom>
        </p:spPr>
        <p:txBody>
          <a:bodyPr wrap="square">
            <a:spAutoFit/>
          </a:bodyPr>
          <a:lstStyle/>
          <a:p>
            <a:pPr algn="ctr"/>
            <a:r>
              <a:rPr lang="en-IN" dirty="0">
                <a:latin typeface="Times New Roman" panose="02020603050405020304" pitchFamily="18" charset="0"/>
                <a:cs typeface="Times New Roman" panose="02020603050405020304" pitchFamily="18" charset="0"/>
              </a:rPr>
              <a:t>Germany is the </a:t>
            </a:r>
            <a:r>
              <a:rPr lang="en-IN" b="1" dirty="0">
                <a:latin typeface="Times New Roman" panose="02020603050405020304" pitchFamily="18" charset="0"/>
                <a:cs typeface="Times New Roman" panose="02020603050405020304" pitchFamily="18" charset="0"/>
              </a:rPr>
              <a:t>fifth largest country in Europe</a:t>
            </a:r>
            <a:r>
              <a:rPr lang="en-IN" dirty="0">
                <a:latin typeface="Times New Roman" panose="02020603050405020304" pitchFamily="18" charset="0"/>
                <a:cs typeface="Times New Roman" panose="02020603050405020304" pitchFamily="18" charset="0"/>
              </a:rPr>
              <a:t>, covering an area of 357,022 square kilometres</a:t>
            </a:r>
            <a:r>
              <a:rPr lang="en-IN" dirty="0"/>
              <a:t>; </a:t>
            </a:r>
            <a:r>
              <a:rPr lang="en-IN" dirty="0">
                <a:latin typeface="Times New Roman" panose="02020603050405020304" pitchFamily="18" charset="0"/>
                <a:cs typeface="Times New Roman" panose="02020603050405020304" pitchFamily="18" charset="0"/>
              </a:rPr>
              <a:t>only the Ukraine, France, Spain and Sweden are bigger</a:t>
            </a:r>
            <a:r>
              <a:rPr lang="en-IN" dirty="0" smtClean="0">
                <a:latin typeface="Times New Roman" panose="02020603050405020304" pitchFamily="18" charset="0"/>
                <a:cs typeface="Times New Roman" panose="02020603050405020304" pitchFamily="18" charset="0"/>
              </a:rPr>
              <a:t>.</a:t>
            </a: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With about </a:t>
            </a:r>
            <a:r>
              <a:rPr lang="en-IN" b="1" dirty="0">
                <a:latin typeface="Times New Roman" panose="02020603050405020304" pitchFamily="18" charset="0"/>
                <a:cs typeface="Times New Roman" panose="02020603050405020304" pitchFamily="18" charset="0"/>
              </a:rPr>
              <a:t>82 million inhabitants</a:t>
            </a:r>
            <a:r>
              <a:rPr lang="en-IN" dirty="0">
                <a:latin typeface="Times New Roman" panose="02020603050405020304" pitchFamily="18" charset="0"/>
                <a:cs typeface="Times New Roman" panose="02020603050405020304" pitchFamily="18" charset="0"/>
              </a:rPr>
              <a:t>, Germany is the most populous member state of the European Union. </a:t>
            </a:r>
            <a:endParaRPr lang="en-IN" dirty="0" smtClean="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Germany </a:t>
            </a:r>
            <a:r>
              <a:rPr lang="en-IN" b="1" dirty="0">
                <a:latin typeface="Times New Roman" panose="02020603050405020304" pitchFamily="18" charset="0"/>
                <a:cs typeface="Times New Roman" panose="02020603050405020304" pitchFamily="18" charset="0"/>
              </a:rPr>
              <a:t>shares borders with nine other countries</a:t>
            </a:r>
            <a:r>
              <a:rPr lang="en-IN" dirty="0">
                <a:latin typeface="Times New Roman" panose="02020603050405020304" pitchFamily="18" charset="0"/>
                <a:cs typeface="Times New Roman" panose="02020603050405020304" pitchFamily="18" charset="0"/>
              </a:rPr>
              <a:t>: Denmark, Poland, the Czech Republic, Austria, Switzerland, France, Belgium, Luxembourg and the Netherlands.</a:t>
            </a:r>
          </a:p>
        </p:txBody>
      </p:sp>
      <p:sp>
        <p:nvSpPr>
          <p:cNvPr id="5" name="Rectangle 4"/>
          <p:cNvSpPr/>
          <p:nvPr/>
        </p:nvSpPr>
        <p:spPr>
          <a:xfrm>
            <a:off x="0" y="1805141"/>
            <a:ext cx="3283131" cy="2862322"/>
          </a:xfrm>
          <a:prstGeom prst="rect">
            <a:avLst/>
          </a:prstGeom>
        </p:spPr>
        <p:txBody>
          <a:bodyPr wrap="square">
            <a:spAutoFit/>
          </a:bodyPr>
          <a:lstStyle/>
          <a:p>
            <a:r>
              <a:rPr lang="en-IN" dirty="0" smtClean="0">
                <a:latin typeface="Times New Roman" panose="02020603050405020304" pitchFamily="18" charset="0"/>
                <a:cs typeface="Times New Roman" panose="02020603050405020304" pitchFamily="18" charset="0"/>
              </a:rPr>
              <a:t>Capital: </a:t>
            </a:r>
            <a:r>
              <a:rPr lang="en-IN" b="1" dirty="0" smtClean="0">
                <a:latin typeface="Times New Roman" panose="02020603050405020304" pitchFamily="18" charset="0"/>
                <a:cs typeface="Times New Roman" panose="02020603050405020304" pitchFamily="18" charset="0"/>
              </a:rPr>
              <a:t>Berlin</a:t>
            </a:r>
          </a:p>
          <a:p>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There are </a:t>
            </a:r>
            <a:r>
              <a:rPr lang="en-IN" b="1" dirty="0">
                <a:latin typeface="Times New Roman" panose="02020603050405020304" pitchFamily="18" charset="0"/>
                <a:cs typeface="Times New Roman" panose="02020603050405020304" pitchFamily="18" charset="0"/>
              </a:rPr>
              <a:t>three city states </a:t>
            </a:r>
            <a:r>
              <a:rPr lang="en-IN" dirty="0">
                <a:latin typeface="Times New Roman" panose="02020603050405020304" pitchFamily="18" charset="0"/>
                <a:cs typeface="Times New Roman" panose="02020603050405020304" pitchFamily="18" charset="0"/>
              </a:rPr>
              <a:t>– Berlin, Hamburg and Bremen</a:t>
            </a:r>
            <a:r>
              <a:rPr lang="en-IN" dirty="0" smtClean="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Currency </a:t>
            </a:r>
            <a:r>
              <a:rPr lang="en-IN"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EURO</a:t>
            </a:r>
          </a:p>
          <a:p>
            <a:endParaRPr lang="en-IN" b="1" dirty="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Official Language: </a:t>
            </a:r>
            <a:r>
              <a:rPr lang="en-IN" dirty="0" smtClean="0">
                <a:latin typeface="Times New Roman" panose="02020603050405020304" pitchFamily="18" charset="0"/>
                <a:cs typeface="Times New Roman" panose="02020603050405020304" pitchFamily="18" charset="0"/>
              </a:rPr>
              <a:t>German, English</a:t>
            </a: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8198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994" y="445761"/>
            <a:ext cx="10515600" cy="703772"/>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Details of Demography</a:t>
            </a:r>
            <a:endParaRPr lang="en-IN" sz="36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04741951"/>
              </p:ext>
            </p:extLst>
          </p:nvPr>
        </p:nvGraphicFramePr>
        <p:xfrm>
          <a:off x="1910080" y="1277014"/>
          <a:ext cx="8128000" cy="37795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IN" sz="2000" dirty="0" smtClean="0">
                          <a:latin typeface="Times New Roman" panose="02020603050405020304" pitchFamily="18" charset="0"/>
                          <a:cs typeface="Times New Roman" panose="02020603050405020304" pitchFamily="18" charset="0"/>
                        </a:rPr>
                        <a:t>Particular</a:t>
                      </a:r>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a:latin typeface="Times New Roman" panose="02020603050405020304" pitchFamily="18" charset="0"/>
                        <a:cs typeface="Times New Roman" panose="02020603050405020304" pitchFamily="18" charset="0"/>
                      </a:endParaRPr>
                    </a:p>
                  </a:txBody>
                  <a:tcPr/>
                </a:tc>
              </a:tr>
              <a:tr h="370840">
                <a:tc>
                  <a:txBody>
                    <a:bodyPr/>
                    <a:lstStyle/>
                    <a:p>
                      <a:r>
                        <a:rPr lang="en-IN" sz="2000" dirty="0" smtClean="0">
                          <a:latin typeface="Times New Roman" panose="02020603050405020304" pitchFamily="18" charset="0"/>
                          <a:cs typeface="Times New Roman" panose="02020603050405020304" pitchFamily="18" charset="0"/>
                        </a:rPr>
                        <a:t>Population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hlinkClick r:id="rId2"/>
                        </a:rPr>
                        <a:t>82million</a:t>
                      </a:r>
                      <a:endParaRPr lang="en-IN" sz="2000" dirty="0">
                        <a:latin typeface="Times New Roman" panose="02020603050405020304" pitchFamily="18" charset="0"/>
                        <a:cs typeface="Times New Roman" panose="02020603050405020304" pitchFamily="18" charset="0"/>
                      </a:endParaRPr>
                    </a:p>
                  </a:txBody>
                  <a:tcPr/>
                </a:tc>
              </a:tr>
              <a:tr h="370840">
                <a:tc>
                  <a:txBody>
                    <a:bodyPr/>
                    <a:lstStyle/>
                    <a:p>
                      <a:r>
                        <a:rPr lang="en-IN" sz="2000" dirty="0" smtClean="0">
                          <a:latin typeface="Times New Roman" panose="02020603050405020304" pitchFamily="18" charset="0"/>
                          <a:cs typeface="Times New Roman" panose="02020603050405020304" pitchFamily="18" charset="0"/>
                        </a:rPr>
                        <a:t>Major Population</a:t>
                      </a:r>
                      <a:r>
                        <a:rPr lang="en-IN" sz="2000" baseline="0" dirty="0" smtClean="0">
                          <a:latin typeface="Times New Roman" panose="02020603050405020304" pitchFamily="18" charset="0"/>
                          <a:cs typeface="Times New Roman" panose="02020603050405020304" pitchFamily="18" charset="0"/>
                        </a:rPr>
                        <a:t> categories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Christian, Muslims, Jews</a:t>
                      </a:r>
                      <a:endParaRPr lang="en-IN" sz="2000" dirty="0">
                        <a:latin typeface="Times New Roman" panose="02020603050405020304" pitchFamily="18" charset="0"/>
                        <a:cs typeface="Times New Roman" panose="02020603050405020304" pitchFamily="18" charset="0"/>
                      </a:endParaRPr>
                    </a:p>
                  </a:txBody>
                  <a:tcPr/>
                </a:tc>
              </a:tr>
              <a:tr h="370840">
                <a:tc>
                  <a:txBody>
                    <a:bodyPr/>
                    <a:lstStyle/>
                    <a:p>
                      <a:r>
                        <a:rPr lang="en-IN" sz="2000" dirty="0" smtClean="0">
                          <a:latin typeface="Times New Roman" panose="02020603050405020304" pitchFamily="18" charset="0"/>
                          <a:cs typeface="Times New Roman" panose="02020603050405020304" pitchFamily="18" charset="0"/>
                        </a:rPr>
                        <a:t>Migrants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222,395</a:t>
                      </a:r>
                      <a:endParaRPr lang="en-IN" sz="2000" dirty="0">
                        <a:latin typeface="Times New Roman" panose="02020603050405020304" pitchFamily="18" charset="0"/>
                        <a:cs typeface="Times New Roman" panose="02020603050405020304" pitchFamily="18" charset="0"/>
                      </a:endParaRPr>
                    </a:p>
                  </a:txBody>
                  <a:tcPr/>
                </a:tc>
              </a:tr>
              <a:tr h="370840">
                <a:tc>
                  <a:txBody>
                    <a:bodyPr/>
                    <a:lstStyle/>
                    <a:p>
                      <a:r>
                        <a:rPr lang="en-IN" sz="2000" dirty="0" smtClean="0">
                          <a:latin typeface="Times New Roman" panose="02020603050405020304" pitchFamily="18" charset="0"/>
                          <a:cs typeface="Times New Roman" panose="02020603050405020304" pitchFamily="18" charset="0"/>
                        </a:rPr>
                        <a:t>Employment</a:t>
                      </a:r>
                      <a:r>
                        <a:rPr lang="en-IN" sz="2000" baseline="0" dirty="0" smtClean="0">
                          <a:latin typeface="Times New Roman" panose="02020603050405020304" pitchFamily="18" charset="0"/>
                          <a:cs typeface="Times New Roman" panose="02020603050405020304" pitchFamily="18" charset="0"/>
                        </a:rPr>
                        <a:t> Rate </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hlinkClick r:id="rId3"/>
                        </a:rPr>
                        <a:t>75.1%</a:t>
                      </a:r>
                      <a:r>
                        <a:rPr lang="en-IN" sz="2000" baseline="0" dirty="0" smtClean="0">
                          <a:latin typeface="Times New Roman" panose="02020603050405020304" pitchFamily="18" charset="0"/>
                          <a:cs typeface="Times New Roman" panose="02020603050405020304" pitchFamily="18" charset="0"/>
                          <a:hlinkClick r:id="rId3"/>
                        </a:rPr>
                        <a:t> of working age or 43.3 million</a:t>
                      </a:r>
                      <a:endParaRPr lang="en-IN" sz="2000" dirty="0">
                        <a:latin typeface="Times New Roman" panose="02020603050405020304" pitchFamily="18" charset="0"/>
                        <a:cs typeface="Times New Roman" panose="02020603050405020304" pitchFamily="18" charset="0"/>
                      </a:endParaRPr>
                    </a:p>
                  </a:txBody>
                  <a:tcPr/>
                </a:tc>
              </a:tr>
              <a:tr h="370840">
                <a:tc>
                  <a:txBody>
                    <a:bodyPr/>
                    <a:lstStyle/>
                    <a:p>
                      <a:r>
                        <a:rPr lang="en-IN" sz="2000" dirty="0" smtClean="0">
                          <a:latin typeface="Times New Roman" panose="02020603050405020304" pitchFamily="18" charset="0"/>
                          <a:cs typeface="Times New Roman" panose="02020603050405020304" pitchFamily="18" charset="0"/>
                        </a:rPr>
                        <a:t>Unemployment</a:t>
                      </a:r>
                      <a:r>
                        <a:rPr lang="en-IN" sz="2000" baseline="0" dirty="0" smtClean="0">
                          <a:latin typeface="Times New Roman" panose="02020603050405020304" pitchFamily="18" charset="0"/>
                          <a:cs typeface="Times New Roman" panose="02020603050405020304" pitchFamily="18" charset="0"/>
                        </a:rPr>
                        <a:t> rate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7.7%</a:t>
                      </a:r>
                      <a:endParaRPr lang="en-IN" sz="2000" dirty="0">
                        <a:latin typeface="Times New Roman" panose="02020603050405020304" pitchFamily="18" charset="0"/>
                        <a:cs typeface="Times New Roman" panose="02020603050405020304" pitchFamily="18" charset="0"/>
                      </a:endParaRPr>
                    </a:p>
                  </a:txBody>
                  <a:tcPr/>
                </a:tc>
              </a:tr>
              <a:tr h="370840">
                <a:tc>
                  <a:txBody>
                    <a:bodyPr/>
                    <a:lstStyle/>
                    <a:p>
                      <a:r>
                        <a:rPr lang="en-IN" sz="2000" dirty="0" smtClean="0">
                          <a:latin typeface="Times New Roman" panose="02020603050405020304" pitchFamily="18" charset="0"/>
                          <a:cs typeface="Times New Roman" panose="02020603050405020304" pitchFamily="18" charset="0"/>
                        </a:rPr>
                        <a:t>German</a:t>
                      </a:r>
                      <a:r>
                        <a:rPr lang="en-IN" sz="2000" baseline="0" dirty="0" smtClean="0">
                          <a:latin typeface="Times New Roman" panose="02020603050405020304" pitchFamily="18" charset="0"/>
                          <a:cs typeface="Times New Roman" panose="02020603050405020304" pitchFamily="18" charset="0"/>
                        </a:rPr>
                        <a:t> SMEs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52% of entire economic output</a:t>
                      </a:r>
                      <a:endParaRPr lang="en-IN" sz="2000" dirty="0">
                        <a:latin typeface="Times New Roman" panose="02020603050405020304" pitchFamily="18" charset="0"/>
                        <a:cs typeface="Times New Roman" panose="02020603050405020304" pitchFamily="18" charset="0"/>
                      </a:endParaRPr>
                    </a:p>
                  </a:txBody>
                  <a:tcPr/>
                </a:tc>
              </a:tr>
              <a:tr h="370840">
                <a:tc>
                  <a:txBody>
                    <a:bodyPr/>
                    <a:lstStyle/>
                    <a:p>
                      <a:r>
                        <a:rPr lang="en-IN" sz="2000" dirty="0" smtClean="0">
                          <a:latin typeface="Times New Roman" panose="02020603050405020304" pitchFamily="18" charset="0"/>
                          <a:cs typeface="Times New Roman" panose="02020603050405020304" pitchFamily="18" charset="0"/>
                        </a:rPr>
                        <a:t>Major</a:t>
                      </a:r>
                      <a:r>
                        <a:rPr lang="en-IN" sz="2000" baseline="0" dirty="0" smtClean="0">
                          <a:latin typeface="Times New Roman" panose="02020603050405020304" pitchFamily="18" charset="0"/>
                          <a:cs typeface="Times New Roman" panose="02020603050405020304" pitchFamily="18" charset="0"/>
                        </a:rPr>
                        <a:t> contributors of GDP</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Service Sector(71%)+Industry(28%)+Agriculture(1%)</a:t>
                      </a:r>
                      <a:endParaRPr lang="en-IN" sz="20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579138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274" y="308006"/>
            <a:ext cx="10515600" cy="1325563"/>
          </a:xfrm>
        </p:spPr>
        <p:txBody>
          <a:bodyPr>
            <a:normAutofit/>
          </a:bodyPr>
          <a:lstStyle/>
          <a:p>
            <a:pPr algn="ctr"/>
            <a:r>
              <a:rPr lang="en-GB" sz="3200" dirty="0" smtClean="0">
                <a:solidFill>
                  <a:srgbClr val="000000"/>
                </a:solidFill>
                <a:latin typeface="Times New Roman"/>
                <a:ea typeface="Times New Roman"/>
                <a:cs typeface="Times New Roman"/>
                <a:sym typeface="Times New Roman"/>
              </a:rPr>
              <a:t>UNITED KINGDOM</a:t>
            </a:r>
            <a:endParaRPr lang="en-IN" sz="3200" dirty="0"/>
          </a:p>
        </p:txBody>
      </p:sp>
      <p:sp>
        <p:nvSpPr>
          <p:cNvPr id="3" name="TextBox 2"/>
          <p:cNvSpPr txBox="1"/>
          <p:nvPr/>
        </p:nvSpPr>
        <p:spPr>
          <a:xfrm>
            <a:off x="423275" y="1379913"/>
            <a:ext cx="10665904" cy="923330"/>
          </a:xfrm>
          <a:prstGeom prst="rect">
            <a:avLst/>
          </a:prstGeom>
          <a:noFill/>
        </p:spPr>
        <p:txBody>
          <a:bodyPr wrap="square" rtlCol="0">
            <a:spAutoFit/>
          </a:bodyPr>
          <a:lstStyle/>
          <a:p>
            <a:pPr algn="ctr"/>
            <a:r>
              <a:rPr lang="en-GB" dirty="0" smtClean="0">
                <a:highlight>
                  <a:srgbClr val="FFFFFF"/>
                </a:highlight>
                <a:latin typeface="Times New Roman"/>
                <a:ea typeface="Times New Roman"/>
                <a:cs typeface="Times New Roman"/>
                <a:sym typeface="Times New Roman"/>
              </a:rPr>
              <a:t>United Kingdom (</a:t>
            </a:r>
            <a:r>
              <a:rPr lang="en-GB" dirty="0" smtClean="0">
                <a:latin typeface="Times New Roman"/>
                <a:ea typeface="Times New Roman"/>
                <a:cs typeface="Times New Roman"/>
                <a:sym typeface="Times New Roman"/>
              </a:rPr>
              <a:t>UK) or Britain, is a </a:t>
            </a:r>
            <a:r>
              <a:rPr lang="en-GB" dirty="0" smtClean="0">
                <a:highlight>
                  <a:srgbClr val="FFFFFF"/>
                </a:highlight>
                <a:latin typeface="Times New Roman"/>
                <a:ea typeface="Times New Roman"/>
                <a:cs typeface="Times New Roman"/>
                <a:sym typeface="Times New Roman"/>
              </a:rPr>
              <a:t>sovereign country in western Europe. </a:t>
            </a:r>
          </a:p>
          <a:p>
            <a:pPr algn="ctr"/>
            <a:r>
              <a:rPr lang="en-GB" dirty="0" smtClean="0">
                <a:highlight>
                  <a:srgbClr val="FFFFFF"/>
                </a:highlight>
                <a:latin typeface="Times New Roman"/>
                <a:ea typeface="Times New Roman"/>
                <a:cs typeface="Times New Roman"/>
                <a:sym typeface="Times New Roman"/>
              </a:rPr>
              <a:t>Lying off the north-western coast of the European mainland,</a:t>
            </a:r>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344" y="2220115"/>
            <a:ext cx="2155905" cy="4255499"/>
          </a:xfrm>
          <a:prstGeom prst="rect">
            <a:avLst/>
          </a:prstGeom>
        </p:spPr>
      </p:pic>
      <p:sp>
        <p:nvSpPr>
          <p:cNvPr id="5" name="TextBox 4"/>
          <p:cNvSpPr txBox="1"/>
          <p:nvPr/>
        </p:nvSpPr>
        <p:spPr>
          <a:xfrm>
            <a:off x="6941128" y="2220115"/>
            <a:ext cx="4072561" cy="2882840"/>
          </a:xfrm>
          <a:prstGeom prst="rect">
            <a:avLst/>
          </a:prstGeom>
          <a:noFill/>
        </p:spPr>
        <p:txBody>
          <a:bodyPr wrap="square" rtlCol="0">
            <a:spAutoFit/>
          </a:bodyPr>
          <a:lstStyle/>
          <a:p>
            <a:pPr algn="ctr"/>
            <a:r>
              <a:rPr lang="en-GB" sz="1400" dirty="0" smtClean="0">
                <a:highlight>
                  <a:srgbClr val="FFFFFF"/>
                </a:highlight>
                <a:latin typeface="Times New Roman" panose="02020603050405020304" pitchFamily="18" charset="0"/>
                <a:ea typeface="Times New Roman"/>
                <a:cs typeface="Times New Roman" panose="02020603050405020304" pitchFamily="18" charset="0"/>
                <a:sym typeface="Times New Roman"/>
              </a:rPr>
              <a:t>The United Kingdom includes the island of Great Britain, the north-eastern part of the island of Ireland and many smaller islands.</a:t>
            </a:r>
            <a:r>
              <a:rPr lang="en-GB" sz="1400" baseline="30000" dirty="0" smtClean="0">
                <a:highlight>
                  <a:srgbClr val="FFFFFF"/>
                </a:highlight>
                <a:latin typeface="Times New Roman" panose="02020603050405020304" pitchFamily="18" charset="0"/>
                <a:ea typeface="Times New Roman"/>
                <a:cs typeface="Times New Roman" panose="02020603050405020304" pitchFamily="18" charset="0"/>
                <a:sym typeface="Times New Roman"/>
              </a:rPr>
              <a:t> </a:t>
            </a:r>
          </a:p>
          <a:p>
            <a:pPr algn="ctr"/>
            <a:endParaRPr lang="en-GB" sz="1400" baseline="30000" dirty="0" smtClean="0">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algn="ctr"/>
            <a:r>
              <a:rPr lang="en-GB" sz="1400" dirty="0" smtClean="0">
                <a:highlight>
                  <a:srgbClr val="FFFFFF"/>
                </a:highlight>
                <a:latin typeface="Times New Roman" panose="02020603050405020304" pitchFamily="18" charset="0"/>
                <a:ea typeface="Times New Roman"/>
                <a:cs typeface="Times New Roman" panose="02020603050405020304" pitchFamily="18" charset="0"/>
                <a:sym typeface="Times New Roman"/>
              </a:rPr>
              <a:t>Northern Ireland is the only part of the United Kingdom that shares a land border with another sovereign state‍—‌the Republic of Ireland</a:t>
            </a:r>
          </a:p>
          <a:p>
            <a:pPr algn="ctr"/>
            <a:endParaRPr lang="en-GB" sz="1400" dirty="0">
              <a:highlight>
                <a:srgbClr val="FFFFFF"/>
              </a:highlight>
              <a:latin typeface="Times New Roman" panose="02020603050405020304" pitchFamily="18" charset="0"/>
              <a:ea typeface="Times New Roman"/>
              <a:cs typeface="Times New Roman" panose="02020603050405020304" pitchFamily="18" charset="0"/>
              <a:sym typeface="Times New Roman"/>
              <a:hlinkClick r:id="rId3"/>
            </a:endParaRPr>
          </a:p>
          <a:p>
            <a:pPr algn="ctr"/>
            <a:r>
              <a:rPr lang="en-GB" sz="1400" dirty="0" smtClean="0">
                <a:solidFill>
                  <a:schemeClr val="dk1"/>
                </a:solidFill>
                <a:highlight>
                  <a:srgbClr val="FFFFFF"/>
                </a:highlight>
                <a:latin typeface="Times New Roman" panose="02020603050405020304" pitchFamily="18" charset="0"/>
                <a:ea typeface="Times New Roman"/>
                <a:cs typeface="Times New Roman" panose="02020603050405020304" pitchFamily="18" charset="0"/>
                <a:sym typeface="Times New Roman"/>
              </a:rPr>
              <a:t>England, Wales, and Scotland also make up Great Britain</a:t>
            </a:r>
            <a:r>
              <a:rPr lang="en-GB" sz="1400" dirty="0" smtClean="0">
                <a:solidFill>
                  <a:schemeClr val="dk1"/>
                </a:solidFill>
                <a:highlight>
                  <a:srgbClr val="FFFFFF"/>
                </a:highlight>
                <a:latin typeface="Times New Roman" panose="02020603050405020304" pitchFamily="18" charset="0"/>
                <a:cs typeface="Times New Roman" panose="02020603050405020304" pitchFamily="18" charset="0"/>
              </a:rPr>
              <a:t>, and with Northern Ireland they called United Kingdom</a:t>
            </a:r>
          </a:p>
          <a:p>
            <a:pPr algn="ctr"/>
            <a:endParaRPr lang="en-GB" sz="1400" dirty="0" smtClean="0">
              <a:highlight>
                <a:srgbClr val="FFFFFF"/>
              </a:highlight>
              <a:latin typeface="Times New Roman"/>
              <a:ea typeface="Times New Roman"/>
              <a:cs typeface="Times New Roman"/>
              <a:sym typeface="Times New Roman"/>
              <a:hlinkClick r:id="rId3"/>
            </a:endParaRPr>
          </a:p>
          <a:p>
            <a:endParaRPr lang="en-IN" dirty="0"/>
          </a:p>
        </p:txBody>
      </p:sp>
      <p:sp>
        <p:nvSpPr>
          <p:cNvPr id="6" name="TextBox 5"/>
          <p:cNvSpPr txBox="1"/>
          <p:nvPr/>
        </p:nvSpPr>
        <p:spPr>
          <a:xfrm>
            <a:off x="2699495" y="2391475"/>
            <a:ext cx="2236123" cy="1661993"/>
          </a:xfrm>
          <a:prstGeom prst="rect">
            <a:avLst/>
          </a:prstGeom>
          <a:noFill/>
        </p:spPr>
        <p:txBody>
          <a:bodyPr wrap="square" rtlCol="0">
            <a:spAutoFit/>
          </a:bodyPr>
          <a:lstStyle/>
          <a:p>
            <a:pPr algn="just">
              <a:lnSpc>
                <a:spcPct val="150000"/>
              </a:lnSpc>
            </a:pPr>
            <a:r>
              <a:rPr lang="en-GB" sz="1400" dirty="0" smtClean="0">
                <a:solidFill>
                  <a:schemeClr val="dk1"/>
                </a:solidFill>
                <a:highlight>
                  <a:srgbClr val="FFFFFF"/>
                </a:highlight>
                <a:latin typeface="Times New Roman"/>
                <a:ea typeface="Times New Roman"/>
                <a:cs typeface="Times New Roman"/>
                <a:sym typeface="Times New Roman"/>
              </a:rPr>
              <a:t>Capital:  London</a:t>
            </a:r>
          </a:p>
          <a:p>
            <a:pPr algn="just">
              <a:lnSpc>
                <a:spcPct val="150000"/>
              </a:lnSpc>
            </a:pPr>
            <a:r>
              <a:rPr lang="en-GB" sz="1400" dirty="0" smtClean="0">
                <a:solidFill>
                  <a:schemeClr val="dk1"/>
                </a:solidFill>
                <a:highlight>
                  <a:srgbClr val="FFFFFF"/>
                </a:highlight>
                <a:latin typeface="Times New Roman"/>
                <a:ea typeface="Times New Roman"/>
                <a:cs typeface="Times New Roman"/>
                <a:sym typeface="Times New Roman"/>
                <a:hlinkClick r:id="rId4"/>
              </a:rPr>
              <a:t>Population</a:t>
            </a:r>
            <a:r>
              <a:rPr lang="en-GB" sz="1400" dirty="0" smtClean="0">
                <a:solidFill>
                  <a:schemeClr val="dk1"/>
                </a:solidFill>
                <a:highlight>
                  <a:srgbClr val="FFFFFF"/>
                </a:highlight>
                <a:latin typeface="Times New Roman"/>
                <a:ea typeface="Times New Roman"/>
                <a:cs typeface="Times New Roman"/>
                <a:sym typeface="Times New Roman"/>
              </a:rPr>
              <a:t>: </a:t>
            </a:r>
            <a:r>
              <a:rPr lang="en-IN" sz="1400" dirty="0" smtClean="0">
                <a:latin typeface="Times New Roman" panose="02020603050405020304" pitchFamily="18" charset="0"/>
                <a:cs typeface="Times New Roman" panose="02020603050405020304" pitchFamily="18" charset="0"/>
              </a:rPr>
              <a:t>65,511,098</a:t>
            </a:r>
            <a:endParaRPr lang="en-IN" sz="1400" dirty="0">
              <a:latin typeface="Times New Roman" panose="02020603050405020304" pitchFamily="18" charset="0"/>
              <a:cs typeface="Times New Roman" panose="02020603050405020304" pitchFamily="18" charset="0"/>
            </a:endParaRPr>
          </a:p>
          <a:p>
            <a:pPr algn="just">
              <a:lnSpc>
                <a:spcPct val="150000"/>
              </a:lnSpc>
            </a:pPr>
            <a:r>
              <a:rPr lang="en-GB" sz="1400" dirty="0" smtClean="0">
                <a:solidFill>
                  <a:schemeClr val="dk1"/>
                </a:solidFill>
                <a:highlight>
                  <a:srgbClr val="FFFFFF"/>
                </a:highlight>
                <a:latin typeface="Times New Roman"/>
                <a:ea typeface="Times New Roman"/>
                <a:cs typeface="Times New Roman"/>
                <a:sym typeface="Times New Roman"/>
              </a:rPr>
              <a:t>Official Language: English</a:t>
            </a:r>
          </a:p>
          <a:p>
            <a:pPr algn="just">
              <a:lnSpc>
                <a:spcPct val="150000"/>
              </a:lnSpc>
            </a:pPr>
            <a:r>
              <a:rPr lang="en-GB" sz="1400" dirty="0" smtClean="0">
                <a:solidFill>
                  <a:schemeClr val="dk1"/>
                </a:solidFill>
                <a:highlight>
                  <a:srgbClr val="FFFFFF"/>
                </a:highlight>
                <a:latin typeface="Times New Roman"/>
                <a:ea typeface="Times New Roman"/>
                <a:cs typeface="Times New Roman"/>
                <a:sym typeface="Times New Roman"/>
              </a:rPr>
              <a:t>Currency:- Pound sterling</a:t>
            </a:r>
          </a:p>
          <a:p>
            <a:endParaRPr lang="en-IN" dirty="0"/>
          </a:p>
        </p:txBody>
      </p:sp>
      <p:sp>
        <p:nvSpPr>
          <p:cNvPr id="8" name="TextBox 7"/>
          <p:cNvSpPr txBox="1"/>
          <p:nvPr/>
        </p:nvSpPr>
        <p:spPr>
          <a:xfrm>
            <a:off x="2699495" y="5271398"/>
            <a:ext cx="3788854" cy="1354217"/>
          </a:xfrm>
          <a:prstGeom prst="rect">
            <a:avLst/>
          </a:prstGeom>
          <a:noFill/>
        </p:spPr>
        <p:txBody>
          <a:bodyPr wrap="square" rtlCol="0">
            <a:spAutoFit/>
          </a:bodyPr>
          <a:lstStyle/>
          <a:p>
            <a:pPr algn="just"/>
            <a:r>
              <a:rPr lang="en-IN" sz="1600" dirty="0" smtClean="0">
                <a:latin typeface="Times New Roman" panose="02020603050405020304" pitchFamily="18" charset="0"/>
                <a:cs typeface="Times New Roman" panose="02020603050405020304" pitchFamily="18" charset="0"/>
                <a:hlinkClick r:id="rId5"/>
              </a:rPr>
              <a:t>Employment rate</a:t>
            </a:r>
            <a:r>
              <a:rPr lang="en-IN" sz="1600" dirty="0" smtClean="0">
                <a:latin typeface="Times New Roman" panose="02020603050405020304" pitchFamily="18" charset="0"/>
                <a:cs typeface="Times New Roman" panose="02020603050405020304" pitchFamily="18" charset="0"/>
              </a:rPr>
              <a:t>: 74.9%(16-64 age group) (32.01million people)</a:t>
            </a:r>
          </a:p>
          <a:p>
            <a:pPr algn="just"/>
            <a:r>
              <a:rPr lang="en-IN" sz="1600" dirty="0" smtClean="0">
                <a:latin typeface="Times New Roman" panose="02020603050405020304" pitchFamily="18" charset="0"/>
                <a:cs typeface="Times New Roman" panose="02020603050405020304" pitchFamily="18" charset="0"/>
              </a:rPr>
              <a:t>Unemployment rate: 4.5%(1.49million)</a:t>
            </a:r>
          </a:p>
          <a:p>
            <a:pPr algn="just"/>
            <a:endParaRPr lang="en-IN" sz="1600" dirty="0" smtClean="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249727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927" y="349966"/>
            <a:ext cx="10515600" cy="999863"/>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Taxation in Germany</a:t>
            </a:r>
            <a:endParaRPr lang="en-IN" sz="36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82667385"/>
              </p:ext>
            </p:extLst>
          </p:nvPr>
        </p:nvGraphicFramePr>
        <p:xfrm>
          <a:off x="438331" y="1607940"/>
          <a:ext cx="8127999" cy="206248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IN" sz="1600" dirty="0" smtClean="0">
                          <a:latin typeface="Times New Roman" panose="02020603050405020304" pitchFamily="18" charset="0"/>
                          <a:cs typeface="Times New Roman" panose="02020603050405020304" pitchFamily="18" charset="0"/>
                        </a:rPr>
                        <a:t>Taxable income range for single taxpayers(EUR)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Taxable income range for married taxpayers (EUR)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Tax rate(%)</a:t>
                      </a:r>
                      <a:endParaRPr lang="en-IN" sz="1600" dirty="0">
                        <a:latin typeface="Times New Roman" panose="02020603050405020304" pitchFamily="18" charset="0"/>
                        <a:cs typeface="Times New Roman" panose="02020603050405020304" pitchFamily="18" charset="0"/>
                      </a:endParaRPr>
                    </a:p>
                  </a:txBody>
                  <a:tcPr/>
                </a:tc>
              </a:tr>
              <a:tr h="370840">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tr>
              <a:tr h="370840">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tc>
              </a:tr>
              <a:tr h="370840">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14</a:t>
                      </a:r>
                      <a:endParaRPr lang="en-IN" sz="1600" dirty="0">
                        <a:latin typeface="Times New Roman" panose="02020603050405020304" pitchFamily="18" charset="0"/>
                        <a:cs typeface="Times New Roman" panose="02020603050405020304" pitchFamily="18" charset="0"/>
                      </a:endParaRPr>
                    </a:p>
                  </a:txBody>
                  <a:tcPr/>
                </a:tc>
              </a:tr>
              <a:tr h="370840">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42</a:t>
                      </a:r>
                      <a:endParaRPr lang="en-IN" sz="1600"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32270666"/>
              </p:ext>
            </p:extLst>
          </p:nvPr>
        </p:nvGraphicFramePr>
        <p:xfrm>
          <a:off x="438330" y="2237860"/>
          <a:ext cx="2714174" cy="370840"/>
        </p:xfrm>
        <a:graphic>
          <a:graphicData uri="http://schemas.openxmlformats.org/drawingml/2006/table">
            <a:tbl>
              <a:tblPr firstRow="1" bandRow="1">
                <a:tableStyleId>{5C22544A-7EE6-4342-B048-85BDC9FD1C3A}</a:tableStyleId>
              </a:tblPr>
              <a:tblGrid>
                <a:gridCol w="1381761"/>
                <a:gridCol w="1332413"/>
              </a:tblGrid>
              <a:tr h="370840">
                <a:tc>
                  <a:txBody>
                    <a:bodyPr/>
                    <a:lstStyle/>
                    <a:p>
                      <a:r>
                        <a:rPr lang="en-IN" sz="1600" dirty="0" smtClean="0">
                          <a:latin typeface="Times New Roman" panose="02020603050405020304" pitchFamily="18" charset="0"/>
                          <a:cs typeface="Times New Roman" panose="02020603050405020304" pitchFamily="18" charset="0"/>
                        </a:rPr>
                        <a:t>Over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Not over</a:t>
                      </a:r>
                      <a:endParaRPr lang="en-IN" sz="1600"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69507207"/>
              </p:ext>
            </p:extLst>
          </p:nvPr>
        </p:nvGraphicFramePr>
        <p:xfrm>
          <a:off x="3152504" y="2237860"/>
          <a:ext cx="2734490" cy="370840"/>
        </p:xfrm>
        <a:graphic>
          <a:graphicData uri="http://schemas.openxmlformats.org/drawingml/2006/table">
            <a:tbl>
              <a:tblPr firstRow="1" bandRow="1">
                <a:tableStyleId>{5C22544A-7EE6-4342-B048-85BDC9FD1C3A}</a:tableStyleId>
              </a:tblPr>
              <a:tblGrid>
                <a:gridCol w="1367245"/>
                <a:gridCol w="1367245"/>
              </a:tblGrid>
              <a:tr h="370840">
                <a:tc>
                  <a:txBody>
                    <a:bodyPr/>
                    <a:lstStyle/>
                    <a:p>
                      <a:r>
                        <a:rPr lang="en-IN" dirty="0" smtClean="0">
                          <a:latin typeface="Times New Roman" panose="02020603050405020304" pitchFamily="18" charset="0"/>
                          <a:cs typeface="Times New Roman" panose="02020603050405020304" pitchFamily="18" charset="0"/>
                        </a:rPr>
                        <a:t>Over </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Not over</a:t>
                      </a: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00119391"/>
              </p:ext>
            </p:extLst>
          </p:nvPr>
        </p:nvGraphicFramePr>
        <p:xfrm>
          <a:off x="438330" y="3731380"/>
          <a:ext cx="8127999" cy="37084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endParaRPr lang="en-IN" dirty="0"/>
                    </a:p>
                  </a:txBody>
                  <a:tcPr/>
                </a:tc>
                <a:tc>
                  <a:txBody>
                    <a:bodyPr/>
                    <a:lstStyle/>
                    <a:p>
                      <a:endParaRPr lang="en-IN"/>
                    </a:p>
                  </a:txBody>
                  <a:tcPr/>
                </a:tc>
                <a:tc>
                  <a:txBody>
                    <a:bodyPr/>
                    <a:lstStyle/>
                    <a:p>
                      <a:r>
                        <a:rPr lang="en-IN" dirty="0" smtClean="0"/>
                        <a:t>45</a:t>
                      </a:r>
                      <a:endParaRPr lang="en-IN"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41186037"/>
              </p:ext>
            </p:extLst>
          </p:nvPr>
        </p:nvGraphicFramePr>
        <p:xfrm>
          <a:off x="438329" y="2613780"/>
          <a:ext cx="2714176" cy="370840"/>
        </p:xfrm>
        <a:graphic>
          <a:graphicData uri="http://schemas.openxmlformats.org/drawingml/2006/table">
            <a:tbl>
              <a:tblPr firstRow="1" bandRow="1">
                <a:tableStyleId>{5C22544A-7EE6-4342-B048-85BDC9FD1C3A}</a:tableStyleId>
              </a:tblPr>
              <a:tblGrid>
                <a:gridCol w="1357088"/>
                <a:gridCol w="1357088"/>
              </a:tblGrid>
              <a:tr h="370840">
                <a:tc>
                  <a:txBody>
                    <a:bodyPr/>
                    <a:lstStyle/>
                    <a:p>
                      <a:r>
                        <a:rPr lang="en-IN" dirty="0" smtClean="0">
                          <a:latin typeface="Times New Roman" panose="02020603050405020304" pitchFamily="18" charset="0"/>
                          <a:cs typeface="Times New Roman" panose="02020603050405020304" pitchFamily="18" charset="0"/>
                        </a:rPr>
                        <a:t>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8652</a:t>
                      </a:r>
                      <a:endParaRPr lang="en-IN"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744811142"/>
              </p:ext>
            </p:extLst>
          </p:nvPr>
        </p:nvGraphicFramePr>
        <p:xfrm>
          <a:off x="3152504" y="2608700"/>
          <a:ext cx="2734490" cy="1483360"/>
        </p:xfrm>
        <a:graphic>
          <a:graphicData uri="http://schemas.openxmlformats.org/drawingml/2006/table">
            <a:tbl>
              <a:tblPr firstRow="1" bandRow="1">
                <a:tableStyleId>{5C22544A-7EE6-4342-B048-85BDC9FD1C3A}</a:tableStyleId>
              </a:tblPr>
              <a:tblGrid>
                <a:gridCol w="1367245"/>
                <a:gridCol w="1367245"/>
              </a:tblGrid>
              <a:tr h="370840">
                <a:tc>
                  <a:txBody>
                    <a:bodyPr/>
                    <a:lstStyle/>
                    <a:p>
                      <a:r>
                        <a:rPr lang="en-IN" dirty="0" smtClean="0">
                          <a:latin typeface="Times New Roman" panose="02020603050405020304" pitchFamily="18" charset="0"/>
                          <a:cs typeface="Times New Roman" panose="02020603050405020304" pitchFamily="18" charset="0"/>
                        </a:rPr>
                        <a:t>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17,304</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17305</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107,330</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107,331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508,892</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508,893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And above</a:t>
                      </a:r>
                      <a:endParaRPr lang="en-IN"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669334752"/>
              </p:ext>
            </p:extLst>
          </p:nvPr>
        </p:nvGraphicFramePr>
        <p:xfrm>
          <a:off x="438329" y="2979540"/>
          <a:ext cx="2714174" cy="1112520"/>
        </p:xfrm>
        <a:graphic>
          <a:graphicData uri="http://schemas.openxmlformats.org/drawingml/2006/table">
            <a:tbl>
              <a:tblPr firstRow="1" bandRow="1">
                <a:tableStyleId>{5C22544A-7EE6-4342-B048-85BDC9FD1C3A}</a:tableStyleId>
              </a:tblPr>
              <a:tblGrid>
                <a:gridCol w="1357087"/>
                <a:gridCol w="1357087"/>
              </a:tblGrid>
              <a:tr h="370840">
                <a:tc>
                  <a:txBody>
                    <a:bodyPr/>
                    <a:lstStyle/>
                    <a:p>
                      <a:r>
                        <a:rPr lang="en-IN" dirty="0" smtClean="0">
                          <a:latin typeface="Times New Roman" panose="02020603050405020304" pitchFamily="18" charset="0"/>
                          <a:cs typeface="Times New Roman" panose="02020603050405020304" pitchFamily="18" charset="0"/>
                        </a:rPr>
                        <a:t>8653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53665</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53666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254,446</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254,447</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And above</a:t>
                      </a:r>
                      <a:endParaRPr lang="en-IN" dirty="0">
                        <a:latin typeface="Times New Roman" panose="02020603050405020304" pitchFamily="18" charset="0"/>
                        <a:cs typeface="Times New Roman" panose="02020603050405020304" pitchFamily="18" charset="0"/>
                      </a:endParaRPr>
                    </a:p>
                  </a:txBody>
                  <a:tcPr/>
                </a:tc>
              </a:tr>
            </a:tbl>
          </a:graphicData>
        </a:graphic>
      </p:graphicFrame>
      <p:sp>
        <p:nvSpPr>
          <p:cNvPr id="14" name="Rectangle 13"/>
          <p:cNvSpPr/>
          <p:nvPr/>
        </p:nvSpPr>
        <p:spPr>
          <a:xfrm>
            <a:off x="6392090" y="4848980"/>
            <a:ext cx="4994087" cy="830997"/>
          </a:xfrm>
          <a:prstGeom prst="rect">
            <a:avLst/>
          </a:prstGeom>
        </p:spPr>
        <p:txBody>
          <a:bodyPr wrap="square">
            <a:spAutoFit/>
          </a:bodyPr>
          <a:lstStyle/>
          <a:p>
            <a:pPr lvl="0" algn="ctr"/>
            <a:r>
              <a:rPr lang="en-IN" sz="1600" dirty="0">
                <a:solidFill>
                  <a:prstClr val="black"/>
                </a:solidFill>
                <a:latin typeface="Times New Roman" panose="02020603050405020304" pitchFamily="18" charset="0"/>
                <a:cs typeface="Times New Roman" panose="02020603050405020304" pitchFamily="18" charset="0"/>
              </a:rPr>
              <a:t>All German residents are liable to income tax on their worldwide income and assets. Non-residents are subject to German income tax in respect of German-source income. </a:t>
            </a:r>
          </a:p>
        </p:txBody>
      </p:sp>
      <p:sp>
        <p:nvSpPr>
          <p:cNvPr id="15" name="Rectangle 14"/>
          <p:cNvSpPr/>
          <p:nvPr/>
        </p:nvSpPr>
        <p:spPr>
          <a:xfrm>
            <a:off x="340273" y="5865614"/>
            <a:ext cx="5546721" cy="369332"/>
          </a:xfrm>
          <a:prstGeom prst="rect">
            <a:avLst/>
          </a:prstGeom>
        </p:spPr>
        <p:txBody>
          <a:bodyPr wrap="square">
            <a:spAutoFit/>
          </a:bodyPr>
          <a:lstStyle/>
          <a:p>
            <a:pPr lvl="0"/>
            <a:r>
              <a:rPr lang="en-IN" dirty="0">
                <a:solidFill>
                  <a:prstClr val="black"/>
                </a:solidFill>
                <a:latin typeface="Times New Roman" panose="02020603050405020304" pitchFamily="18" charset="0"/>
                <a:cs typeface="Times New Roman" panose="02020603050405020304" pitchFamily="18" charset="0"/>
              </a:rPr>
              <a:t>Note: The rates are before solidarity tax (5.5% maximum)</a:t>
            </a:r>
          </a:p>
        </p:txBody>
      </p:sp>
    </p:spTree>
    <p:extLst>
      <p:ext uri="{BB962C8B-B14F-4D97-AF65-F5344CB8AC3E}">
        <p14:creationId xmlns:p14="http://schemas.microsoft.com/office/powerpoint/2010/main" val="21708839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292" y="341258"/>
            <a:ext cx="10515600" cy="834400"/>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Companies details</a:t>
            </a:r>
            <a:endParaRPr lang="en-IN" sz="3200" dirty="0">
              <a:latin typeface="Times New Roman" panose="02020603050405020304" pitchFamily="18" charset="0"/>
              <a:cs typeface="Times New Roman" panose="02020603050405020304" pitchFamily="18" charset="0"/>
            </a:endParaRPr>
          </a:p>
        </p:txBody>
      </p:sp>
      <p:graphicFrame>
        <p:nvGraphicFramePr>
          <p:cNvPr id="3" name="Chart 2"/>
          <p:cNvGraphicFramePr>
            <a:graphicFrameLocks/>
          </p:cNvGraphicFramePr>
          <p:nvPr>
            <p:extLst>
              <p:ext uri="{D42A27DB-BD31-4B8C-83A1-F6EECF244321}">
                <p14:modId xmlns:p14="http://schemas.microsoft.com/office/powerpoint/2010/main" val="3683720969"/>
              </p:ext>
            </p:extLst>
          </p:nvPr>
        </p:nvGraphicFramePr>
        <p:xfrm>
          <a:off x="4380412" y="1793967"/>
          <a:ext cx="6683828" cy="37555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580148520"/>
              </p:ext>
            </p:extLst>
          </p:nvPr>
        </p:nvGraphicFramePr>
        <p:xfrm>
          <a:off x="63864" y="1175658"/>
          <a:ext cx="4029166" cy="5159832"/>
        </p:xfrm>
        <a:graphic>
          <a:graphicData uri="http://schemas.openxmlformats.org/drawingml/2006/table">
            <a:tbl>
              <a:tblPr firstRow="1" bandRow="1">
                <a:tableStyleId>{5C22544A-7EE6-4342-B048-85BDC9FD1C3A}</a:tableStyleId>
              </a:tblPr>
              <a:tblGrid>
                <a:gridCol w="2014583"/>
                <a:gridCol w="2014583"/>
              </a:tblGrid>
              <a:tr h="859972">
                <a:tc>
                  <a:txBody>
                    <a:bodyPr/>
                    <a:lstStyle/>
                    <a:p>
                      <a:pPr algn="ctr"/>
                      <a:r>
                        <a:rPr lang="en-IN" sz="1600" dirty="0" smtClean="0">
                          <a:latin typeface="Times New Roman" panose="02020603050405020304" pitchFamily="18" charset="0"/>
                          <a:cs typeface="Times New Roman" panose="02020603050405020304" pitchFamily="18" charset="0"/>
                        </a:rPr>
                        <a:t>Total No. Of cities targeted</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38</a:t>
                      </a:r>
                      <a:endParaRPr lang="en-IN" sz="1600" dirty="0">
                        <a:latin typeface="Times New Roman" panose="02020603050405020304" pitchFamily="18" charset="0"/>
                        <a:cs typeface="Times New Roman" panose="02020603050405020304" pitchFamily="18" charset="0"/>
                      </a:endParaRPr>
                    </a:p>
                  </a:txBody>
                  <a:tcPr/>
                </a:tc>
              </a:tr>
              <a:tr h="859972">
                <a:tc>
                  <a:txBody>
                    <a:bodyPr/>
                    <a:lstStyle/>
                    <a:p>
                      <a:pPr algn="ctr"/>
                      <a:r>
                        <a:rPr lang="en-IN" sz="1600" dirty="0" smtClean="0">
                          <a:latin typeface="Times New Roman" panose="02020603050405020304" pitchFamily="18" charset="0"/>
                          <a:cs typeface="Times New Roman" panose="02020603050405020304" pitchFamily="18" charset="0"/>
                        </a:rPr>
                        <a:t>Total No. of companies</a:t>
                      </a:r>
                      <a:r>
                        <a:rPr lang="en-IN" sz="1600" baseline="0" dirty="0" smtClean="0">
                          <a:latin typeface="Times New Roman" panose="02020603050405020304" pitchFamily="18" charset="0"/>
                          <a:cs typeface="Times New Roman" panose="02020603050405020304" pitchFamily="18" charset="0"/>
                        </a:rPr>
                        <a:t> found</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123</a:t>
                      </a:r>
                      <a:endParaRPr lang="en-IN" sz="1600" dirty="0">
                        <a:latin typeface="Times New Roman" panose="02020603050405020304" pitchFamily="18" charset="0"/>
                        <a:cs typeface="Times New Roman" panose="02020603050405020304" pitchFamily="18" charset="0"/>
                      </a:endParaRPr>
                    </a:p>
                  </a:txBody>
                  <a:tcPr/>
                </a:tc>
              </a:tr>
              <a:tr h="859972">
                <a:tc>
                  <a:txBody>
                    <a:bodyPr/>
                    <a:lstStyle/>
                    <a:p>
                      <a:pPr algn="ctr"/>
                      <a:r>
                        <a:rPr lang="en-IN" sz="1600" dirty="0" smtClean="0">
                          <a:latin typeface="Times New Roman" panose="02020603050405020304" pitchFamily="18" charset="0"/>
                          <a:cs typeface="Times New Roman" panose="02020603050405020304" pitchFamily="18" charset="0"/>
                        </a:rPr>
                        <a:t>Number</a:t>
                      </a:r>
                      <a:r>
                        <a:rPr lang="en-IN" sz="1600" baseline="0" dirty="0" smtClean="0">
                          <a:latin typeface="Times New Roman" panose="02020603050405020304" pitchFamily="18" charset="0"/>
                          <a:cs typeface="Times New Roman" panose="02020603050405020304" pitchFamily="18" charset="0"/>
                        </a:rPr>
                        <a:t> of companies approached till date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63</a:t>
                      </a:r>
                      <a:endParaRPr lang="en-IN" sz="1600" dirty="0">
                        <a:latin typeface="Times New Roman" panose="02020603050405020304" pitchFamily="18" charset="0"/>
                        <a:cs typeface="Times New Roman" panose="02020603050405020304" pitchFamily="18" charset="0"/>
                      </a:endParaRPr>
                    </a:p>
                  </a:txBody>
                  <a:tcPr/>
                </a:tc>
              </a:tr>
              <a:tr h="859972">
                <a:tc>
                  <a:txBody>
                    <a:bodyPr/>
                    <a:lstStyle/>
                    <a:p>
                      <a:pPr algn="ctr"/>
                      <a:r>
                        <a:rPr lang="en-IN" sz="1600" dirty="0" smtClean="0">
                          <a:latin typeface="Times New Roman" panose="02020603050405020304" pitchFamily="18" charset="0"/>
                          <a:cs typeface="Times New Roman" panose="02020603050405020304" pitchFamily="18" charset="0"/>
                        </a:rPr>
                        <a:t>Companies with +</a:t>
                      </a:r>
                      <a:r>
                        <a:rPr lang="en-IN" sz="1600" dirty="0" err="1" smtClean="0">
                          <a:latin typeface="Times New Roman" panose="02020603050405020304" pitchFamily="18" charset="0"/>
                          <a:cs typeface="Times New Roman" panose="02020603050405020304" pitchFamily="18" charset="0"/>
                        </a:rPr>
                        <a:t>ve</a:t>
                      </a:r>
                      <a:r>
                        <a:rPr lang="en-IN" sz="1600" dirty="0" smtClean="0">
                          <a:latin typeface="Times New Roman" panose="02020603050405020304" pitchFamily="18" charset="0"/>
                          <a:cs typeface="Times New Roman" panose="02020603050405020304" pitchFamily="18" charset="0"/>
                        </a:rPr>
                        <a:t> response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4-5</a:t>
                      </a:r>
                      <a:endParaRPr lang="en-IN" sz="1600" dirty="0">
                        <a:latin typeface="Times New Roman" panose="02020603050405020304" pitchFamily="18" charset="0"/>
                        <a:cs typeface="Times New Roman" panose="02020603050405020304" pitchFamily="18" charset="0"/>
                      </a:endParaRPr>
                    </a:p>
                  </a:txBody>
                  <a:tcPr/>
                </a:tc>
              </a:tr>
              <a:tr h="859972">
                <a:tc>
                  <a:txBody>
                    <a:bodyPr/>
                    <a:lstStyle/>
                    <a:p>
                      <a:pPr algn="ctr"/>
                      <a:r>
                        <a:rPr lang="en-IN" sz="1600" dirty="0" smtClean="0">
                          <a:latin typeface="Times New Roman" panose="02020603050405020304" pitchFamily="18" charset="0"/>
                          <a:cs typeface="Times New Roman" panose="02020603050405020304" pitchFamily="18" charset="0"/>
                        </a:rPr>
                        <a:t>Companies with -</a:t>
                      </a:r>
                      <a:r>
                        <a:rPr lang="en-IN" sz="1600" dirty="0" err="1" smtClean="0">
                          <a:latin typeface="Times New Roman" panose="02020603050405020304" pitchFamily="18" charset="0"/>
                          <a:cs typeface="Times New Roman" panose="02020603050405020304" pitchFamily="18" charset="0"/>
                        </a:rPr>
                        <a:t>ve</a:t>
                      </a:r>
                      <a:r>
                        <a:rPr lang="en-IN" sz="1600" dirty="0" smtClean="0">
                          <a:latin typeface="Times New Roman" panose="02020603050405020304" pitchFamily="18" charset="0"/>
                          <a:cs typeface="Times New Roman" panose="02020603050405020304" pitchFamily="18" charset="0"/>
                        </a:rPr>
                        <a:t> response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2-3</a:t>
                      </a:r>
                      <a:endParaRPr lang="en-IN" sz="1600" dirty="0">
                        <a:latin typeface="Times New Roman" panose="02020603050405020304" pitchFamily="18" charset="0"/>
                        <a:cs typeface="Times New Roman" panose="02020603050405020304" pitchFamily="18" charset="0"/>
                      </a:endParaRPr>
                    </a:p>
                  </a:txBody>
                  <a:tcPr/>
                </a:tc>
              </a:tr>
              <a:tr h="859972">
                <a:tc>
                  <a:txBody>
                    <a:bodyPr/>
                    <a:lstStyle/>
                    <a:p>
                      <a:pPr algn="ctr"/>
                      <a:r>
                        <a:rPr lang="en-IN" sz="1600" dirty="0" smtClean="0">
                          <a:latin typeface="Times New Roman" panose="02020603050405020304" pitchFamily="18" charset="0"/>
                          <a:cs typeface="Times New Roman" panose="02020603050405020304" pitchFamily="18" charset="0"/>
                        </a:rPr>
                        <a:t>Companies with no response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55-57</a:t>
                      </a:r>
                      <a:endParaRPr lang="en-IN"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1562448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292" y="341257"/>
            <a:ext cx="10515600" cy="877943"/>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Opening  Status </a:t>
            </a:r>
            <a:endParaRPr lang="en-IN" sz="4000" dirty="0">
              <a:latin typeface="Times New Roman" panose="02020603050405020304" pitchFamily="18" charset="0"/>
              <a:cs typeface="Times New Roman" panose="02020603050405020304" pitchFamily="18" charset="0"/>
            </a:endParaRPr>
          </a:p>
        </p:txBody>
      </p:sp>
      <p:graphicFrame>
        <p:nvGraphicFramePr>
          <p:cNvPr id="7" name="Chart 6"/>
          <p:cNvGraphicFramePr/>
          <p:nvPr>
            <p:extLst>
              <p:ext uri="{D42A27DB-BD31-4B8C-83A1-F6EECF244321}">
                <p14:modId xmlns:p14="http://schemas.microsoft.com/office/powerpoint/2010/main" val="3263147725"/>
              </p:ext>
            </p:extLst>
          </p:nvPr>
        </p:nvGraphicFramePr>
        <p:xfrm>
          <a:off x="1088291" y="1436914"/>
          <a:ext cx="9205239" cy="47014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940049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292" y="341258"/>
            <a:ext cx="10515600" cy="834400"/>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Sector wise companies distribution</a:t>
            </a:r>
            <a:endParaRPr lang="en-IN" sz="4000" dirty="0">
              <a:latin typeface="Times New Roman" panose="02020603050405020304" pitchFamily="18" charset="0"/>
              <a:cs typeface="Times New Roman" panose="02020603050405020304" pitchFamily="18" charset="0"/>
            </a:endParaRPr>
          </a:p>
        </p:txBody>
      </p:sp>
      <p:graphicFrame>
        <p:nvGraphicFramePr>
          <p:cNvPr id="5" name="Chart 4"/>
          <p:cNvGraphicFramePr/>
          <p:nvPr>
            <p:extLst>
              <p:ext uri="{D42A27DB-BD31-4B8C-83A1-F6EECF244321}">
                <p14:modId xmlns:p14="http://schemas.microsoft.com/office/powerpoint/2010/main" val="2171154617"/>
              </p:ext>
            </p:extLst>
          </p:nvPr>
        </p:nvGraphicFramePr>
        <p:xfrm>
          <a:off x="1088292" y="1384664"/>
          <a:ext cx="8128000" cy="44837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56497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292" y="341257"/>
            <a:ext cx="10515600" cy="721189"/>
          </a:xfrm>
        </p:spPr>
        <p:txBody>
          <a:bodyPr>
            <a:normAutofit/>
          </a:bodyPr>
          <a:lstStyle/>
          <a:p>
            <a:pPr algn="ctr"/>
            <a:r>
              <a:rPr lang="en-IN" sz="3600" dirty="0">
                <a:latin typeface="Times New Roman" panose="02020603050405020304" pitchFamily="18" charset="0"/>
                <a:cs typeface="Times New Roman" panose="02020603050405020304" pitchFamily="18" charset="0"/>
              </a:rPr>
              <a:t>:Details found for:</a:t>
            </a:r>
            <a:endParaRPr lang="en-IN" sz="3600" dirty="0"/>
          </a:p>
        </p:txBody>
      </p:sp>
      <p:sp>
        <p:nvSpPr>
          <p:cNvPr id="3" name="Rectangle 2"/>
          <p:cNvSpPr/>
          <p:nvPr/>
        </p:nvSpPr>
        <p:spPr>
          <a:xfrm>
            <a:off x="3213463" y="1792516"/>
            <a:ext cx="6096000" cy="3477875"/>
          </a:xfrm>
          <a:prstGeom prst="rect">
            <a:avLst/>
          </a:prstGeom>
        </p:spPr>
        <p:txBody>
          <a:bodyPr>
            <a:spAutoFit/>
          </a:bodyPr>
          <a:lstStyle/>
          <a:p>
            <a:pPr marL="342900" indent="-342900">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City</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smtClean="0">
                <a:solidFill>
                  <a:srgbClr val="000000"/>
                </a:solidFill>
                <a:latin typeface="Times New Roman" panose="02020603050405020304" pitchFamily="18" charset="0"/>
                <a:cs typeface="Times New Roman" panose="02020603050405020304" pitchFamily="18" charset="0"/>
              </a:rPr>
              <a:t>Company</a:t>
            </a: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IN" sz="2000" dirty="0">
                <a:solidFill>
                  <a:srgbClr val="000000"/>
                </a:solidFill>
                <a:latin typeface="Times New Roman" panose="02020603050405020304" pitchFamily="18" charset="0"/>
                <a:cs typeface="Times New Roman" panose="02020603050405020304" pitchFamily="18" charset="0"/>
              </a:rPr>
              <a:t>Type</a:t>
            </a:r>
            <a:r>
              <a:rPr lang="en-IN" sz="2000" dirty="0">
                <a:latin typeface="Times New Roman" panose="02020603050405020304" pitchFamily="18" charset="0"/>
                <a:cs typeface="Times New Roman" panose="02020603050405020304" pitchFamily="18" charset="0"/>
              </a:rPr>
              <a:t> </a:t>
            </a:r>
            <a:r>
              <a:rPr lang="en-IN" sz="2000" dirty="0">
                <a:solidFill>
                  <a:srgbClr val="000000"/>
                </a:solidFill>
                <a:latin typeface="Times New Roman" panose="02020603050405020304" pitchFamily="18" charset="0"/>
                <a:cs typeface="Times New Roman" panose="02020603050405020304" pitchFamily="18" charset="0"/>
              </a:rPr>
              <a:t> </a:t>
            </a:r>
            <a:endParaRPr lang="en-IN" sz="2000" dirty="0" smtClean="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smtClean="0">
                <a:solidFill>
                  <a:srgbClr val="000000"/>
                </a:solidFill>
                <a:latin typeface="Times New Roman" panose="02020603050405020304" pitchFamily="18" charset="0"/>
                <a:cs typeface="Times New Roman" panose="02020603050405020304" pitchFamily="18" charset="0"/>
              </a:rPr>
              <a:t>Sector/field</a:t>
            </a: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IN" sz="2000" dirty="0">
                <a:solidFill>
                  <a:srgbClr val="000000"/>
                </a:solidFill>
                <a:latin typeface="Times New Roman" panose="02020603050405020304" pitchFamily="18" charset="0"/>
                <a:cs typeface="Times New Roman" panose="02020603050405020304" pitchFamily="18" charset="0"/>
              </a:rPr>
              <a:t>Address  and contact </a:t>
            </a:r>
            <a:r>
              <a:rPr lang="en-IN" sz="2000" dirty="0" smtClean="0">
                <a:solidFill>
                  <a:srgbClr val="000000"/>
                </a:solidFill>
                <a:latin typeface="Times New Roman" panose="02020603050405020304" pitchFamily="18" charset="0"/>
                <a:cs typeface="Times New Roman" panose="02020603050405020304" pitchFamily="18" charset="0"/>
              </a:rPr>
              <a:t>information</a:t>
            </a: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IN" sz="2000" dirty="0" smtClean="0">
                <a:solidFill>
                  <a:srgbClr val="000000"/>
                </a:solidFill>
                <a:latin typeface="Times New Roman" panose="02020603050405020304" pitchFamily="18" charset="0"/>
                <a:cs typeface="Times New Roman" panose="02020603050405020304" pitchFamily="18" charset="0"/>
              </a:rPr>
              <a:t> </a:t>
            </a:r>
            <a:r>
              <a:rPr lang="en-IN" sz="2000" dirty="0">
                <a:solidFill>
                  <a:srgbClr val="000000"/>
                </a:solidFill>
                <a:latin typeface="Times New Roman" panose="02020603050405020304" pitchFamily="18" charset="0"/>
                <a:cs typeface="Times New Roman" panose="02020603050405020304" pitchFamily="18" charset="0"/>
              </a:rPr>
              <a:t>Person to </a:t>
            </a:r>
            <a:r>
              <a:rPr lang="en-IN" sz="2000" dirty="0" smtClean="0">
                <a:solidFill>
                  <a:srgbClr val="000000"/>
                </a:solidFill>
                <a:latin typeface="Times New Roman" panose="02020603050405020304" pitchFamily="18" charset="0"/>
                <a:cs typeface="Times New Roman" panose="02020603050405020304" pitchFamily="18" charset="0"/>
              </a:rPr>
              <a:t>contact</a:t>
            </a: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IN" sz="2000" dirty="0">
                <a:solidFill>
                  <a:srgbClr val="000000"/>
                </a:solidFill>
                <a:latin typeface="Times New Roman" panose="02020603050405020304" pitchFamily="18" charset="0"/>
                <a:cs typeface="Times New Roman" panose="02020603050405020304" pitchFamily="18" charset="0"/>
              </a:rPr>
              <a:t>Multinational </a:t>
            </a:r>
            <a:r>
              <a:rPr lang="en-IN" sz="2000" dirty="0" smtClean="0">
                <a:solidFill>
                  <a:srgbClr val="000000"/>
                </a:solidFill>
                <a:latin typeface="Times New Roman" panose="02020603050405020304" pitchFamily="18" charset="0"/>
                <a:cs typeface="Times New Roman" panose="02020603050405020304" pitchFamily="18" charset="0"/>
              </a:rPr>
              <a:t>presence</a:t>
            </a: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IN" sz="2000" dirty="0">
                <a:solidFill>
                  <a:srgbClr val="000000"/>
                </a:solidFill>
                <a:latin typeface="Times New Roman" panose="02020603050405020304" pitchFamily="18" charset="0"/>
                <a:cs typeface="Times New Roman" panose="02020603050405020304" pitchFamily="18" charset="0"/>
              </a:rPr>
              <a:t>Important websites</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smtClean="0">
                <a:solidFill>
                  <a:srgbClr val="000000"/>
                </a:solidFill>
                <a:latin typeface="Times New Roman" panose="02020603050405020304" pitchFamily="18" charset="0"/>
                <a:cs typeface="Times New Roman" panose="02020603050405020304" pitchFamily="18" charset="0"/>
              </a:rPr>
              <a:t>email address</a:t>
            </a:r>
            <a:r>
              <a:rPr lang="en-IN" sz="2000" dirty="0" smtClean="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IN" sz="2000" dirty="0" smtClean="0">
                <a:solidFill>
                  <a:srgbClr val="000000"/>
                </a:solidFill>
                <a:latin typeface="Times New Roman" panose="02020603050405020304" pitchFamily="18" charset="0"/>
                <a:cs typeface="Times New Roman" panose="02020603050405020304" pitchFamily="18" charset="0"/>
              </a:rPr>
              <a:t>Nature </a:t>
            </a:r>
            <a:r>
              <a:rPr lang="en-IN" sz="2000" dirty="0">
                <a:solidFill>
                  <a:srgbClr val="000000"/>
                </a:solidFill>
                <a:latin typeface="Times New Roman" panose="02020603050405020304" pitchFamily="18" charset="0"/>
                <a:cs typeface="Times New Roman" panose="02020603050405020304" pitchFamily="18" charset="0"/>
              </a:rPr>
              <a:t>of </a:t>
            </a:r>
            <a:r>
              <a:rPr lang="en-IN" sz="2000" dirty="0" smtClean="0">
                <a:solidFill>
                  <a:srgbClr val="000000"/>
                </a:solidFill>
                <a:latin typeface="Times New Roman" panose="02020603050405020304" pitchFamily="18" charset="0"/>
                <a:cs typeface="Times New Roman" panose="02020603050405020304" pitchFamily="18" charset="0"/>
              </a:rPr>
              <a:t>Work</a:t>
            </a:r>
          </a:p>
          <a:p>
            <a:pPr marL="342900" indent="-342900">
              <a:buFont typeface="Arial" panose="020B0604020202020204" pitchFamily="34" charset="0"/>
              <a:buChar char="•"/>
            </a:pPr>
            <a:r>
              <a:rPr lang="en-IN" sz="2000" dirty="0" smtClean="0">
                <a:solidFill>
                  <a:srgbClr val="000000"/>
                </a:solidFill>
                <a:latin typeface="Times New Roman" panose="02020603050405020304" pitchFamily="18" charset="0"/>
                <a:cs typeface="Times New Roman" panose="02020603050405020304" pitchFamily="18" charset="0"/>
              </a:rPr>
              <a:t>Status </a:t>
            </a:r>
            <a:r>
              <a:rPr lang="en-IN" sz="2000" dirty="0" smtClean="0">
                <a:latin typeface="Times New Roman" panose="02020603050405020304" pitchFamily="18" charset="0"/>
                <a:cs typeface="Times New Roman" panose="02020603050405020304" pitchFamily="18" charset="0"/>
              </a:rPr>
              <a:t> </a:t>
            </a:r>
            <a:r>
              <a:rPr lang="en-IN" b="1" dirty="0">
                <a:solidFill>
                  <a:srgbClr val="000000"/>
                </a:solidFill>
                <a:latin typeface="Times New Roman" panose="02020603050405020304" pitchFamily="18" charset="0"/>
              </a:rPr>
              <a:t> </a:t>
            </a:r>
            <a:r>
              <a:rPr lang="en-IN" dirty="0"/>
              <a:t> </a:t>
            </a:r>
            <a:r>
              <a:rPr lang="en-IN" b="1" dirty="0">
                <a:solidFill>
                  <a:srgbClr val="000000"/>
                </a:solidFill>
                <a:latin typeface="Times New Roman" panose="02020603050405020304" pitchFamily="18" charset="0"/>
              </a:rPr>
              <a:t> </a:t>
            </a:r>
            <a:r>
              <a:rPr lang="en-IN" dirty="0"/>
              <a:t> </a:t>
            </a:r>
            <a:r>
              <a:rPr lang="en-IN" b="1" dirty="0">
                <a:solidFill>
                  <a:srgbClr val="000000"/>
                </a:solidFill>
                <a:latin typeface="Times New Roman" panose="02020603050405020304" pitchFamily="18" charset="0"/>
              </a:rPr>
              <a:t> </a:t>
            </a:r>
            <a:r>
              <a:rPr lang="en-IN" dirty="0"/>
              <a:t> </a:t>
            </a:r>
            <a:r>
              <a:rPr lang="en-IN" b="1" dirty="0">
                <a:solidFill>
                  <a:srgbClr val="000000"/>
                </a:solidFill>
                <a:latin typeface="Times New Roman" panose="02020603050405020304" pitchFamily="18" charset="0"/>
              </a:rPr>
              <a:t> </a:t>
            </a:r>
            <a:r>
              <a:rPr lang="en-IN" dirty="0"/>
              <a:t> </a:t>
            </a:r>
            <a:r>
              <a:rPr lang="en-IN" b="1" dirty="0">
                <a:solidFill>
                  <a:srgbClr val="000000"/>
                </a:solidFill>
                <a:latin typeface="Times New Roman" panose="02020603050405020304" pitchFamily="18" charset="0"/>
              </a:rPr>
              <a:t> </a:t>
            </a:r>
            <a:r>
              <a:rPr lang="en-IN" dirty="0"/>
              <a:t> </a:t>
            </a:r>
            <a:r>
              <a:rPr lang="en-IN" b="1" dirty="0">
                <a:solidFill>
                  <a:srgbClr val="000000"/>
                </a:solidFill>
                <a:latin typeface="Times New Roman" panose="02020603050405020304" pitchFamily="18" charset="0"/>
              </a:rPr>
              <a:t> </a:t>
            </a:r>
            <a:r>
              <a:rPr lang="en-IN" dirty="0"/>
              <a:t> </a:t>
            </a:r>
            <a:r>
              <a:rPr lang="en-IN" b="1" dirty="0">
                <a:solidFill>
                  <a:srgbClr val="000000"/>
                </a:solidFill>
                <a:latin typeface="Times New Roman" panose="02020603050405020304" pitchFamily="18" charset="0"/>
              </a:rPr>
              <a:t> </a:t>
            </a:r>
            <a:r>
              <a:rPr lang="en-IN" dirty="0"/>
              <a:t> </a:t>
            </a:r>
            <a:r>
              <a:rPr lang="en-IN" b="1" dirty="0">
                <a:solidFill>
                  <a:srgbClr val="000000"/>
                </a:solidFill>
                <a:latin typeface="Times New Roman" panose="02020603050405020304" pitchFamily="18" charset="0"/>
              </a:rPr>
              <a:t> </a:t>
            </a:r>
            <a:r>
              <a:rPr lang="en-IN" dirty="0"/>
              <a:t> </a:t>
            </a:r>
            <a:r>
              <a:rPr lang="en-IN" b="1" dirty="0">
                <a:solidFill>
                  <a:srgbClr val="000000"/>
                </a:solidFill>
                <a:latin typeface="Times New Roman" panose="02020603050405020304" pitchFamily="18" charset="0"/>
              </a:rPr>
              <a:t> </a:t>
            </a:r>
            <a:r>
              <a:rPr lang="en-IN" dirty="0"/>
              <a:t> </a:t>
            </a:r>
            <a:r>
              <a:rPr lang="en-IN" b="1" dirty="0">
                <a:solidFill>
                  <a:srgbClr val="000000"/>
                </a:solidFill>
                <a:latin typeface="Times New Roman" panose="02020603050405020304" pitchFamily="18" charset="0"/>
              </a:rPr>
              <a:t> </a:t>
            </a:r>
            <a:r>
              <a:rPr lang="en-IN" dirty="0"/>
              <a:t> </a:t>
            </a:r>
            <a:r>
              <a:rPr lang="en-IN" b="1" dirty="0">
                <a:solidFill>
                  <a:srgbClr val="000000"/>
                </a:solidFill>
                <a:latin typeface="Times New Roman" panose="02020603050405020304" pitchFamily="18" charset="0"/>
              </a:rPr>
              <a:t> </a:t>
            </a:r>
            <a:r>
              <a:rPr lang="en-IN" dirty="0"/>
              <a:t> </a:t>
            </a:r>
            <a:r>
              <a:rPr lang="en-IN" b="1" dirty="0">
                <a:solidFill>
                  <a:srgbClr val="000000"/>
                </a:solidFill>
                <a:latin typeface="Times New Roman" panose="02020603050405020304" pitchFamily="18" charset="0"/>
              </a:rPr>
              <a:t> </a:t>
            </a:r>
            <a:r>
              <a:rPr lang="en-IN" dirty="0"/>
              <a:t> </a:t>
            </a:r>
          </a:p>
        </p:txBody>
      </p:sp>
    </p:spTree>
    <p:extLst>
      <p:ext uri="{BB962C8B-B14F-4D97-AF65-F5344CB8AC3E}">
        <p14:creationId xmlns:p14="http://schemas.microsoft.com/office/powerpoint/2010/main" val="9866771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Status of Companies approached for their respective openings</a:t>
            </a:r>
            <a:endParaRPr lang="en-IN" sz="4000" dirty="0"/>
          </a:p>
        </p:txBody>
      </p:sp>
      <p:sp>
        <p:nvSpPr>
          <p:cNvPr id="3" name="Rectangle 2"/>
          <p:cNvSpPr/>
          <p:nvPr/>
        </p:nvSpPr>
        <p:spPr>
          <a:xfrm>
            <a:off x="1314993" y="2464525"/>
            <a:ext cx="9866811" cy="3170099"/>
          </a:xfrm>
          <a:prstGeom prst="rect">
            <a:avLst/>
          </a:prstGeom>
        </p:spPr>
        <p:txBody>
          <a:bodyPr wrap="square">
            <a:spAutoFit/>
          </a:bodyPr>
          <a:lstStyle/>
          <a:p>
            <a:pPr algn="ctr"/>
            <a:r>
              <a:rPr lang="en-IN" sz="2000" dirty="0" smtClean="0">
                <a:latin typeface="Times New Roman" panose="02020603050405020304" pitchFamily="18" charset="0"/>
                <a:cs typeface="Times New Roman" panose="02020603050405020304" pitchFamily="18" charset="0"/>
              </a:rPr>
              <a:t>63 Companies </a:t>
            </a:r>
            <a:r>
              <a:rPr lang="en-IN" sz="2000" dirty="0">
                <a:latin typeface="Times New Roman" panose="02020603050405020304" pitchFamily="18" charset="0"/>
                <a:cs typeface="Times New Roman" panose="02020603050405020304" pitchFamily="18" charset="0"/>
              </a:rPr>
              <a:t>has been approached </a:t>
            </a:r>
            <a:r>
              <a:rPr lang="en-IN" sz="2000" dirty="0" smtClean="0">
                <a:latin typeface="Times New Roman" panose="02020603050405020304" pitchFamily="18" charset="0"/>
                <a:cs typeface="Times New Roman" panose="02020603050405020304" pitchFamily="18" charset="0"/>
              </a:rPr>
              <a:t>in Germany </a:t>
            </a:r>
            <a:r>
              <a:rPr lang="en-IN" sz="2000" dirty="0">
                <a:latin typeface="Times New Roman" panose="02020603050405020304" pitchFamily="18" charset="0"/>
                <a:cs typeface="Times New Roman" panose="02020603050405020304" pitchFamily="18" charset="0"/>
              </a:rPr>
              <a:t>for their respective </a:t>
            </a:r>
            <a:r>
              <a:rPr lang="en-IN" sz="2000" dirty="0" smtClean="0">
                <a:latin typeface="Times New Roman" panose="02020603050405020304" pitchFamily="18" charset="0"/>
                <a:cs typeface="Times New Roman" panose="02020603050405020304" pitchFamily="18" charset="0"/>
              </a:rPr>
              <a:t>opening.</a:t>
            </a:r>
          </a:p>
          <a:p>
            <a:pPr algn="ctr"/>
            <a:endParaRPr lang="en-IN" sz="2000" dirty="0">
              <a:latin typeface="Times New Roman" panose="02020603050405020304" pitchFamily="18" charset="0"/>
              <a:cs typeface="Times New Roman" panose="02020603050405020304" pitchFamily="18" charset="0"/>
            </a:endParaRPr>
          </a:p>
          <a:p>
            <a:pPr algn="ctr"/>
            <a:r>
              <a:rPr lang="en-IN" sz="2000" dirty="0" smtClean="0">
                <a:latin typeface="Times New Roman" panose="02020603050405020304" pitchFamily="18" charset="0"/>
                <a:cs typeface="Times New Roman" panose="02020603050405020304" pitchFamily="18" charset="0"/>
              </a:rPr>
              <a:t>Out of 63,  4-5 Companies have shown their interest for business.</a:t>
            </a:r>
          </a:p>
          <a:p>
            <a:pPr algn="ctr"/>
            <a:endParaRPr lang="en-IN" sz="2000" dirty="0">
              <a:latin typeface="Times New Roman" panose="02020603050405020304" pitchFamily="18" charset="0"/>
              <a:cs typeface="Times New Roman" panose="02020603050405020304" pitchFamily="18" charset="0"/>
            </a:endParaRPr>
          </a:p>
          <a:p>
            <a:pPr algn="ctr"/>
            <a:r>
              <a:rPr lang="en-IN" sz="2000" dirty="0" smtClean="0">
                <a:latin typeface="Times New Roman" panose="02020603050405020304" pitchFamily="18" charset="0"/>
                <a:cs typeface="Times New Roman" panose="02020603050405020304" pitchFamily="18" charset="0"/>
              </a:rPr>
              <a:t>Still, many companies are there , for positive response.</a:t>
            </a:r>
            <a:endParaRPr lang="en-IN" sz="2000" dirty="0">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rPr>
              <a:t>Consultancies are available </a:t>
            </a:r>
            <a:r>
              <a:rPr lang="en-IN" sz="2000" dirty="0" smtClean="0">
                <a:latin typeface="Times New Roman" panose="02020603050405020304" pitchFamily="18" charset="0"/>
                <a:cs typeface="Times New Roman" panose="02020603050405020304" pitchFamily="18" charset="0"/>
              </a:rPr>
              <a:t>in good numbers, in Germany.</a:t>
            </a:r>
          </a:p>
          <a:p>
            <a:pPr algn="ctr"/>
            <a:endParaRPr lang="en-IN" sz="2000" dirty="0">
              <a:latin typeface="Times New Roman" panose="02020603050405020304" pitchFamily="18" charset="0"/>
              <a:cs typeface="Times New Roman" panose="02020603050405020304" pitchFamily="18" charset="0"/>
            </a:endParaRPr>
          </a:p>
          <a:p>
            <a:pPr algn="ct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But, in case of cost cutting, companies might be interested in  offshore centres.</a:t>
            </a:r>
          </a:p>
          <a:p>
            <a:pPr algn="ct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9077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06" y="455556"/>
            <a:ext cx="10515600" cy="858893"/>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Denmark</a:t>
            </a:r>
            <a:endParaRPr lang="en-IN" sz="4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623177" y="3290207"/>
            <a:ext cx="5519057" cy="923330"/>
          </a:xfrm>
          <a:prstGeom prst="rect">
            <a:avLst/>
          </a:prstGeom>
          <a:noFill/>
        </p:spPr>
        <p:txBody>
          <a:bodyPr wrap="square" rtlCol="0">
            <a:spAutoFit/>
          </a:bodyPr>
          <a:lstStyle/>
          <a:p>
            <a:pPr algn="ctr"/>
            <a:r>
              <a:rPr lang="en-IN" dirty="0" smtClean="0"/>
              <a:t>!!Sorry!! </a:t>
            </a:r>
          </a:p>
          <a:p>
            <a:pPr algn="ctr"/>
            <a:r>
              <a:rPr lang="en-IN" dirty="0" smtClean="0"/>
              <a:t>No data available on Taxation, Social Security and Relocation</a:t>
            </a:r>
            <a:endParaRPr lang="en-IN" dirty="0"/>
          </a:p>
        </p:txBody>
      </p:sp>
    </p:spTree>
    <p:extLst>
      <p:ext uri="{BB962C8B-B14F-4D97-AF65-F5344CB8AC3E}">
        <p14:creationId xmlns:p14="http://schemas.microsoft.com/office/powerpoint/2010/main" val="2162135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Times New Roman" panose="02020603050405020304" pitchFamily="18" charset="0"/>
                <a:cs typeface="Times New Roman" panose="02020603050405020304" pitchFamily="18" charset="0"/>
              </a:rPr>
              <a:t>Company details</a:t>
            </a:r>
            <a:endParaRPr lang="en-IN" sz="4000" dirty="0">
              <a:latin typeface="Times New Roman" panose="02020603050405020304" pitchFamily="18" charset="0"/>
              <a:cs typeface="Times New Roman" panose="02020603050405020304" pitchFamily="18" charset="0"/>
            </a:endParaRPr>
          </a:p>
        </p:txBody>
      </p:sp>
      <p:graphicFrame>
        <p:nvGraphicFramePr>
          <p:cNvPr id="3" name="Chart 2"/>
          <p:cNvGraphicFramePr>
            <a:graphicFrameLocks/>
          </p:cNvGraphicFramePr>
          <p:nvPr>
            <p:extLst>
              <p:ext uri="{D42A27DB-BD31-4B8C-83A1-F6EECF244321}">
                <p14:modId xmlns:p14="http://schemas.microsoft.com/office/powerpoint/2010/main" val="1845016321"/>
              </p:ext>
            </p:extLst>
          </p:nvPr>
        </p:nvGraphicFramePr>
        <p:xfrm>
          <a:off x="6177643" y="2147207"/>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950867511"/>
              </p:ext>
            </p:extLst>
          </p:nvPr>
        </p:nvGraphicFramePr>
        <p:xfrm>
          <a:off x="781050" y="1526552"/>
          <a:ext cx="4029166" cy="5159832"/>
        </p:xfrm>
        <a:graphic>
          <a:graphicData uri="http://schemas.openxmlformats.org/drawingml/2006/table">
            <a:tbl>
              <a:tblPr firstRow="1" bandRow="1">
                <a:tableStyleId>{5C22544A-7EE6-4342-B048-85BDC9FD1C3A}</a:tableStyleId>
              </a:tblPr>
              <a:tblGrid>
                <a:gridCol w="2014583"/>
                <a:gridCol w="2014583"/>
              </a:tblGrid>
              <a:tr h="859972">
                <a:tc>
                  <a:txBody>
                    <a:bodyPr/>
                    <a:lstStyle/>
                    <a:p>
                      <a:pPr algn="ctr"/>
                      <a:r>
                        <a:rPr lang="en-IN" sz="1600" dirty="0" smtClean="0">
                          <a:latin typeface="Times New Roman" panose="02020603050405020304" pitchFamily="18" charset="0"/>
                          <a:cs typeface="Times New Roman" panose="02020603050405020304" pitchFamily="18" charset="0"/>
                        </a:rPr>
                        <a:t>Total No. Of cities targeted</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23</a:t>
                      </a:r>
                      <a:endParaRPr lang="en-IN" sz="1600" dirty="0">
                        <a:latin typeface="Times New Roman" panose="02020603050405020304" pitchFamily="18" charset="0"/>
                        <a:cs typeface="Times New Roman" panose="02020603050405020304" pitchFamily="18" charset="0"/>
                      </a:endParaRPr>
                    </a:p>
                  </a:txBody>
                  <a:tcPr/>
                </a:tc>
              </a:tr>
              <a:tr h="859972">
                <a:tc>
                  <a:txBody>
                    <a:bodyPr/>
                    <a:lstStyle/>
                    <a:p>
                      <a:pPr algn="ctr"/>
                      <a:r>
                        <a:rPr lang="en-IN" sz="1600" dirty="0" smtClean="0">
                          <a:latin typeface="Times New Roman" panose="02020603050405020304" pitchFamily="18" charset="0"/>
                          <a:cs typeface="Times New Roman" panose="02020603050405020304" pitchFamily="18" charset="0"/>
                        </a:rPr>
                        <a:t>Total No. of companies</a:t>
                      </a:r>
                      <a:r>
                        <a:rPr lang="en-IN" sz="1600" baseline="0" dirty="0" smtClean="0">
                          <a:latin typeface="Times New Roman" panose="02020603050405020304" pitchFamily="18" charset="0"/>
                          <a:cs typeface="Times New Roman" panose="02020603050405020304" pitchFamily="18" charset="0"/>
                        </a:rPr>
                        <a:t> found</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39</a:t>
                      </a:r>
                      <a:endParaRPr lang="en-IN" sz="1600" dirty="0">
                        <a:latin typeface="Times New Roman" panose="02020603050405020304" pitchFamily="18" charset="0"/>
                        <a:cs typeface="Times New Roman" panose="02020603050405020304" pitchFamily="18" charset="0"/>
                      </a:endParaRPr>
                    </a:p>
                  </a:txBody>
                  <a:tcPr/>
                </a:tc>
              </a:tr>
              <a:tr h="859972">
                <a:tc>
                  <a:txBody>
                    <a:bodyPr/>
                    <a:lstStyle/>
                    <a:p>
                      <a:pPr algn="ctr"/>
                      <a:r>
                        <a:rPr lang="en-IN" sz="1600" dirty="0" smtClean="0">
                          <a:latin typeface="Times New Roman" panose="02020603050405020304" pitchFamily="18" charset="0"/>
                          <a:cs typeface="Times New Roman" panose="02020603050405020304" pitchFamily="18" charset="0"/>
                        </a:rPr>
                        <a:t>Number</a:t>
                      </a:r>
                      <a:r>
                        <a:rPr lang="en-IN" sz="1600" baseline="0" dirty="0" smtClean="0">
                          <a:latin typeface="Times New Roman" panose="02020603050405020304" pitchFamily="18" charset="0"/>
                          <a:cs typeface="Times New Roman" panose="02020603050405020304" pitchFamily="18" charset="0"/>
                        </a:rPr>
                        <a:t> of companies approached till date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tc>
              </a:tr>
              <a:tr h="859972">
                <a:tc>
                  <a:txBody>
                    <a:bodyPr/>
                    <a:lstStyle/>
                    <a:p>
                      <a:pPr algn="ctr"/>
                      <a:r>
                        <a:rPr lang="en-IN" sz="1600" dirty="0" smtClean="0">
                          <a:latin typeface="Times New Roman" panose="02020603050405020304" pitchFamily="18" charset="0"/>
                          <a:cs typeface="Times New Roman" panose="02020603050405020304" pitchFamily="18" charset="0"/>
                        </a:rPr>
                        <a:t>Companies with +</a:t>
                      </a:r>
                      <a:r>
                        <a:rPr lang="en-IN" sz="1600" dirty="0" err="1" smtClean="0">
                          <a:latin typeface="Times New Roman" panose="02020603050405020304" pitchFamily="18" charset="0"/>
                          <a:cs typeface="Times New Roman" panose="02020603050405020304" pitchFamily="18" charset="0"/>
                        </a:rPr>
                        <a:t>ve</a:t>
                      </a:r>
                      <a:r>
                        <a:rPr lang="en-IN" sz="1600" dirty="0" smtClean="0">
                          <a:latin typeface="Times New Roman" panose="02020603050405020304" pitchFamily="18" charset="0"/>
                          <a:cs typeface="Times New Roman" panose="02020603050405020304" pitchFamily="18" charset="0"/>
                        </a:rPr>
                        <a:t> response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tc>
              </a:tr>
              <a:tr h="859972">
                <a:tc>
                  <a:txBody>
                    <a:bodyPr/>
                    <a:lstStyle/>
                    <a:p>
                      <a:pPr algn="ctr"/>
                      <a:r>
                        <a:rPr lang="en-IN" sz="1600" dirty="0" smtClean="0">
                          <a:latin typeface="Times New Roman" panose="02020603050405020304" pitchFamily="18" charset="0"/>
                          <a:cs typeface="Times New Roman" panose="02020603050405020304" pitchFamily="18" charset="0"/>
                        </a:rPr>
                        <a:t>Companies with -</a:t>
                      </a:r>
                      <a:r>
                        <a:rPr lang="en-IN" sz="1600" dirty="0" err="1" smtClean="0">
                          <a:latin typeface="Times New Roman" panose="02020603050405020304" pitchFamily="18" charset="0"/>
                          <a:cs typeface="Times New Roman" panose="02020603050405020304" pitchFamily="18" charset="0"/>
                        </a:rPr>
                        <a:t>ve</a:t>
                      </a:r>
                      <a:r>
                        <a:rPr lang="en-IN" sz="1600" dirty="0" smtClean="0">
                          <a:latin typeface="Times New Roman" panose="02020603050405020304" pitchFamily="18" charset="0"/>
                          <a:cs typeface="Times New Roman" panose="02020603050405020304" pitchFamily="18" charset="0"/>
                        </a:rPr>
                        <a:t> response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tc>
              </a:tr>
              <a:tr h="859972">
                <a:tc>
                  <a:txBody>
                    <a:bodyPr/>
                    <a:lstStyle/>
                    <a:p>
                      <a:pPr algn="ctr"/>
                      <a:r>
                        <a:rPr lang="en-IN" sz="1600" dirty="0" smtClean="0">
                          <a:latin typeface="Times New Roman" panose="02020603050405020304" pitchFamily="18" charset="0"/>
                          <a:cs typeface="Times New Roman" panose="02020603050405020304" pitchFamily="18" charset="0"/>
                        </a:rPr>
                        <a:t>Companies with no response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84960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Times New Roman" panose="02020603050405020304" pitchFamily="18" charset="0"/>
                <a:cs typeface="Times New Roman" panose="02020603050405020304" pitchFamily="18" charset="0"/>
              </a:rPr>
              <a:t>Opening status</a:t>
            </a:r>
            <a:endParaRPr lang="en-IN" sz="4000" dirty="0">
              <a:latin typeface="Times New Roman" panose="02020603050405020304" pitchFamily="18" charset="0"/>
              <a:cs typeface="Times New Roman" panose="02020603050405020304" pitchFamily="18" charset="0"/>
            </a:endParaRPr>
          </a:p>
        </p:txBody>
      </p:sp>
      <p:graphicFrame>
        <p:nvGraphicFramePr>
          <p:cNvPr id="7" name="Chart 6"/>
          <p:cNvGraphicFramePr/>
          <p:nvPr>
            <p:extLst>
              <p:ext uri="{D42A27DB-BD31-4B8C-83A1-F6EECF244321}">
                <p14:modId xmlns:p14="http://schemas.microsoft.com/office/powerpoint/2010/main" val="3008438739"/>
              </p:ext>
            </p:extLst>
          </p:nvPr>
        </p:nvGraphicFramePr>
        <p:xfrm>
          <a:off x="1925864" y="1764792"/>
          <a:ext cx="8128000" cy="44715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722594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242" y="512708"/>
            <a:ext cx="10515600" cy="899714"/>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Size of the company(Employee)</a:t>
            </a:r>
            <a:endParaRPr lang="en-IN" sz="3600" dirty="0">
              <a:latin typeface="Times New Roman" panose="02020603050405020304" pitchFamily="18" charset="0"/>
              <a:cs typeface="Times New Roman" panose="02020603050405020304" pitchFamily="18" charset="0"/>
            </a:endParaRPr>
          </a:p>
        </p:txBody>
      </p:sp>
      <p:graphicFrame>
        <p:nvGraphicFramePr>
          <p:cNvPr id="7" name="Chart 6"/>
          <p:cNvGraphicFramePr/>
          <p:nvPr>
            <p:extLst>
              <p:ext uri="{D42A27DB-BD31-4B8C-83A1-F6EECF244321}">
                <p14:modId xmlns:p14="http://schemas.microsoft.com/office/powerpoint/2010/main" val="3735462555"/>
              </p:ext>
            </p:extLst>
          </p:nvPr>
        </p:nvGraphicFramePr>
        <p:xfrm>
          <a:off x="2023836" y="1804307"/>
          <a:ext cx="8128000" cy="42197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59492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302" y="954401"/>
            <a:ext cx="11094719" cy="4920343"/>
          </a:xfrm>
          <a:prstGeom prst="rect">
            <a:avLst/>
          </a:prstGeom>
        </p:spPr>
      </p:pic>
      <p:sp>
        <p:nvSpPr>
          <p:cNvPr id="2" name="Title 1"/>
          <p:cNvSpPr>
            <a:spLocks noGrp="1"/>
          </p:cNvSpPr>
          <p:nvPr>
            <p:ph type="title"/>
          </p:nvPr>
        </p:nvSpPr>
        <p:spPr>
          <a:xfrm>
            <a:off x="1088292" y="489304"/>
            <a:ext cx="10515600" cy="930194"/>
          </a:xfrm>
        </p:spPr>
        <p:txBody>
          <a:bodyPr>
            <a:normAutofit/>
          </a:bodyPr>
          <a:lstStyle/>
          <a:p>
            <a:pPr algn="ctr"/>
            <a:r>
              <a:rPr lang="en-IN" sz="3200" dirty="0" smtClean="0">
                <a:latin typeface="Times New Roman" panose="02020603050405020304" pitchFamily="18" charset="0"/>
                <a:cs typeface="Times New Roman" panose="02020603050405020304" pitchFamily="18" charset="0"/>
                <a:hlinkClick r:id="rId3"/>
              </a:rPr>
              <a:t>Resource database</a:t>
            </a:r>
            <a:endParaRPr lang="en-IN" sz="3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6754" y="1567543"/>
            <a:ext cx="11146972" cy="2031325"/>
          </a:xfrm>
          <a:prstGeom prst="rect">
            <a:avLst/>
          </a:prstGeom>
          <a:noFill/>
        </p:spPr>
        <p:txBody>
          <a:bodyPr wrap="square" rtlCol="0">
            <a:spAutoFit/>
          </a:bodyPr>
          <a:lstStyle/>
          <a:p>
            <a:pPr algn="ctr">
              <a:lnSpc>
                <a:spcPct val="150000"/>
              </a:lnSpc>
            </a:pPr>
            <a:r>
              <a:rPr lang="en-GB" dirty="0">
                <a:solidFill>
                  <a:srgbClr val="222222"/>
                </a:solidFill>
                <a:highlight>
                  <a:srgbClr val="FFFFFF"/>
                </a:highlight>
                <a:latin typeface="Times New Roman"/>
                <a:ea typeface="Times New Roman"/>
                <a:cs typeface="Times New Roman"/>
                <a:sym typeface="Times New Roman"/>
              </a:rPr>
              <a:t>The current population of the United Kingdom is 65,511,098. </a:t>
            </a:r>
            <a:endParaRPr lang="en-GB" dirty="0" smtClean="0">
              <a:solidFill>
                <a:srgbClr val="222222"/>
              </a:solidFill>
              <a:highlight>
                <a:srgbClr val="FFFFFF"/>
              </a:highlight>
              <a:latin typeface="Times New Roman"/>
              <a:ea typeface="Times New Roman"/>
              <a:cs typeface="Times New Roman"/>
              <a:sym typeface="Times New Roman"/>
            </a:endParaRPr>
          </a:p>
          <a:p>
            <a:pPr algn="ctr">
              <a:lnSpc>
                <a:spcPct val="150000"/>
              </a:lnSpc>
            </a:pPr>
            <a:r>
              <a:rPr lang="en-GB" dirty="0" smtClean="0">
                <a:solidFill>
                  <a:srgbClr val="222222"/>
                </a:solidFill>
                <a:highlight>
                  <a:srgbClr val="FFFFFF"/>
                </a:highlight>
                <a:latin typeface="Times New Roman"/>
                <a:ea typeface="Times New Roman"/>
                <a:cs typeface="Times New Roman"/>
                <a:sym typeface="Times New Roman"/>
              </a:rPr>
              <a:t>The </a:t>
            </a:r>
            <a:r>
              <a:rPr lang="en-GB" dirty="0">
                <a:solidFill>
                  <a:srgbClr val="222222"/>
                </a:solidFill>
                <a:highlight>
                  <a:srgbClr val="FFFFFF"/>
                </a:highlight>
                <a:latin typeface="Times New Roman"/>
                <a:ea typeface="Times New Roman"/>
                <a:cs typeface="Times New Roman"/>
                <a:sym typeface="Times New Roman"/>
              </a:rPr>
              <a:t>United Kingdom population is equivalent to 0.87% of the total world population</a:t>
            </a:r>
            <a:r>
              <a:rPr lang="en-GB" dirty="0" smtClean="0">
                <a:solidFill>
                  <a:srgbClr val="222222"/>
                </a:solidFill>
                <a:highlight>
                  <a:srgbClr val="FFFFFF"/>
                </a:highlight>
                <a:latin typeface="Times New Roman"/>
                <a:ea typeface="Times New Roman"/>
                <a:cs typeface="Times New Roman"/>
                <a:sym typeface="Times New Roman"/>
              </a:rPr>
              <a:t>.</a:t>
            </a:r>
          </a:p>
          <a:p>
            <a:pPr algn="ctr">
              <a:lnSpc>
                <a:spcPct val="150000"/>
              </a:lnSpc>
            </a:pPr>
            <a:r>
              <a:rPr lang="en-GB" dirty="0" smtClean="0">
                <a:solidFill>
                  <a:srgbClr val="222222"/>
                </a:solidFill>
                <a:highlight>
                  <a:srgbClr val="FFFFFF"/>
                </a:highlight>
                <a:latin typeface="Times New Roman"/>
                <a:ea typeface="Times New Roman"/>
                <a:cs typeface="Times New Roman"/>
                <a:sym typeface="Times New Roman"/>
              </a:rPr>
              <a:t> </a:t>
            </a:r>
            <a:r>
              <a:rPr lang="en-GB" dirty="0">
                <a:solidFill>
                  <a:srgbClr val="222222"/>
                </a:solidFill>
                <a:highlight>
                  <a:srgbClr val="FFFFFF"/>
                </a:highlight>
                <a:latin typeface="Times New Roman"/>
                <a:ea typeface="Times New Roman"/>
                <a:cs typeface="Times New Roman"/>
                <a:sym typeface="Times New Roman"/>
              </a:rPr>
              <a:t>81.9 % of the population is urban</a:t>
            </a:r>
            <a:r>
              <a:rPr lang="en-GB" dirty="0" smtClean="0">
                <a:solidFill>
                  <a:srgbClr val="222222"/>
                </a:solidFill>
                <a:highlight>
                  <a:srgbClr val="FFFFFF"/>
                </a:highlight>
                <a:latin typeface="Times New Roman"/>
                <a:ea typeface="Times New Roman"/>
                <a:cs typeface="Times New Roman"/>
                <a:sym typeface="Times New Roman"/>
              </a:rPr>
              <a:t>.</a:t>
            </a:r>
          </a:p>
          <a:p>
            <a:pPr algn="ctr">
              <a:lnSpc>
                <a:spcPct val="150000"/>
              </a:lnSpc>
            </a:pPr>
            <a:r>
              <a:rPr lang="en-GB" dirty="0" smtClean="0">
                <a:solidFill>
                  <a:srgbClr val="222222"/>
                </a:solidFill>
                <a:highlight>
                  <a:srgbClr val="FFFFFF"/>
                </a:highlight>
                <a:latin typeface="Times New Roman"/>
                <a:ea typeface="Times New Roman"/>
                <a:cs typeface="Times New Roman"/>
                <a:sym typeface="Times New Roman"/>
              </a:rPr>
              <a:t> </a:t>
            </a:r>
            <a:r>
              <a:rPr lang="en-GB" dirty="0">
                <a:solidFill>
                  <a:srgbClr val="222222"/>
                </a:solidFill>
                <a:highlight>
                  <a:srgbClr val="FFFFFF"/>
                </a:highlight>
                <a:latin typeface="Times New Roman"/>
                <a:ea typeface="Times New Roman"/>
                <a:cs typeface="Times New Roman"/>
                <a:sym typeface="Times New Roman"/>
              </a:rPr>
              <a:t>England having a significantly higher population density than Wales, Scotland and Northern Ireland.</a:t>
            </a:r>
          </a:p>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889172075"/>
              </p:ext>
            </p:extLst>
          </p:nvPr>
        </p:nvGraphicFramePr>
        <p:xfrm>
          <a:off x="766354" y="3746913"/>
          <a:ext cx="10380616" cy="2880309"/>
        </p:xfrm>
        <a:graphic>
          <a:graphicData uri="http://schemas.openxmlformats.org/drawingml/2006/table">
            <a:tbl>
              <a:tblPr firstRow="1" bandRow="1">
                <a:tableStyleId>{5C22544A-7EE6-4342-B048-85BDC9FD1C3A}</a:tableStyleId>
              </a:tblPr>
              <a:tblGrid>
                <a:gridCol w="1297577"/>
                <a:gridCol w="1297577"/>
                <a:gridCol w="1297577"/>
                <a:gridCol w="1297577"/>
                <a:gridCol w="1297577"/>
                <a:gridCol w="1297577"/>
                <a:gridCol w="1297577"/>
                <a:gridCol w="1297577"/>
              </a:tblGrid>
              <a:tr h="1636152">
                <a:tc>
                  <a:txBody>
                    <a:bodyPr/>
                    <a:lstStyle/>
                    <a:p>
                      <a:r>
                        <a:rPr lang="en-IN" sz="1400" dirty="0" smtClean="0">
                          <a:latin typeface="Times New Roman" panose="02020603050405020304" pitchFamily="18" charset="0"/>
                          <a:cs typeface="Times New Roman" panose="02020603050405020304" pitchFamily="18" charset="0"/>
                        </a:rPr>
                        <a:t>Year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Population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Migrants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Density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Urban Pop%</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Country’s share in world population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UK Global Rank</a:t>
                      </a:r>
                      <a:endParaRPr lang="en-IN" sz="1400" dirty="0">
                        <a:latin typeface="Times New Roman" panose="02020603050405020304" pitchFamily="18" charset="0"/>
                        <a:cs typeface="Times New Roman" panose="02020603050405020304" pitchFamily="18" charset="0"/>
                      </a:endParaRPr>
                    </a:p>
                  </a:txBody>
                  <a:tcPr/>
                </a:tc>
              </a:tr>
              <a:tr h="414719">
                <a:tc>
                  <a:txBody>
                    <a:bodyPr/>
                    <a:lstStyle/>
                    <a:p>
                      <a:r>
                        <a:rPr lang="en-IN" sz="1400" dirty="0" smtClean="0">
                          <a:latin typeface="Times New Roman" panose="02020603050405020304" pitchFamily="18" charset="0"/>
                          <a:cs typeface="Times New Roman" panose="02020603050405020304" pitchFamily="18" charset="0"/>
                        </a:rPr>
                        <a:t>2017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65,511,098</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0.61%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180,000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271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81.9%</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0.87%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21</a:t>
                      </a:r>
                      <a:endParaRPr lang="en-IN" sz="1400" dirty="0">
                        <a:latin typeface="Times New Roman" panose="02020603050405020304" pitchFamily="18" charset="0"/>
                        <a:cs typeface="Times New Roman" panose="02020603050405020304" pitchFamily="18" charset="0"/>
                      </a:endParaRPr>
                    </a:p>
                  </a:txBody>
                  <a:tcPr/>
                </a:tc>
              </a:tr>
              <a:tr h="414719">
                <a:tc>
                  <a:txBody>
                    <a:bodyPr/>
                    <a:lstStyle/>
                    <a:p>
                      <a:r>
                        <a:rPr lang="en-IN" sz="1400" dirty="0" smtClean="0">
                          <a:latin typeface="Times New Roman" panose="02020603050405020304" pitchFamily="18" charset="0"/>
                          <a:cs typeface="Times New Roman" panose="02020603050405020304" pitchFamily="18" charset="0"/>
                        </a:rPr>
                        <a:t>2016</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65,111,143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0.61%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180,000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269</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81.7%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0.88%</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21</a:t>
                      </a:r>
                      <a:endParaRPr lang="en-IN" sz="1400" dirty="0">
                        <a:latin typeface="Times New Roman" panose="02020603050405020304" pitchFamily="18" charset="0"/>
                        <a:cs typeface="Times New Roman" panose="02020603050405020304" pitchFamily="18" charset="0"/>
                      </a:endParaRPr>
                    </a:p>
                  </a:txBody>
                  <a:tcPr/>
                </a:tc>
              </a:tr>
              <a:tr h="414719">
                <a:tc>
                  <a:txBody>
                    <a:bodyPr/>
                    <a:lstStyle/>
                    <a:p>
                      <a:r>
                        <a:rPr lang="en-IN" sz="1400" dirty="0" smtClean="0">
                          <a:latin typeface="Times New Roman" panose="02020603050405020304" pitchFamily="18" charset="0"/>
                          <a:cs typeface="Times New Roman" panose="02020603050405020304" pitchFamily="18" charset="0"/>
                        </a:rPr>
                        <a:t>2015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64,715,810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0.63%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180,000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268</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81.5%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0.88%</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21</a:t>
                      </a:r>
                      <a:endParaRPr lang="en-IN"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5979748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Size of the </a:t>
            </a:r>
            <a:r>
              <a:rPr lang="en-IN" dirty="0" smtClean="0">
                <a:latin typeface="Times New Roman" panose="02020603050405020304" pitchFamily="18" charset="0"/>
                <a:cs typeface="Times New Roman" panose="02020603050405020304" pitchFamily="18" charset="0"/>
              </a:rPr>
              <a:t>company(Revenue)</a:t>
            </a:r>
            <a:endParaRPr lang="en-IN" dirty="0"/>
          </a:p>
        </p:txBody>
      </p:sp>
      <p:graphicFrame>
        <p:nvGraphicFramePr>
          <p:cNvPr id="7" name="Chart 6"/>
          <p:cNvGraphicFramePr/>
          <p:nvPr>
            <p:extLst>
              <p:ext uri="{D42A27DB-BD31-4B8C-83A1-F6EECF244321}">
                <p14:modId xmlns:p14="http://schemas.microsoft.com/office/powerpoint/2010/main" val="1667360200"/>
              </p:ext>
            </p:extLst>
          </p:nvPr>
        </p:nvGraphicFramePr>
        <p:xfrm>
          <a:off x="2032000" y="1600200"/>
          <a:ext cx="8128000" cy="45381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484334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:Details found for:</a:t>
            </a:r>
            <a:endParaRPr lang="en-IN" sz="4000" dirty="0"/>
          </a:p>
        </p:txBody>
      </p:sp>
      <p:sp>
        <p:nvSpPr>
          <p:cNvPr id="3" name="Rectangle 2"/>
          <p:cNvSpPr/>
          <p:nvPr/>
        </p:nvSpPr>
        <p:spPr>
          <a:xfrm>
            <a:off x="2566737" y="1917884"/>
            <a:ext cx="6096000" cy="4308039"/>
          </a:xfrm>
          <a:prstGeom prst="rect">
            <a:avLst/>
          </a:prstGeom>
        </p:spPr>
        <p:txBody>
          <a:bodyPr>
            <a:spAutoFit/>
          </a:bodyPr>
          <a:lstStyle/>
          <a:p>
            <a:pPr marL="285750" indent="-285750">
              <a:lnSpc>
                <a:spcPct val="200000"/>
              </a:lnSpc>
              <a:buFont typeface="Arial" panose="020B0604020202020204" pitchFamily="34" charset="0"/>
              <a:buChar char="•"/>
            </a:pPr>
            <a:r>
              <a:rPr lang="en-IN" sz="2000" dirty="0">
                <a:solidFill>
                  <a:srgbClr val="000000"/>
                </a:solidFill>
                <a:latin typeface="Times New Roman" panose="02020603050405020304" pitchFamily="18" charset="0"/>
              </a:rPr>
              <a:t>City</a:t>
            </a:r>
            <a:r>
              <a:rPr lang="en-IN" sz="2000" dirty="0"/>
              <a:t> </a:t>
            </a:r>
            <a:endParaRPr lang="en-IN" sz="2000" dirty="0" smtClean="0"/>
          </a:p>
          <a:p>
            <a:pPr marL="285750" indent="-285750">
              <a:lnSpc>
                <a:spcPct val="200000"/>
              </a:lnSpc>
              <a:buFont typeface="Arial" panose="020B0604020202020204" pitchFamily="34" charset="0"/>
              <a:buChar char="•"/>
            </a:pPr>
            <a:r>
              <a:rPr lang="en-IN" sz="2000" dirty="0" smtClean="0">
                <a:solidFill>
                  <a:srgbClr val="000000"/>
                </a:solidFill>
                <a:latin typeface="Times New Roman" panose="02020603050405020304" pitchFamily="18" charset="0"/>
              </a:rPr>
              <a:t>Company</a:t>
            </a:r>
            <a:r>
              <a:rPr lang="en-IN" sz="2000" dirty="0" smtClean="0"/>
              <a:t> </a:t>
            </a:r>
          </a:p>
          <a:p>
            <a:pPr marL="285750" indent="-285750">
              <a:lnSpc>
                <a:spcPct val="200000"/>
              </a:lnSpc>
              <a:buFont typeface="Arial" panose="020B0604020202020204" pitchFamily="34" charset="0"/>
              <a:buChar char="•"/>
            </a:pPr>
            <a:r>
              <a:rPr lang="en-IN" sz="2000" dirty="0" smtClean="0">
                <a:solidFill>
                  <a:srgbClr val="000000"/>
                </a:solidFill>
                <a:latin typeface="Times New Roman" panose="02020603050405020304" pitchFamily="18" charset="0"/>
              </a:rPr>
              <a:t>Sector/field</a:t>
            </a:r>
            <a:r>
              <a:rPr lang="en-IN" sz="2000" dirty="0" smtClean="0"/>
              <a:t> </a:t>
            </a:r>
          </a:p>
          <a:p>
            <a:pPr marL="285750" indent="-285750">
              <a:lnSpc>
                <a:spcPct val="200000"/>
              </a:lnSpc>
              <a:buFont typeface="Arial" panose="020B0604020202020204" pitchFamily="34" charset="0"/>
              <a:buChar char="•"/>
            </a:pPr>
            <a:r>
              <a:rPr lang="en-IN" sz="2000" dirty="0" smtClean="0">
                <a:solidFill>
                  <a:srgbClr val="000000"/>
                </a:solidFill>
                <a:latin typeface="Times New Roman" panose="02020603050405020304" pitchFamily="18" charset="0"/>
              </a:rPr>
              <a:t>Important </a:t>
            </a:r>
            <a:r>
              <a:rPr lang="en-IN" sz="2000" dirty="0">
                <a:solidFill>
                  <a:srgbClr val="000000"/>
                </a:solidFill>
                <a:latin typeface="Times New Roman" panose="02020603050405020304" pitchFamily="18" charset="0"/>
              </a:rPr>
              <a:t>Website</a:t>
            </a:r>
            <a:r>
              <a:rPr lang="en-IN" sz="2000" dirty="0"/>
              <a:t> </a:t>
            </a:r>
            <a:endParaRPr lang="en-IN" sz="2000" dirty="0" smtClean="0"/>
          </a:p>
          <a:p>
            <a:pPr marL="285750" indent="-285750">
              <a:lnSpc>
                <a:spcPct val="200000"/>
              </a:lnSpc>
              <a:buFont typeface="Arial" panose="020B0604020202020204" pitchFamily="34" charset="0"/>
              <a:buChar char="•"/>
            </a:pPr>
            <a:r>
              <a:rPr lang="en-IN" sz="2000" dirty="0" smtClean="0">
                <a:solidFill>
                  <a:srgbClr val="000000"/>
                </a:solidFill>
                <a:latin typeface="Times New Roman" panose="02020603050405020304" pitchFamily="18" charset="0"/>
              </a:rPr>
              <a:t>Size </a:t>
            </a:r>
            <a:r>
              <a:rPr lang="en-IN" sz="2000" dirty="0">
                <a:solidFill>
                  <a:srgbClr val="000000"/>
                </a:solidFill>
                <a:latin typeface="Times New Roman" panose="02020603050405020304" pitchFamily="18" charset="0"/>
              </a:rPr>
              <a:t>of company (employee</a:t>
            </a:r>
            <a:r>
              <a:rPr lang="en-IN" sz="2000" dirty="0" smtClean="0">
                <a:solidFill>
                  <a:srgbClr val="000000"/>
                </a:solidFill>
                <a:latin typeface="Times New Roman" panose="02020603050405020304" pitchFamily="18" charset="0"/>
              </a:rPr>
              <a:t>)</a:t>
            </a:r>
          </a:p>
          <a:p>
            <a:pPr marL="285750" indent="-285750">
              <a:lnSpc>
                <a:spcPct val="200000"/>
              </a:lnSpc>
              <a:buFont typeface="Arial" panose="020B0604020202020204" pitchFamily="34" charset="0"/>
              <a:buChar char="•"/>
            </a:pPr>
            <a:r>
              <a:rPr lang="en-IN" sz="2000" dirty="0" smtClean="0"/>
              <a:t> </a:t>
            </a:r>
            <a:r>
              <a:rPr lang="en-IN" sz="2000" dirty="0">
                <a:solidFill>
                  <a:srgbClr val="000000"/>
                </a:solidFill>
                <a:latin typeface="Times New Roman" panose="02020603050405020304" pitchFamily="18" charset="0"/>
              </a:rPr>
              <a:t>Size of the company(revenue)</a:t>
            </a:r>
            <a:r>
              <a:rPr lang="en-IN" sz="2000" dirty="0"/>
              <a:t> </a:t>
            </a:r>
            <a:endParaRPr lang="en-IN" sz="2000" dirty="0" smtClean="0"/>
          </a:p>
          <a:p>
            <a:pPr marL="285750" indent="-285750">
              <a:lnSpc>
                <a:spcPct val="200000"/>
              </a:lnSpc>
              <a:buFont typeface="Arial" panose="020B0604020202020204" pitchFamily="34" charset="0"/>
              <a:buChar char="•"/>
            </a:pPr>
            <a:r>
              <a:rPr lang="en-IN" sz="2000" dirty="0" smtClean="0">
                <a:solidFill>
                  <a:srgbClr val="000000"/>
                </a:solidFill>
                <a:latin typeface="Times New Roman" panose="02020603050405020304" pitchFamily="18" charset="0"/>
              </a:rPr>
              <a:t>Opening status</a:t>
            </a:r>
            <a:r>
              <a:rPr lang="en-IN" dirty="0">
                <a:solidFill>
                  <a:srgbClr val="000000"/>
                </a:solidFill>
                <a:latin typeface="Times New Roman" panose="02020603050405020304" pitchFamily="18" charset="0"/>
              </a:rPr>
              <a:t> </a:t>
            </a:r>
            <a:r>
              <a:rPr lang="en-IN" dirty="0"/>
              <a:t> </a:t>
            </a:r>
            <a:r>
              <a:rPr lang="en-IN" dirty="0">
                <a:solidFill>
                  <a:srgbClr val="000000"/>
                </a:solidFill>
                <a:latin typeface="Times New Roman" panose="02020603050405020304" pitchFamily="18" charset="0"/>
              </a:rPr>
              <a:t> </a:t>
            </a:r>
            <a:r>
              <a:rPr lang="en-IN" dirty="0"/>
              <a:t> </a:t>
            </a:r>
            <a:r>
              <a:rPr lang="en-IN" dirty="0">
                <a:solidFill>
                  <a:srgbClr val="000000"/>
                </a:solidFill>
                <a:latin typeface="Times New Roman" panose="02020603050405020304" pitchFamily="18" charset="0"/>
              </a:rPr>
              <a:t> </a:t>
            </a:r>
            <a:r>
              <a:rPr lang="en-IN" dirty="0"/>
              <a:t> </a:t>
            </a:r>
            <a:r>
              <a:rPr lang="en-IN" dirty="0">
                <a:solidFill>
                  <a:srgbClr val="000000"/>
                </a:solidFill>
                <a:latin typeface="Times New Roman" panose="02020603050405020304" pitchFamily="18" charset="0"/>
              </a:rPr>
              <a:t> </a:t>
            </a:r>
            <a:r>
              <a:rPr lang="en-IN" dirty="0"/>
              <a:t> </a:t>
            </a:r>
            <a:r>
              <a:rPr lang="en-IN" dirty="0">
                <a:solidFill>
                  <a:srgbClr val="000000"/>
                </a:solidFill>
                <a:latin typeface="Times New Roman" panose="02020603050405020304" pitchFamily="18" charset="0"/>
              </a:rPr>
              <a:t> </a:t>
            </a:r>
            <a:r>
              <a:rPr lang="en-IN" dirty="0"/>
              <a:t> </a:t>
            </a:r>
            <a:r>
              <a:rPr lang="en-IN" dirty="0">
                <a:solidFill>
                  <a:srgbClr val="000000"/>
                </a:solidFill>
                <a:latin typeface="Times New Roman" panose="02020603050405020304" pitchFamily="18" charset="0"/>
              </a:rPr>
              <a:t> </a:t>
            </a:r>
            <a:r>
              <a:rPr lang="en-IN" dirty="0"/>
              <a:t> </a:t>
            </a:r>
            <a:r>
              <a:rPr lang="en-IN" dirty="0">
                <a:solidFill>
                  <a:srgbClr val="000000"/>
                </a:solidFill>
                <a:latin typeface="Times New Roman" panose="02020603050405020304" pitchFamily="18" charset="0"/>
              </a:rPr>
              <a:t> </a:t>
            </a:r>
            <a:r>
              <a:rPr lang="en-IN" dirty="0"/>
              <a:t> </a:t>
            </a:r>
            <a:r>
              <a:rPr lang="en-IN" dirty="0">
                <a:solidFill>
                  <a:srgbClr val="000000"/>
                </a:solidFill>
                <a:latin typeface="Times New Roman" panose="02020603050405020304" pitchFamily="18" charset="0"/>
              </a:rPr>
              <a:t> </a:t>
            </a:r>
            <a:r>
              <a:rPr lang="en-IN" dirty="0"/>
              <a:t> </a:t>
            </a:r>
            <a:r>
              <a:rPr lang="en-IN" dirty="0">
                <a:solidFill>
                  <a:srgbClr val="000000"/>
                </a:solidFill>
                <a:latin typeface="Times New Roman" panose="02020603050405020304" pitchFamily="18" charset="0"/>
              </a:rPr>
              <a:t> </a:t>
            </a:r>
            <a:r>
              <a:rPr lang="en-IN" dirty="0"/>
              <a:t> </a:t>
            </a:r>
            <a:r>
              <a:rPr lang="en-IN" dirty="0">
                <a:solidFill>
                  <a:srgbClr val="000000"/>
                </a:solidFill>
                <a:latin typeface="Times New Roman" panose="02020603050405020304" pitchFamily="18" charset="0"/>
              </a:rPr>
              <a:t> </a:t>
            </a:r>
            <a:r>
              <a:rPr lang="en-IN" dirty="0"/>
              <a:t> </a:t>
            </a:r>
            <a:r>
              <a:rPr lang="en-IN" dirty="0">
                <a:solidFill>
                  <a:srgbClr val="000000"/>
                </a:solidFill>
                <a:latin typeface="Times New Roman" panose="02020603050405020304" pitchFamily="18" charset="0"/>
              </a:rPr>
              <a:t> </a:t>
            </a:r>
            <a:r>
              <a:rPr lang="en-IN" dirty="0"/>
              <a:t> </a:t>
            </a:r>
            <a:r>
              <a:rPr lang="en-IN" dirty="0">
                <a:solidFill>
                  <a:srgbClr val="000000"/>
                </a:solidFill>
                <a:latin typeface="Times New Roman" panose="02020603050405020304" pitchFamily="18" charset="0"/>
              </a:rPr>
              <a:t> </a:t>
            </a:r>
            <a:r>
              <a:rPr lang="en-IN" dirty="0"/>
              <a:t> </a:t>
            </a:r>
            <a:r>
              <a:rPr lang="en-IN" dirty="0">
                <a:solidFill>
                  <a:srgbClr val="000000"/>
                </a:solidFill>
                <a:latin typeface="Times New Roman" panose="02020603050405020304" pitchFamily="18" charset="0"/>
              </a:rPr>
              <a:t> </a:t>
            </a:r>
            <a:r>
              <a:rPr lang="en-IN" dirty="0"/>
              <a:t> </a:t>
            </a:r>
            <a:r>
              <a:rPr lang="en-IN" dirty="0">
                <a:solidFill>
                  <a:srgbClr val="000000"/>
                </a:solidFill>
                <a:latin typeface="Times New Roman" panose="02020603050405020304" pitchFamily="18" charset="0"/>
              </a:rPr>
              <a:t> </a:t>
            </a:r>
            <a:r>
              <a:rPr lang="en-IN" dirty="0"/>
              <a:t> </a:t>
            </a:r>
            <a:r>
              <a:rPr lang="en-IN" dirty="0">
                <a:solidFill>
                  <a:srgbClr val="000000"/>
                </a:solidFill>
                <a:latin typeface="Times New Roman" panose="02020603050405020304" pitchFamily="18" charset="0"/>
              </a:rPr>
              <a:t> </a:t>
            </a:r>
            <a:r>
              <a:rPr lang="en-IN" dirty="0"/>
              <a:t> </a:t>
            </a:r>
          </a:p>
        </p:txBody>
      </p:sp>
    </p:spTree>
    <p:extLst>
      <p:ext uri="{BB962C8B-B14F-4D97-AF65-F5344CB8AC3E}">
        <p14:creationId xmlns:p14="http://schemas.microsoft.com/office/powerpoint/2010/main" val="24378442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Status of Companies approached for their respective openings</a:t>
            </a:r>
            <a:endParaRPr lang="en-IN" dirty="0"/>
          </a:p>
        </p:txBody>
      </p:sp>
      <p:sp>
        <p:nvSpPr>
          <p:cNvPr id="5" name="TextBox 4"/>
          <p:cNvSpPr txBox="1"/>
          <p:nvPr/>
        </p:nvSpPr>
        <p:spPr>
          <a:xfrm>
            <a:off x="1470896" y="3108961"/>
            <a:ext cx="9750392" cy="984885"/>
          </a:xfrm>
          <a:prstGeom prst="rect">
            <a:avLst/>
          </a:prstGeom>
          <a:noFill/>
        </p:spPr>
        <p:txBody>
          <a:bodyPr wrap="square" rtlCol="0">
            <a:spAutoFit/>
          </a:bodyPr>
          <a:lstStyle/>
          <a:p>
            <a:pPr algn="ctr"/>
            <a:r>
              <a:rPr lang="en-IN" sz="2000" dirty="0" smtClean="0">
                <a:latin typeface="Times New Roman" panose="02020603050405020304" pitchFamily="18" charset="0"/>
                <a:cs typeface="Times New Roman" panose="02020603050405020304" pitchFamily="18" charset="0"/>
              </a:rPr>
              <a:t>No company has been approached in Denmark, </a:t>
            </a:r>
          </a:p>
          <a:p>
            <a:pPr algn="ctr"/>
            <a:r>
              <a:rPr lang="en-IN" sz="2000" dirty="0" smtClean="0">
                <a:latin typeface="Times New Roman" panose="02020603050405020304" pitchFamily="18" charset="0"/>
                <a:cs typeface="Times New Roman" panose="02020603050405020304" pitchFamily="18" charset="0"/>
              </a:rPr>
              <a:t>Again there are bright chances to crack a nice deal, based on our resources, in Denmark.</a:t>
            </a:r>
          </a:p>
          <a:p>
            <a:r>
              <a:rPr lang="en-IN" dirty="0" smtClean="0"/>
              <a:t> </a:t>
            </a:r>
            <a:endParaRPr lang="en-IN" dirty="0"/>
          </a:p>
        </p:txBody>
      </p:sp>
    </p:spTree>
    <p:extLst>
      <p:ext uri="{BB962C8B-B14F-4D97-AF65-F5344CB8AC3E}">
        <p14:creationId xmlns:p14="http://schemas.microsoft.com/office/powerpoint/2010/main" val="10789542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021" y="562638"/>
            <a:ext cx="10515600" cy="746398"/>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HUNGARY</a:t>
            </a:r>
            <a:endParaRPr lang="en-IN" sz="4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802" y="1771048"/>
            <a:ext cx="3953623" cy="4052236"/>
          </a:xfrm>
          <a:prstGeom prst="rect">
            <a:avLst/>
          </a:prstGeom>
        </p:spPr>
      </p:pic>
      <p:sp>
        <p:nvSpPr>
          <p:cNvPr id="4" name="Rectangle 3"/>
          <p:cNvSpPr/>
          <p:nvPr/>
        </p:nvSpPr>
        <p:spPr>
          <a:xfrm>
            <a:off x="150795" y="1771048"/>
            <a:ext cx="4767713" cy="3831818"/>
          </a:xfrm>
          <a:prstGeom prst="rect">
            <a:avLst/>
          </a:prstGeom>
        </p:spPr>
        <p:txBody>
          <a:bodyPr wrap="square">
            <a:spAutoFit/>
          </a:bodyPr>
          <a:lstStyle/>
          <a:p>
            <a:pPr algn="just">
              <a:lnSpc>
                <a:spcPct val="150000"/>
              </a:lnSpc>
            </a:pPr>
            <a:r>
              <a:rPr lang="en-IN" dirty="0" smtClean="0">
                <a:latin typeface="Times New Roman" panose="02020603050405020304" pitchFamily="18" charset="0"/>
                <a:cs typeface="Times New Roman" panose="02020603050405020304" pitchFamily="18" charset="0"/>
              </a:rPr>
              <a:t>Area - 93,030 </a:t>
            </a:r>
            <a:r>
              <a:rPr lang="en-IN" dirty="0">
                <a:latin typeface="Times New Roman" panose="02020603050405020304" pitchFamily="18" charset="0"/>
                <a:cs typeface="Times New Roman" panose="02020603050405020304" pitchFamily="18" charset="0"/>
              </a:rPr>
              <a:t>square kilometres.</a:t>
            </a:r>
          </a:p>
          <a:p>
            <a:pPr algn="just">
              <a:lnSpc>
                <a:spcPct val="150000"/>
              </a:lnSpc>
            </a:pPr>
            <a:r>
              <a:rPr lang="en-IN" dirty="0" smtClean="0">
                <a:latin typeface="Times New Roman" panose="02020603050405020304" pitchFamily="18" charset="0"/>
                <a:cs typeface="Times New Roman" panose="02020603050405020304" pitchFamily="18" charset="0"/>
              </a:rPr>
              <a:t>Capital- Budapest</a:t>
            </a:r>
            <a:r>
              <a:rPr lang="en-IN" dirty="0">
                <a:latin typeface="Times New Roman" panose="02020603050405020304" pitchFamily="18" charset="0"/>
                <a:cs typeface="Times New Roman" panose="02020603050405020304" pitchFamily="18" charset="0"/>
              </a:rPr>
              <a:t>.</a:t>
            </a:r>
          </a:p>
          <a:p>
            <a:pPr algn="just">
              <a:lnSpc>
                <a:spcPct val="150000"/>
              </a:lnSpc>
            </a:pPr>
            <a:r>
              <a:rPr lang="en-IN" dirty="0" smtClean="0">
                <a:latin typeface="Times New Roman" panose="02020603050405020304" pitchFamily="18" charset="0"/>
                <a:cs typeface="Times New Roman" panose="02020603050405020304" pitchFamily="18" charset="0"/>
              </a:rPr>
              <a:t>Currency- </a:t>
            </a:r>
            <a:r>
              <a:rPr lang="en-IN" dirty="0">
                <a:latin typeface="Times New Roman" panose="02020603050405020304" pitchFamily="18" charset="0"/>
                <a:cs typeface="Times New Roman" panose="02020603050405020304" pitchFamily="18" charset="0"/>
              </a:rPr>
              <a:t>Hungarian forint.</a:t>
            </a:r>
          </a:p>
          <a:p>
            <a:pPr algn="just">
              <a:lnSpc>
                <a:spcPct val="150000"/>
              </a:lnSpc>
            </a:pPr>
            <a:r>
              <a:rPr lang="en-IN" dirty="0" smtClean="0">
                <a:latin typeface="Times New Roman" panose="02020603050405020304" pitchFamily="18" charset="0"/>
                <a:cs typeface="Times New Roman" panose="02020603050405020304" pitchFamily="18" charset="0"/>
              </a:rPr>
              <a:t>1 </a:t>
            </a:r>
            <a:r>
              <a:rPr lang="en-IN" dirty="0">
                <a:latin typeface="Times New Roman" panose="02020603050405020304" pitchFamily="18" charset="0"/>
                <a:cs typeface="Times New Roman" panose="02020603050405020304" pitchFamily="18" charset="0"/>
              </a:rPr>
              <a:t>Hungarian Forint equals = 0.23 Indian Rupee</a:t>
            </a:r>
          </a:p>
          <a:p>
            <a:pPr>
              <a:lnSpc>
                <a:spcPct val="150000"/>
              </a:lnSpc>
            </a:pPr>
            <a:r>
              <a:rPr lang="en-IN" dirty="0">
                <a:latin typeface="Times New Roman" panose="02020603050405020304" pitchFamily="18" charset="0"/>
                <a:cs typeface="Times New Roman" panose="02020603050405020304" pitchFamily="18" charset="0"/>
              </a:rPr>
              <a:t>Language: Hungarian, English, German, Russian, Romanian, French.</a:t>
            </a:r>
          </a:p>
          <a:p>
            <a:pPr>
              <a:lnSpc>
                <a:spcPct val="150000"/>
              </a:lnSpc>
            </a:pPr>
            <a:r>
              <a:rPr lang="en-IN" dirty="0">
                <a:latin typeface="Times New Roman" panose="02020603050405020304" pitchFamily="18" charset="0"/>
                <a:cs typeface="Times New Roman" panose="02020603050405020304" pitchFamily="18" charset="0"/>
              </a:rPr>
              <a:t>International rankings: 20th in quality of life, 19th safest country in the world</a:t>
            </a:r>
            <a:r>
              <a:rPr lang="en-IN" dirty="0" smtClean="0">
                <a:latin typeface="Times New Roman" panose="02020603050405020304" pitchFamily="18" charset="0"/>
                <a:cs typeface="Times New Roman" panose="02020603050405020304" pitchFamily="18" charset="0"/>
              </a:rPr>
              <a:t>.</a:t>
            </a:r>
          </a:p>
          <a:p>
            <a:pPr>
              <a:lnSpc>
                <a:spcPct val="150000"/>
              </a:lnSpc>
            </a:pPr>
            <a:r>
              <a:rPr lang="en-IN" dirty="0" smtClean="0">
                <a:latin typeface="Times New Roman" panose="02020603050405020304" pitchFamily="18" charset="0"/>
                <a:cs typeface="Times New Roman" panose="02020603050405020304" pitchFamily="18" charset="0"/>
              </a:rPr>
              <a:t>Population: 99.37million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56770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402" y="1581103"/>
            <a:ext cx="5372100" cy="3714750"/>
          </a:xfrm>
          <a:prstGeom prst="rect">
            <a:avLst/>
          </a:prstGeom>
        </p:spPr>
      </p:pic>
      <p:sp>
        <p:nvSpPr>
          <p:cNvPr id="2" name="Title 1"/>
          <p:cNvSpPr>
            <a:spLocks noGrp="1"/>
          </p:cNvSpPr>
          <p:nvPr>
            <p:ph type="title"/>
          </p:nvPr>
        </p:nvSpPr>
        <p:spPr>
          <a:xfrm>
            <a:off x="1511803" y="370133"/>
            <a:ext cx="10515600" cy="756023"/>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Resources Database</a:t>
            </a:r>
            <a:endParaRPr lang="en-IN" sz="40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44093239"/>
              </p:ext>
            </p:extLst>
          </p:nvPr>
        </p:nvGraphicFramePr>
        <p:xfrm>
          <a:off x="337953" y="1903573"/>
          <a:ext cx="4368800" cy="3901440"/>
        </p:xfrm>
        <a:graphic>
          <a:graphicData uri="http://schemas.openxmlformats.org/drawingml/2006/table">
            <a:tbl>
              <a:tblPr firstRow="1" bandRow="1">
                <a:tableStyleId>{5C22544A-7EE6-4342-B048-85BDC9FD1C3A}</a:tableStyleId>
              </a:tblPr>
              <a:tblGrid>
                <a:gridCol w="2420219"/>
                <a:gridCol w="1948581"/>
              </a:tblGrid>
              <a:tr h="370840">
                <a:tc>
                  <a:txBody>
                    <a:bodyPr/>
                    <a:lstStyle/>
                    <a:p>
                      <a:r>
                        <a:rPr lang="en-IN" sz="2000" dirty="0" smtClean="0">
                          <a:latin typeface="Times New Roman" panose="02020603050405020304" pitchFamily="18" charset="0"/>
                          <a:cs typeface="Times New Roman" panose="02020603050405020304" pitchFamily="18" charset="0"/>
                          <a:hlinkClick r:id="rId3"/>
                        </a:rPr>
                        <a:t>Employed Persons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4378037 (67.5%)</a:t>
                      </a:r>
                      <a:endParaRPr lang="en-IN" sz="2000" dirty="0">
                        <a:latin typeface="Times New Roman" panose="02020603050405020304" pitchFamily="18" charset="0"/>
                        <a:cs typeface="Times New Roman" panose="02020603050405020304" pitchFamily="18" charset="0"/>
                      </a:endParaRPr>
                    </a:p>
                  </a:txBody>
                  <a:tcPr/>
                </a:tc>
              </a:tr>
              <a:tr h="370840">
                <a:tc>
                  <a:txBody>
                    <a:bodyPr/>
                    <a:lstStyle/>
                    <a:p>
                      <a:r>
                        <a:rPr lang="en-IN" sz="2000" dirty="0" smtClean="0">
                          <a:latin typeface="Times New Roman" panose="02020603050405020304" pitchFamily="18" charset="0"/>
                          <a:cs typeface="Times New Roman" panose="02020603050405020304" pitchFamily="18" charset="0"/>
                        </a:rPr>
                        <a:t>Unemployed Persons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209045</a:t>
                      </a:r>
                      <a:endParaRPr lang="en-IN" sz="2000" dirty="0">
                        <a:latin typeface="Times New Roman" panose="02020603050405020304" pitchFamily="18" charset="0"/>
                        <a:cs typeface="Times New Roman" panose="02020603050405020304" pitchFamily="18" charset="0"/>
                      </a:endParaRPr>
                    </a:p>
                  </a:txBody>
                  <a:tcPr/>
                </a:tc>
              </a:tr>
              <a:tr h="370840">
                <a:tc>
                  <a:txBody>
                    <a:bodyPr/>
                    <a:lstStyle/>
                    <a:p>
                      <a:r>
                        <a:rPr lang="en-IN" sz="2000" dirty="0" smtClean="0">
                          <a:latin typeface="Times New Roman" panose="02020603050405020304" pitchFamily="18" charset="0"/>
                          <a:cs typeface="Times New Roman" panose="02020603050405020304" pitchFamily="18" charset="0"/>
                        </a:rPr>
                        <a:t>Retirement age  (Women)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62.50</a:t>
                      </a:r>
                      <a:endParaRPr lang="en-IN" sz="2000" dirty="0">
                        <a:latin typeface="Times New Roman" panose="02020603050405020304" pitchFamily="18" charset="0"/>
                        <a:cs typeface="Times New Roman" panose="02020603050405020304" pitchFamily="18" charset="0"/>
                      </a:endParaRPr>
                    </a:p>
                  </a:txBody>
                  <a:tcPr/>
                </a:tc>
              </a:tr>
              <a:tr h="370840">
                <a:tc>
                  <a:txBody>
                    <a:bodyPr/>
                    <a:lstStyle/>
                    <a:p>
                      <a:r>
                        <a:rPr lang="en-IN" sz="2000" dirty="0" smtClean="0">
                          <a:latin typeface="Times New Roman" panose="02020603050405020304" pitchFamily="18" charset="0"/>
                          <a:cs typeface="Times New Roman" panose="02020603050405020304" pitchFamily="18" charset="0"/>
                        </a:rPr>
                        <a:t>Retirement</a:t>
                      </a:r>
                      <a:r>
                        <a:rPr lang="en-IN" sz="2000" baseline="0" dirty="0" smtClean="0">
                          <a:latin typeface="Times New Roman" panose="02020603050405020304" pitchFamily="18" charset="0"/>
                          <a:cs typeface="Times New Roman" panose="02020603050405020304" pitchFamily="18" charset="0"/>
                        </a:rPr>
                        <a:t> Age (Men)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62.50</a:t>
                      </a:r>
                      <a:endParaRPr lang="en-IN" sz="2000" dirty="0">
                        <a:latin typeface="Times New Roman" panose="02020603050405020304" pitchFamily="18" charset="0"/>
                        <a:cs typeface="Times New Roman" panose="02020603050405020304" pitchFamily="18" charset="0"/>
                      </a:endParaRPr>
                    </a:p>
                  </a:txBody>
                  <a:tcPr/>
                </a:tc>
              </a:tr>
              <a:tr h="370840">
                <a:tc>
                  <a:txBody>
                    <a:bodyPr/>
                    <a:lstStyle/>
                    <a:p>
                      <a:r>
                        <a:rPr lang="en-IN" sz="2000" dirty="0" smtClean="0">
                          <a:latin typeface="Times New Roman" panose="02020603050405020304" pitchFamily="18" charset="0"/>
                          <a:cs typeface="Times New Roman" panose="02020603050405020304" pitchFamily="18" charset="0"/>
                        </a:rPr>
                        <a:t>Full Time Employment</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4157000</a:t>
                      </a:r>
                      <a:endParaRPr lang="en-IN" sz="2000" dirty="0">
                        <a:latin typeface="Times New Roman" panose="02020603050405020304" pitchFamily="18" charset="0"/>
                        <a:cs typeface="Times New Roman" panose="02020603050405020304" pitchFamily="18" charset="0"/>
                      </a:endParaRPr>
                    </a:p>
                  </a:txBody>
                  <a:tcPr/>
                </a:tc>
              </a:tr>
              <a:tr h="370840">
                <a:tc>
                  <a:txBody>
                    <a:bodyPr/>
                    <a:lstStyle/>
                    <a:p>
                      <a:r>
                        <a:rPr lang="en-IN" sz="2000" dirty="0" smtClean="0">
                          <a:latin typeface="Times New Roman" panose="02020603050405020304" pitchFamily="18" charset="0"/>
                          <a:cs typeface="Times New Roman" panose="02020603050405020304" pitchFamily="18" charset="0"/>
                        </a:rPr>
                        <a:t>Part time Employment</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201000</a:t>
                      </a:r>
                      <a:endParaRPr lang="en-IN" sz="2000" dirty="0">
                        <a:latin typeface="Times New Roman" panose="02020603050405020304" pitchFamily="18" charset="0"/>
                        <a:cs typeface="Times New Roman" panose="02020603050405020304" pitchFamily="18" charset="0"/>
                      </a:endParaRPr>
                    </a:p>
                  </a:txBody>
                  <a:tcPr/>
                </a:tc>
              </a:tr>
            </a:tbl>
          </a:graphicData>
        </a:graphic>
      </p:graphicFrame>
      <p:sp>
        <p:nvSpPr>
          <p:cNvPr id="4" name="Rectangle 3"/>
          <p:cNvSpPr/>
          <p:nvPr/>
        </p:nvSpPr>
        <p:spPr>
          <a:xfrm>
            <a:off x="5784781" y="1730318"/>
            <a:ext cx="4931343" cy="3416320"/>
          </a:xfrm>
          <a:prstGeom prst="rect">
            <a:avLst/>
          </a:prstGeom>
        </p:spPr>
        <p:txBody>
          <a:bodyPr wrap="square">
            <a:spAutoFit/>
          </a:bodyPr>
          <a:lstStyle/>
          <a:p>
            <a:pPr algn="ctr"/>
            <a:r>
              <a:rPr lang="en-IN" b="1" dirty="0">
                <a:latin typeface="Times New Roman" panose="02020603050405020304" pitchFamily="18" charset="0"/>
                <a:cs typeface="Times New Roman" panose="02020603050405020304" pitchFamily="18" charset="0"/>
              </a:rPr>
              <a:t>FULL </a:t>
            </a:r>
            <a:r>
              <a:rPr lang="en-IN" b="1" dirty="0" smtClean="0">
                <a:latin typeface="Times New Roman" panose="02020603050405020304" pitchFamily="18" charset="0"/>
                <a:cs typeface="Times New Roman" panose="02020603050405020304" pitchFamily="18" charset="0"/>
              </a:rPr>
              <a:t>TIME</a:t>
            </a:r>
            <a:endParaRPr lang="en-IN" b="1"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Involves eight hours’ work a day, and 40 hours a week</a:t>
            </a:r>
            <a:r>
              <a:rPr lang="en-IN" dirty="0" smtClean="0">
                <a:latin typeface="Times New Roman" panose="02020603050405020304" pitchFamily="18" charset="0"/>
                <a:cs typeface="Times New Roman" panose="02020603050405020304" pitchFamily="18" charset="0"/>
              </a:rPr>
              <a:t>.</a:t>
            </a:r>
          </a:p>
          <a:p>
            <a:pPr algn="ct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Regulations on employment or the agreement of the parties may establish longer working hours (though not exceeding 12 hours a day and no more than 60 hours a week).</a:t>
            </a:r>
          </a:p>
          <a:p>
            <a:pPr algn="ctr"/>
            <a:endParaRPr lang="en-IN" b="1"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PART </a:t>
            </a:r>
            <a:r>
              <a:rPr lang="en-IN" b="1" dirty="0" smtClean="0">
                <a:latin typeface="Times New Roman" panose="02020603050405020304" pitchFamily="18" charset="0"/>
                <a:cs typeface="Times New Roman" panose="02020603050405020304" pitchFamily="18" charset="0"/>
              </a:rPr>
              <a:t>TIME</a:t>
            </a:r>
          </a:p>
          <a:p>
            <a:pPr algn="ctr"/>
            <a:endParaRPr lang="en-IN" b="1"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Shorter daily working hours than usually applicable to the given position in full-time work.</a:t>
            </a:r>
          </a:p>
        </p:txBody>
      </p:sp>
    </p:spTree>
    <p:extLst>
      <p:ext uri="{BB962C8B-B14F-4D97-AF65-F5344CB8AC3E}">
        <p14:creationId xmlns:p14="http://schemas.microsoft.com/office/powerpoint/2010/main" val="5134786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6793" y="456760"/>
            <a:ext cx="10515600" cy="784899"/>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Taxes</a:t>
            </a:r>
            <a:endParaRPr lang="en-IN" sz="40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423650189"/>
              </p:ext>
            </p:extLst>
          </p:nvPr>
        </p:nvGraphicFramePr>
        <p:xfrm>
          <a:off x="462013" y="1905802"/>
          <a:ext cx="10497254" cy="3615266"/>
        </p:xfrm>
        <a:graphic>
          <a:graphicData uri="http://schemas.openxmlformats.org/drawingml/2006/table">
            <a:tbl>
              <a:tblPr firstRow="1" bandRow="1">
                <a:tableStyleId>{5C22544A-7EE6-4342-B048-85BDC9FD1C3A}</a:tableStyleId>
              </a:tblPr>
              <a:tblGrid>
                <a:gridCol w="5248627"/>
                <a:gridCol w="5248627"/>
              </a:tblGrid>
              <a:tr h="418610">
                <a:tc>
                  <a:txBody>
                    <a:bodyPr/>
                    <a:lstStyle/>
                    <a:p>
                      <a:r>
                        <a:rPr lang="en-IN" sz="1600" dirty="0" smtClean="0">
                          <a:latin typeface="Times New Roman" panose="02020603050405020304" pitchFamily="18" charset="0"/>
                          <a:cs typeface="Times New Roman" panose="02020603050405020304" pitchFamily="18" charset="0"/>
                        </a:rPr>
                        <a:t>Employer</a:t>
                      </a:r>
                      <a:r>
                        <a:rPr lang="en-IN" sz="1600" baseline="0" dirty="0" smtClean="0">
                          <a:latin typeface="Times New Roman" panose="02020603050405020304" pitchFamily="18" charset="0"/>
                          <a:cs typeface="Times New Roman" panose="02020603050405020304" pitchFamily="18" charset="0"/>
                        </a:rPr>
                        <a:t> Taxes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Corporate Taxes</a:t>
                      </a:r>
                      <a:endParaRPr lang="en-IN" sz="1600" dirty="0">
                        <a:latin typeface="Times New Roman" panose="02020603050405020304" pitchFamily="18" charset="0"/>
                        <a:cs typeface="Times New Roman" panose="02020603050405020304" pitchFamily="18" charset="0"/>
                      </a:endParaRPr>
                    </a:p>
                  </a:txBody>
                  <a:tcPr/>
                </a:tc>
              </a:tr>
              <a:tr h="133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Times New Roman" panose="02020603050405020304" pitchFamily="18" charset="0"/>
                          <a:cs typeface="Times New Roman" panose="02020603050405020304" pitchFamily="18" charset="0"/>
                        </a:rPr>
                        <a:t>Tax for an individual who meets the criteria of a "permanent resident" in Hungary will be calculated on his income in Hungary and abroad. </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Times New Roman" panose="02020603050405020304" pitchFamily="18" charset="0"/>
                          <a:cs typeface="Times New Roman" panose="02020603050405020304" pitchFamily="18" charset="0"/>
                        </a:rPr>
                        <a:t>Corporate income tax rate is 9% from 1 January 2017.</a:t>
                      </a:r>
                    </a:p>
                    <a:p>
                      <a:endParaRPr lang="en-IN" sz="1600" dirty="0">
                        <a:latin typeface="Times New Roman" panose="02020603050405020304" pitchFamily="18" charset="0"/>
                        <a:cs typeface="Times New Roman" panose="02020603050405020304" pitchFamily="18" charset="0"/>
                      </a:endParaRPr>
                    </a:p>
                  </a:txBody>
                  <a:tcPr/>
                </a:tc>
              </a:tr>
              <a:tr h="723053">
                <a:tc>
                  <a:txBody>
                    <a:bodyPr/>
                    <a:lstStyle/>
                    <a:p>
                      <a:r>
                        <a:rPr lang="en-IN" sz="1600" dirty="0" smtClean="0">
                          <a:latin typeface="Times New Roman" panose="02020603050405020304" pitchFamily="18" charset="0"/>
                          <a:cs typeface="Times New Roman" panose="02020603050405020304" pitchFamily="18" charset="0"/>
                        </a:rPr>
                        <a:t>A foreign resident who is employed in Hungary pays tax only on his income earned in Hungary</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a:latin typeface="Times New Roman" panose="02020603050405020304" pitchFamily="18" charset="0"/>
                        <a:cs typeface="Times New Roman" panose="02020603050405020304" pitchFamily="18" charset="0"/>
                      </a:endParaRPr>
                    </a:p>
                  </a:txBody>
                  <a:tcPr/>
                </a:tc>
              </a:tr>
              <a:tr h="723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smtClean="0">
                          <a:latin typeface="Times New Roman" panose="02020603050405020304" pitchFamily="18" charset="0"/>
                          <a:cs typeface="Times New Roman" panose="02020603050405020304" pitchFamily="18" charset="0"/>
                        </a:rPr>
                        <a:t>Income tax in Hungary is levied at a flat rate of 15%</a:t>
                      </a:r>
                    </a:p>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a:latin typeface="Times New Roman" panose="02020603050405020304" pitchFamily="18" charset="0"/>
                        <a:cs typeface="Times New Roman" panose="02020603050405020304" pitchFamily="18" charset="0"/>
                      </a:endParaRPr>
                    </a:p>
                  </a:txBody>
                  <a:tcPr/>
                </a:tc>
              </a:tr>
              <a:tr h="418610">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3822469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671" y="606392"/>
            <a:ext cx="10515600" cy="567892"/>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Company details</a:t>
            </a:r>
            <a:endParaRPr lang="en-IN" dirty="0"/>
          </a:p>
        </p:txBody>
      </p:sp>
      <p:graphicFrame>
        <p:nvGraphicFramePr>
          <p:cNvPr id="6" name="Chart 5"/>
          <p:cNvGraphicFramePr/>
          <p:nvPr>
            <p:extLst>
              <p:ext uri="{D42A27DB-BD31-4B8C-83A1-F6EECF244321}">
                <p14:modId xmlns:p14="http://schemas.microsoft.com/office/powerpoint/2010/main" val="537147111"/>
              </p:ext>
            </p:extLst>
          </p:nvPr>
        </p:nvGraphicFramePr>
        <p:xfrm>
          <a:off x="5678906" y="2011678"/>
          <a:ext cx="5356994" cy="38186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2651047"/>
              </p:ext>
            </p:extLst>
          </p:nvPr>
        </p:nvGraphicFramePr>
        <p:xfrm>
          <a:off x="924826" y="1342672"/>
          <a:ext cx="4029166" cy="5156658"/>
        </p:xfrm>
        <a:graphic>
          <a:graphicData uri="http://schemas.openxmlformats.org/drawingml/2006/table">
            <a:tbl>
              <a:tblPr firstRow="1" bandRow="1">
                <a:tableStyleId>{5C22544A-7EE6-4342-B048-85BDC9FD1C3A}</a:tableStyleId>
              </a:tblPr>
              <a:tblGrid>
                <a:gridCol w="2014583"/>
                <a:gridCol w="2014583"/>
              </a:tblGrid>
              <a:tr h="859443">
                <a:tc>
                  <a:txBody>
                    <a:bodyPr/>
                    <a:lstStyle/>
                    <a:p>
                      <a:pPr algn="ctr"/>
                      <a:r>
                        <a:rPr lang="en-IN" sz="1600" dirty="0" smtClean="0">
                          <a:latin typeface="Times New Roman" panose="02020603050405020304" pitchFamily="18" charset="0"/>
                          <a:cs typeface="Times New Roman" panose="02020603050405020304" pitchFamily="18" charset="0"/>
                        </a:rPr>
                        <a:t>Total No. Of cities targeted</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tc>
              </a:tr>
              <a:tr h="859443">
                <a:tc>
                  <a:txBody>
                    <a:bodyPr/>
                    <a:lstStyle/>
                    <a:p>
                      <a:pPr algn="ctr"/>
                      <a:r>
                        <a:rPr lang="en-IN" sz="1600" dirty="0" smtClean="0">
                          <a:latin typeface="Times New Roman" panose="02020603050405020304" pitchFamily="18" charset="0"/>
                          <a:cs typeface="Times New Roman" panose="02020603050405020304" pitchFamily="18" charset="0"/>
                        </a:rPr>
                        <a:t>Total No. of companies</a:t>
                      </a:r>
                      <a:r>
                        <a:rPr lang="en-IN" sz="1600" baseline="0" dirty="0" smtClean="0">
                          <a:latin typeface="Times New Roman" panose="02020603050405020304" pitchFamily="18" charset="0"/>
                          <a:cs typeface="Times New Roman" panose="02020603050405020304" pitchFamily="18" charset="0"/>
                        </a:rPr>
                        <a:t> found</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22</a:t>
                      </a:r>
                      <a:endParaRPr lang="en-IN" sz="1600" dirty="0">
                        <a:latin typeface="Times New Roman" panose="02020603050405020304" pitchFamily="18" charset="0"/>
                        <a:cs typeface="Times New Roman" panose="02020603050405020304" pitchFamily="18" charset="0"/>
                      </a:endParaRPr>
                    </a:p>
                  </a:txBody>
                  <a:tcPr/>
                </a:tc>
              </a:tr>
              <a:tr h="859443">
                <a:tc>
                  <a:txBody>
                    <a:bodyPr/>
                    <a:lstStyle/>
                    <a:p>
                      <a:pPr algn="ctr"/>
                      <a:r>
                        <a:rPr lang="en-IN" sz="1600" dirty="0" smtClean="0">
                          <a:latin typeface="Times New Roman" panose="02020603050405020304" pitchFamily="18" charset="0"/>
                          <a:cs typeface="Times New Roman" panose="02020603050405020304" pitchFamily="18" charset="0"/>
                        </a:rPr>
                        <a:t>Number</a:t>
                      </a:r>
                      <a:r>
                        <a:rPr lang="en-IN" sz="1600" baseline="0" dirty="0" smtClean="0">
                          <a:latin typeface="Times New Roman" panose="02020603050405020304" pitchFamily="18" charset="0"/>
                          <a:cs typeface="Times New Roman" panose="02020603050405020304" pitchFamily="18" charset="0"/>
                        </a:rPr>
                        <a:t> of companies approached till date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tc>
              </a:tr>
              <a:tr h="859443">
                <a:tc>
                  <a:txBody>
                    <a:bodyPr/>
                    <a:lstStyle/>
                    <a:p>
                      <a:pPr algn="ctr"/>
                      <a:r>
                        <a:rPr lang="en-IN" sz="1600" dirty="0" smtClean="0">
                          <a:latin typeface="Times New Roman" panose="02020603050405020304" pitchFamily="18" charset="0"/>
                          <a:cs typeface="Times New Roman" panose="02020603050405020304" pitchFamily="18" charset="0"/>
                        </a:rPr>
                        <a:t>Companies with +</a:t>
                      </a:r>
                      <a:r>
                        <a:rPr lang="en-IN" sz="1600" dirty="0" err="1" smtClean="0">
                          <a:latin typeface="Times New Roman" panose="02020603050405020304" pitchFamily="18" charset="0"/>
                          <a:cs typeface="Times New Roman" panose="02020603050405020304" pitchFamily="18" charset="0"/>
                        </a:rPr>
                        <a:t>ve</a:t>
                      </a:r>
                      <a:r>
                        <a:rPr lang="en-IN" sz="1600" dirty="0" smtClean="0">
                          <a:latin typeface="Times New Roman" panose="02020603050405020304" pitchFamily="18" charset="0"/>
                          <a:cs typeface="Times New Roman" panose="02020603050405020304" pitchFamily="18" charset="0"/>
                        </a:rPr>
                        <a:t> response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tc>
              </a:tr>
              <a:tr h="859443">
                <a:tc>
                  <a:txBody>
                    <a:bodyPr/>
                    <a:lstStyle/>
                    <a:p>
                      <a:pPr algn="ctr"/>
                      <a:r>
                        <a:rPr lang="en-IN" sz="1600" dirty="0" smtClean="0">
                          <a:latin typeface="Times New Roman" panose="02020603050405020304" pitchFamily="18" charset="0"/>
                          <a:cs typeface="Times New Roman" panose="02020603050405020304" pitchFamily="18" charset="0"/>
                        </a:rPr>
                        <a:t>Companies with -</a:t>
                      </a:r>
                      <a:r>
                        <a:rPr lang="en-IN" sz="1600" dirty="0" err="1" smtClean="0">
                          <a:latin typeface="Times New Roman" panose="02020603050405020304" pitchFamily="18" charset="0"/>
                          <a:cs typeface="Times New Roman" panose="02020603050405020304" pitchFamily="18" charset="0"/>
                        </a:rPr>
                        <a:t>ve</a:t>
                      </a:r>
                      <a:r>
                        <a:rPr lang="en-IN" sz="1600" dirty="0" smtClean="0">
                          <a:latin typeface="Times New Roman" panose="02020603050405020304" pitchFamily="18" charset="0"/>
                          <a:cs typeface="Times New Roman" panose="02020603050405020304" pitchFamily="18" charset="0"/>
                        </a:rPr>
                        <a:t> response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tc>
              </a:tr>
              <a:tr h="859443">
                <a:tc>
                  <a:txBody>
                    <a:bodyPr/>
                    <a:lstStyle/>
                    <a:p>
                      <a:pPr algn="ctr"/>
                      <a:r>
                        <a:rPr lang="en-IN" sz="1600" dirty="0" smtClean="0">
                          <a:latin typeface="Times New Roman" panose="02020603050405020304" pitchFamily="18" charset="0"/>
                          <a:cs typeface="Times New Roman" panose="02020603050405020304" pitchFamily="18" charset="0"/>
                        </a:rPr>
                        <a:t>Companies with no response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4176361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Times New Roman" panose="02020603050405020304" pitchFamily="18" charset="0"/>
                <a:cs typeface="Times New Roman" panose="02020603050405020304" pitchFamily="18" charset="0"/>
              </a:rPr>
              <a:t>Opening Status</a:t>
            </a:r>
            <a:endParaRPr lang="en-IN" sz="4000" dirty="0">
              <a:latin typeface="Times New Roman" panose="02020603050405020304" pitchFamily="18" charset="0"/>
              <a:cs typeface="Times New Roman" panose="02020603050405020304" pitchFamily="18" charset="0"/>
            </a:endParaRPr>
          </a:p>
        </p:txBody>
      </p:sp>
      <p:graphicFrame>
        <p:nvGraphicFramePr>
          <p:cNvPr id="7" name="Chart 6"/>
          <p:cNvGraphicFramePr/>
          <p:nvPr>
            <p:extLst>
              <p:ext uri="{D42A27DB-BD31-4B8C-83A1-F6EECF244321}">
                <p14:modId xmlns:p14="http://schemas.microsoft.com/office/powerpoint/2010/main" val="2561826494"/>
              </p:ext>
            </p:extLst>
          </p:nvPr>
        </p:nvGraphicFramePr>
        <p:xfrm>
          <a:off x="2032000" y="1857676"/>
          <a:ext cx="8128000" cy="45212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21529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6793" y="504886"/>
            <a:ext cx="10515600" cy="727147"/>
          </a:xfrm>
        </p:spPr>
        <p:txBody>
          <a:bodyPr/>
          <a:lstStyle/>
          <a:p>
            <a:pPr algn="ctr"/>
            <a:r>
              <a:rPr lang="en-IN" dirty="0">
                <a:latin typeface="Times New Roman" panose="02020603050405020304" pitchFamily="18" charset="0"/>
                <a:cs typeface="Times New Roman" panose="02020603050405020304" pitchFamily="18" charset="0"/>
              </a:rPr>
              <a:t>Size of the company(Revenue)</a:t>
            </a:r>
            <a:endParaRPr lang="en-IN" dirty="0"/>
          </a:p>
        </p:txBody>
      </p:sp>
      <p:graphicFrame>
        <p:nvGraphicFramePr>
          <p:cNvPr id="8" name="Chart 7"/>
          <p:cNvGraphicFramePr/>
          <p:nvPr>
            <p:extLst>
              <p:ext uri="{D42A27DB-BD31-4B8C-83A1-F6EECF244321}">
                <p14:modId xmlns:p14="http://schemas.microsoft.com/office/powerpoint/2010/main" val="2620319187"/>
              </p:ext>
            </p:extLst>
          </p:nvPr>
        </p:nvGraphicFramePr>
        <p:xfrm>
          <a:off x="1386038" y="2271561"/>
          <a:ext cx="8802838" cy="40015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582605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292" y="341258"/>
            <a:ext cx="10515600" cy="746398"/>
          </a:xfrm>
        </p:spPr>
        <p:txBody>
          <a:bodyPr/>
          <a:lstStyle/>
          <a:p>
            <a:pPr algn="ctr"/>
            <a:r>
              <a:rPr lang="en-IN" dirty="0">
                <a:latin typeface="Times New Roman" panose="02020603050405020304" pitchFamily="18" charset="0"/>
                <a:cs typeface="Times New Roman" panose="02020603050405020304" pitchFamily="18" charset="0"/>
              </a:rPr>
              <a:t>Size of the </a:t>
            </a:r>
            <a:r>
              <a:rPr lang="en-IN" dirty="0" smtClean="0">
                <a:latin typeface="Times New Roman" panose="02020603050405020304" pitchFamily="18" charset="0"/>
                <a:cs typeface="Times New Roman" panose="02020603050405020304" pitchFamily="18" charset="0"/>
              </a:rPr>
              <a:t>company(Employees)</a:t>
            </a:r>
            <a:endParaRPr lang="en-IN" dirty="0"/>
          </a:p>
        </p:txBody>
      </p:sp>
      <p:graphicFrame>
        <p:nvGraphicFramePr>
          <p:cNvPr id="7" name="Chart 6"/>
          <p:cNvGraphicFramePr/>
          <p:nvPr>
            <p:extLst>
              <p:ext uri="{D42A27DB-BD31-4B8C-83A1-F6EECF244321}">
                <p14:modId xmlns:p14="http://schemas.microsoft.com/office/powerpoint/2010/main" val="2738491829"/>
              </p:ext>
            </p:extLst>
          </p:nvPr>
        </p:nvGraphicFramePr>
        <p:xfrm>
          <a:off x="2128253" y="2136808"/>
          <a:ext cx="8128000" cy="42421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79409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908" y="532845"/>
            <a:ext cx="10515600" cy="1325563"/>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Education</a:t>
            </a:r>
            <a:endParaRPr lang="en-IN"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22515" y="1858408"/>
            <a:ext cx="10258697" cy="3416320"/>
          </a:xfrm>
          <a:prstGeom prst="rect">
            <a:avLst/>
          </a:prstGeom>
          <a:noFill/>
        </p:spPr>
        <p:txBody>
          <a:bodyPr wrap="square" rtlCol="0">
            <a:spAutoFit/>
          </a:bodyPr>
          <a:lstStyle/>
          <a:p>
            <a:pPr algn="ctr"/>
            <a:r>
              <a:rPr lang="en-GB" dirty="0">
                <a:latin typeface="Times New Roman"/>
                <a:ea typeface="Times New Roman"/>
                <a:cs typeface="Times New Roman"/>
                <a:sym typeface="Times New Roman"/>
              </a:rPr>
              <a:t>United Kingdom has high literacy rate (99% at age 15 and above</a:t>
            </a:r>
            <a:r>
              <a:rPr lang="en-GB" dirty="0" smtClean="0">
                <a:latin typeface="Times New Roman"/>
                <a:ea typeface="Times New Roman"/>
                <a:cs typeface="Times New Roman"/>
                <a:sym typeface="Times New Roman"/>
              </a:rPr>
              <a:t>).</a:t>
            </a:r>
          </a:p>
          <a:p>
            <a:pPr algn="just"/>
            <a:endParaRPr lang="en-GB" dirty="0">
              <a:latin typeface="Times New Roman"/>
              <a:ea typeface="Times New Roman"/>
              <a:cs typeface="Times New Roman"/>
              <a:sym typeface="Times New Roman"/>
            </a:endParaRPr>
          </a:p>
          <a:p>
            <a:pPr lvl="0" algn="just"/>
            <a:r>
              <a:rPr lang="en-GB" dirty="0">
                <a:latin typeface="Times New Roman"/>
                <a:ea typeface="Times New Roman"/>
                <a:cs typeface="Times New Roman"/>
                <a:sym typeface="Times New Roman"/>
              </a:rPr>
              <a:t>Education is mandatory from ages five to sixteen.</a:t>
            </a:r>
          </a:p>
          <a:p>
            <a:pPr marL="457200" lvl="0" indent="-228600" algn="just">
              <a:buFont typeface="Times New Roman"/>
              <a:buAutoNum type="arabicPeriod"/>
            </a:pPr>
            <a:r>
              <a:rPr lang="en-GB" dirty="0">
                <a:latin typeface="Times New Roman"/>
                <a:ea typeface="Times New Roman"/>
                <a:cs typeface="Times New Roman"/>
                <a:sym typeface="Times New Roman"/>
              </a:rPr>
              <a:t>Education in England is the responsibility of the Secretary of State for Education.</a:t>
            </a:r>
          </a:p>
          <a:p>
            <a:pPr marL="457200" lvl="0" indent="-228600" algn="just">
              <a:buFont typeface="Times New Roman"/>
              <a:buAutoNum type="arabicPeriod"/>
            </a:pPr>
            <a:r>
              <a:rPr lang="en-GB" dirty="0">
                <a:latin typeface="Times New Roman"/>
                <a:ea typeface="Times New Roman"/>
                <a:cs typeface="Times New Roman"/>
                <a:sym typeface="Times New Roman"/>
              </a:rPr>
              <a:t>Education in Scotland is the responsibility of the Cabinet Secretary for Education and Lifelong Learning.</a:t>
            </a:r>
          </a:p>
          <a:p>
            <a:pPr marL="457200" lvl="0" indent="-228600" algn="just">
              <a:buFont typeface="Times New Roman"/>
              <a:buAutoNum type="arabicPeriod"/>
            </a:pPr>
            <a:r>
              <a:rPr lang="en-GB" dirty="0">
                <a:latin typeface="Times New Roman"/>
                <a:ea typeface="Times New Roman"/>
                <a:cs typeface="Times New Roman"/>
                <a:sym typeface="Times New Roman"/>
              </a:rPr>
              <a:t>The Welsh Government has responsibility for education in Wales.</a:t>
            </a:r>
          </a:p>
          <a:p>
            <a:pPr marL="457200" lvl="0" indent="-228600" algn="just">
              <a:buFont typeface="Times New Roman"/>
              <a:buAutoNum type="arabicPeriod"/>
            </a:pPr>
            <a:r>
              <a:rPr lang="en-GB" dirty="0">
                <a:latin typeface="Times New Roman"/>
                <a:ea typeface="Times New Roman"/>
                <a:cs typeface="Times New Roman"/>
                <a:sym typeface="Times New Roman"/>
              </a:rPr>
              <a:t>Education in Northern Ireland is the responsibility of the Minister of Education and the Minister for Employment and Learning</a:t>
            </a:r>
            <a:r>
              <a:rPr lang="en-GB" dirty="0" smtClean="0">
                <a:latin typeface="Times New Roman"/>
                <a:ea typeface="Times New Roman"/>
                <a:cs typeface="Times New Roman"/>
                <a:sym typeface="Times New Roman"/>
              </a:rPr>
              <a:t>.</a:t>
            </a:r>
          </a:p>
          <a:p>
            <a:pPr marL="457200" lvl="0" indent="-228600" algn="ctr">
              <a:buFont typeface="Times New Roman"/>
              <a:buAutoNum type="arabicPeriod"/>
            </a:pPr>
            <a:endParaRPr lang="en-GB" dirty="0">
              <a:latin typeface="Times New Roman"/>
              <a:ea typeface="Times New Roman"/>
              <a:cs typeface="Times New Roman"/>
              <a:sym typeface="Times New Roman"/>
            </a:endParaRPr>
          </a:p>
          <a:p>
            <a:pPr marL="228600" lvl="0" algn="ctr"/>
            <a:r>
              <a:rPr lang="en-GB" dirty="0">
                <a:latin typeface="Times New Roman"/>
                <a:ea typeface="Times New Roman"/>
                <a:cs typeface="Times New Roman"/>
                <a:sym typeface="Times New Roman"/>
              </a:rPr>
              <a:t>England has the two oldest universities Oxford and Cambridge with history of over eight centuries</a:t>
            </a:r>
            <a:endParaRPr lang="en-GB" dirty="0" smtClean="0">
              <a:latin typeface="Times New Roman"/>
              <a:ea typeface="Times New Roman"/>
              <a:cs typeface="Times New Roman"/>
              <a:sym typeface="Times New Roman"/>
            </a:endParaRPr>
          </a:p>
          <a:p>
            <a:endParaRPr lang="en-IN" dirty="0"/>
          </a:p>
        </p:txBody>
      </p:sp>
    </p:spTree>
    <p:extLst>
      <p:ext uri="{BB962C8B-B14F-4D97-AF65-F5344CB8AC3E}">
        <p14:creationId xmlns:p14="http://schemas.microsoft.com/office/powerpoint/2010/main" val="11081950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Status of Companies approached for their respective openings</a:t>
            </a:r>
            <a:endParaRPr lang="en-IN" sz="4000" dirty="0"/>
          </a:p>
        </p:txBody>
      </p:sp>
      <p:sp>
        <p:nvSpPr>
          <p:cNvPr id="3" name="Rectangle 2"/>
          <p:cNvSpPr/>
          <p:nvPr/>
        </p:nvSpPr>
        <p:spPr>
          <a:xfrm>
            <a:off x="3842819" y="3244334"/>
            <a:ext cx="4455066"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No company has been approached in </a:t>
            </a:r>
            <a:r>
              <a:rPr lang="en-IN" dirty="0" smtClean="0">
                <a:latin typeface="Times New Roman" panose="02020603050405020304" pitchFamily="18" charset="0"/>
                <a:cs typeface="Times New Roman" panose="02020603050405020304" pitchFamily="18" charset="0"/>
              </a:rPr>
              <a:t>Hungary</a:t>
            </a:r>
            <a:endParaRPr lang="en-IN" dirty="0"/>
          </a:p>
        </p:txBody>
      </p:sp>
    </p:spTree>
    <p:extLst>
      <p:ext uri="{BB962C8B-B14F-4D97-AF65-F5344CB8AC3E}">
        <p14:creationId xmlns:p14="http://schemas.microsoft.com/office/powerpoint/2010/main" val="5889218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Times New Roman" panose="02020603050405020304" pitchFamily="18" charset="0"/>
                <a:cs typeface="Times New Roman" panose="02020603050405020304" pitchFamily="18" charset="0"/>
              </a:rPr>
              <a:t>Poland</a:t>
            </a:r>
            <a:endParaRPr lang="en-IN" sz="4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6849" y="1790699"/>
            <a:ext cx="5891269" cy="4181475"/>
          </a:xfrm>
          <a:prstGeom prst="rect">
            <a:avLst/>
          </a:prstGeom>
        </p:spPr>
      </p:pic>
      <p:sp>
        <p:nvSpPr>
          <p:cNvPr id="4" name="Rectangle 3"/>
          <p:cNvSpPr/>
          <p:nvPr/>
        </p:nvSpPr>
        <p:spPr>
          <a:xfrm>
            <a:off x="161925" y="1666820"/>
            <a:ext cx="4981575" cy="5355312"/>
          </a:xfrm>
          <a:prstGeom prst="rect">
            <a:avLst/>
          </a:prstGeom>
        </p:spPr>
        <p:txBody>
          <a:bodyPr wrap="square">
            <a:spAutoFit/>
          </a:bodyPr>
          <a:lstStyle/>
          <a:p>
            <a:pPr>
              <a:lnSpc>
                <a:spcPct val="150000"/>
              </a:lnSpc>
            </a:pPr>
            <a:r>
              <a:rPr lang="en-IN" b="1" dirty="0">
                <a:latin typeface="Times New Roman" panose="02020603050405020304" pitchFamily="18" charset="0"/>
                <a:cs typeface="Times New Roman" panose="02020603050405020304" pitchFamily="18" charset="0"/>
              </a:rPr>
              <a:t>POPULATION : </a:t>
            </a:r>
            <a:r>
              <a:rPr lang="en-IN" dirty="0">
                <a:latin typeface="Times New Roman" panose="02020603050405020304" pitchFamily="18" charset="0"/>
                <a:cs typeface="Times New Roman" panose="02020603050405020304" pitchFamily="18" charset="0"/>
                <a:hlinkClick r:id="rId3"/>
              </a:rPr>
              <a:t>38.6 million</a:t>
            </a:r>
            <a:r>
              <a:rPr lang="en-IN"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OFFICIAL LANGUAGE : </a:t>
            </a:r>
            <a:r>
              <a:rPr lang="en-IN" dirty="0">
                <a:latin typeface="Times New Roman" panose="02020603050405020304" pitchFamily="18" charset="0"/>
                <a:cs typeface="Times New Roman" panose="02020603050405020304" pitchFamily="18" charset="0"/>
              </a:rPr>
              <a:t>Polish</a:t>
            </a:r>
            <a:endParaRPr lang="en-IN" b="1"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CAPITAL CITY </a:t>
            </a:r>
            <a:r>
              <a:rPr lang="en-IN" dirty="0">
                <a:latin typeface="Times New Roman" panose="02020603050405020304" pitchFamily="18" charset="0"/>
                <a:cs typeface="Times New Roman" panose="02020603050405020304" pitchFamily="18" charset="0"/>
              </a:rPr>
              <a:t>: WARSAW</a:t>
            </a:r>
          </a:p>
          <a:p>
            <a:pPr>
              <a:lnSpc>
                <a:spcPct val="150000"/>
              </a:lnSpc>
            </a:pPr>
            <a:r>
              <a:rPr lang="en-IN" b="1" dirty="0">
                <a:latin typeface="Times New Roman" panose="02020603050405020304" pitchFamily="18" charset="0"/>
                <a:cs typeface="Times New Roman" panose="02020603050405020304" pitchFamily="18" charset="0"/>
              </a:rPr>
              <a:t>MONETORY UNIT: </a:t>
            </a:r>
            <a:r>
              <a:rPr lang="en-IN" dirty="0">
                <a:latin typeface="Times New Roman" panose="02020603050405020304" pitchFamily="18" charset="0"/>
                <a:cs typeface="Times New Roman" panose="02020603050405020304" pitchFamily="18" charset="0"/>
              </a:rPr>
              <a:t>Zloty (PLN</a:t>
            </a:r>
            <a:r>
              <a:rPr lang="en-IN" dirty="0" smtClean="0">
                <a:latin typeface="Times New Roman" panose="02020603050405020304" pitchFamily="18" charset="0"/>
                <a:cs typeface="Times New Roman" panose="02020603050405020304" pitchFamily="18" charset="0"/>
              </a:rPr>
              <a:t>)</a:t>
            </a:r>
          </a:p>
          <a:p>
            <a:pPr>
              <a:lnSpc>
                <a:spcPct val="150000"/>
              </a:lnSpc>
            </a:pPr>
            <a:r>
              <a:rPr lang="en-IN" b="1" dirty="0">
                <a:latin typeface="Times New Roman" panose="02020603050405020304" pitchFamily="18" charset="0"/>
                <a:cs typeface="Times New Roman" panose="02020603050405020304" pitchFamily="18" charset="0"/>
              </a:rPr>
              <a:t>LITERACY RATE : </a:t>
            </a:r>
            <a:r>
              <a:rPr lang="en-IN" dirty="0">
                <a:latin typeface="Times New Roman" panose="02020603050405020304" pitchFamily="18" charset="0"/>
                <a:cs typeface="Times New Roman" panose="02020603050405020304" pitchFamily="18" charset="0"/>
              </a:rPr>
              <a:t>99.7 %</a:t>
            </a:r>
            <a:endParaRPr lang="en-IN" b="1" dirty="0">
              <a:latin typeface="Times New Roman" panose="02020603050405020304" pitchFamily="18" charset="0"/>
              <a:cs typeface="Times New Roman" panose="02020603050405020304" pitchFamily="18" charset="0"/>
            </a:endParaRPr>
          </a:p>
          <a:p>
            <a:pPr fontAlgn="base">
              <a:lnSpc>
                <a:spcPct val="150000"/>
              </a:lnSpc>
            </a:pPr>
            <a:r>
              <a:rPr lang="en-IN" b="1" dirty="0">
                <a:latin typeface="Times New Roman" panose="02020603050405020304" pitchFamily="18" charset="0"/>
                <a:cs typeface="Times New Roman" panose="02020603050405020304" pitchFamily="18" charset="0"/>
              </a:rPr>
              <a:t>Important Industries </a:t>
            </a:r>
            <a:r>
              <a:rPr lang="en-IN" dirty="0">
                <a:latin typeface="Times New Roman" panose="02020603050405020304" pitchFamily="18" charset="0"/>
                <a:cs typeface="Times New Roman" panose="02020603050405020304" pitchFamily="18" charset="0"/>
              </a:rPr>
              <a:t>: Machine building, Iron and steel, Coal mining, Chemicals , Shipbuilding, Food processing, Glass, Beverages and Textiles</a:t>
            </a:r>
          </a:p>
          <a:p>
            <a:pPr>
              <a:lnSpc>
                <a:spcPct val="150000"/>
              </a:lnSpc>
            </a:pPr>
            <a:r>
              <a:rPr lang="en-IN" dirty="0">
                <a:latin typeface="Times New Roman" panose="02020603050405020304" pitchFamily="18" charset="0"/>
                <a:cs typeface="Times New Roman" panose="02020603050405020304" pitchFamily="18" charset="0"/>
              </a:rPr>
              <a:t>Poland borders seven countries: Germany on the west, Czech Republic and Slovakia on the south, Ukraine, Belarus and Lithuania on the east, and Russia on the north.</a:t>
            </a: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2450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292" y="341258"/>
            <a:ext cx="10515600" cy="716018"/>
          </a:xfrm>
        </p:spPr>
        <p:txBody>
          <a:bodyPr/>
          <a:lstStyle/>
          <a:p>
            <a:pPr algn="ctr"/>
            <a:r>
              <a:rPr lang="en-IN" dirty="0" smtClean="0">
                <a:latin typeface="Times New Roman" panose="02020603050405020304" pitchFamily="18" charset="0"/>
                <a:cs typeface="Times New Roman" panose="02020603050405020304" pitchFamily="18" charset="0"/>
              </a:rPr>
              <a:t>Tax Slabs</a:t>
            </a:r>
            <a:endParaRPr lang="en-IN"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8152291"/>
              </p:ext>
            </p:extLst>
          </p:nvPr>
        </p:nvGraphicFramePr>
        <p:xfrm>
          <a:off x="695324" y="3415241"/>
          <a:ext cx="10220326" cy="1899708"/>
        </p:xfrm>
        <a:graphic>
          <a:graphicData uri="http://schemas.openxmlformats.org/drawingml/2006/table">
            <a:tbl>
              <a:tblPr firstRow="1" bandRow="1">
                <a:tableStyleId>{5C22544A-7EE6-4342-B048-85BDC9FD1C3A}</a:tableStyleId>
              </a:tblPr>
              <a:tblGrid>
                <a:gridCol w="5110163"/>
                <a:gridCol w="5110163"/>
              </a:tblGrid>
              <a:tr h="633236">
                <a:tc>
                  <a:txBody>
                    <a:bodyPr/>
                    <a:lstStyle/>
                    <a:p>
                      <a:r>
                        <a:rPr lang="en-IN" dirty="0" smtClean="0">
                          <a:latin typeface="Times New Roman" panose="02020603050405020304" pitchFamily="18" charset="0"/>
                          <a:cs typeface="Times New Roman" panose="02020603050405020304" pitchFamily="18" charset="0"/>
                        </a:rPr>
                        <a:t>Employers Taxes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Corporate Taxes</a:t>
                      </a:r>
                      <a:endParaRPr lang="en-IN" dirty="0">
                        <a:latin typeface="Times New Roman" panose="02020603050405020304" pitchFamily="18" charset="0"/>
                        <a:cs typeface="Times New Roman" panose="02020603050405020304" pitchFamily="18" charset="0"/>
                      </a:endParaRPr>
                    </a:p>
                  </a:txBody>
                  <a:tcPr/>
                </a:tc>
              </a:tr>
              <a:tr h="633236">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r>
              <a:tr h="633236">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758986257"/>
              </p:ext>
            </p:extLst>
          </p:nvPr>
        </p:nvGraphicFramePr>
        <p:xfrm>
          <a:off x="695323" y="4067172"/>
          <a:ext cx="5110164" cy="1247776"/>
        </p:xfrm>
        <a:graphic>
          <a:graphicData uri="http://schemas.openxmlformats.org/drawingml/2006/table">
            <a:tbl>
              <a:tblPr firstRow="1" bandRow="1">
                <a:tableStyleId>{5C22544A-7EE6-4342-B048-85BDC9FD1C3A}</a:tableStyleId>
              </a:tblPr>
              <a:tblGrid>
                <a:gridCol w="2555082"/>
                <a:gridCol w="2555082"/>
              </a:tblGrid>
              <a:tr h="623888">
                <a:tc>
                  <a:txBody>
                    <a:bodyPr/>
                    <a:lstStyle/>
                    <a:p>
                      <a:r>
                        <a:rPr lang="en-IN" dirty="0" err="1" smtClean="0">
                          <a:latin typeface="Times New Roman" panose="02020603050405020304" pitchFamily="18" charset="0"/>
                          <a:cs typeface="Times New Roman" panose="02020603050405020304" pitchFamily="18" charset="0"/>
                        </a:rPr>
                        <a:t>Upto</a:t>
                      </a:r>
                      <a:r>
                        <a:rPr lang="en-IN" dirty="0" smtClean="0">
                          <a:latin typeface="Times New Roman" panose="02020603050405020304" pitchFamily="18" charset="0"/>
                          <a:cs typeface="Times New Roman" panose="02020603050405020304" pitchFamily="18" charset="0"/>
                        </a:rPr>
                        <a:t> 85,528 PLN</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18%</a:t>
                      </a:r>
                      <a:endParaRPr lang="en-IN" dirty="0">
                        <a:latin typeface="Times New Roman" panose="02020603050405020304" pitchFamily="18" charset="0"/>
                        <a:cs typeface="Times New Roman" panose="02020603050405020304" pitchFamily="18" charset="0"/>
                      </a:endParaRPr>
                    </a:p>
                  </a:txBody>
                  <a:tcPr/>
                </a:tc>
              </a:tr>
              <a:tr h="623888">
                <a:tc>
                  <a:txBody>
                    <a:bodyPr/>
                    <a:lstStyle/>
                    <a:p>
                      <a:r>
                        <a:rPr lang="en-IN" dirty="0" smtClean="0">
                          <a:latin typeface="Times New Roman" panose="02020603050405020304" pitchFamily="18" charset="0"/>
                          <a:cs typeface="Times New Roman" panose="02020603050405020304" pitchFamily="18" charset="0"/>
                        </a:rPr>
                        <a:t>Over 85,528 PLN</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32%</a:t>
                      </a:r>
                      <a:endParaRPr lang="en-IN"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94267095"/>
              </p:ext>
            </p:extLst>
          </p:nvPr>
        </p:nvGraphicFramePr>
        <p:xfrm>
          <a:off x="5805487" y="4067171"/>
          <a:ext cx="5110162" cy="1247777"/>
        </p:xfrm>
        <a:graphic>
          <a:graphicData uri="http://schemas.openxmlformats.org/drawingml/2006/table">
            <a:tbl>
              <a:tblPr firstRow="1" bandRow="1">
                <a:tableStyleId>{5C22544A-7EE6-4342-B048-85BDC9FD1C3A}</a:tableStyleId>
              </a:tblPr>
              <a:tblGrid>
                <a:gridCol w="2555081"/>
                <a:gridCol w="2555081"/>
              </a:tblGrid>
              <a:tr h="761417">
                <a:tc>
                  <a:txBody>
                    <a:bodyPr/>
                    <a:lstStyle/>
                    <a:p>
                      <a:r>
                        <a:rPr lang="en-IN" sz="1200" dirty="0" smtClean="0">
                          <a:latin typeface="Times New Roman" panose="02020603050405020304" pitchFamily="18" charset="0"/>
                          <a:cs typeface="Times New Roman" panose="02020603050405020304" pitchFamily="18" charset="0"/>
                        </a:rPr>
                        <a:t>Corporate Income Tax(CIT)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19%</a:t>
                      </a:r>
                      <a:endParaRPr lang="en-IN" sz="1400" dirty="0">
                        <a:latin typeface="Times New Roman" panose="02020603050405020304" pitchFamily="18" charset="0"/>
                        <a:cs typeface="Times New Roman" panose="02020603050405020304" pitchFamily="18" charset="0"/>
                      </a:endParaRPr>
                    </a:p>
                  </a:txBody>
                  <a:tcPr/>
                </a:tc>
              </a:tr>
              <a:tr h="486360">
                <a:tc>
                  <a:txBody>
                    <a:bodyPr/>
                    <a:lstStyle/>
                    <a:p>
                      <a:r>
                        <a:rPr lang="en-IN" sz="1200" dirty="0" smtClean="0">
                          <a:latin typeface="Times New Roman" panose="02020603050405020304" pitchFamily="18" charset="0"/>
                          <a:cs typeface="Times New Roman" panose="02020603050405020304" pitchFamily="18" charset="0"/>
                        </a:rPr>
                        <a:t>Reduced</a:t>
                      </a:r>
                      <a:r>
                        <a:rPr lang="en-IN" sz="1200" baseline="0" dirty="0" smtClean="0">
                          <a:latin typeface="Times New Roman" panose="02020603050405020304" pitchFamily="18" charset="0"/>
                          <a:cs typeface="Times New Roman" panose="02020603050405020304" pitchFamily="18" charset="0"/>
                        </a:rPr>
                        <a:t> CIT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15%</a:t>
                      </a:r>
                      <a:endParaRPr lang="en-IN" sz="1400" dirty="0">
                        <a:latin typeface="Times New Roman" panose="02020603050405020304" pitchFamily="18" charset="0"/>
                        <a:cs typeface="Times New Roman" panose="02020603050405020304" pitchFamily="18" charset="0"/>
                      </a:endParaRPr>
                    </a:p>
                  </a:txBody>
                  <a:tcPr/>
                </a:tc>
              </a:tr>
            </a:tbl>
          </a:graphicData>
        </a:graphic>
      </p:graphicFrame>
      <p:sp>
        <p:nvSpPr>
          <p:cNvPr id="6" name="TextBox 5"/>
          <p:cNvSpPr txBox="1"/>
          <p:nvPr/>
        </p:nvSpPr>
        <p:spPr>
          <a:xfrm>
            <a:off x="5517355" y="5643712"/>
            <a:ext cx="5686425" cy="523220"/>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*Reduced CIT (For Companies in the first year of activity or with turnover under EUR 1.2 Million in the previous year)</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07032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0323" y="485636"/>
            <a:ext cx="10515600" cy="789711"/>
          </a:xfrm>
        </p:spPr>
        <p:txBody>
          <a:bodyPr>
            <a:normAutofit/>
          </a:bodyPr>
          <a:lstStyle/>
          <a:p>
            <a:pPr algn="ctr"/>
            <a:r>
              <a:rPr lang="en-IN" sz="4000" dirty="0">
                <a:latin typeface="Times New Roman" panose="02020603050405020304" pitchFamily="18" charset="0"/>
                <a:cs typeface="Times New Roman" panose="02020603050405020304" pitchFamily="18" charset="0"/>
              </a:rPr>
              <a:t>Company details</a:t>
            </a:r>
            <a:endParaRPr lang="en-IN" sz="4000" dirty="0"/>
          </a:p>
        </p:txBody>
      </p:sp>
      <p:graphicFrame>
        <p:nvGraphicFramePr>
          <p:cNvPr id="10" name="Chart 9"/>
          <p:cNvGraphicFramePr/>
          <p:nvPr>
            <p:extLst>
              <p:ext uri="{D42A27DB-BD31-4B8C-83A1-F6EECF244321}">
                <p14:modId xmlns:p14="http://schemas.microsoft.com/office/powerpoint/2010/main" val="3102115867"/>
              </p:ext>
            </p:extLst>
          </p:nvPr>
        </p:nvGraphicFramePr>
        <p:xfrm>
          <a:off x="5321968" y="1673109"/>
          <a:ext cx="5835650" cy="43815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858653851"/>
              </p:ext>
            </p:extLst>
          </p:nvPr>
        </p:nvGraphicFramePr>
        <p:xfrm>
          <a:off x="721895" y="1479318"/>
          <a:ext cx="4029166" cy="4769082"/>
        </p:xfrm>
        <a:graphic>
          <a:graphicData uri="http://schemas.openxmlformats.org/drawingml/2006/table">
            <a:tbl>
              <a:tblPr firstRow="1" bandRow="1">
                <a:tableStyleId>{5C22544A-7EE6-4342-B048-85BDC9FD1C3A}</a:tableStyleId>
              </a:tblPr>
              <a:tblGrid>
                <a:gridCol w="2014583"/>
                <a:gridCol w="2014583"/>
              </a:tblGrid>
              <a:tr h="794847">
                <a:tc>
                  <a:txBody>
                    <a:bodyPr/>
                    <a:lstStyle/>
                    <a:p>
                      <a:pPr algn="ctr"/>
                      <a:r>
                        <a:rPr lang="en-IN" sz="1600" dirty="0" smtClean="0">
                          <a:latin typeface="Times New Roman" panose="02020603050405020304" pitchFamily="18" charset="0"/>
                          <a:cs typeface="Times New Roman" panose="02020603050405020304" pitchFamily="18" charset="0"/>
                        </a:rPr>
                        <a:t>Total No. Of cities targeted</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10</a:t>
                      </a:r>
                      <a:endParaRPr lang="en-IN" sz="1600" dirty="0">
                        <a:latin typeface="Times New Roman" panose="02020603050405020304" pitchFamily="18" charset="0"/>
                        <a:cs typeface="Times New Roman" panose="02020603050405020304" pitchFamily="18" charset="0"/>
                      </a:endParaRPr>
                    </a:p>
                  </a:txBody>
                  <a:tcPr/>
                </a:tc>
              </a:tr>
              <a:tr h="794847">
                <a:tc>
                  <a:txBody>
                    <a:bodyPr/>
                    <a:lstStyle/>
                    <a:p>
                      <a:pPr algn="ctr"/>
                      <a:r>
                        <a:rPr lang="en-IN" sz="1600" dirty="0" smtClean="0">
                          <a:latin typeface="Times New Roman" panose="02020603050405020304" pitchFamily="18" charset="0"/>
                          <a:cs typeface="Times New Roman" panose="02020603050405020304" pitchFamily="18" charset="0"/>
                        </a:rPr>
                        <a:t>Total No. of companies</a:t>
                      </a:r>
                      <a:r>
                        <a:rPr lang="en-IN" sz="1600" baseline="0" dirty="0" smtClean="0">
                          <a:latin typeface="Times New Roman" panose="02020603050405020304" pitchFamily="18" charset="0"/>
                          <a:cs typeface="Times New Roman" panose="02020603050405020304" pitchFamily="18" charset="0"/>
                        </a:rPr>
                        <a:t> found</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31</a:t>
                      </a:r>
                      <a:endParaRPr lang="en-IN" sz="1600" dirty="0">
                        <a:latin typeface="Times New Roman" panose="02020603050405020304" pitchFamily="18" charset="0"/>
                        <a:cs typeface="Times New Roman" panose="02020603050405020304" pitchFamily="18" charset="0"/>
                      </a:endParaRPr>
                    </a:p>
                  </a:txBody>
                  <a:tcPr/>
                </a:tc>
              </a:tr>
              <a:tr h="794847">
                <a:tc>
                  <a:txBody>
                    <a:bodyPr/>
                    <a:lstStyle/>
                    <a:p>
                      <a:pPr algn="ctr"/>
                      <a:r>
                        <a:rPr lang="en-IN" sz="1600" dirty="0" smtClean="0">
                          <a:latin typeface="Times New Roman" panose="02020603050405020304" pitchFamily="18" charset="0"/>
                          <a:cs typeface="Times New Roman" panose="02020603050405020304" pitchFamily="18" charset="0"/>
                        </a:rPr>
                        <a:t>Number</a:t>
                      </a:r>
                      <a:r>
                        <a:rPr lang="en-IN" sz="1600" baseline="0" dirty="0" smtClean="0">
                          <a:latin typeface="Times New Roman" panose="02020603050405020304" pitchFamily="18" charset="0"/>
                          <a:cs typeface="Times New Roman" panose="02020603050405020304" pitchFamily="18" charset="0"/>
                        </a:rPr>
                        <a:t> of companies approached till date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tc>
              </a:tr>
              <a:tr h="794847">
                <a:tc>
                  <a:txBody>
                    <a:bodyPr/>
                    <a:lstStyle/>
                    <a:p>
                      <a:pPr algn="ctr"/>
                      <a:r>
                        <a:rPr lang="en-IN" sz="1600" dirty="0" smtClean="0">
                          <a:latin typeface="Times New Roman" panose="02020603050405020304" pitchFamily="18" charset="0"/>
                          <a:cs typeface="Times New Roman" panose="02020603050405020304" pitchFamily="18" charset="0"/>
                        </a:rPr>
                        <a:t>Companies with +</a:t>
                      </a:r>
                      <a:r>
                        <a:rPr lang="en-IN" sz="1600" dirty="0" err="1" smtClean="0">
                          <a:latin typeface="Times New Roman" panose="02020603050405020304" pitchFamily="18" charset="0"/>
                          <a:cs typeface="Times New Roman" panose="02020603050405020304" pitchFamily="18" charset="0"/>
                        </a:rPr>
                        <a:t>ve</a:t>
                      </a:r>
                      <a:r>
                        <a:rPr lang="en-IN" sz="1600" dirty="0" smtClean="0">
                          <a:latin typeface="Times New Roman" panose="02020603050405020304" pitchFamily="18" charset="0"/>
                          <a:cs typeface="Times New Roman" panose="02020603050405020304" pitchFamily="18" charset="0"/>
                        </a:rPr>
                        <a:t> response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tc>
              </a:tr>
              <a:tr h="794847">
                <a:tc>
                  <a:txBody>
                    <a:bodyPr/>
                    <a:lstStyle/>
                    <a:p>
                      <a:pPr algn="ctr"/>
                      <a:r>
                        <a:rPr lang="en-IN" sz="1600" dirty="0" smtClean="0">
                          <a:latin typeface="Times New Roman" panose="02020603050405020304" pitchFamily="18" charset="0"/>
                          <a:cs typeface="Times New Roman" panose="02020603050405020304" pitchFamily="18" charset="0"/>
                        </a:rPr>
                        <a:t>Companies with -</a:t>
                      </a:r>
                      <a:r>
                        <a:rPr lang="en-IN" sz="1600" dirty="0" err="1" smtClean="0">
                          <a:latin typeface="Times New Roman" panose="02020603050405020304" pitchFamily="18" charset="0"/>
                          <a:cs typeface="Times New Roman" panose="02020603050405020304" pitchFamily="18" charset="0"/>
                        </a:rPr>
                        <a:t>ve</a:t>
                      </a:r>
                      <a:r>
                        <a:rPr lang="en-IN" sz="1600" dirty="0" smtClean="0">
                          <a:latin typeface="Times New Roman" panose="02020603050405020304" pitchFamily="18" charset="0"/>
                          <a:cs typeface="Times New Roman" panose="02020603050405020304" pitchFamily="18" charset="0"/>
                        </a:rPr>
                        <a:t> response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tc>
              </a:tr>
              <a:tr h="794847">
                <a:tc>
                  <a:txBody>
                    <a:bodyPr/>
                    <a:lstStyle/>
                    <a:p>
                      <a:pPr algn="ctr"/>
                      <a:r>
                        <a:rPr lang="en-IN" sz="1600" dirty="0" smtClean="0">
                          <a:latin typeface="Times New Roman" panose="02020603050405020304" pitchFamily="18" charset="0"/>
                          <a:cs typeface="Times New Roman" panose="02020603050405020304" pitchFamily="18" charset="0"/>
                        </a:rPr>
                        <a:t>Companies with no response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5346027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292" y="341257"/>
            <a:ext cx="10515600" cy="813775"/>
          </a:xfrm>
        </p:spPr>
        <p:txBody>
          <a:bodyPr/>
          <a:lstStyle/>
          <a:p>
            <a:pPr algn="ctr"/>
            <a:r>
              <a:rPr lang="en-IN" dirty="0" smtClean="0">
                <a:latin typeface="Times New Roman" panose="02020603050405020304" pitchFamily="18" charset="0"/>
                <a:cs typeface="Times New Roman" panose="02020603050405020304" pitchFamily="18" charset="0"/>
              </a:rPr>
              <a:t>Opening status</a:t>
            </a:r>
            <a:endParaRPr lang="en-IN" dirty="0">
              <a:latin typeface="Times New Roman" panose="02020603050405020304" pitchFamily="18" charset="0"/>
              <a:cs typeface="Times New Roman" panose="02020603050405020304" pitchFamily="18" charset="0"/>
            </a:endParaRPr>
          </a:p>
        </p:txBody>
      </p:sp>
      <p:graphicFrame>
        <p:nvGraphicFramePr>
          <p:cNvPr id="6" name="Chart 5"/>
          <p:cNvGraphicFramePr/>
          <p:nvPr>
            <p:extLst>
              <p:ext uri="{D42A27DB-BD31-4B8C-83A1-F6EECF244321}">
                <p14:modId xmlns:p14="http://schemas.microsoft.com/office/powerpoint/2010/main" val="3579456881"/>
              </p:ext>
            </p:extLst>
          </p:nvPr>
        </p:nvGraphicFramePr>
        <p:xfrm>
          <a:off x="1945373" y="1241659"/>
          <a:ext cx="8128000" cy="43865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41545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817" y="474361"/>
            <a:ext cx="10515600" cy="859139"/>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Sector Wise company Distribution</a:t>
            </a:r>
            <a:endParaRPr lang="en-IN" sz="4000" dirty="0">
              <a:latin typeface="Times New Roman" panose="02020603050405020304" pitchFamily="18" charset="0"/>
              <a:cs typeface="Times New Roman" panose="02020603050405020304" pitchFamily="18" charset="0"/>
            </a:endParaRPr>
          </a:p>
        </p:txBody>
      </p:sp>
      <p:graphicFrame>
        <p:nvGraphicFramePr>
          <p:cNvPr id="6" name="Chart 5"/>
          <p:cNvGraphicFramePr/>
          <p:nvPr>
            <p:extLst>
              <p:ext uri="{D42A27DB-BD31-4B8C-83A1-F6EECF244321}">
                <p14:modId xmlns:p14="http://schemas.microsoft.com/office/powerpoint/2010/main" val="3300973117"/>
              </p:ext>
            </p:extLst>
          </p:nvPr>
        </p:nvGraphicFramePr>
        <p:xfrm>
          <a:off x="1097817" y="1657350"/>
          <a:ext cx="9859010" cy="48506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195793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817" y="446033"/>
            <a:ext cx="10515600" cy="773168"/>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Size of the company </a:t>
            </a:r>
            <a:r>
              <a:rPr lang="en-IN" sz="4000" dirty="0">
                <a:latin typeface="Times New Roman" panose="02020603050405020304" pitchFamily="18" charset="0"/>
                <a:cs typeface="Times New Roman" panose="02020603050405020304" pitchFamily="18" charset="0"/>
              </a:rPr>
              <a:t>(Revenue)</a:t>
            </a:r>
          </a:p>
        </p:txBody>
      </p:sp>
      <p:graphicFrame>
        <p:nvGraphicFramePr>
          <p:cNvPr id="7" name="Chart 6"/>
          <p:cNvGraphicFramePr/>
          <p:nvPr>
            <p:extLst>
              <p:ext uri="{D42A27DB-BD31-4B8C-83A1-F6EECF244321}">
                <p14:modId xmlns:p14="http://schemas.microsoft.com/office/powerpoint/2010/main" val="2962948821"/>
              </p:ext>
            </p:extLst>
          </p:nvPr>
        </p:nvGraphicFramePr>
        <p:xfrm>
          <a:off x="2032000" y="2165684"/>
          <a:ext cx="8128000" cy="39726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578556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Times New Roman" panose="02020603050405020304" pitchFamily="18" charset="0"/>
                <a:cs typeface="Times New Roman" panose="02020603050405020304" pitchFamily="18" charset="0"/>
              </a:rPr>
              <a:t>Size of the company(Employees)</a:t>
            </a:r>
            <a:endParaRPr lang="en-IN" sz="4000" dirty="0">
              <a:latin typeface="Times New Roman" panose="02020603050405020304" pitchFamily="18" charset="0"/>
              <a:cs typeface="Times New Roman" panose="02020603050405020304" pitchFamily="18" charset="0"/>
            </a:endParaRPr>
          </a:p>
        </p:txBody>
      </p:sp>
      <p:graphicFrame>
        <p:nvGraphicFramePr>
          <p:cNvPr id="7" name="Chart 6"/>
          <p:cNvGraphicFramePr/>
          <p:nvPr>
            <p:extLst>
              <p:ext uri="{D42A27DB-BD31-4B8C-83A1-F6EECF244321}">
                <p14:modId xmlns:p14="http://schemas.microsoft.com/office/powerpoint/2010/main" val="1740379036"/>
              </p:ext>
            </p:extLst>
          </p:nvPr>
        </p:nvGraphicFramePr>
        <p:xfrm>
          <a:off x="2032000" y="1666820"/>
          <a:ext cx="8128000" cy="44715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615813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292" y="401415"/>
            <a:ext cx="10515600" cy="1325563"/>
          </a:xfrm>
        </p:spPr>
        <p:txBody>
          <a:bodyPr>
            <a:normAutofit/>
          </a:bodyPr>
          <a:lstStyle/>
          <a:p>
            <a:pPr algn="ctr"/>
            <a:r>
              <a:rPr lang="en-IN" sz="4000" dirty="0">
                <a:latin typeface="Times New Roman" panose="02020603050405020304" pitchFamily="18" charset="0"/>
                <a:cs typeface="Times New Roman" panose="02020603050405020304" pitchFamily="18" charset="0"/>
              </a:rPr>
              <a:t>Status of Companies approached for their respective openings</a:t>
            </a:r>
            <a:endParaRPr lang="en-IN" sz="4000" dirty="0"/>
          </a:p>
        </p:txBody>
      </p:sp>
      <p:sp>
        <p:nvSpPr>
          <p:cNvPr id="3" name="Rectangle 2"/>
          <p:cNvSpPr/>
          <p:nvPr/>
        </p:nvSpPr>
        <p:spPr>
          <a:xfrm>
            <a:off x="3842819" y="3244334"/>
            <a:ext cx="4288353"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No company has been approached </a:t>
            </a:r>
            <a:r>
              <a:rPr lang="en-IN" dirty="0" smtClean="0">
                <a:latin typeface="Times New Roman" panose="02020603050405020304" pitchFamily="18" charset="0"/>
                <a:cs typeface="Times New Roman" panose="02020603050405020304" pitchFamily="18" charset="0"/>
              </a:rPr>
              <a:t>in Poland</a:t>
            </a:r>
            <a:endParaRPr lang="en-IN" dirty="0"/>
          </a:p>
        </p:txBody>
      </p:sp>
    </p:spTree>
    <p:extLst>
      <p:ext uri="{BB962C8B-B14F-4D97-AF65-F5344CB8AC3E}">
        <p14:creationId xmlns:p14="http://schemas.microsoft.com/office/powerpoint/2010/main" val="35441715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292" y="341258"/>
            <a:ext cx="10515600" cy="1126596"/>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Belgium</a:t>
            </a:r>
            <a:endParaRPr lang="en-IN" sz="4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58" y="1708486"/>
            <a:ext cx="4010526" cy="4114799"/>
          </a:xfrm>
          <a:prstGeom prst="rect">
            <a:avLst/>
          </a:prstGeom>
        </p:spPr>
      </p:pic>
      <p:sp>
        <p:nvSpPr>
          <p:cNvPr id="4" name="Rectangle 3"/>
          <p:cNvSpPr/>
          <p:nvPr/>
        </p:nvSpPr>
        <p:spPr>
          <a:xfrm>
            <a:off x="5221706" y="1995951"/>
            <a:ext cx="6096000" cy="2400657"/>
          </a:xfrm>
          <a:prstGeom prst="rect">
            <a:avLst/>
          </a:prstGeom>
        </p:spPr>
        <p:txBody>
          <a:bodyPr>
            <a:spAutoFit/>
          </a:bodyPr>
          <a:lstStyle/>
          <a:p>
            <a:pPr>
              <a:lnSpc>
                <a:spcPct val="150000"/>
              </a:lnSpc>
            </a:pPr>
            <a:r>
              <a:rPr lang="en-IN" sz="2000" b="1" dirty="0">
                <a:latin typeface="Times New Roman" panose="02020603050405020304" pitchFamily="18" charset="0"/>
                <a:cs typeface="Times New Roman" panose="02020603050405020304" pitchFamily="18" charset="0"/>
              </a:rPr>
              <a:t>POPULATION : </a:t>
            </a:r>
            <a:r>
              <a:rPr lang="en-IN" sz="2000" dirty="0">
                <a:latin typeface="Times New Roman" panose="02020603050405020304" pitchFamily="18" charset="0"/>
                <a:cs typeface="Times New Roman" panose="02020603050405020304" pitchFamily="18" charset="0"/>
                <a:hlinkClick r:id="rId3"/>
              </a:rPr>
              <a:t>11,250,585</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nSpc>
                <a:spcPct val="150000"/>
              </a:lnSpc>
            </a:pPr>
            <a:r>
              <a:rPr lang="en-IN" sz="2000" b="1" dirty="0" smtClean="0">
                <a:latin typeface="Times New Roman" panose="02020603050405020304" pitchFamily="18" charset="0"/>
                <a:cs typeface="Times New Roman" panose="02020603050405020304" pitchFamily="18" charset="0"/>
              </a:rPr>
              <a:t>OFFICIAL </a:t>
            </a:r>
            <a:r>
              <a:rPr lang="en-IN" sz="2000" b="1" dirty="0">
                <a:latin typeface="Times New Roman" panose="02020603050405020304" pitchFamily="18" charset="0"/>
                <a:cs typeface="Times New Roman" panose="02020603050405020304" pitchFamily="18" charset="0"/>
              </a:rPr>
              <a:t>LANGUAGE : </a:t>
            </a:r>
            <a:r>
              <a:rPr lang="en-IN" sz="2000" dirty="0" smtClean="0">
                <a:latin typeface="Times New Roman" panose="02020603050405020304" pitchFamily="18" charset="0"/>
                <a:cs typeface="Times New Roman" panose="02020603050405020304" pitchFamily="18" charset="0"/>
              </a:rPr>
              <a:t>Dutch, French and German</a:t>
            </a:r>
            <a:endParaRPr lang="en-IN" sz="2000" b="1" dirty="0">
              <a:latin typeface="Times New Roman" panose="02020603050405020304" pitchFamily="18" charset="0"/>
              <a:cs typeface="Times New Roman" panose="02020603050405020304" pitchFamily="18" charset="0"/>
            </a:endParaRPr>
          </a:p>
          <a:p>
            <a:pPr>
              <a:lnSpc>
                <a:spcPct val="150000"/>
              </a:lnSpc>
            </a:pPr>
            <a:r>
              <a:rPr lang="en-IN" sz="2000" b="1" dirty="0">
                <a:latin typeface="Times New Roman" panose="02020603050405020304" pitchFamily="18" charset="0"/>
                <a:cs typeface="Times New Roman" panose="02020603050405020304" pitchFamily="18" charset="0"/>
              </a:rPr>
              <a:t>CAPITAL CITY </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Brussels</a:t>
            </a:r>
          </a:p>
          <a:p>
            <a:pPr>
              <a:lnSpc>
                <a:spcPct val="150000"/>
              </a:lnSpc>
            </a:pPr>
            <a:r>
              <a:rPr lang="en-IN" sz="2000" b="1" dirty="0" smtClean="0">
                <a:latin typeface="Times New Roman" panose="02020603050405020304" pitchFamily="18" charset="0"/>
                <a:cs typeface="Times New Roman" panose="02020603050405020304" pitchFamily="18" charset="0"/>
              </a:rPr>
              <a:t>MONETORY </a:t>
            </a:r>
            <a:r>
              <a:rPr lang="en-IN" sz="2000" b="1" dirty="0">
                <a:latin typeface="Times New Roman" panose="02020603050405020304" pitchFamily="18" charset="0"/>
                <a:cs typeface="Times New Roman" panose="02020603050405020304" pitchFamily="18" charset="0"/>
              </a:rPr>
              <a:t>UNIT: </a:t>
            </a:r>
            <a:r>
              <a:rPr lang="en-IN" sz="2000" dirty="0" smtClean="0">
                <a:latin typeface="Times New Roman" panose="02020603050405020304" pitchFamily="18" charset="0"/>
                <a:cs typeface="Times New Roman" panose="02020603050405020304" pitchFamily="18" charset="0"/>
              </a:rPr>
              <a:t>Euro</a:t>
            </a:r>
          </a:p>
          <a:p>
            <a:pPr>
              <a:lnSpc>
                <a:spcPct val="150000"/>
              </a:lnSpc>
            </a:pPr>
            <a:r>
              <a:rPr lang="en-IN" sz="2000" b="1" dirty="0" smtClean="0">
                <a:latin typeface="Times New Roman" panose="02020603050405020304" pitchFamily="18" charset="0"/>
                <a:cs typeface="Times New Roman" panose="02020603050405020304" pitchFamily="18" charset="0"/>
              </a:rPr>
              <a:t>LITERACY </a:t>
            </a:r>
            <a:r>
              <a:rPr lang="en-IN" sz="2000" b="1" dirty="0">
                <a:latin typeface="Times New Roman" panose="02020603050405020304" pitchFamily="18" charset="0"/>
                <a:cs typeface="Times New Roman" panose="02020603050405020304" pitchFamily="18" charset="0"/>
              </a:rPr>
              <a:t>RATE : </a:t>
            </a:r>
            <a:r>
              <a:rPr lang="en-IN" sz="2000" dirty="0" smtClean="0">
                <a:latin typeface="Times New Roman" panose="02020603050405020304" pitchFamily="18" charset="0"/>
                <a:cs typeface="Times New Roman" panose="02020603050405020304" pitchFamily="18" charset="0"/>
              </a:rPr>
              <a:t>99 %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8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029" y="5985819"/>
            <a:ext cx="1240972" cy="740681"/>
          </a:xfrm>
          <a:prstGeom prst="rect">
            <a:avLst/>
          </a:prstGeom>
        </p:spPr>
      </p:pic>
      <p:sp>
        <p:nvSpPr>
          <p:cNvPr id="4" name="TextBox 3"/>
          <p:cNvSpPr txBox="1"/>
          <p:nvPr/>
        </p:nvSpPr>
        <p:spPr>
          <a:xfrm>
            <a:off x="757646" y="926139"/>
            <a:ext cx="10389326" cy="5339923"/>
          </a:xfrm>
          <a:prstGeom prst="rect">
            <a:avLst/>
          </a:prstGeom>
          <a:noFill/>
        </p:spPr>
        <p:txBody>
          <a:bodyPr wrap="square" rtlCol="0">
            <a:spAutoFit/>
          </a:bodyPr>
          <a:lstStyle/>
          <a:p>
            <a:pPr lvl="0" algn="ctr">
              <a:lnSpc>
                <a:spcPct val="115000"/>
              </a:lnSpc>
            </a:pPr>
            <a:r>
              <a:rPr lang="en-GB" sz="2000" b="1" dirty="0">
                <a:solidFill>
                  <a:srgbClr val="222222"/>
                </a:solidFill>
                <a:highlight>
                  <a:srgbClr val="FFFFFF"/>
                </a:highlight>
                <a:latin typeface="Times New Roman"/>
                <a:ea typeface="Times New Roman"/>
                <a:cs typeface="Times New Roman"/>
                <a:sym typeface="Times New Roman"/>
              </a:rPr>
              <a:t>:</a:t>
            </a:r>
            <a:r>
              <a:rPr lang="en-GB" sz="2000" b="1" dirty="0" smtClean="0">
                <a:solidFill>
                  <a:srgbClr val="222222"/>
                </a:solidFill>
                <a:highlight>
                  <a:srgbClr val="FFFFFF"/>
                </a:highlight>
                <a:latin typeface="Times New Roman"/>
                <a:ea typeface="Times New Roman"/>
                <a:cs typeface="Times New Roman"/>
                <a:sym typeface="Times New Roman"/>
              </a:rPr>
              <a:t>TYPES </a:t>
            </a:r>
            <a:r>
              <a:rPr lang="en-GB" sz="2000" b="1" dirty="0">
                <a:solidFill>
                  <a:srgbClr val="222222"/>
                </a:solidFill>
                <a:highlight>
                  <a:srgbClr val="FFFFFF"/>
                </a:highlight>
                <a:latin typeface="Times New Roman"/>
                <a:ea typeface="Times New Roman"/>
                <a:cs typeface="Times New Roman"/>
                <a:sym typeface="Times New Roman"/>
              </a:rPr>
              <a:t>OF RESOURCES</a:t>
            </a:r>
            <a:r>
              <a:rPr lang="en-GB" sz="2000" b="1" dirty="0" smtClean="0">
                <a:solidFill>
                  <a:srgbClr val="222222"/>
                </a:solidFill>
                <a:highlight>
                  <a:srgbClr val="FFFFFF"/>
                </a:highlight>
                <a:latin typeface="Times New Roman"/>
                <a:ea typeface="Times New Roman"/>
                <a:cs typeface="Times New Roman"/>
                <a:sym typeface="Times New Roman"/>
              </a:rPr>
              <a:t>:</a:t>
            </a:r>
          </a:p>
          <a:p>
            <a:pPr lvl="0" algn="ctr">
              <a:lnSpc>
                <a:spcPct val="150000"/>
              </a:lnSpc>
            </a:pPr>
            <a:r>
              <a:rPr lang="en-GB" sz="2000" b="1" dirty="0">
                <a:solidFill>
                  <a:srgbClr val="222222"/>
                </a:solidFill>
                <a:highlight>
                  <a:srgbClr val="FFFFFF"/>
                </a:highlight>
                <a:latin typeface="Times New Roman"/>
                <a:ea typeface="Times New Roman"/>
                <a:cs typeface="Times New Roman"/>
                <a:sym typeface="Times New Roman"/>
              </a:rPr>
              <a:t>:</a:t>
            </a:r>
            <a:r>
              <a:rPr lang="en-GB" sz="2000" dirty="0" smtClean="0">
                <a:solidFill>
                  <a:srgbClr val="222222"/>
                </a:solidFill>
                <a:highlight>
                  <a:srgbClr val="FFFFFF"/>
                </a:highlight>
                <a:latin typeface="Times New Roman"/>
                <a:ea typeface="Times New Roman"/>
                <a:cs typeface="Times New Roman"/>
                <a:sym typeface="Times New Roman"/>
              </a:rPr>
              <a:t>FULL </a:t>
            </a:r>
            <a:r>
              <a:rPr lang="en-GB" sz="2000" dirty="0">
                <a:solidFill>
                  <a:srgbClr val="222222"/>
                </a:solidFill>
                <a:highlight>
                  <a:srgbClr val="FFFFFF"/>
                </a:highlight>
                <a:latin typeface="Times New Roman"/>
                <a:ea typeface="Times New Roman"/>
                <a:cs typeface="Times New Roman"/>
                <a:sym typeface="Times New Roman"/>
              </a:rPr>
              <a:t>TIME</a:t>
            </a:r>
            <a:r>
              <a:rPr lang="en-GB" sz="2000" dirty="0" smtClean="0">
                <a:solidFill>
                  <a:srgbClr val="222222"/>
                </a:solidFill>
                <a:highlight>
                  <a:srgbClr val="FFFFFF"/>
                </a:highlight>
                <a:latin typeface="Times New Roman"/>
                <a:ea typeface="Times New Roman"/>
                <a:cs typeface="Times New Roman"/>
                <a:sym typeface="Times New Roman"/>
              </a:rPr>
              <a:t>:</a:t>
            </a:r>
          </a:p>
          <a:p>
            <a:pPr lvl="0" algn="ctr">
              <a:lnSpc>
                <a:spcPct val="150000"/>
              </a:lnSpc>
            </a:pPr>
            <a:r>
              <a:rPr lang="en-GB" sz="2000" dirty="0" smtClean="0">
                <a:solidFill>
                  <a:srgbClr val="222222"/>
                </a:solidFill>
                <a:highlight>
                  <a:srgbClr val="FFFFFF"/>
                </a:highlight>
                <a:latin typeface="Times New Roman"/>
                <a:ea typeface="Times New Roman"/>
                <a:cs typeface="Times New Roman"/>
                <a:sym typeface="Times New Roman"/>
              </a:rPr>
              <a:t> </a:t>
            </a:r>
            <a:r>
              <a:rPr lang="en-GB" sz="2000" dirty="0">
                <a:solidFill>
                  <a:srgbClr val="222222"/>
                </a:solidFill>
                <a:highlight>
                  <a:srgbClr val="FFFFFF"/>
                </a:highlight>
                <a:latin typeface="Times New Roman"/>
                <a:ea typeface="Times New Roman"/>
                <a:cs typeface="Times New Roman"/>
                <a:sym typeface="Times New Roman"/>
              </a:rPr>
              <a:t>In some companies, workers who work 30 hours and above might be customarily regarded as full-time, whereas in another company it might be only workers who work more than, 35 hours a week. There were 23.25 million people working </a:t>
            </a:r>
            <a:r>
              <a:rPr lang="en-GB" sz="2000" dirty="0" smtClean="0">
                <a:solidFill>
                  <a:srgbClr val="222222"/>
                </a:solidFill>
                <a:highlight>
                  <a:srgbClr val="FFFFFF"/>
                </a:highlight>
                <a:latin typeface="Times New Roman"/>
                <a:ea typeface="Times New Roman"/>
                <a:cs typeface="Times New Roman"/>
                <a:sym typeface="Times New Roman"/>
              </a:rPr>
              <a:t>full-time</a:t>
            </a:r>
          </a:p>
          <a:p>
            <a:pPr lvl="0" algn="ctr">
              <a:lnSpc>
                <a:spcPct val="150000"/>
              </a:lnSpc>
            </a:pPr>
            <a:endParaRPr lang="en-GB" sz="2000" dirty="0">
              <a:solidFill>
                <a:srgbClr val="222222"/>
              </a:solidFill>
              <a:highlight>
                <a:srgbClr val="FFFFFF"/>
              </a:highlight>
              <a:latin typeface="Times New Roman"/>
              <a:ea typeface="Times New Roman"/>
              <a:cs typeface="Times New Roman"/>
              <a:sym typeface="Times New Roman"/>
            </a:endParaRPr>
          </a:p>
          <a:p>
            <a:pPr lvl="0" algn="ctr">
              <a:lnSpc>
                <a:spcPct val="150000"/>
              </a:lnSpc>
            </a:pPr>
            <a:r>
              <a:rPr lang="en-GB" sz="2000" dirty="0" smtClean="0">
                <a:solidFill>
                  <a:srgbClr val="222222"/>
                </a:solidFill>
                <a:highlight>
                  <a:srgbClr val="FFFFFF"/>
                </a:highlight>
                <a:latin typeface="Times New Roman"/>
                <a:ea typeface="Times New Roman"/>
                <a:cs typeface="Times New Roman"/>
                <a:sym typeface="Times New Roman"/>
              </a:rPr>
              <a:t>:PART </a:t>
            </a:r>
            <a:r>
              <a:rPr lang="en-GB" sz="2000" dirty="0">
                <a:solidFill>
                  <a:srgbClr val="222222"/>
                </a:solidFill>
                <a:highlight>
                  <a:srgbClr val="FFFFFF"/>
                </a:highlight>
                <a:latin typeface="Times New Roman"/>
                <a:ea typeface="Times New Roman"/>
                <a:cs typeface="Times New Roman"/>
                <a:sym typeface="Times New Roman"/>
              </a:rPr>
              <a:t>TIME</a:t>
            </a:r>
            <a:r>
              <a:rPr lang="en-GB" sz="2000" dirty="0" smtClean="0">
                <a:solidFill>
                  <a:srgbClr val="222222"/>
                </a:solidFill>
                <a:highlight>
                  <a:srgbClr val="FFFFFF"/>
                </a:highlight>
                <a:latin typeface="Times New Roman"/>
                <a:ea typeface="Times New Roman"/>
                <a:cs typeface="Times New Roman"/>
                <a:sym typeface="Times New Roman"/>
              </a:rPr>
              <a:t>:</a:t>
            </a:r>
          </a:p>
          <a:p>
            <a:pPr lvl="0" algn="ctr">
              <a:lnSpc>
                <a:spcPct val="150000"/>
              </a:lnSpc>
            </a:pPr>
            <a:r>
              <a:rPr lang="en-GB" sz="2000" dirty="0" smtClean="0">
                <a:solidFill>
                  <a:srgbClr val="222222"/>
                </a:solidFill>
                <a:highlight>
                  <a:srgbClr val="FFFFFF"/>
                </a:highlight>
                <a:latin typeface="Times New Roman"/>
                <a:ea typeface="Times New Roman"/>
                <a:cs typeface="Times New Roman"/>
                <a:sym typeface="Times New Roman"/>
              </a:rPr>
              <a:t> </a:t>
            </a:r>
            <a:r>
              <a:rPr lang="en-GB" sz="2000" dirty="0">
                <a:solidFill>
                  <a:srgbClr val="222222"/>
                </a:solidFill>
                <a:highlight>
                  <a:srgbClr val="FFFFFF"/>
                </a:highlight>
                <a:latin typeface="Times New Roman"/>
                <a:ea typeface="Times New Roman"/>
                <a:cs typeface="Times New Roman"/>
                <a:sym typeface="Times New Roman"/>
              </a:rPr>
              <a:t>To be considered as a part-time worker in your company, you have to be identified as someone who is not customarily regarded as full-time. ‘Zero hours’ contract workers and workers with ‘hours-to-be-agreed’ contracts are likely to be considered ‘part-time’ workers under the regulations. There were 8.55 million people working part-time.</a:t>
            </a:r>
          </a:p>
          <a:p>
            <a:endParaRPr lang="en-IN" dirty="0"/>
          </a:p>
        </p:txBody>
      </p:sp>
    </p:spTree>
    <p:extLst>
      <p:ext uri="{BB962C8B-B14F-4D97-AF65-F5344CB8AC3E}">
        <p14:creationId xmlns:p14="http://schemas.microsoft.com/office/powerpoint/2010/main" val="24339063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18" y="437511"/>
            <a:ext cx="10515600" cy="837838"/>
          </a:xfrm>
        </p:spPr>
        <p:txBody>
          <a:bodyPr>
            <a:normAutofit/>
          </a:bodyPr>
          <a:lstStyle/>
          <a:p>
            <a:pPr algn="ctr"/>
            <a:r>
              <a:rPr lang="en-IN" sz="4000" dirty="0">
                <a:latin typeface="Times New Roman" panose="02020603050405020304" pitchFamily="18" charset="0"/>
                <a:cs typeface="Times New Roman" panose="02020603050405020304" pitchFamily="18" charset="0"/>
              </a:rPr>
              <a:t>Company details</a:t>
            </a:r>
            <a:endParaRPr lang="en-IN" sz="4000" dirty="0"/>
          </a:p>
        </p:txBody>
      </p:sp>
      <p:graphicFrame>
        <p:nvGraphicFramePr>
          <p:cNvPr id="3" name="Table 2"/>
          <p:cNvGraphicFramePr>
            <a:graphicFrameLocks noGrp="1"/>
          </p:cNvGraphicFramePr>
          <p:nvPr>
            <p:extLst>
              <p:ext uri="{D42A27DB-BD31-4B8C-83A1-F6EECF244321}">
                <p14:modId xmlns:p14="http://schemas.microsoft.com/office/powerpoint/2010/main" val="1172932947"/>
              </p:ext>
            </p:extLst>
          </p:nvPr>
        </p:nvGraphicFramePr>
        <p:xfrm>
          <a:off x="224590" y="1464678"/>
          <a:ext cx="4029166" cy="4769082"/>
        </p:xfrm>
        <a:graphic>
          <a:graphicData uri="http://schemas.openxmlformats.org/drawingml/2006/table">
            <a:tbl>
              <a:tblPr firstRow="1" bandRow="1">
                <a:tableStyleId>{5C22544A-7EE6-4342-B048-85BDC9FD1C3A}</a:tableStyleId>
              </a:tblPr>
              <a:tblGrid>
                <a:gridCol w="2014583"/>
                <a:gridCol w="2014583"/>
              </a:tblGrid>
              <a:tr h="794847">
                <a:tc>
                  <a:txBody>
                    <a:bodyPr/>
                    <a:lstStyle/>
                    <a:p>
                      <a:pPr algn="ctr"/>
                      <a:r>
                        <a:rPr lang="en-IN" sz="1600" dirty="0" smtClean="0">
                          <a:latin typeface="Times New Roman" panose="02020603050405020304" pitchFamily="18" charset="0"/>
                          <a:cs typeface="Times New Roman" panose="02020603050405020304" pitchFamily="18" charset="0"/>
                        </a:rPr>
                        <a:t>Total No. Of cities targeted</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12</a:t>
                      </a:r>
                      <a:endParaRPr lang="en-IN" sz="1600" dirty="0">
                        <a:latin typeface="Times New Roman" panose="02020603050405020304" pitchFamily="18" charset="0"/>
                        <a:cs typeface="Times New Roman" panose="02020603050405020304" pitchFamily="18" charset="0"/>
                      </a:endParaRPr>
                    </a:p>
                  </a:txBody>
                  <a:tcPr/>
                </a:tc>
              </a:tr>
              <a:tr h="794847">
                <a:tc>
                  <a:txBody>
                    <a:bodyPr/>
                    <a:lstStyle/>
                    <a:p>
                      <a:pPr algn="ctr"/>
                      <a:r>
                        <a:rPr lang="en-IN" sz="1600" dirty="0" smtClean="0">
                          <a:latin typeface="Times New Roman" panose="02020603050405020304" pitchFamily="18" charset="0"/>
                          <a:cs typeface="Times New Roman" panose="02020603050405020304" pitchFamily="18" charset="0"/>
                        </a:rPr>
                        <a:t>Total No. of companies</a:t>
                      </a:r>
                      <a:r>
                        <a:rPr lang="en-IN" sz="1600" baseline="0" dirty="0" smtClean="0">
                          <a:latin typeface="Times New Roman" panose="02020603050405020304" pitchFamily="18" charset="0"/>
                          <a:cs typeface="Times New Roman" panose="02020603050405020304" pitchFamily="18" charset="0"/>
                        </a:rPr>
                        <a:t> found</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25</a:t>
                      </a:r>
                      <a:endParaRPr lang="en-IN" sz="1600" dirty="0">
                        <a:latin typeface="Times New Roman" panose="02020603050405020304" pitchFamily="18" charset="0"/>
                        <a:cs typeface="Times New Roman" panose="02020603050405020304" pitchFamily="18" charset="0"/>
                      </a:endParaRPr>
                    </a:p>
                  </a:txBody>
                  <a:tcPr/>
                </a:tc>
              </a:tr>
              <a:tr h="794847">
                <a:tc>
                  <a:txBody>
                    <a:bodyPr/>
                    <a:lstStyle/>
                    <a:p>
                      <a:pPr algn="ctr"/>
                      <a:r>
                        <a:rPr lang="en-IN" sz="1600" dirty="0" smtClean="0">
                          <a:latin typeface="Times New Roman" panose="02020603050405020304" pitchFamily="18" charset="0"/>
                          <a:cs typeface="Times New Roman" panose="02020603050405020304" pitchFamily="18" charset="0"/>
                        </a:rPr>
                        <a:t>Number</a:t>
                      </a:r>
                      <a:r>
                        <a:rPr lang="en-IN" sz="1600" baseline="0" dirty="0" smtClean="0">
                          <a:latin typeface="Times New Roman" panose="02020603050405020304" pitchFamily="18" charset="0"/>
                          <a:cs typeface="Times New Roman" panose="02020603050405020304" pitchFamily="18" charset="0"/>
                        </a:rPr>
                        <a:t> of companies approached till date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tc>
              </a:tr>
              <a:tr h="794847">
                <a:tc>
                  <a:txBody>
                    <a:bodyPr/>
                    <a:lstStyle/>
                    <a:p>
                      <a:pPr algn="ctr"/>
                      <a:r>
                        <a:rPr lang="en-IN" sz="1600" dirty="0" smtClean="0">
                          <a:latin typeface="Times New Roman" panose="02020603050405020304" pitchFamily="18" charset="0"/>
                          <a:cs typeface="Times New Roman" panose="02020603050405020304" pitchFamily="18" charset="0"/>
                        </a:rPr>
                        <a:t>Companies with +</a:t>
                      </a:r>
                      <a:r>
                        <a:rPr lang="en-IN" sz="1600" dirty="0" err="1" smtClean="0">
                          <a:latin typeface="Times New Roman" panose="02020603050405020304" pitchFamily="18" charset="0"/>
                          <a:cs typeface="Times New Roman" panose="02020603050405020304" pitchFamily="18" charset="0"/>
                        </a:rPr>
                        <a:t>ve</a:t>
                      </a:r>
                      <a:r>
                        <a:rPr lang="en-IN" sz="1600" dirty="0" smtClean="0">
                          <a:latin typeface="Times New Roman" panose="02020603050405020304" pitchFamily="18" charset="0"/>
                          <a:cs typeface="Times New Roman" panose="02020603050405020304" pitchFamily="18" charset="0"/>
                        </a:rPr>
                        <a:t> response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tc>
              </a:tr>
              <a:tr h="794847">
                <a:tc>
                  <a:txBody>
                    <a:bodyPr/>
                    <a:lstStyle/>
                    <a:p>
                      <a:pPr algn="ctr"/>
                      <a:r>
                        <a:rPr lang="en-IN" sz="1600" dirty="0" smtClean="0">
                          <a:latin typeface="Times New Roman" panose="02020603050405020304" pitchFamily="18" charset="0"/>
                          <a:cs typeface="Times New Roman" panose="02020603050405020304" pitchFamily="18" charset="0"/>
                        </a:rPr>
                        <a:t>Companies with -</a:t>
                      </a:r>
                      <a:r>
                        <a:rPr lang="en-IN" sz="1600" dirty="0" err="1" smtClean="0">
                          <a:latin typeface="Times New Roman" panose="02020603050405020304" pitchFamily="18" charset="0"/>
                          <a:cs typeface="Times New Roman" panose="02020603050405020304" pitchFamily="18" charset="0"/>
                        </a:rPr>
                        <a:t>ve</a:t>
                      </a:r>
                      <a:r>
                        <a:rPr lang="en-IN" sz="1600" dirty="0" smtClean="0">
                          <a:latin typeface="Times New Roman" panose="02020603050405020304" pitchFamily="18" charset="0"/>
                          <a:cs typeface="Times New Roman" panose="02020603050405020304" pitchFamily="18" charset="0"/>
                        </a:rPr>
                        <a:t> response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tc>
              </a:tr>
              <a:tr h="794847">
                <a:tc>
                  <a:txBody>
                    <a:bodyPr/>
                    <a:lstStyle/>
                    <a:p>
                      <a:pPr algn="ctr"/>
                      <a:r>
                        <a:rPr lang="en-IN" sz="1600" dirty="0" smtClean="0">
                          <a:latin typeface="Times New Roman" panose="02020603050405020304" pitchFamily="18" charset="0"/>
                          <a:cs typeface="Times New Roman" panose="02020603050405020304" pitchFamily="18" charset="0"/>
                        </a:rPr>
                        <a:t>Companies with no response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7" name="Chart 6"/>
          <p:cNvGraphicFramePr/>
          <p:nvPr>
            <p:extLst>
              <p:ext uri="{D42A27DB-BD31-4B8C-83A1-F6EECF244321}">
                <p14:modId xmlns:p14="http://schemas.microsoft.com/office/powerpoint/2010/main" val="2643794843"/>
              </p:ext>
            </p:extLst>
          </p:nvPr>
        </p:nvGraphicFramePr>
        <p:xfrm>
          <a:off x="4788569" y="1657183"/>
          <a:ext cx="6321926" cy="41781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397546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292" y="341257"/>
            <a:ext cx="10515600" cy="801743"/>
          </a:xfrm>
        </p:spPr>
        <p:txBody>
          <a:bodyPr>
            <a:normAutofit/>
          </a:bodyPr>
          <a:lstStyle/>
          <a:p>
            <a:pPr algn="ctr"/>
            <a:r>
              <a:rPr lang="en-IN" sz="4000" dirty="0">
                <a:latin typeface="Times New Roman" panose="02020603050405020304" pitchFamily="18" charset="0"/>
                <a:cs typeface="Times New Roman" panose="02020603050405020304" pitchFamily="18" charset="0"/>
              </a:rPr>
              <a:t>Opening status</a:t>
            </a:r>
            <a:endParaRPr lang="en-IN" sz="4000" dirty="0"/>
          </a:p>
        </p:txBody>
      </p:sp>
      <p:graphicFrame>
        <p:nvGraphicFramePr>
          <p:cNvPr id="7" name="Chart 6"/>
          <p:cNvGraphicFramePr/>
          <p:nvPr>
            <p:extLst>
              <p:ext uri="{D42A27DB-BD31-4B8C-83A1-F6EECF244321}">
                <p14:modId xmlns:p14="http://schemas.microsoft.com/office/powerpoint/2010/main" val="2938321583"/>
              </p:ext>
            </p:extLst>
          </p:nvPr>
        </p:nvGraphicFramePr>
        <p:xfrm>
          <a:off x="2044032" y="1323474"/>
          <a:ext cx="8128000" cy="44539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308957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292" y="341257"/>
            <a:ext cx="10515600" cy="849869"/>
          </a:xfrm>
        </p:spPr>
        <p:txBody>
          <a:bodyPr>
            <a:normAutofit/>
          </a:bodyPr>
          <a:lstStyle/>
          <a:p>
            <a:pPr algn="ctr"/>
            <a:r>
              <a:rPr lang="en-IN" sz="4000" dirty="0">
                <a:latin typeface="Times New Roman" panose="02020603050405020304" pitchFamily="18" charset="0"/>
                <a:cs typeface="Times New Roman" panose="02020603050405020304" pitchFamily="18" charset="0"/>
              </a:rPr>
              <a:t>Sector Wise company Distribution</a:t>
            </a:r>
            <a:endParaRPr lang="en-IN" sz="4000" dirty="0"/>
          </a:p>
        </p:txBody>
      </p:sp>
      <p:graphicFrame>
        <p:nvGraphicFramePr>
          <p:cNvPr id="11" name="Chart 10"/>
          <p:cNvGraphicFramePr/>
          <p:nvPr>
            <p:extLst>
              <p:ext uri="{D42A27DB-BD31-4B8C-83A1-F6EECF244321}">
                <p14:modId xmlns:p14="http://schemas.microsoft.com/office/powerpoint/2010/main" val="4235480976"/>
              </p:ext>
            </p:extLst>
          </p:nvPr>
        </p:nvGraphicFramePr>
        <p:xfrm>
          <a:off x="2032000" y="1347537"/>
          <a:ext cx="8128000" cy="47907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159151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387" y="437510"/>
            <a:ext cx="10515600" cy="717522"/>
          </a:xfrm>
        </p:spPr>
        <p:txBody>
          <a:bodyPr>
            <a:normAutofit/>
          </a:bodyPr>
          <a:lstStyle/>
          <a:p>
            <a:pPr algn="ctr"/>
            <a:r>
              <a:rPr lang="en-IN" sz="4000" dirty="0">
                <a:latin typeface="Times New Roman" panose="02020603050405020304" pitchFamily="18" charset="0"/>
                <a:cs typeface="Times New Roman" panose="02020603050405020304" pitchFamily="18" charset="0"/>
              </a:rPr>
              <a:t>Size of the company (Revenue)</a:t>
            </a:r>
            <a:endParaRPr lang="en-IN" sz="4000" dirty="0"/>
          </a:p>
        </p:txBody>
      </p:sp>
      <p:graphicFrame>
        <p:nvGraphicFramePr>
          <p:cNvPr id="7" name="Chart 6"/>
          <p:cNvGraphicFramePr/>
          <p:nvPr>
            <p:extLst>
              <p:ext uri="{D42A27DB-BD31-4B8C-83A1-F6EECF244321}">
                <p14:modId xmlns:p14="http://schemas.microsoft.com/office/powerpoint/2010/main" val="1998755039"/>
              </p:ext>
            </p:extLst>
          </p:nvPr>
        </p:nvGraphicFramePr>
        <p:xfrm>
          <a:off x="2080126" y="1672389"/>
          <a:ext cx="8128000" cy="46103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810256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292" y="341258"/>
            <a:ext cx="10515600" cy="897996"/>
          </a:xfrm>
        </p:spPr>
        <p:txBody>
          <a:bodyPr>
            <a:normAutofit/>
          </a:bodyPr>
          <a:lstStyle/>
          <a:p>
            <a:pPr algn="ctr"/>
            <a:r>
              <a:rPr lang="en-IN" sz="4000" dirty="0">
                <a:latin typeface="Times New Roman" panose="02020603050405020304" pitchFamily="18" charset="0"/>
                <a:cs typeface="Times New Roman" panose="02020603050405020304" pitchFamily="18" charset="0"/>
              </a:rPr>
              <a:t>Size of the company(Employees)</a:t>
            </a:r>
            <a:endParaRPr lang="en-IN" sz="4000" dirty="0"/>
          </a:p>
        </p:txBody>
      </p:sp>
      <p:graphicFrame>
        <p:nvGraphicFramePr>
          <p:cNvPr id="7" name="Chart 6"/>
          <p:cNvGraphicFramePr/>
          <p:nvPr>
            <p:extLst>
              <p:ext uri="{D42A27DB-BD31-4B8C-83A1-F6EECF244321}">
                <p14:modId xmlns:p14="http://schemas.microsoft.com/office/powerpoint/2010/main" val="3592737833"/>
              </p:ext>
            </p:extLst>
          </p:nvPr>
        </p:nvGraphicFramePr>
        <p:xfrm>
          <a:off x="1659021" y="1588168"/>
          <a:ext cx="8128000" cy="47787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51792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197" y="617983"/>
            <a:ext cx="10515600" cy="885965"/>
          </a:xfrm>
        </p:spPr>
        <p:txBody>
          <a:bodyPr>
            <a:normAutofit fontScale="90000"/>
          </a:bodyPr>
          <a:lstStyle/>
          <a:p>
            <a:pPr algn="ctr"/>
            <a:r>
              <a:rPr lang="en-IN" sz="4000" dirty="0">
                <a:latin typeface="Times New Roman" panose="02020603050405020304" pitchFamily="18" charset="0"/>
                <a:cs typeface="Times New Roman" panose="02020603050405020304" pitchFamily="18" charset="0"/>
              </a:rPr>
              <a:t>Status of Companies approached for their respective openings</a:t>
            </a:r>
            <a:endParaRPr lang="en-IN" sz="4000" dirty="0"/>
          </a:p>
        </p:txBody>
      </p:sp>
      <p:sp>
        <p:nvSpPr>
          <p:cNvPr id="3" name="Rectangle 2"/>
          <p:cNvSpPr/>
          <p:nvPr/>
        </p:nvSpPr>
        <p:spPr>
          <a:xfrm>
            <a:off x="3951823" y="3244334"/>
            <a:ext cx="444224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No company has been approached in </a:t>
            </a:r>
            <a:r>
              <a:rPr lang="en-IN" dirty="0" smtClean="0">
                <a:latin typeface="Times New Roman" panose="02020603050405020304" pitchFamily="18" charset="0"/>
                <a:cs typeface="Times New Roman" panose="02020603050405020304" pitchFamily="18" charset="0"/>
              </a:rPr>
              <a:t>Belgium</a:t>
            </a:r>
            <a:endParaRPr lang="en-IN" dirty="0"/>
          </a:p>
        </p:txBody>
      </p:sp>
    </p:spTree>
    <p:extLst>
      <p:ext uri="{BB962C8B-B14F-4D97-AF65-F5344CB8AC3E}">
        <p14:creationId xmlns:p14="http://schemas.microsoft.com/office/powerpoint/2010/main" val="7554954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067" y="497396"/>
            <a:ext cx="10515600" cy="312821"/>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Comparative study</a:t>
            </a:r>
            <a:br>
              <a:rPr lang="en-IN" dirty="0">
                <a:latin typeface="Times New Roman" panose="02020603050405020304" pitchFamily="18" charset="0"/>
                <a:cs typeface="Times New Roman" panose="02020603050405020304" pitchFamily="18" charset="0"/>
              </a:rPr>
            </a:br>
            <a:endParaRPr lang="en-IN" dirty="0"/>
          </a:p>
        </p:txBody>
      </p:sp>
      <p:sp>
        <p:nvSpPr>
          <p:cNvPr id="3" name="TextBox 2"/>
          <p:cNvSpPr txBox="1"/>
          <p:nvPr/>
        </p:nvSpPr>
        <p:spPr>
          <a:xfrm>
            <a:off x="837067" y="541103"/>
            <a:ext cx="10701523" cy="369332"/>
          </a:xfrm>
          <a:prstGeom prst="rect">
            <a:avLst/>
          </a:prstGeom>
          <a:noFill/>
        </p:spPr>
        <p:txBody>
          <a:bodyPr wrap="square" rtlCol="0">
            <a:spAutoFit/>
          </a:bodyPr>
          <a:lstStyle/>
          <a:p>
            <a:pPr algn="ctr"/>
            <a:r>
              <a:rPr lang="en-IN" dirty="0" smtClean="0">
                <a:latin typeface="Times New Roman" panose="02020603050405020304" pitchFamily="18" charset="0"/>
                <a:cs typeface="Times New Roman" panose="02020603050405020304" pitchFamily="18" charset="0"/>
              </a:rPr>
              <a:t>Metrics we have selected for comparison are as follows </a:t>
            </a:r>
            <a:endParaRPr lang="en-IN" dirty="0">
              <a:latin typeface="Times New Roman" panose="02020603050405020304" pitchFamily="18" charset="0"/>
              <a:cs typeface="Times New Roman" panose="02020603050405020304" pitchFamily="18" charset="0"/>
            </a:endParaRPr>
          </a:p>
        </p:txBody>
      </p:sp>
      <p:graphicFrame>
        <p:nvGraphicFramePr>
          <p:cNvPr id="5" name="Diagram 4"/>
          <p:cNvGraphicFramePr/>
          <p:nvPr>
            <p:extLst>
              <p:ext uri="{D42A27DB-BD31-4B8C-83A1-F6EECF244321}">
                <p14:modId xmlns:p14="http://schemas.microsoft.com/office/powerpoint/2010/main" val="2084251404"/>
              </p:ext>
            </p:extLst>
          </p:nvPr>
        </p:nvGraphicFramePr>
        <p:xfrm>
          <a:off x="1612230" y="1002633"/>
          <a:ext cx="6171894" cy="2092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1566072475"/>
              </p:ext>
            </p:extLst>
          </p:nvPr>
        </p:nvGraphicFramePr>
        <p:xfrm>
          <a:off x="1672488" y="3577591"/>
          <a:ext cx="5126897" cy="22370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TextBox 3"/>
          <p:cNvSpPr txBox="1"/>
          <p:nvPr/>
        </p:nvSpPr>
        <p:spPr>
          <a:xfrm>
            <a:off x="7307178" y="926478"/>
            <a:ext cx="3593432" cy="1107996"/>
          </a:xfrm>
          <a:prstGeom prst="rect">
            <a:avLst/>
          </a:prstGeom>
          <a:noFill/>
        </p:spPr>
        <p:txBody>
          <a:bodyPr wrap="square" rtlCol="0">
            <a:spAutoFit/>
          </a:bodyPr>
          <a:lstStyle/>
          <a:p>
            <a:pPr algn="ctr"/>
            <a:r>
              <a:rPr lang="en-IN" sz="1200" i="1" dirty="0">
                <a:latin typeface="Times New Roman" panose="02020603050405020304" pitchFamily="18" charset="0"/>
                <a:cs typeface="Times New Roman" panose="02020603050405020304" pitchFamily="18" charset="0"/>
              </a:rPr>
              <a:t>Demographic dividend occurs when the proportion of working people in the total population is high because this indicates that more people have the potential to be productive and contribute to growth of the economy</a:t>
            </a:r>
            <a:r>
              <a:rPr lang="en-IN" sz="1200"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36556322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411033605"/>
              </p:ext>
            </p:extLst>
          </p:nvPr>
        </p:nvGraphicFramePr>
        <p:xfrm>
          <a:off x="1" y="799575"/>
          <a:ext cx="11253936" cy="5787903"/>
        </p:xfrm>
        <a:graphic>
          <a:graphicData uri="http://schemas.openxmlformats.org/drawingml/2006/table">
            <a:tbl>
              <a:tblPr firstRow="1" bandRow="1">
                <a:tableStyleId>{5C22544A-7EE6-4342-B048-85BDC9FD1C3A}</a:tableStyleId>
              </a:tblPr>
              <a:tblGrid>
                <a:gridCol w="1188496"/>
                <a:gridCol w="1437920"/>
                <a:gridCol w="1437920"/>
                <a:gridCol w="1437920"/>
                <a:gridCol w="1437920"/>
                <a:gridCol w="1437920"/>
                <a:gridCol w="1437920"/>
                <a:gridCol w="1437920"/>
              </a:tblGrid>
              <a:tr h="654087">
                <a:tc>
                  <a:txBody>
                    <a:bodyPr/>
                    <a:lstStyle/>
                    <a:p>
                      <a:pPr algn="ctr"/>
                      <a:r>
                        <a:rPr lang="en-IN" sz="1400" dirty="0" smtClean="0">
                          <a:latin typeface="Times New Roman" panose="02020603050405020304" pitchFamily="18" charset="0"/>
                          <a:cs typeface="Times New Roman" panose="02020603050405020304" pitchFamily="18" charset="0"/>
                        </a:rPr>
                        <a:t>Metrics</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endParaRPr lang="en-IN" sz="1400" dirty="0">
                        <a:latin typeface="Times New Roman" panose="02020603050405020304" pitchFamily="18" charset="0"/>
                        <a:cs typeface="Times New Roman" panose="02020603050405020304" pitchFamily="18" charset="0"/>
                      </a:endParaRPr>
                    </a:p>
                  </a:txBody>
                  <a:tcPr/>
                </a:tc>
                <a:tc>
                  <a:txBody>
                    <a:bodyPr/>
                    <a:lstStyle/>
                    <a:p>
                      <a:pPr algn="ctr"/>
                      <a:endParaRPr lang="en-IN" sz="1400" dirty="0">
                        <a:latin typeface="Times New Roman" panose="02020603050405020304" pitchFamily="18" charset="0"/>
                        <a:cs typeface="Times New Roman" panose="02020603050405020304" pitchFamily="18" charset="0"/>
                      </a:endParaRPr>
                    </a:p>
                  </a:txBody>
                  <a:tcPr/>
                </a:tc>
                <a:tc>
                  <a:txBody>
                    <a:bodyPr/>
                    <a:lstStyle/>
                    <a:p>
                      <a:pPr algn="ctr"/>
                      <a:endParaRPr lang="en-IN" sz="1400" dirty="0">
                        <a:latin typeface="Times New Roman" panose="02020603050405020304" pitchFamily="18" charset="0"/>
                        <a:cs typeface="Times New Roman" panose="02020603050405020304" pitchFamily="18" charset="0"/>
                      </a:endParaRPr>
                    </a:p>
                  </a:txBody>
                  <a:tcPr/>
                </a:tc>
                <a:tc>
                  <a:txBody>
                    <a:bodyPr/>
                    <a:lstStyle/>
                    <a:p>
                      <a:pPr algn="ctr"/>
                      <a:endParaRPr lang="en-IN" sz="1400" dirty="0">
                        <a:latin typeface="Times New Roman" panose="02020603050405020304" pitchFamily="18" charset="0"/>
                        <a:cs typeface="Times New Roman" panose="02020603050405020304" pitchFamily="18" charset="0"/>
                      </a:endParaRPr>
                    </a:p>
                  </a:txBody>
                  <a:tcPr/>
                </a:tc>
                <a:tc>
                  <a:txBody>
                    <a:bodyPr/>
                    <a:lstStyle/>
                    <a:p>
                      <a:pPr algn="ctr"/>
                      <a:endParaRPr lang="en-IN" sz="1400">
                        <a:latin typeface="Times New Roman" panose="02020603050405020304" pitchFamily="18" charset="0"/>
                        <a:cs typeface="Times New Roman" panose="02020603050405020304" pitchFamily="18" charset="0"/>
                      </a:endParaRPr>
                    </a:p>
                  </a:txBody>
                  <a:tcPr/>
                </a:tc>
                <a:tc>
                  <a:txBody>
                    <a:bodyPr/>
                    <a:lstStyle/>
                    <a:p>
                      <a:pPr algn="ctr"/>
                      <a:endParaRPr lang="en-IN" sz="1400">
                        <a:latin typeface="Times New Roman" panose="02020603050405020304" pitchFamily="18" charset="0"/>
                        <a:cs typeface="Times New Roman" panose="02020603050405020304" pitchFamily="18" charset="0"/>
                      </a:endParaRPr>
                    </a:p>
                  </a:txBody>
                  <a:tcPr/>
                </a:tc>
                <a:tc>
                  <a:txBody>
                    <a:bodyPr/>
                    <a:lstStyle/>
                    <a:p>
                      <a:pPr algn="ctr"/>
                      <a:endParaRPr lang="en-IN" sz="1400" dirty="0">
                        <a:latin typeface="Times New Roman" panose="02020603050405020304" pitchFamily="18" charset="0"/>
                        <a:cs typeface="Times New Roman" panose="02020603050405020304" pitchFamily="18" charset="0"/>
                      </a:endParaRPr>
                    </a:p>
                  </a:txBody>
                  <a:tcPr/>
                </a:tc>
              </a:tr>
              <a:tr h="10453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smtClean="0">
                          <a:latin typeface="Times New Roman" panose="02020603050405020304" pitchFamily="18" charset="0"/>
                          <a:cs typeface="Times New Roman" panose="02020603050405020304" pitchFamily="18" charset="0"/>
                        </a:rPr>
                        <a:t>Population Growth (∆)</a:t>
                      </a:r>
                    </a:p>
                    <a:p>
                      <a:pPr algn="ct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smtClean="0">
                          <a:latin typeface="Times New Roman" panose="02020603050405020304" pitchFamily="18" charset="0"/>
                          <a:cs typeface="Times New Roman" panose="02020603050405020304" pitchFamily="18" charset="0"/>
                        </a:rPr>
                        <a:t>0.61%</a:t>
                      </a:r>
                    </a:p>
                    <a:p>
                      <a:pPr algn="ct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b="0" i="0" kern="1200" dirty="0" smtClean="0">
                          <a:solidFill>
                            <a:schemeClr val="dk1"/>
                          </a:solidFill>
                          <a:effectLst/>
                          <a:latin typeface="Times New Roman" panose="02020603050405020304" pitchFamily="18" charset="0"/>
                          <a:ea typeface="+mn-ea"/>
                          <a:cs typeface="Times New Roman" panose="02020603050405020304" pitchFamily="18" charset="0"/>
                        </a:rPr>
                        <a:t>0.5%</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b="0" i="0" kern="1200" dirty="0" smtClean="0">
                          <a:solidFill>
                            <a:schemeClr val="dk1"/>
                          </a:solidFill>
                          <a:effectLst/>
                          <a:latin typeface="Times New Roman" panose="02020603050405020304" pitchFamily="18" charset="0"/>
                          <a:ea typeface="+mn-ea"/>
                          <a:cs typeface="Times New Roman" panose="02020603050405020304" pitchFamily="18" charset="0"/>
                        </a:rPr>
                        <a:t>0.6%</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b="0" i="0" kern="1200" dirty="0" smtClean="0">
                          <a:solidFill>
                            <a:schemeClr val="dk1"/>
                          </a:solidFill>
                          <a:effectLst/>
                          <a:latin typeface="Times New Roman" panose="02020603050405020304" pitchFamily="18" charset="0"/>
                          <a:ea typeface="+mn-ea"/>
                          <a:cs typeface="Times New Roman" panose="02020603050405020304" pitchFamily="18" charset="0"/>
                        </a:rPr>
                        <a:t>-0.2%</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b="0" i="0" kern="1200" dirty="0" smtClean="0">
                          <a:solidFill>
                            <a:schemeClr val="dk1"/>
                          </a:solidFill>
                          <a:effectLst/>
                          <a:latin typeface="Times New Roman" panose="02020603050405020304" pitchFamily="18" charset="0"/>
                          <a:ea typeface="+mn-ea"/>
                          <a:cs typeface="Times New Roman" panose="02020603050405020304" pitchFamily="18" charset="0"/>
                        </a:rPr>
                        <a:t>-0.0%</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b="0" i="0" kern="1200" dirty="0" smtClean="0">
                          <a:solidFill>
                            <a:schemeClr val="dk1"/>
                          </a:solidFill>
                          <a:effectLst/>
                          <a:latin typeface="Times New Roman" panose="02020603050405020304" pitchFamily="18" charset="0"/>
                          <a:ea typeface="+mn-ea"/>
                          <a:cs typeface="Times New Roman" panose="02020603050405020304" pitchFamily="18" charset="0"/>
                        </a:rPr>
                        <a:t>1.1%</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b="0" i="0" kern="1200" dirty="0" smtClean="0">
                          <a:solidFill>
                            <a:schemeClr val="dk1"/>
                          </a:solidFill>
                          <a:effectLst/>
                          <a:latin typeface="Times New Roman" panose="02020603050405020304" pitchFamily="18" charset="0"/>
                          <a:ea typeface="+mn-ea"/>
                          <a:cs typeface="Times New Roman" panose="02020603050405020304" pitchFamily="18" charset="0"/>
                        </a:rPr>
                        <a:t>0.5%</a:t>
                      </a:r>
                      <a:endParaRPr lang="en-IN" sz="1400" dirty="0">
                        <a:latin typeface="Times New Roman" panose="02020603050405020304" pitchFamily="18" charset="0"/>
                        <a:cs typeface="Times New Roman" panose="02020603050405020304" pitchFamily="18" charset="0"/>
                      </a:endParaRPr>
                    </a:p>
                  </a:txBody>
                  <a:tcPr/>
                </a:tc>
              </a:tr>
              <a:tr h="15246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smtClean="0">
                          <a:latin typeface="Times New Roman" panose="02020603050405020304" pitchFamily="18" charset="0"/>
                          <a:cs typeface="Times New Roman" panose="02020603050405020304" pitchFamily="18" charset="0"/>
                        </a:rPr>
                        <a:t>Population Age mix</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smtClean="0">
                          <a:latin typeface="Times New Roman" panose="02020603050405020304" pitchFamily="18" charset="0"/>
                          <a:cs typeface="Times New Roman" panose="02020603050405020304" pitchFamily="18" charset="0"/>
                        </a:rPr>
                        <a:t>0-15</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smtClean="0">
                          <a:latin typeface="Times New Roman" panose="02020603050405020304" pitchFamily="18" charset="0"/>
                          <a:cs typeface="Times New Roman" panose="02020603050405020304" pitchFamily="18" charset="0"/>
                        </a:rPr>
                        <a:t>16-64</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smtClean="0">
                          <a:latin typeface="Times New Roman" panose="02020603050405020304" pitchFamily="18" charset="0"/>
                          <a:cs typeface="Times New Roman" panose="02020603050405020304" pitchFamily="18" charset="0"/>
                        </a:rPr>
                        <a:t>Over 65</a:t>
                      </a:r>
                    </a:p>
                    <a:p>
                      <a:pPr algn="ctr"/>
                      <a:endParaRPr lang="en-IN" sz="1400" dirty="0">
                        <a:latin typeface="Times New Roman" panose="02020603050405020304" pitchFamily="18" charset="0"/>
                        <a:cs typeface="Times New Roman" panose="02020603050405020304" pitchFamily="18" charset="0"/>
                      </a:endParaRPr>
                    </a:p>
                  </a:txBody>
                  <a:tcPr/>
                </a:tc>
                <a:tc>
                  <a:txBody>
                    <a:bodyPr/>
                    <a:lstStyle/>
                    <a:p>
                      <a:pPr algn="ctr"/>
                      <a:endParaRPr lang="en-IN" sz="1400" dirty="0" smtClean="0">
                        <a:latin typeface="Times New Roman" panose="02020603050405020304" pitchFamily="18" charset="0"/>
                        <a:cs typeface="Times New Roman" panose="02020603050405020304" pitchFamily="18" charset="0"/>
                      </a:endParaRPr>
                    </a:p>
                    <a:p>
                      <a:pPr algn="ctr"/>
                      <a:endParaRPr lang="en-IN" sz="1400" dirty="0" smtClean="0">
                        <a:latin typeface="Times New Roman" panose="02020603050405020304" pitchFamily="18" charset="0"/>
                        <a:cs typeface="Times New Roman" panose="02020603050405020304" pitchFamily="18" charset="0"/>
                      </a:endParaRPr>
                    </a:p>
                    <a:p>
                      <a:pPr algn="ctr"/>
                      <a:r>
                        <a:rPr lang="en-IN" sz="1400" dirty="0" smtClean="0">
                          <a:latin typeface="Times New Roman" panose="02020603050405020304" pitchFamily="18" charset="0"/>
                          <a:cs typeface="Times New Roman" panose="02020603050405020304" pitchFamily="18" charset="0"/>
                        </a:rPr>
                        <a:t>18.8%</a:t>
                      </a:r>
                    </a:p>
                    <a:p>
                      <a:pPr algn="ctr"/>
                      <a:r>
                        <a:rPr lang="en-IN" sz="1400" dirty="0" smtClean="0">
                          <a:latin typeface="Times New Roman" panose="02020603050405020304" pitchFamily="18" charset="0"/>
                          <a:cs typeface="Times New Roman" panose="02020603050405020304" pitchFamily="18" charset="0"/>
                        </a:rPr>
                        <a:t>63.5%</a:t>
                      </a:r>
                    </a:p>
                    <a:p>
                      <a:pPr algn="ctr"/>
                      <a:r>
                        <a:rPr lang="en-IN" sz="1400" dirty="0" smtClean="0">
                          <a:latin typeface="Times New Roman" panose="02020603050405020304" pitchFamily="18" charset="0"/>
                          <a:cs typeface="Times New Roman" panose="02020603050405020304" pitchFamily="18" charset="0"/>
                        </a:rPr>
                        <a:t>17.7%</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endParaRPr lang="en-IN" sz="1400" dirty="0" smtClean="0">
                        <a:latin typeface="Times New Roman" panose="02020603050405020304" pitchFamily="18" charset="0"/>
                        <a:cs typeface="Times New Roman" panose="02020603050405020304" pitchFamily="18" charset="0"/>
                      </a:endParaRPr>
                    </a:p>
                    <a:p>
                      <a:pPr algn="ctr"/>
                      <a:endParaRPr lang="en-IN" sz="1400" dirty="0" smtClean="0">
                        <a:latin typeface="Times New Roman" panose="02020603050405020304" pitchFamily="18" charset="0"/>
                        <a:cs typeface="Times New Roman" panose="02020603050405020304" pitchFamily="18" charset="0"/>
                      </a:endParaRPr>
                    </a:p>
                    <a:p>
                      <a:pPr algn="ctr"/>
                      <a:r>
                        <a:rPr lang="en-IN" sz="1400" dirty="0" smtClean="0">
                          <a:latin typeface="Times New Roman" panose="02020603050405020304" pitchFamily="18" charset="0"/>
                          <a:cs typeface="Times New Roman" panose="02020603050405020304" pitchFamily="18" charset="0"/>
                        </a:rPr>
                        <a:t>13.9%</a:t>
                      </a:r>
                    </a:p>
                    <a:p>
                      <a:pPr algn="ctr"/>
                      <a:r>
                        <a:rPr lang="en-IN" sz="1400" dirty="0" smtClean="0">
                          <a:latin typeface="Times New Roman" panose="02020603050405020304" pitchFamily="18" charset="0"/>
                          <a:cs typeface="Times New Roman" panose="02020603050405020304" pitchFamily="18" charset="0"/>
                        </a:rPr>
                        <a:t>66.1%</a:t>
                      </a:r>
                    </a:p>
                    <a:p>
                      <a:pPr algn="ctr"/>
                      <a:r>
                        <a:rPr lang="en-IN" sz="1400" dirty="0" smtClean="0">
                          <a:latin typeface="Times New Roman" panose="02020603050405020304" pitchFamily="18" charset="0"/>
                          <a:cs typeface="Times New Roman" panose="02020603050405020304" pitchFamily="18" charset="0"/>
                        </a:rPr>
                        <a:t>19.6%</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endParaRPr lang="en-IN" sz="1400" dirty="0" smtClean="0">
                        <a:latin typeface="Times New Roman" panose="02020603050405020304" pitchFamily="18" charset="0"/>
                        <a:cs typeface="Times New Roman" panose="02020603050405020304" pitchFamily="18" charset="0"/>
                      </a:endParaRPr>
                    </a:p>
                    <a:p>
                      <a:pPr algn="ctr"/>
                      <a:endParaRPr lang="en-IN" sz="1400" dirty="0" smtClean="0">
                        <a:latin typeface="Times New Roman" panose="02020603050405020304" pitchFamily="18" charset="0"/>
                        <a:cs typeface="Times New Roman" panose="02020603050405020304" pitchFamily="18" charset="0"/>
                      </a:endParaRPr>
                    </a:p>
                    <a:p>
                      <a:pPr algn="ctr"/>
                      <a:r>
                        <a:rPr lang="en-IN" sz="1400" dirty="0" smtClean="0">
                          <a:latin typeface="Times New Roman" panose="02020603050405020304" pitchFamily="18" charset="0"/>
                          <a:cs typeface="Times New Roman" panose="02020603050405020304" pitchFamily="18" charset="0"/>
                        </a:rPr>
                        <a:t>18.1%</a:t>
                      </a:r>
                    </a:p>
                    <a:p>
                      <a:pPr algn="ctr"/>
                      <a:r>
                        <a:rPr lang="en-IN" sz="1400" dirty="0" smtClean="0">
                          <a:latin typeface="Times New Roman" panose="02020603050405020304" pitchFamily="18" charset="0"/>
                          <a:cs typeface="Times New Roman" panose="02020603050405020304" pitchFamily="18" charset="0"/>
                        </a:rPr>
                        <a:t>65.8%</a:t>
                      </a:r>
                    </a:p>
                    <a:p>
                      <a:pPr algn="ctr"/>
                      <a:r>
                        <a:rPr lang="en-IN" sz="1400" dirty="0" smtClean="0">
                          <a:latin typeface="Times New Roman" panose="02020603050405020304" pitchFamily="18" charset="0"/>
                          <a:cs typeface="Times New Roman" panose="02020603050405020304" pitchFamily="18" charset="0"/>
                        </a:rPr>
                        <a:t>16.1%</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endParaRPr lang="en-IN" sz="1400" dirty="0" smtClean="0">
                        <a:latin typeface="Times New Roman" panose="02020603050405020304" pitchFamily="18" charset="0"/>
                        <a:cs typeface="Times New Roman" panose="02020603050405020304" pitchFamily="18" charset="0"/>
                      </a:endParaRPr>
                    </a:p>
                    <a:p>
                      <a:pPr algn="ctr"/>
                      <a:endParaRPr lang="en-IN" sz="1400" dirty="0" smtClean="0">
                        <a:latin typeface="Times New Roman" panose="02020603050405020304" pitchFamily="18" charset="0"/>
                        <a:cs typeface="Times New Roman" panose="02020603050405020304" pitchFamily="18" charset="0"/>
                      </a:endParaRPr>
                    </a:p>
                    <a:p>
                      <a:pPr algn="ctr"/>
                      <a:r>
                        <a:rPr lang="en-IN" sz="1400" dirty="0" smtClean="0">
                          <a:latin typeface="Times New Roman" panose="02020603050405020304" pitchFamily="18" charset="0"/>
                          <a:cs typeface="Times New Roman" panose="02020603050405020304" pitchFamily="18" charset="0"/>
                        </a:rPr>
                        <a:t>15%</a:t>
                      </a:r>
                    </a:p>
                    <a:p>
                      <a:pPr algn="ctr"/>
                      <a:r>
                        <a:rPr lang="en-IN" sz="1400" dirty="0" smtClean="0">
                          <a:latin typeface="Times New Roman" panose="02020603050405020304" pitchFamily="18" charset="0"/>
                          <a:cs typeface="Times New Roman" panose="02020603050405020304" pitchFamily="18" charset="0"/>
                        </a:rPr>
                        <a:t>69.3%</a:t>
                      </a:r>
                    </a:p>
                    <a:p>
                      <a:pPr algn="ctr"/>
                      <a:r>
                        <a:rPr lang="en-IN" sz="1400" dirty="0" smtClean="0">
                          <a:latin typeface="Times New Roman" panose="02020603050405020304" pitchFamily="18" charset="0"/>
                          <a:cs typeface="Times New Roman" panose="02020603050405020304" pitchFamily="18" charset="0"/>
                        </a:rPr>
                        <a:t>15.8%</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endParaRPr lang="en-IN" sz="1400" dirty="0" smtClean="0">
                        <a:latin typeface="Times New Roman" panose="02020603050405020304" pitchFamily="18" charset="0"/>
                        <a:cs typeface="Times New Roman" panose="02020603050405020304" pitchFamily="18" charset="0"/>
                      </a:endParaRPr>
                    </a:p>
                    <a:p>
                      <a:pPr algn="ctr"/>
                      <a:endParaRPr lang="en-IN" sz="1400" dirty="0" smtClean="0">
                        <a:latin typeface="Times New Roman" panose="02020603050405020304" pitchFamily="18" charset="0"/>
                        <a:cs typeface="Times New Roman" panose="02020603050405020304" pitchFamily="18" charset="0"/>
                      </a:endParaRPr>
                    </a:p>
                    <a:p>
                      <a:pPr algn="ctr"/>
                      <a:r>
                        <a:rPr lang="en-IN" sz="1400" dirty="0" smtClean="0">
                          <a:latin typeface="Times New Roman" panose="02020603050405020304" pitchFamily="18" charset="0"/>
                          <a:cs typeface="Times New Roman" panose="02020603050405020304" pitchFamily="18" charset="0"/>
                        </a:rPr>
                        <a:t>14.8%</a:t>
                      </a:r>
                    </a:p>
                    <a:p>
                      <a:pPr algn="ctr"/>
                      <a:r>
                        <a:rPr lang="en-IN" sz="1400" dirty="0" smtClean="0">
                          <a:latin typeface="Times New Roman" panose="02020603050405020304" pitchFamily="18" charset="0"/>
                          <a:cs typeface="Times New Roman" panose="02020603050405020304" pitchFamily="18" charset="0"/>
                        </a:rPr>
                        <a:t>71.7%</a:t>
                      </a:r>
                    </a:p>
                    <a:p>
                      <a:pPr algn="ctr"/>
                      <a:r>
                        <a:rPr lang="en-IN" sz="1400" dirty="0" smtClean="0">
                          <a:latin typeface="Times New Roman" panose="02020603050405020304" pitchFamily="18" charset="0"/>
                          <a:cs typeface="Times New Roman" panose="02020603050405020304" pitchFamily="18" charset="0"/>
                        </a:rPr>
                        <a:t>13.5%</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endParaRPr lang="en-IN" sz="1400" dirty="0" smtClean="0">
                        <a:latin typeface="Times New Roman" panose="02020603050405020304" pitchFamily="18" charset="0"/>
                        <a:cs typeface="Times New Roman" panose="02020603050405020304" pitchFamily="18" charset="0"/>
                      </a:endParaRPr>
                    </a:p>
                    <a:p>
                      <a:pPr algn="ctr"/>
                      <a:endParaRPr lang="en-IN" sz="1400" dirty="0" smtClean="0">
                        <a:latin typeface="Times New Roman" panose="02020603050405020304" pitchFamily="18" charset="0"/>
                        <a:cs typeface="Times New Roman" panose="02020603050405020304" pitchFamily="18" charset="0"/>
                      </a:endParaRPr>
                    </a:p>
                    <a:p>
                      <a:pPr algn="ctr"/>
                      <a:r>
                        <a:rPr lang="en-IN" sz="1400" dirty="0" smtClean="0">
                          <a:latin typeface="Times New Roman" panose="02020603050405020304" pitchFamily="18" charset="0"/>
                          <a:cs typeface="Times New Roman" panose="02020603050405020304" pitchFamily="18" charset="0"/>
                        </a:rPr>
                        <a:t>18.8%</a:t>
                      </a:r>
                    </a:p>
                    <a:p>
                      <a:pPr algn="ctr"/>
                      <a:r>
                        <a:rPr lang="en-IN" sz="1400" dirty="0" smtClean="0">
                          <a:latin typeface="Times New Roman" panose="02020603050405020304" pitchFamily="18" charset="0"/>
                          <a:cs typeface="Times New Roman" panose="02020603050405020304" pitchFamily="18" charset="0"/>
                        </a:rPr>
                        <a:t>66.2%</a:t>
                      </a:r>
                    </a:p>
                    <a:p>
                      <a:pPr algn="ctr"/>
                      <a:r>
                        <a:rPr lang="en-IN" sz="1400" dirty="0" smtClean="0">
                          <a:latin typeface="Times New Roman" panose="02020603050405020304" pitchFamily="18" charset="0"/>
                          <a:cs typeface="Times New Roman" panose="02020603050405020304" pitchFamily="18" charset="0"/>
                        </a:rPr>
                        <a:t>15.0%</a:t>
                      </a:r>
                    </a:p>
                    <a:p>
                      <a:pPr algn="ctr"/>
                      <a:endParaRPr lang="en-IN" sz="1400" dirty="0">
                        <a:latin typeface="Times New Roman" panose="02020603050405020304" pitchFamily="18" charset="0"/>
                        <a:cs typeface="Times New Roman" panose="02020603050405020304" pitchFamily="18" charset="0"/>
                      </a:endParaRPr>
                    </a:p>
                  </a:txBody>
                  <a:tcPr/>
                </a:tc>
                <a:tc>
                  <a:txBody>
                    <a:bodyPr/>
                    <a:lstStyle/>
                    <a:p>
                      <a:pPr algn="ctr"/>
                      <a:endParaRPr lang="en-IN" sz="1400" dirty="0" smtClean="0">
                        <a:latin typeface="Times New Roman" panose="02020603050405020304" pitchFamily="18" charset="0"/>
                        <a:cs typeface="Times New Roman" panose="02020603050405020304" pitchFamily="18" charset="0"/>
                      </a:endParaRPr>
                    </a:p>
                    <a:p>
                      <a:pPr algn="ctr"/>
                      <a:endParaRPr lang="en-IN" sz="1400" dirty="0" smtClean="0">
                        <a:latin typeface="Times New Roman" panose="02020603050405020304" pitchFamily="18" charset="0"/>
                        <a:cs typeface="Times New Roman" panose="02020603050405020304" pitchFamily="18" charset="0"/>
                      </a:endParaRPr>
                    </a:p>
                    <a:p>
                      <a:pPr algn="ctr"/>
                      <a:r>
                        <a:rPr lang="en-IN" sz="1400" dirty="0" smtClean="0">
                          <a:latin typeface="Times New Roman" panose="02020603050405020304" pitchFamily="18" charset="0"/>
                          <a:cs typeface="Times New Roman" panose="02020603050405020304" pitchFamily="18" charset="0"/>
                        </a:rPr>
                        <a:t>16.1%</a:t>
                      </a:r>
                    </a:p>
                    <a:p>
                      <a:pPr algn="ctr"/>
                      <a:r>
                        <a:rPr lang="en-IN" sz="1400" dirty="0" smtClean="0">
                          <a:latin typeface="Times New Roman" panose="02020603050405020304" pitchFamily="18" charset="0"/>
                          <a:cs typeface="Times New Roman" panose="02020603050405020304" pitchFamily="18" charset="0"/>
                        </a:rPr>
                        <a:t>66.3%</a:t>
                      </a:r>
                    </a:p>
                    <a:p>
                      <a:pPr algn="ctr"/>
                      <a:r>
                        <a:rPr lang="en-IN" sz="1400" dirty="0" smtClean="0">
                          <a:latin typeface="Times New Roman" panose="02020603050405020304" pitchFamily="18" charset="0"/>
                          <a:cs typeface="Times New Roman" panose="02020603050405020304" pitchFamily="18" charset="0"/>
                        </a:rPr>
                        <a:t>17.6%</a:t>
                      </a:r>
                    </a:p>
                    <a:p>
                      <a:pPr algn="ctr"/>
                      <a:endParaRPr lang="en-IN" sz="1400" dirty="0" smtClean="0">
                        <a:latin typeface="Times New Roman" panose="02020603050405020304" pitchFamily="18" charset="0"/>
                        <a:cs typeface="Times New Roman" panose="02020603050405020304" pitchFamily="18" charset="0"/>
                      </a:endParaRPr>
                    </a:p>
                  </a:txBody>
                  <a:tcPr/>
                </a:tc>
              </a:tr>
              <a:tr h="17591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smtClean="0">
                          <a:latin typeface="Times New Roman" panose="02020603050405020304" pitchFamily="18" charset="0"/>
                          <a:cs typeface="Times New Roman" panose="02020603050405020304" pitchFamily="18" charset="0"/>
                        </a:rPr>
                        <a:t>Ethnic  Markets</a:t>
                      </a:r>
                    </a:p>
                    <a:p>
                      <a:pPr algn="ct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smtClean="0">
                          <a:latin typeface="Times New Roman" panose="02020603050405020304" pitchFamily="18" charset="0"/>
                          <a:cs typeface="Times New Roman" panose="02020603050405020304" pitchFamily="18" charset="0"/>
                        </a:rPr>
                        <a:t>White British(87.1%),</a:t>
                      </a:r>
                      <a:r>
                        <a:rPr lang="en-IN" sz="1400" baseline="0" dirty="0" smtClean="0">
                          <a:latin typeface="Times New Roman" panose="02020603050405020304" pitchFamily="18" charset="0"/>
                          <a:cs typeface="Times New Roman" panose="02020603050405020304" pitchFamily="18" charset="0"/>
                        </a:rPr>
                        <a:t> Gypsy(0.1%), Asian(6.9%), Black British(3.0%)</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smtClean="0">
                          <a:latin typeface="Times New Roman" panose="02020603050405020304" pitchFamily="18" charset="0"/>
                          <a:cs typeface="Times New Roman" panose="02020603050405020304" pitchFamily="18" charset="0"/>
                        </a:rPr>
                        <a:t>German(80%), </a:t>
                      </a:r>
                      <a:r>
                        <a:rPr lang="en-IN" sz="1400" baseline="0" dirty="0" smtClean="0">
                          <a:latin typeface="Times New Roman" panose="02020603050405020304" pitchFamily="18" charset="0"/>
                          <a:cs typeface="Times New Roman" panose="02020603050405020304" pitchFamily="18" charset="0"/>
                        </a:rPr>
                        <a:t>Turk(3.7%), pole(1.9%), Russian(1.5%), Italian(1%), African(1%), Others(9.3%)</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smtClean="0">
                          <a:latin typeface="Times New Roman" panose="02020603050405020304" pitchFamily="18" charset="0"/>
                          <a:cs typeface="Times New Roman" panose="02020603050405020304" pitchFamily="18" charset="0"/>
                        </a:rPr>
                        <a:t>Danish(97%), Scandinavian(2%)</a:t>
                      </a:r>
                    </a:p>
                    <a:p>
                      <a:pPr algn="ctr"/>
                      <a:endParaRPr lang="en-IN" sz="1400" dirty="0" smtClean="0">
                        <a:latin typeface="Times New Roman" panose="02020603050405020304" pitchFamily="18" charset="0"/>
                        <a:cs typeface="Times New Roman" panose="02020603050405020304" pitchFamily="18" charset="0"/>
                      </a:endParaRPr>
                    </a:p>
                  </a:txBody>
                  <a:tcPr/>
                </a:tc>
                <a:tc>
                  <a:txBody>
                    <a:bodyPr/>
                    <a:lstStyle/>
                    <a:p>
                      <a:pPr algn="ctr"/>
                      <a:r>
                        <a:rPr lang="en-IN" sz="1400" dirty="0" smtClean="0">
                          <a:latin typeface="Times New Roman" panose="02020603050405020304" pitchFamily="18" charset="0"/>
                          <a:cs typeface="Times New Roman" panose="02020603050405020304" pitchFamily="18" charset="0"/>
                        </a:rPr>
                        <a:t>Hungarians(83.7%),</a:t>
                      </a:r>
                      <a:r>
                        <a:rPr lang="en-IN" sz="1400" baseline="0" dirty="0" smtClean="0">
                          <a:latin typeface="Times New Roman" panose="02020603050405020304" pitchFamily="18" charset="0"/>
                          <a:cs typeface="Times New Roman" panose="02020603050405020304" pitchFamily="18" charset="0"/>
                        </a:rPr>
                        <a:t> Romani(3.1%),</a:t>
                      </a:r>
                    </a:p>
                    <a:p>
                      <a:pPr algn="ctr"/>
                      <a:r>
                        <a:rPr lang="en-IN" sz="1400" baseline="0" dirty="0" smtClean="0">
                          <a:latin typeface="Times New Roman" panose="02020603050405020304" pitchFamily="18" charset="0"/>
                          <a:cs typeface="Times New Roman" panose="02020603050405020304" pitchFamily="18" charset="0"/>
                        </a:rPr>
                        <a:t>German(1.3%), Others or Undeclared(11.1%)</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smtClean="0">
                          <a:latin typeface="Times New Roman" panose="02020603050405020304" pitchFamily="18" charset="0"/>
                          <a:cs typeface="Times New Roman" panose="02020603050405020304" pitchFamily="18" charset="0"/>
                        </a:rPr>
                        <a:t>German(49,000), Belorussian(37,000),</a:t>
                      </a:r>
                      <a:r>
                        <a:rPr lang="en-IN" sz="1400" baseline="0" dirty="0" smtClean="0">
                          <a:latin typeface="Times New Roman" panose="02020603050405020304" pitchFamily="18" charset="0"/>
                          <a:cs typeface="Times New Roman" panose="02020603050405020304" pitchFamily="18" charset="0"/>
                        </a:rPr>
                        <a:t> Ukrainian(36,000), Roma(12,000),</a:t>
                      </a:r>
                    </a:p>
                    <a:p>
                      <a:pPr algn="ctr"/>
                      <a:r>
                        <a:rPr lang="en-IN" sz="1400" baseline="0" dirty="0" smtClean="0">
                          <a:latin typeface="Times New Roman" panose="02020603050405020304" pitchFamily="18" charset="0"/>
                          <a:cs typeface="Times New Roman" panose="02020603050405020304" pitchFamily="18" charset="0"/>
                        </a:rPr>
                        <a:t>Russian(8000)</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smtClean="0">
                          <a:latin typeface="Times New Roman" panose="02020603050405020304" pitchFamily="18" charset="0"/>
                          <a:cs typeface="Times New Roman" panose="02020603050405020304" pitchFamily="18" charset="0"/>
                        </a:rPr>
                        <a:t>Norwegian(94.4%),</a:t>
                      </a:r>
                      <a:r>
                        <a:rPr lang="en-IN" sz="1400" baseline="0" dirty="0" smtClean="0">
                          <a:latin typeface="Times New Roman" panose="02020603050405020304" pitchFamily="18" charset="0"/>
                          <a:cs typeface="Times New Roman" panose="02020603050405020304" pitchFamily="18" charset="0"/>
                        </a:rPr>
                        <a:t> Other European(3.6), Others(2%)</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smtClean="0">
                          <a:latin typeface="Times New Roman" panose="02020603050405020304" pitchFamily="18" charset="0"/>
                          <a:cs typeface="Times New Roman" panose="02020603050405020304" pitchFamily="18" charset="0"/>
                        </a:rPr>
                        <a:t>Flemish Speaking Belgian(53.6%), French Speaking(36.4%),Italian(1.6%), French(1.2%),</a:t>
                      </a:r>
                      <a:r>
                        <a:rPr lang="en-IN" sz="1400" baseline="0" dirty="0" smtClean="0">
                          <a:latin typeface="Times New Roman" panose="02020603050405020304" pitchFamily="18" charset="0"/>
                          <a:cs typeface="Times New Roman" panose="02020603050405020304" pitchFamily="18" charset="0"/>
                        </a:rPr>
                        <a:t> Dutch(1.2%)</a:t>
                      </a:r>
                      <a:endParaRPr lang="en-IN" sz="1400" dirty="0">
                        <a:latin typeface="Times New Roman" panose="02020603050405020304" pitchFamily="18" charset="0"/>
                        <a:cs typeface="Times New Roman" panose="02020603050405020304" pitchFamily="18" charset="0"/>
                      </a:endParaRPr>
                    </a:p>
                  </a:txBody>
                  <a:tcPr/>
                </a:tc>
              </a:tr>
              <a:tr h="7655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smtClean="0">
                          <a:latin typeface="Times New Roman" panose="02020603050405020304" pitchFamily="18" charset="0"/>
                          <a:cs typeface="Times New Roman" panose="02020603050405020304" pitchFamily="18" charset="0"/>
                        </a:rPr>
                        <a:t>Indian Expatriates</a:t>
                      </a:r>
                    </a:p>
                    <a:p>
                      <a:pPr algn="ct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smtClean="0">
                          <a:latin typeface="Times New Roman" panose="02020603050405020304" pitchFamily="18" charset="0"/>
                          <a:cs typeface="Times New Roman" panose="02020603050405020304" pitchFamily="18" charset="0"/>
                        </a:rPr>
                        <a:t>1500,000</a:t>
                      </a:r>
                    </a:p>
                    <a:p>
                      <a:pPr algn="ctr"/>
                      <a:r>
                        <a:rPr lang="en-IN" sz="1400" dirty="0" smtClean="0">
                          <a:latin typeface="Times New Roman" panose="02020603050405020304" pitchFamily="18" charset="0"/>
                          <a:cs typeface="Times New Roman" panose="02020603050405020304" pitchFamily="18" charset="0"/>
                        </a:rPr>
                        <a:t>(approx.)</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smtClean="0">
                          <a:latin typeface="Times New Roman" panose="02020603050405020304" pitchFamily="18" charset="0"/>
                          <a:cs typeface="Times New Roman" panose="02020603050405020304" pitchFamily="18" charset="0"/>
                        </a:rPr>
                        <a:t>161,000</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smtClean="0">
                          <a:latin typeface="Times New Roman" panose="02020603050405020304" pitchFamily="18" charset="0"/>
                          <a:cs typeface="Times New Roman" panose="02020603050405020304" pitchFamily="18" charset="0"/>
                        </a:rPr>
                        <a:t>23,000</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smtClean="0">
                          <a:latin typeface="Times New Roman" panose="02020603050405020304" pitchFamily="18" charset="0"/>
                          <a:cs typeface="Times New Roman" panose="02020603050405020304" pitchFamily="18" charset="0"/>
                        </a:rPr>
                        <a:t>1000</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smtClean="0">
                          <a:latin typeface="Times New Roman" panose="02020603050405020304" pitchFamily="18" charset="0"/>
                          <a:cs typeface="Times New Roman" panose="02020603050405020304" pitchFamily="18" charset="0"/>
                        </a:rPr>
                        <a:t>4000</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smtClean="0">
                          <a:latin typeface="Times New Roman" panose="02020603050405020304" pitchFamily="18" charset="0"/>
                          <a:cs typeface="Times New Roman" panose="02020603050405020304" pitchFamily="18" charset="0"/>
                        </a:rPr>
                        <a:t>7300</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smtClean="0">
                          <a:latin typeface="Times New Roman" panose="02020603050405020304" pitchFamily="18" charset="0"/>
                          <a:cs typeface="Times New Roman" panose="02020603050405020304" pitchFamily="18" charset="0"/>
                        </a:rPr>
                        <a:t>18,000</a:t>
                      </a:r>
                      <a:endParaRPr lang="en-IN" sz="1400" dirty="0">
                        <a:latin typeface="Times New Roman" panose="02020603050405020304" pitchFamily="18" charset="0"/>
                        <a:cs typeface="Times New Roman" panose="02020603050405020304" pitchFamily="18" charset="0"/>
                      </a:endParaRPr>
                    </a:p>
                  </a:txBody>
                  <a:tcPr/>
                </a:tc>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2964" y="879627"/>
            <a:ext cx="448887" cy="160682"/>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50929" y="888103"/>
            <a:ext cx="448887" cy="16089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3797" y="858941"/>
            <a:ext cx="448887" cy="181368"/>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11762" y="889748"/>
            <a:ext cx="448887" cy="150561"/>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75321" y="925259"/>
            <a:ext cx="448887" cy="123737"/>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59506" y="920387"/>
            <a:ext cx="498764" cy="133480"/>
          </a:xfrm>
          <a:prstGeom prst="rect">
            <a:avLst/>
          </a:prstGeom>
          <a:ln>
            <a:noFill/>
          </a:ln>
          <a:effectLst>
            <a:outerShdw blurRad="292100" dist="139700" dir="2700000" algn="tl" rotWithShape="0">
              <a:srgbClr val="333333">
                <a:alpha val="65000"/>
              </a:srgbClr>
            </a:outerShdw>
          </a:effectLst>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23065" y="920387"/>
            <a:ext cx="491194" cy="147891"/>
          </a:xfrm>
          <a:prstGeom prst="rect">
            <a:avLst/>
          </a:prstGeom>
        </p:spPr>
      </p:pic>
    </p:spTree>
    <p:extLst>
      <p:ext uri="{BB962C8B-B14F-4D97-AF65-F5344CB8AC3E}">
        <p14:creationId xmlns:p14="http://schemas.microsoft.com/office/powerpoint/2010/main" val="7111259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624451711"/>
              </p:ext>
            </p:extLst>
          </p:nvPr>
        </p:nvGraphicFramePr>
        <p:xfrm>
          <a:off x="505322" y="585537"/>
          <a:ext cx="10732176" cy="4209112"/>
        </p:xfrm>
        <a:graphic>
          <a:graphicData uri="http://schemas.openxmlformats.org/drawingml/2006/table">
            <a:tbl>
              <a:tblPr firstRow="1" bandRow="1">
                <a:tableStyleId>{5C22544A-7EE6-4342-B048-85BDC9FD1C3A}</a:tableStyleId>
              </a:tblPr>
              <a:tblGrid>
                <a:gridCol w="1341522"/>
                <a:gridCol w="1341522"/>
                <a:gridCol w="1341522"/>
                <a:gridCol w="1341522"/>
                <a:gridCol w="1341522"/>
                <a:gridCol w="1341522"/>
                <a:gridCol w="1341522"/>
                <a:gridCol w="1341522"/>
              </a:tblGrid>
              <a:tr h="499854">
                <a:tc>
                  <a:txBody>
                    <a:bodyPr/>
                    <a:lstStyle/>
                    <a:p>
                      <a:pPr algn="ctr"/>
                      <a:r>
                        <a:rPr lang="en-IN" sz="1400" b="0" dirty="0" smtClean="0">
                          <a:latin typeface="Times New Roman" panose="02020603050405020304" pitchFamily="18" charset="0"/>
                          <a:cs typeface="Times New Roman" panose="02020603050405020304" pitchFamily="18" charset="0"/>
                        </a:rPr>
                        <a:t>Metrics</a:t>
                      </a:r>
                      <a:endParaRPr lang="en-IN" sz="1400" b="0" dirty="0">
                        <a:latin typeface="Times New Roman" panose="02020603050405020304" pitchFamily="18" charset="0"/>
                        <a:cs typeface="Times New Roman" panose="02020603050405020304" pitchFamily="18" charset="0"/>
                      </a:endParaRPr>
                    </a:p>
                  </a:txBody>
                  <a:tcPr/>
                </a:tc>
                <a:tc>
                  <a:txBody>
                    <a:bodyPr/>
                    <a:lstStyle/>
                    <a:p>
                      <a:pPr algn="ctr"/>
                      <a:endParaRPr lang="en-IN" sz="1400" b="0" dirty="0">
                        <a:latin typeface="Times New Roman" panose="02020603050405020304" pitchFamily="18" charset="0"/>
                        <a:cs typeface="Times New Roman" panose="02020603050405020304" pitchFamily="18" charset="0"/>
                      </a:endParaRPr>
                    </a:p>
                  </a:txBody>
                  <a:tcPr/>
                </a:tc>
                <a:tc>
                  <a:txBody>
                    <a:bodyPr/>
                    <a:lstStyle/>
                    <a:p>
                      <a:pPr algn="ctr"/>
                      <a:endParaRPr lang="en-IN" sz="1400" b="0" dirty="0">
                        <a:latin typeface="Times New Roman" panose="02020603050405020304" pitchFamily="18" charset="0"/>
                        <a:cs typeface="Times New Roman" panose="02020603050405020304" pitchFamily="18" charset="0"/>
                      </a:endParaRPr>
                    </a:p>
                  </a:txBody>
                  <a:tcPr/>
                </a:tc>
                <a:tc>
                  <a:txBody>
                    <a:bodyPr/>
                    <a:lstStyle/>
                    <a:p>
                      <a:pPr algn="ctr"/>
                      <a:endParaRPr lang="en-IN" sz="1400" b="0" dirty="0">
                        <a:latin typeface="Times New Roman" panose="02020603050405020304" pitchFamily="18" charset="0"/>
                        <a:cs typeface="Times New Roman" panose="02020603050405020304" pitchFamily="18" charset="0"/>
                      </a:endParaRPr>
                    </a:p>
                  </a:txBody>
                  <a:tcPr/>
                </a:tc>
                <a:tc>
                  <a:txBody>
                    <a:bodyPr/>
                    <a:lstStyle/>
                    <a:p>
                      <a:pPr algn="ctr"/>
                      <a:endParaRPr lang="en-IN" sz="1400" b="0" dirty="0">
                        <a:latin typeface="Times New Roman" panose="02020603050405020304" pitchFamily="18" charset="0"/>
                        <a:cs typeface="Times New Roman" panose="02020603050405020304" pitchFamily="18" charset="0"/>
                      </a:endParaRPr>
                    </a:p>
                  </a:txBody>
                  <a:tcPr/>
                </a:tc>
                <a:tc>
                  <a:txBody>
                    <a:bodyPr/>
                    <a:lstStyle/>
                    <a:p>
                      <a:pPr algn="ctr"/>
                      <a:endParaRPr lang="en-IN" sz="1400" b="0">
                        <a:latin typeface="Times New Roman" panose="02020603050405020304" pitchFamily="18" charset="0"/>
                        <a:cs typeface="Times New Roman" panose="02020603050405020304" pitchFamily="18" charset="0"/>
                      </a:endParaRPr>
                    </a:p>
                  </a:txBody>
                  <a:tcPr/>
                </a:tc>
                <a:tc>
                  <a:txBody>
                    <a:bodyPr/>
                    <a:lstStyle/>
                    <a:p>
                      <a:pPr algn="ctr"/>
                      <a:endParaRPr lang="en-IN" sz="1400" b="0">
                        <a:latin typeface="Times New Roman" panose="02020603050405020304" pitchFamily="18" charset="0"/>
                        <a:cs typeface="Times New Roman" panose="02020603050405020304" pitchFamily="18" charset="0"/>
                      </a:endParaRPr>
                    </a:p>
                  </a:txBody>
                  <a:tcPr/>
                </a:tc>
                <a:tc>
                  <a:txBody>
                    <a:bodyPr/>
                    <a:lstStyle/>
                    <a:p>
                      <a:pPr algn="ctr"/>
                      <a:endParaRPr lang="en-IN" sz="1400" b="0" dirty="0">
                        <a:latin typeface="Times New Roman" panose="02020603050405020304" pitchFamily="18" charset="0"/>
                        <a:cs typeface="Times New Roman" panose="02020603050405020304" pitchFamily="18" charset="0"/>
                      </a:endParaRPr>
                    </a:p>
                  </a:txBody>
                  <a:tcPr/>
                </a:tc>
              </a:tr>
              <a:tr h="5393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dirty="0" smtClean="0">
                          <a:latin typeface="Times New Roman" panose="02020603050405020304" pitchFamily="18" charset="0"/>
                          <a:cs typeface="Times New Roman" panose="02020603050405020304" pitchFamily="18" charset="0"/>
                        </a:rPr>
                        <a:t>Resources</a:t>
                      </a:r>
                    </a:p>
                    <a:p>
                      <a:pPr algn="ctr"/>
                      <a:r>
                        <a:rPr lang="en-IN" sz="1400" b="0" dirty="0" smtClean="0">
                          <a:latin typeface="Times New Roman" panose="02020603050405020304" pitchFamily="18" charset="0"/>
                          <a:cs typeface="Times New Roman" panose="02020603050405020304" pitchFamily="18" charset="0"/>
                        </a:rPr>
                        <a:t>(IT Population)</a:t>
                      </a:r>
                    </a:p>
                    <a:p>
                      <a:pPr algn="ctr"/>
                      <a:r>
                        <a:rPr lang="en-IN" sz="1400" b="0" dirty="0" smtClean="0">
                          <a:latin typeface="Times New Roman" panose="02020603050405020304" pitchFamily="18" charset="0"/>
                          <a:cs typeface="Times New Roman" panose="02020603050405020304" pitchFamily="18" charset="0"/>
                        </a:rPr>
                        <a:t>Full time </a:t>
                      </a:r>
                      <a:r>
                        <a:rPr lang="en-IN" sz="1400" b="0" dirty="0" err="1" smtClean="0">
                          <a:latin typeface="Times New Roman" panose="02020603050405020304" pitchFamily="18" charset="0"/>
                          <a:cs typeface="Times New Roman" panose="02020603050405020304" pitchFamily="18" charset="0"/>
                        </a:rPr>
                        <a:t>Prof.</a:t>
                      </a:r>
                      <a:endParaRPr lang="en-IN" sz="1400" b="0" dirty="0" smtClean="0">
                        <a:latin typeface="Times New Roman" panose="02020603050405020304" pitchFamily="18" charset="0"/>
                        <a:cs typeface="Times New Roman" panose="02020603050405020304" pitchFamily="18" charset="0"/>
                      </a:endParaRPr>
                    </a:p>
                    <a:p>
                      <a:pPr algn="ctr"/>
                      <a:r>
                        <a:rPr lang="en-IN" sz="1400" b="0" dirty="0" smtClean="0">
                          <a:latin typeface="Times New Roman" panose="02020603050405020304" pitchFamily="18" charset="0"/>
                          <a:cs typeface="Times New Roman" panose="02020603050405020304" pitchFamily="18" charset="0"/>
                        </a:rPr>
                        <a:t>Part</a:t>
                      </a:r>
                      <a:r>
                        <a:rPr lang="en-IN" sz="1400" b="0" baseline="0" dirty="0" smtClean="0">
                          <a:latin typeface="Times New Roman" panose="02020603050405020304" pitchFamily="18" charset="0"/>
                          <a:cs typeface="Times New Roman" panose="02020603050405020304" pitchFamily="18" charset="0"/>
                        </a:rPr>
                        <a:t> time </a:t>
                      </a:r>
                      <a:r>
                        <a:rPr lang="en-IN" sz="1400" b="0" baseline="0" dirty="0" err="1" smtClean="0">
                          <a:latin typeface="Times New Roman" panose="02020603050405020304" pitchFamily="18" charset="0"/>
                          <a:cs typeface="Times New Roman" panose="02020603050405020304" pitchFamily="18" charset="0"/>
                        </a:rPr>
                        <a:t>Prof.</a:t>
                      </a:r>
                      <a:endParaRPr lang="en-IN" sz="1400" b="0" dirty="0">
                        <a:latin typeface="Times New Roman" panose="02020603050405020304" pitchFamily="18" charset="0"/>
                        <a:cs typeface="Times New Roman" panose="02020603050405020304" pitchFamily="18" charset="0"/>
                      </a:endParaRPr>
                    </a:p>
                  </a:txBody>
                  <a:tcPr/>
                </a:tc>
                <a:tc>
                  <a:txBody>
                    <a:bodyPr/>
                    <a:lstStyle/>
                    <a:p>
                      <a:pPr algn="ctr"/>
                      <a:endParaRPr lang="en-IN" sz="1400" b="0" dirty="0" smtClean="0">
                        <a:latin typeface="Times New Roman" panose="02020603050405020304" pitchFamily="18" charset="0"/>
                        <a:cs typeface="Times New Roman" panose="02020603050405020304" pitchFamily="18" charset="0"/>
                      </a:endParaRPr>
                    </a:p>
                    <a:p>
                      <a:pPr algn="ctr"/>
                      <a:r>
                        <a:rPr lang="en-IN" sz="1400" b="0" dirty="0" smtClean="0">
                          <a:latin typeface="Times New Roman" panose="02020603050405020304" pitchFamily="18" charset="0"/>
                          <a:cs typeface="Times New Roman" panose="02020603050405020304" pitchFamily="18" charset="0"/>
                        </a:rPr>
                        <a:t>NA</a:t>
                      </a:r>
                    </a:p>
                    <a:p>
                      <a:pPr algn="ctr"/>
                      <a:r>
                        <a:rPr lang="en-IN" sz="1400" b="0" dirty="0" smtClean="0">
                          <a:latin typeface="Times New Roman" panose="02020603050405020304" pitchFamily="18" charset="0"/>
                          <a:cs typeface="Times New Roman" panose="02020603050405020304" pitchFamily="18" charset="0"/>
                        </a:rPr>
                        <a:t>23.25 Million</a:t>
                      </a:r>
                    </a:p>
                    <a:p>
                      <a:pPr algn="ctr"/>
                      <a:r>
                        <a:rPr lang="en-IN" sz="1400" b="0" dirty="0" smtClean="0">
                          <a:latin typeface="Times New Roman" panose="02020603050405020304" pitchFamily="18" charset="0"/>
                          <a:cs typeface="Times New Roman" panose="02020603050405020304" pitchFamily="18" charset="0"/>
                        </a:rPr>
                        <a:t>8.55 Million</a:t>
                      </a:r>
                      <a:endParaRPr lang="en-IN" sz="1400" b="0" dirty="0">
                        <a:latin typeface="Times New Roman" panose="02020603050405020304" pitchFamily="18" charset="0"/>
                        <a:cs typeface="Times New Roman" panose="02020603050405020304" pitchFamily="18" charset="0"/>
                      </a:endParaRPr>
                    </a:p>
                  </a:txBody>
                  <a:tcPr/>
                </a:tc>
                <a:tc>
                  <a:txBody>
                    <a:bodyPr/>
                    <a:lstStyle/>
                    <a:p>
                      <a:pPr algn="ctr"/>
                      <a:endParaRPr lang="en-IN" sz="1400" b="0" dirty="0" smtClean="0">
                        <a:latin typeface="Times New Roman" panose="02020603050405020304" pitchFamily="18" charset="0"/>
                        <a:cs typeface="Times New Roman" panose="02020603050405020304" pitchFamily="18" charset="0"/>
                      </a:endParaRPr>
                    </a:p>
                    <a:p>
                      <a:pPr algn="ctr"/>
                      <a:r>
                        <a:rPr lang="en-IN" sz="1400" b="0" dirty="0" smtClean="0">
                          <a:latin typeface="Times New Roman" panose="02020603050405020304" pitchFamily="18" charset="0"/>
                          <a:cs typeface="Times New Roman" panose="02020603050405020304" pitchFamily="18" charset="0"/>
                        </a:rPr>
                        <a:t>960,000</a:t>
                      </a:r>
                    </a:p>
                    <a:p>
                      <a:pPr algn="ctr"/>
                      <a:r>
                        <a:rPr lang="en-IN" sz="1400" b="0" dirty="0" smtClean="0">
                          <a:latin typeface="Times New Roman" panose="02020603050405020304" pitchFamily="18" charset="0"/>
                          <a:cs typeface="Times New Roman" panose="02020603050405020304" pitchFamily="18" charset="0"/>
                        </a:rPr>
                        <a:t>2997,400</a:t>
                      </a:r>
                    </a:p>
                    <a:p>
                      <a:pPr algn="ctr"/>
                      <a:r>
                        <a:rPr lang="en-IN" sz="1400" b="0" dirty="0" smtClean="0">
                          <a:latin typeface="Times New Roman" panose="02020603050405020304" pitchFamily="18" charset="0"/>
                          <a:cs typeface="Times New Roman" panose="02020603050405020304" pitchFamily="18" charset="0"/>
                        </a:rPr>
                        <a:t>10,794,000</a:t>
                      </a:r>
                      <a:endParaRPr lang="en-IN" sz="1400" b="0" dirty="0">
                        <a:latin typeface="Times New Roman" panose="02020603050405020304" pitchFamily="18" charset="0"/>
                        <a:cs typeface="Times New Roman" panose="02020603050405020304" pitchFamily="18" charset="0"/>
                      </a:endParaRPr>
                    </a:p>
                  </a:txBody>
                  <a:tcPr/>
                </a:tc>
                <a:tc>
                  <a:txBody>
                    <a:bodyPr/>
                    <a:lstStyle/>
                    <a:p>
                      <a:pPr algn="ctr"/>
                      <a:endParaRPr lang="en-IN" sz="1400" b="0" dirty="0" smtClean="0">
                        <a:latin typeface="Times New Roman" panose="02020603050405020304" pitchFamily="18" charset="0"/>
                        <a:cs typeface="Times New Roman" panose="02020603050405020304" pitchFamily="18" charset="0"/>
                      </a:endParaRPr>
                    </a:p>
                    <a:p>
                      <a:pPr algn="ctr"/>
                      <a:r>
                        <a:rPr lang="en-IN" sz="1400" b="0" dirty="0" smtClean="0">
                          <a:latin typeface="Times New Roman" panose="02020603050405020304" pitchFamily="18" charset="0"/>
                          <a:cs typeface="Times New Roman" panose="02020603050405020304" pitchFamily="18" charset="0"/>
                        </a:rPr>
                        <a:t>NA</a:t>
                      </a:r>
                    </a:p>
                    <a:p>
                      <a:pPr algn="ctr"/>
                      <a:r>
                        <a:rPr lang="en-IN" sz="1400" b="0" dirty="0" smtClean="0">
                          <a:latin typeface="Times New Roman" panose="02020603050405020304" pitchFamily="18" charset="0"/>
                          <a:cs typeface="Times New Roman" panose="02020603050405020304" pitchFamily="18" charset="0"/>
                        </a:rPr>
                        <a:t>2027.90 Thousand</a:t>
                      </a:r>
                    </a:p>
                    <a:p>
                      <a:pPr algn="ctr"/>
                      <a:endParaRPr lang="en-IN" sz="1400" b="0" dirty="0">
                        <a:latin typeface="Times New Roman" panose="02020603050405020304" pitchFamily="18" charset="0"/>
                        <a:cs typeface="Times New Roman" panose="02020603050405020304" pitchFamily="18" charset="0"/>
                      </a:endParaRPr>
                    </a:p>
                  </a:txBody>
                  <a:tcPr/>
                </a:tc>
                <a:tc>
                  <a:txBody>
                    <a:bodyPr/>
                    <a:lstStyle/>
                    <a:p>
                      <a:pPr algn="ctr"/>
                      <a:endParaRPr lang="en-IN" sz="1400" b="0" dirty="0" smtClean="0">
                        <a:latin typeface="Times New Roman" panose="02020603050405020304" pitchFamily="18" charset="0"/>
                        <a:cs typeface="Times New Roman" panose="02020603050405020304" pitchFamily="18" charset="0"/>
                      </a:endParaRPr>
                    </a:p>
                    <a:p>
                      <a:pPr algn="ctr"/>
                      <a:r>
                        <a:rPr lang="en-IN" sz="1400" b="0" dirty="0" smtClean="0">
                          <a:latin typeface="Times New Roman" panose="02020603050405020304" pitchFamily="18" charset="0"/>
                          <a:cs typeface="Times New Roman" panose="02020603050405020304" pitchFamily="18" charset="0"/>
                        </a:rPr>
                        <a:t>160,000</a:t>
                      </a:r>
                    </a:p>
                    <a:p>
                      <a:pPr algn="ctr"/>
                      <a:r>
                        <a:rPr lang="en-IN" sz="1400" b="0" dirty="0" smtClean="0">
                          <a:latin typeface="Times New Roman" panose="02020603050405020304" pitchFamily="18" charset="0"/>
                          <a:cs typeface="Times New Roman" panose="02020603050405020304" pitchFamily="18" charset="0"/>
                        </a:rPr>
                        <a:t>4157,000</a:t>
                      </a:r>
                    </a:p>
                    <a:p>
                      <a:pPr algn="ctr"/>
                      <a:r>
                        <a:rPr lang="en-IN" sz="1400" b="0" dirty="0" smtClean="0">
                          <a:latin typeface="Times New Roman" panose="02020603050405020304" pitchFamily="18" charset="0"/>
                          <a:cs typeface="Times New Roman" panose="02020603050405020304" pitchFamily="18" charset="0"/>
                        </a:rPr>
                        <a:t>2020,000</a:t>
                      </a:r>
                      <a:endParaRPr lang="en-IN" sz="1400" b="0" dirty="0">
                        <a:latin typeface="Times New Roman" panose="02020603050405020304" pitchFamily="18" charset="0"/>
                        <a:cs typeface="Times New Roman" panose="02020603050405020304" pitchFamily="18" charset="0"/>
                      </a:endParaRPr>
                    </a:p>
                  </a:txBody>
                  <a:tcPr/>
                </a:tc>
                <a:tc>
                  <a:txBody>
                    <a:bodyPr/>
                    <a:lstStyle/>
                    <a:p>
                      <a:pPr algn="ctr"/>
                      <a:endParaRPr lang="en-IN" sz="1400" b="0" dirty="0" smtClean="0">
                        <a:latin typeface="Times New Roman" panose="02020603050405020304" pitchFamily="18" charset="0"/>
                        <a:cs typeface="Times New Roman" panose="02020603050405020304" pitchFamily="18" charset="0"/>
                      </a:endParaRPr>
                    </a:p>
                    <a:p>
                      <a:pPr algn="ctr"/>
                      <a:r>
                        <a:rPr lang="en-IN" sz="1400" b="0" dirty="0" smtClean="0">
                          <a:latin typeface="Times New Roman" panose="02020603050405020304" pitchFamily="18" charset="0"/>
                          <a:cs typeface="Times New Roman" panose="02020603050405020304" pitchFamily="18" charset="0"/>
                        </a:rPr>
                        <a:t>140,000</a:t>
                      </a:r>
                    </a:p>
                    <a:p>
                      <a:pPr algn="ctr"/>
                      <a:r>
                        <a:rPr lang="en-IN" sz="1400" b="0" dirty="0" smtClean="0">
                          <a:latin typeface="Times New Roman" panose="02020603050405020304" pitchFamily="18" charset="0"/>
                          <a:cs typeface="Times New Roman" panose="02020603050405020304" pitchFamily="18" charset="0"/>
                        </a:rPr>
                        <a:t>14,959.80 Thousand</a:t>
                      </a:r>
                    </a:p>
                    <a:p>
                      <a:pPr algn="ctr"/>
                      <a:r>
                        <a:rPr lang="en-IN" sz="1400" b="0" dirty="0" smtClean="0">
                          <a:latin typeface="Times New Roman" panose="02020603050405020304" pitchFamily="18" charset="0"/>
                          <a:cs typeface="Times New Roman" panose="02020603050405020304" pitchFamily="18" charset="0"/>
                        </a:rPr>
                        <a:t>1054.20 Thousand</a:t>
                      </a:r>
                    </a:p>
                  </a:txBody>
                  <a:tcPr/>
                </a:tc>
                <a:tc>
                  <a:txBody>
                    <a:bodyPr/>
                    <a:lstStyle/>
                    <a:p>
                      <a:pPr algn="ctr"/>
                      <a:endParaRPr lang="en-IN" sz="1400" b="0" dirty="0" smtClean="0">
                        <a:latin typeface="Times New Roman" panose="02020603050405020304" pitchFamily="18" charset="0"/>
                        <a:cs typeface="Times New Roman" panose="02020603050405020304" pitchFamily="18" charset="0"/>
                      </a:endParaRPr>
                    </a:p>
                    <a:p>
                      <a:pPr algn="ctr"/>
                      <a:r>
                        <a:rPr lang="en-IN" sz="1400" b="0" dirty="0" smtClean="0">
                          <a:latin typeface="Times New Roman" panose="02020603050405020304" pitchFamily="18" charset="0"/>
                          <a:cs typeface="Times New Roman" panose="02020603050405020304" pitchFamily="18" charset="0"/>
                        </a:rPr>
                        <a:t>NA</a:t>
                      </a:r>
                    </a:p>
                    <a:p>
                      <a:pPr algn="ctr"/>
                      <a:r>
                        <a:rPr lang="en-IN" sz="1400" b="0" dirty="0" smtClean="0">
                          <a:latin typeface="Times New Roman" panose="02020603050405020304" pitchFamily="18" charset="0"/>
                          <a:cs typeface="Times New Roman" panose="02020603050405020304" pitchFamily="18" charset="0"/>
                        </a:rPr>
                        <a:t>1882.30 Thousand</a:t>
                      </a:r>
                    </a:p>
                    <a:p>
                      <a:pPr algn="ctr"/>
                      <a:endParaRPr lang="en-IN" sz="1400" b="0" dirty="0">
                        <a:latin typeface="Times New Roman" panose="02020603050405020304" pitchFamily="18" charset="0"/>
                        <a:cs typeface="Times New Roman" panose="02020603050405020304" pitchFamily="18" charset="0"/>
                      </a:endParaRPr>
                    </a:p>
                  </a:txBody>
                  <a:tcPr/>
                </a:tc>
                <a:tc>
                  <a:txBody>
                    <a:bodyPr/>
                    <a:lstStyle/>
                    <a:p>
                      <a:pPr algn="ctr"/>
                      <a:endParaRPr lang="en-IN" sz="1400" b="0">
                        <a:latin typeface="Times New Roman" panose="02020603050405020304" pitchFamily="18" charset="0"/>
                        <a:cs typeface="Times New Roman" panose="02020603050405020304" pitchFamily="18" charset="0"/>
                      </a:endParaRPr>
                    </a:p>
                  </a:txBody>
                  <a:tcPr/>
                </a:tc>
              </a:tr>
              <a:tr h="5393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dirty="0" smtClean="0">
                          <a:latin typeface="Times New Roman" panose="02020603050405020304" pitchFamily="18" charset="0"/>
                          <a:cs typeface="Times New Roman" panose="02020603050405020304" pitchFamily="18" charset="0"/>
                        </a:rPr>
                        <a:t>Salaries</a:t>
                      </a:r>
                    </a:p>
                    <a:p>
                      <a:pPr algn="ctr"/>
                      <a:r>
                        <a:rPr lang="en-IN" sz="1400" b="0" dirty="0" smtClean="0">
                          <a:latin typeface="Times New Roman" panose="02020603050405020304" pitchFamily="18" charset="0"/>
                          <a:cs typeface="Times New Roman" panose="02020603050405020304" pitchFamily="18" charset="0"/>
                        </a:rPr>
                        <a:t>(Median)</a:t>
                      </a:r>
                      <a:endParaRPr lang="en-IN" sz="14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kern="1200" dirty="0" smtClean="0">
                          <a:solidFill>
                            <a:schemeClr val="dk1"/>
                          </a:solidFill>
                          <a:effectLst/>
                          <a:latin typeface="Times New Roman" panose="02020603050405020304" pitchFamily="18" charset="0"/>
                          <a:ea typeface="+mn-ea"/>
                          <a:cs typeface="Times New Roman" panose="02020603050405020304" pitchFamily="18" charset="0"/>
                        </a:rPr>
                        <a:t>$ 39,029.45 </a:t>
                      </a:r>
                      <a:endParaRPr lang="en-IN" sz="1400" b="0" dirty="0" smtClean="0">
                        <a:latin typeface="Times New Roman" panose="02020603050405020304" pitchFamily="18" charset="0"/>
                        <a:cs typeface="Times New Roman" panose="02020603050405020304" pitchFamily="18" charset="0"/>
                      </a:endParaRPr>
                    </a:p>
                    <a:p>
                      <a:pPr algn="ctr"/>
                      <a:endParaRPr lang="en-IN" sz="1400" b="0" dirty="0">
                        <a:latin typeface="Times New Roman" panose="02020603050405020304" pitchFamily="18" charset="0"/>
                        <a:cs typeface="Times New Roman" panose="02020603050405020304" pitchFamily="18" charset="0"/>
                      </a:endParaRPr>
                    </a:p>
                  </a:txBody>
                  <a:tcPr/>
                </a:tc>
                <a:tc>
                  <a:txBody>
                    <a:bodyPr/>
                    <a:lstStyle/>
                    <a:p>
                      <a:pPr algn="ctr"/>
                      <a:r>
                        <a:rPr lang="en-IN" sz="1400" b="0" dirty="0" smtClean="0">
                          <a:latin typeface="Times New Roman" panose="02020603050405020304" pitchFamily="18" charset="0"/>
                          <a:cs typeface="Times New Roman" panose="02020603050405020304" pitchFamily="18" charset="0"/>
                        </a:rPr>
                        <a:t>$56,996.05</a:t>
                      </a:r>
                      <a:endParaRPr lang="en-IN" sz="14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kern="1200" dirty="0" smtClean="0">
                          <a:solidFill>
                            <a:schemeClr val="dk1"/>
                          </a:solidFill>
                          <a:effectLst/>
                          <a:latin typeface="Times New Roman" panose="02020603050405020304" pitchFamily="18" charset="0"/>
                          <a:ea typeface="+mn-ea"/>
                          <a:cs typeface="Times New Roman" panose="02020603050405020304" pitchFamily="18" charset="0"/>
                        </a:rPr>
                        <a:t>$73,433 </a:t>
                      </a:r>
                      <a:endParaRPr lang="en-IN" sz="1400" b="0" dirty="0" smtClean="0">
                        <a:latin typeface="Times New Roman" panose="02020603050405020304" pitchFamily="18" charset="0"/>
                        <a:cs typeface="Times New Roman" panose="02020603050405020304" pitchFamily="18" charset="0"/>
                      </a:endParaRPr>
                    </a:p>
                    <a:p>
                      <a:pPr algn="ctr"/>
                      <a:endParaRPr lang="en-IN" sz="1400" b="0" dirty="0">
                        <a:latin typeface="Times New Roman" panose="02020603050405020304" pitchFamily="18" charset="0"/>
                        <a:cs typeface="Times New Roman" panose="02020603050405020304" pitchFamily="18" charset="0"/>
                      </a:endParaRPr>
                    </a:p>
                  </a:txBody>
                  <a:tcPr/>
                </a:tc>
                <a:tc>
                  <a:txBody>
                    <a:bodyPr/>
                    <a:lstStyle/>
                    <a:p>
                      <a:pPr algn="ctr"/>
                      <a:r>
                        <a:rPr lang="en-IN" sz="1400" b="0" dirty="0" smtClean="0">
                          <a:latin typeface="Times New Roman" panose="02020603050405020304" pitchFamily="18" charset="0"/>
                          <a:cs typeface="Times New Roman" panose="02020603050405020304" pitchFamily="18" charset="0"/>
                        </a:rPr>
                        <a:t>$26,796 </a:t>
                      </a:r>
                      <a:endParaRPr lang="en-IN" sz="14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kern="1200" dirty="0" smtClean="0">
                          <a:solidFill>
                            <a:schemeClr val="dk1"/>
                          </a:solidFill>
                          <a:effectLst/>
                          <a:latin typeface="Times New Roman" panose="02020603050405020304" pitchFamily="18" charset="0"/>
                          <a:ea typeface="+mn-ea"/>
                          <a:cs typeface="Times New Roman" panose="02020603050405020304" pitchFamily="18" charset="0"/>
                        </a:rPr>
                        <a:t>$ 24,215.67 </a:t>
                      </a:r>
                      <a:endParaRPr lang="en-IN" sz="1400" b="0" dirty="0" smtClean="0">
                        <a:latin typeface="Times New Roman" panose="02020603050405020304" pitchFamily="18" charset="0"/>
                        <a:cs typeface="Times New Roman" panose="02020603050405020304" pitchFamily="18" charset="0"/>
                      </a:endParaRPr>
                    </a:p>
                    <a:p>
                      <a:pPr algn="ctr"/>
                      <a:endParaRPr lang="en-IN" sz="14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kern="1200" dirty="0" smtClean="0">
                          <a:solidFill>
                            <a:schemeClr val="dk1"/>
                          </a:solidFill>
                          <a:effectLst/>
                          <a:latin typeface="Times New Roman" panose="02020603050405020304" pitchFamily="18" charset="0"/>
                          <a:ea typeface="+mn-ea"/>
                          <a:cs typeface="Times New Roman" panose="02020603050405020304" pitchFamily="18" charset="0"/>
                        </a:rPr>
                        <a:t>$ 67,465</a:t>
                      </a:r>
                    </a:p>
                    <a:p>
                      <a:pPr algn="ctr"/>
                      <a:endParaRPr lang="en-IN" sz="1400" b="0" dirty="0">
                        <a:latin typeface="Times New Roman" panose="02020603050405020304" pitchFamily="18" charset="0"/>
                        <a:cs typeface="Times New Roman" panose="02020603050405020304" pitchFamily="18" charset="0"/>
                      </a:endParaRPr>
                    </a:p>
                  </a:txBody>
                  <a:tcPr/>
                </a:tc>
                <a:tc>
                  <a:txBody>
                    <a:bodyPr/>
                    <a:lstStyle/>
                    <a:p>
                      <a:pPr algn="ctr"/>
                      <a:r>
                        <a:rPr lang="en-IN" sz="1400" b="0" dirty="0" smtClean="0">
                          <a:latin typeface="Times New Roman" panose="02020603050405020304" pitchFamily="18" charset="0"/>
                          <a:cs typeface="Times New Roman" panose="02020603050405020304" pitchFamily="18" charset="0"/>
                        </a:rPr>
                        <a:t>$61,838.59</a:t>
                      </a:r>
                      <a:endParaRPr lang="en-IN" sz="1400" b="0" dirty="0">
                        <a:latin typeface="Times New Roman" panose="02020603050405020304" pitchFamily="18" charset="0"/>
                        <a:cs typeface="Times New Roman" panose="02020603050405020304" pitchFamily="18" charset="0"/>
                      </a:endParaRPr>
                    </a:p>
                  </a:txBody>
                  <a:tcPr/>
                </a:tc>
              </a:tr>
              <a:tr h="5393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dirty="0" smtClean="0">
                          <a:latin typeface="Times New Roman" panose="02020603050405020304" pitchFamily="18" charset="0"/>
                          <a:cs typeface="Times New Roman" panose="02020603050405020304" pitchFamily="18" charset="0"/>
                        </a:rPr>
                        <a:t>Companies density in different cities of the Country</a:t>
                      </a:r>
                    </a:p>
                    <a:p>
                      <a:pPr algn="ctr"/>
                      <a:r>
                        <a:rPr lang="en-IN" sz="1400" b="0" dirty="0" smtClean="0">
                          <a:latin typeface="Times New Roman" panose="02020603050405020304" pitchFamily="18" charset="0"/>
                          <a:cs typeface="Times New Roman" panose="02020603050405020304" pitchFamily="18" charset="0"/>
                        </a:rPr>
                        <a:t>(Largest to Smallest)</a:t>
                      </a:r>
                      <a:endParaRPr lang="en-IN" sz="1400" b="0" dirty="0">
                        <a:latin typeface="Times New Roman" panose="02020603050405020304" pitchFamily="18" charset="0"/>
                        <a:cs typeface="Times New Roman" panose="02020603050405020304" pitchFamily="18" charset="0"/>
                      </a:endParaRPr>
                    </a:p>
                  </a:txBody>
                  <a:tcPr/>
                </a:tc>
                <a:tc>
                  <a:txBody>
                    <a:bodyPr/>
                    <a:lstStyle/>
                    <a:p>
                      <a:pPr algn="ctr"/>
                      <a:r>
                        <a:rPr lang="en-IN" sz="1400" b="1" dirty="0" smtClean="0">
                          <a:latin typeface="Times New Roman" panose="02020603050405020304" pitchFamily="18" charset="0"/>
                          <a:cs typeface="Times New Roman" panose="02020603050405020304" pitchFamily="18" charset="0"/>
                        </a:rPr>
                        <a:t>London(30),</a:t>
                      </a:r>
                    </a:p>
                    <a:p>
                      <a:pPr algn="ctr"/>
                      <a:r>
                        <a:rPr lang="en-IN" sz="1400" b="1" dirty="0" smtClean="0">
                          <a:latin typeface="Times New Roman" panose="02020603050405020304" pitchFamily="18" charset="0"/>
                          <a:cs typeface="Times New Roman" panose="02020603050405020304" pitchFamily="18" charset="0"/>
                        </a:rPr>
                        <a:t>Edinburg(4),</a:t>
                      </a:r>
                    </a:p>
                    <a:p>
                      <a:pPr algn="ctr"/>
                      <a:r>
                        <a:rPr lang="en-IN" sz="1400" b="1" dirty="0" smtClean="0">
                          <a:latin typeface="Times New Roman" panose="02020603050405020304" pitchFamily="18" charset="0"/>
                          <a:cs typeface="Times New Roman" panose="02020603050405020304" pitchFamily="18" charset="0"/>
                        </a:rPr>
                        <a:t>Reading(4),</a:t>
                      </a:r>
                    </a:p>
                    <a:p>
                      <a:pPr algn="ctr"/>
                      <a:r>
                        <a:rPr lang="en-IN" sz="1400" b="1" dirty="0" smtClean="0">
                          <a:latin typeface="Times New Roman" panose="02020603050405020304" pitchFamily="18" charset="0"/>
                          <a:cs typeface="Times New Roman" panose="02020603050405020304" pitchFamily="18" charset="0"/>
                        </a:rPr>
                        <a:t>Berkshire(2),</a:t>
                      </a:r>
                    </a:p>
                    <a:p>
                      <a:pPr algn="ctr"/>
                      <a:r>
                        <a:rPr lang="en-IN" sz="1400" b="1" dirty="0" smtClean="0">
                          <a:latin typeface="Times New Roman" panose="02020603050405020304" pitchFamily="18" charset="0"/>
                          <a:cs typeface="Times New Roman" panose="02020603050405020304" pitchFamily="18" charset="0"/>
                        </a:rPr>
                        <a:t>Cambridge(2),</a:t>
                      </a:r>
                    </a:p>
                    <a:p>
                      <a:pPr algn="ctr"/>
                      <a:r>
                        <a:rPr lang="en-IN" sz="1400" b="1" dirty="0" smtClean="0">
                          <a:latin typeface="Times New Roman" panose="02020603050405020304" pitchFamily="18" charset="0"/>
                          <a:cs typeface="Times New Roman" panose="02020603050405020304" pitchFamily="18" charset="0"/>
                        </a:rPr>
                        <a:t>Lisburn(1</a:t>
                      </a:r>
                      <a:r>
                        <a:rPr lang="en-IN" sz="1400" b="0" dirty="0" smtClean="0">
                          <a:latin typeface="Times New Roman" panose="02020603050405020304" pitchFamily="18" charset="0"/>
                          <a:cs typeface="Times New Roman" panose="02020603050405020304" pitchFamily="18" charset="0"/>
                        </a:rPr>
                        <a:t>)</a:t>
                      </a:r>
                      <a:endParaRPr lang="en-IN" sz="14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dirty="0" smtClean="0">
                          <a:latin typeface="Times New Roman" panose="02020603050405020304" pitchFamily="18" charset="0"/>
                          <a:cs typeface="Times New Roman" panose="02020603050405020304" pitchFamily="18" charset="0"/>
                        </a:rPr>
                        <a:t>Berlin(18),</a:t>
                      </a:r>
                    </a:p>
                    <a:p>
                      <a:pPr algn="ctr"/>
                      <a:r>
                        <a:rPr lang="en-IN" sz="1400" b="0" dirty="0" smtClean="0">
                          <a:latin typeface="Times New Roman" panose="02020603050405020304" pitchFamily="18" charset="0"/>
                          <a:cs typeface="Times New Roman" panose="02020603050405020304" pitchFamily="18" charset="0"/>
                        </a:rPr>
                        <a:t>Munich(16),</a:t>
                      </a:r>
                    </a:p>
                    <a:p>
                      <a:pPr algn="ctr"/>
                      <a:r>
                        <a:rPr lang="en-IN" sz="1400" b="0" dirty="0" smtClean="0">
                          <a:latin typeface="Times New Roman" panose="02020603050405020304" pitchFamily="18" charset="0"/>
                          <a:cs typeface="Times New Roman" panose="02020603050405020304" pitchFamily="18" charset="0"/>
                        </a:rPr>
                        <a:t>Frankfurt(4),</a:t>
                      </a:r>
                    </a:p>
                    <a:p>
                      <a:pPr algn="ctr"/>
                      <a:r>
                        <a:rPr lang="en-IN" sz="1400" b="0" dirty="0" smtClean="0">
                          <a:latin typeface="Times New Roman" panose="02020603050405020304" pitchFamily="18" charset="0"/>
                          <a:cs typeface="Times New Roman" panose="02020603050405020304" pitchFamily="18" charset="0"/>
                        </a:rPr>
                        <a:t>Bayern(2),</a:t>
                      </a:r>
                    </a:p>
                    <a:p>
                      <a:pPr algn="ctr"/>
                      <a:r>
                        <a:rPr lang="en-IN" sz="1400" b="0" dirty="0" smtClean="0">
                          <a:latin typeface="Times New Roman" panose="02020603050405020304" pitchFamily="18" charset="0"/>
                          <a:cs typeface="Times New Roman" panose="02020603050405020304" pitchFamily="18" charset="0"/>
                        </a:rPr>
                        <a:t>Stuttgart(3)</a:t>
                      </a:r>
                    </a:p>
                    <a:p>
                      <a:pPr algn="ctr"/>
                      <a:endParaRPr lang="en-IN" sz="1400" b="0" dirty="0" smtClean="0">
                        <a:latin typeface="Times New Roman" panose="02020603050405020304" pitchFamily="18" charset="0"/>
                        <a:cs typeface="Times New Roman" panose="02020603050405020304" pitchFamily="18" charset="0"/>
                      </a:endParaRPr>
                    </a:p>
                    <a:p>
                      <a:pPr algn="ctr"/>
                      <a:endParaRPr lang="en-IN" sz="1400" b="0" dirty="0" smtClean="0">
                        <a:latin typeface="Times New Roman" panose="02020603050405020304" pitchFamily="18" charset="0"/>
                        <a:cs typeface="Times New Roman" panose="02020603050405020304" pitchFamily="18" charset="0"/>
                      </a:endParaRPr>
                    </a:p>
                    <a:p>
                      <a:pPr algn="ctr"/>
                      <a:endParaRPr lang="en-IN" sz="1400" b="0" dirty="0">
                        <a:latin typeface="Times New Roman" panose="02020603050405020304" pitchFamily="18" charset="0"/>
                        <a:cs typeface="Times New Roman" panose="02020603050405020304" pitchFamily="18" charset="0"/>
                      </a:endParaRPr>
                    </a:p>
                  </a:txBody>
                  <a:tcPr/>
                </a:tc>
                <a:tc>
                  <a:txBody>
                    <a:bodyPr/>
                    <a:lstStyle/>
                    <a:p>
                      <a:pPr algn="ctr"/>
                      <a:r>
                        <a:rPr lang="en-IN" sz="1400" b="0" dirty="0" smtClean="0">
                          <a:latin typeface="Times New Roman" panose="02020603050405020304" pitchFamily="18" charset="0"/>
                          <a:cs typeface="Times New Roman" panose="02020603050405020304" pitchFamily="18" charset="0"/>
                        </a:rPr>
                        <a:t>Copenhagen(17),</a:t>
                      </a:r>
                    </a:p>
                    <a:p>
                      <a:pPr algn="ctr"/>
                      <a:r>
                        <a:rPr lang="en-IN" sz="1400" b="0" dirty="0" err="1" smtClean="0">
                          <a:latin typeface="Times New Roman" panose="02020603050405020304" pitchFamily="18" charset="0"/>
                          <a:cs typeface="Times New Roman" panose="02020603050405020304" pitchFamily="18" charset="0"/>
                        </a:rPr>
                        <a:t>Soro</a:t>
                      </a:r>
                      <a:r>
                        <a:rPr lang="en-IN" sz="1400" b="0" dirty="0" smtClean="0">
                          <a:latin typeface="Times New Roman" panose="02020603050405020304" pitchFamily="18" charset="0"/>
                          <a:cs typeface="Times New Roman" panose="02020603050405020304" pitchFamily="18" charset="0"/>
                        </a:rPr>
                        <a:t>(1)</a:t>
                      </a:r>
                      <a:endParaRPr lang="en-IN" sz="1400" b="0" dirty="0">
                        <a:latin typeface="Times New Roman" panose="02020603050405020304" pitchFamily="18" charset="0"/>
                        <a:cs typeface="Times New Roman" panose="02020603050405020304" pitchFamily="18" charset="0"/>
                      </a:endParaRPr>
                    </a:p>
                  </a:txBody>
                  <a:tcPr/>
                </a:tc>
                <a:tc>
                  <a:txBody>
                    <a:bodyPr/>
                    <a:lstStyle/>
                    <a:p>
                      <a:pPr algn="ctr"/>
                      <a:r>
                        <a:rPr lang="en-IN" sz="1400" b="0" dirty="0" smtClean="0">
                          <a:latin typeface="Times New Roman" panose="02020603050405020304" pitchFamily="18" charset="0"/>
                          <a:cs typeface="Times New Roman" panose="02020603050405020304" pitchFamily="18" charset="0"/>
                        </a:rPr>
                        <a:t>Budapest(21),</a:t>
                      </a:r>
                    </a:p>
                    <a:p>
                      <a:pPr algn="ctr"/>
                      <a:r>
                        <a:rPr lang="en-IN" sz="1400" b="0" dirty="0" smtClean="0">
                          <a:latin typeface="Times New Roman" panose="02020603050405020304" pitchFamily="18" charset="0"/>
                          <a:cs typeface="Times New Roman" panose="02020603050405020304" pitchFamily="18" charset="0"/>
                        </a:rPr>
                        <a:t>Veszprem(1)</a:t>
                      </a:r>
                      <a:endParaRPr lang="en-IN" sz="1400" b="0" dirty="0">
                        <a:latin typeface="Times New Roman" panose="02020603050405020304" pitchFamily="18" charset="0"/>
                        <a:cs typeface="Times New Roman" panose="02020603050405020304" pitchFamily="18" charset="0"/>
                      </a:endParaRPr>
                    </a:p>
                  </a:txBody>
                  <a:tcPr/>
                </a:tc>
                <a:tc>
                  <a:txBody>
                    <a:bodyPr/>
                    <a:lstStyle/>
                    <a:p>
                      <a:pPr algn="ctr"/>
                      <a:r>
                        <a:rPr lang="en-IN" sz="1400" b="0" dirty="0" smtClean="0">
                          <a:latin typeface="Times New Roman" panose="02020603050405020304" pitchFamily="18" charset="0"/>
                          <a:cs typeface="Times New Roman" panose="02020603050405020304" pitchFamily="18" charset="0"/>
                        </a:rPr>
                        <a:t>Warsaw(10),</a:t>
                      </a:r>
                    </a:p>
                    <a:p>
                      <a:pPr algn="ctr"/>
                      <a:r>
                        <a:rPr lang="en-IN" sz="1400" b="0" dirty="0" smtClean="0">
                          <a:latin typeface="Times New Roman" panose="02020603050405020304" pitchFamily="18" charset="0"/>
                          <a:cs typeface="Times New Roman" panose="02020603050405020304" pitchFamily="18" charset="0"/>
                        </a:rPr>
                        <a:t>Wroclaw(7),</a:t>
                      </a:r>
                    </a:p>
                    <a:p>
                      <a:pPr algn="ctr"/>
                      <a:r>
                        <a:rPr lang="en-IN" sz="1400" b="0" dirty="0" smtClean="0">
                          <a:latin typeface="Times New Roman" panose="02020603050405020304" pitchFamily="18" charset="0"/>
                          <a:cs typeface="Times New Roman" panose="02020603050405020304" pitchFamily="18" charset="0"/>
                        </a:rPr>
                        <a:t>Krakow(5),</a:t>
                      </a:r>
                    </a:p>
                    <a:p>
                      <a:pPr algn="ctr"/>
                      <a:r>
                        <a:rPr lang="en-IN" sz="1400" b="0" dirty="0" smtClean="0">
                          <a:latin typeface="Times New Roman" panose="02020603050405020304" pitchFamily="18" charset="0"/>
                          <a:cs typeface="Times New Roman" panose="02020603050405020304" pitchFamily="18" charset="0"/>
                        </a:rPr>
                        <a:t>Lodz(2),</a:t>
                      </a:r>
                    </a:p>
                    <a:p>
                      <a:pPr algn="ctr"/>
                      <a:r>
                        <a:rPr lang="en-IN" sz="1400" b="0" dirty="0" err="1" smtClean="0">
                          <a:latin typeface="Times New Roman" panose="02020603050405020304" pitchFamily="18" charset="0"/>
                          <a:cs typeface="Times New Roman" panose="02020603050405020304" pitchFamily="18" charset="0"/>
                        </a:rPr>
                        <a:t>Zielonka</a:t>
                      </a:r>
                      <a:r>
                        <a:rPr lang="en-IN" sz="1400" b="0" dirty="0" smtClean="0">
                          <a:latin typeface="Times New Roman" panose="02020603050405020304" pitchFamily="18" charset="0"/>
                          <a:cs typeface="Times New Roman" panose="02020603050405020304" pitchFamily="18" charset="0"/>
                        </a:rPr>
                        <a:t>(1)</a:t>
                      </a:r>
                      <a:endParaRPr lang="en-IN" sz="1400" b="0" dirty="0">
                        <a:latin typeface="Times New Roman" panose="02020603050405020304" pitchFamily="18" charset="0"/>
                        <a:cs typeface="Times New Roman" panose="02020603050405020304" pitchFamily="18" charset="0"/>
                      </a:endParaRPr>
                    </a:p>
                  </a:txBody>
                  <a:tcPr/>
                </a:tc>
                <a:tc>
                  <a:txBody>
                    <a:bodyPr/>
                    <a:lstStyle/>
                    <a:p>
                      <a:pPr algn="ctr"/>
                      <a:r>
                        <a:rPr lang="en-IN" sz="1400" b="0" dirty="0" smtClean="0">
                          <a:latin typeface="Times New Roman" panose="02020603050405020304" pitchFamily="18" charset="0"/>
                          <a:cs typeface="Times New Roman" panose="02020603050405020304" pitchFamily="18" charset="0"/>
                        </a:rPr>
                        <a:t>Oslo(25),</a:t>
                      </a:r>
                    </a:p>
                    <a:p>
                      <a:pPr algn="ctr"/>
                      <a:r>
                        <a:rPr lang="en-IN" sz="1400" b="0" dirty="0" err="1" smtClean="0">
                          <a:latin typeface="Times New Roman" panose="02020603050405020304" pitchFamily="18" charset="0"/>
                          <a:cs typeface="Times New Roman" panose="02020603050405020304" pitchFamily="18" charset="0"/>
                        </a:rPr>
                        <a:t>Haugesund</a:t>
                      </a:r>
                      <a:r>
                        <a:rPr lang="en-IN" sz="1400" b="0" dirty="0" smtClean="0">
                          <a:latin typeface="Times New Roman" panose="02020603050405020304" pitchFamily="18" charset="0"/>
                          <a:cs typeface="Times New Roman" panose="02020603050405020304" pitchFamily="18" charset="0"/>
                        </a:rPr>
                        <a:t>(5),</a:t>
                      </a:r>
                    </a:p>
                    <a:p>
                      <a:pPr algn="ctr"/>
                      <a:r>
                        <a:rPr lang="en-IN" sz="1400" b="0" dirty="0" err="1" smtClean="0">
                          <a:latin typeface="Times New Roman" panose="02020603050405020304" pitchFamily="18" charset="0"/>
                          <a:cs typeface="Times New Roman" panose="02020603050405020304" pitchFamily="18" charset="0"/>
                        </a:rPr>
                        <a:t>Ribadu</a:t>
                      </a:r>
                      <a:r>
                        <a:rPr lang="en-IN" sz="1400" b="0" dirty="0" smtClean="0">
                          <a:latin typeface="Times New Roman" panose="02020603050405020304" pitchFamily="18" charset="0"/>
                          <a:cs typeface="Times New Roman" panose="02020603050405020304" pitchFamily="18" charset="0"/>
                        </a:rPr>
                        <a:t>(3),</a:t>
                      </a:r>
                    </a:p>
                    <a:p>
                      <a:pPr algn="ctr"/>
                      <a:r>
                        <a:rPr lang="en-IN" sz="1400" b="0" dirty="0" err="1" smtClean="0">
                          <a:latin typeface="Times New Roman" panose="02020603050405020304" pitchFamily="18" charset="0"/>
                          <a:cs typeface="Times New Roman" panose="02020603050405020304" pitchFamily="18" charset="0"/>
                        </a:rPr>
                        <a:t>Sandefjord</a:t>
                      </a:r>
                      <a:r>
                        <a:rPr lang="en-IN" sz="1400" b="0" dirty="0" smtClean="0">
                          <a:latin typeface="Times New Roman" panose="02020603050405020304" pitchFamily="18" charset="0"/>
                          <a:cs typeface="Times New Roman" panose="02020603050405020304" pitchFamily="18" charset="0"/>
                        </a:rPr>
                        <a:t>(1)</a:t>
                      </a:r>
                      <a:endParaRPr lang="en-IN" sz="1400" b="0" dirty="0">
                        <a:latin typeface="Times New Roman" panose="02020603050405020304" pitchFamily="18" charset="0"/>
                        <a:cs typeface="Times New Roman" panose="02020603050405020304" pitchFamily="18" charset="0"/>
                      </a:endParaRPr>
                    </a:p>
                  </a:txBody>
                  <a:tcPr/>
                </a:tc>
                <a:tc>
                  <a:txBody>
                    <a:bodyPr/>
                    <a:lstStyle/>
                    <a:p>
                      <a:pPr algn="ctr"/>
                      <a:r>
                        <a:rPr lang="en-IN" sz="1400" b="0" dirty="0" smtClean="0">
                          <a:latin typeface="Times New Roman" panose="02020603050405020304" pitchFamily="18" charset="0"/>
                          <a:cs typeface="Times New Roman" panose="02020603050405020304" pitchFamily="18" charset="0"/>
                        </a:rPr>
                        <a:t>Brussels(11),</a:t>
                      </a:r>
                    </a:p>
                    <a:p>
                      <a:pPr algn="ctr"/>
                      <a:r>
                        <a:rPr lang="en-IN" sz="1400" b="0" dirty="0" smtClean="0">
                          <a:latin typeface="Times New Roman" panose="02020603050405020304" pitchFamily="18" charset="0"/>
                          <a:cs typeface="Times New Roman" panose="02020603050405020304" pitchFamily="18" charset="0"/>
                        </a:rPr>
                        <a:t>Leuven(3),</a:t>
                      </a:r>
                    </a:p>
                    <a:p>
                      <a:pPr algn="ctr"/>
                      <a:r>
                        <a:rPr lang="en-IN" sz="1400" b="0" dirty="0" smtClean="0">
                          <a:latin typeface="Times New Roman" panose="02020603050405020304" pitchFamily="18" charset="0"/>
                          <a:cs typeface="Times New Roman" panose="02020603050405020304" pitchFamily="18" charset="0"/>
                        </a:rPr>
                        <a:t>Antwerp(2),</a:t>
                      </a:r>
                    </a:p>
                    <a:p>
                      <a:pPr algn="ctr"/>
                      <a:r>
                        <a:rPr lang="en-IN" sz="1400" b="0" dirty="0" smtClean="0">
                          <a:latin typeface="Times New Roman" panose="02020603050405020304" pitchFamily="18" charset="0"/>
                          <a:cs typeface="Times New Roman" panose="02020603050405020304" pitchFamily="18" charset="0"/>
                        </a:rPr>
                        <a:t>Mortsel(1)</a:t>
                      </a:r>
                    </a:p>
                  </a:txBody>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7855" y="759426"/>
            <a:ext cx="448887" cy="160682"/>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55203" y="760761"/>
            <a:ext cx="448887" cy="160893"/>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0365" y="747746"/>
            <a:ext cx="448887" cy="181368"/>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19482" y="763149"/>
            <a:ext cx="448887" cy="150561"/>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44644" y="756161"/>
            <a:ext cx="448887" cy="123737"/>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20424" y="746418"/>
            <a:ext cx="498764" cy="133480"/>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46081" y="765819"/>
            <a:ext cx="491194" cy="147891"/>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3651885283"/>
              </p:ext>
            </p:extLst>
          </p:nvPr>
        </p:nvGraphicFramePr>
        <p:xfrm>
          <a:off x="505322" y="4923692"/>
          <a:ext cx="10732176" cy="1193800"/>
        </p:xfrm>
        <a:graphic>
          <a:graphicData uri="http://schemas.openxmlformats.org/drawingml/2006/table">
            <a:tbl>
              <a:tblPr firstRow="1" bandRow="1">
                <a:tableStyleId>{5C22544A-7EE6-4342-B048-85BDC9FD1C3A}</a:tableStyleId>
              </a:tblPr>
              <a:tblGrid>
                <a:gridCol w="1341522"/>
                <a:gridCol w="1341522"/>
                <a:gridCol w="1341522"/>
                <a:gridCol w="1341522"/>
                <a:gridCol w="1341522"/>
                <a:gridCol w="1341522"/>
                <a:gridCol w="1341522"/>
                <a:gridCol w="1341522"/>
              </a:tblGrid>
              <a:tr h="241797">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Literacy</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99%</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99%</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99%</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99.1%</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99.7%</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100%</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99%</a:t>
                      </a:r>
                      <a:endParaRPr lang="en-IN" sz="1400" dirty="0">
                        <a:solidFill>
                          <a:schemeClr val="tx1"/>
                        </a:solidFill>
                        <a:latin typeface="Times New Roman" panose="02020603050405020304" pitchFamily="18" charset="0"/>
                        <a:cs typeface="Times New Roman" panose="02020603050405020304" pitchFamily="18" charset="0"/>
                      </a:endParaRPr>
                    </a:p>
                  </a:txBody>
                  <a:tcPr/>
                </a:tc>
              </a:tr>
              <a:tr h="370840">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Unemployment</a:t>
                      </a:r>
                    </a:p>
                  </a:txBody>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4.8%</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2497000</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6.2%</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209045</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6%</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4.7%</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7.6%</a:t>
                      </a:r>
                      <a:endParaRPr lang="en-IN" sz="1400" dirty="0">
                        <a:solidFill>
                          <a:schemeClr val="tx1"/>
                        </a:solidFill>
                        <a:latin typeface="Times New Roman" panose="02020603050405020304" pitchFamily="18" charset="0"/>
                        <a:cs typeface="Times New Roman" panose="02020603050405020304" pitchFamily="18" charset="0"/>
                      </a:endParaRPr>
                    </a:p>
                  </a:txBody>
                  <a:tcPr/>
                </a:tc>
              </a:tr>
              <a:tr h="370840">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Ease of doing business</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7</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17</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3</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41</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24</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6</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42</a:t>
                      </a:r>
                      <a:endParaRPr lang="en-IN" sz="1400"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6564934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071448575"/>
              </p:ext>
            </p:extLst>
          </p:nvPr>
        </p:nvGraphicFramePr>
        <p:xfrm>
          <a:off x="700884" y="644517"/>
          <a:ext cx="10447616" cy="5862126"/>
        </p:xfrm>
        <a:graphic>
          <a:graphicData uri="http://schemas.openxmlformats.org/drawingml/2006/table">
            <a:tbl>
              <a:tblPr firstRow="1" bandRow="1">
                <a:tableStyleId>{5C22544A-7EE6-4342-B048-85BDC9FD1C3A}</a:tableStyleId>
              </a:tblPr>
              <a:tblGrid>
                <a:gridCol w="1305952"/>
                <a:gridCol w="1305952"/>
                <a:gridCol w="1305952"/>
                <a:gridCol w="1305952"/>
                <a:gridCol w="1305952"/>
                <a:gridCol w="1305952"/>
                <a:gridCol w="1305952"/>
                <a:gridCol w="1305952"/>
              </a:tblGrid>
              <a:tr h="909326">
                <a:tc>
                  <a:txBody>
                    <a:bodyPr/>
                    <a:lstStyle/>
                    <a:p>
                      <a:pPr algn="ctr"/>
                      <a:r>
                        <a:rPr lang="en-IN" sz="1200" dirty="0" smtClean="0">
                          <a:latin typeface="Times New Roman" panose="02020603050405020304" pitchFamily="18" charset="0"/>
                          <a:cs typeface="Times New Roman" panose="02020603050405020304" pitchFamily="18" charset="0"/>
                        </a:rPr>
                        <a:t>Metrics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endParaRPr lang="en-IN" sz="1200">
                        <a:latin typeface="Times New Roman" panose="02020603050405020304" pitchFamily="18" charset="0"/>
                        <a:cs typeface="Times New Roman" panose="02020603050405020304" pitchFamily="18" charset="0"/>
                      </a:endParaRPr>
                    </a:p>
                  </a:txBody>
                  <a:tcPr/>
                </a:tc>
                <a:tc>
                  <a:txBody>
                    <a:bodyPr/>
                    <a:lstStyle/>
                    <a:p>
                      <a:pPr algn="ctr"/>
                      <a:endParaRPr lang="en-IN" sz="1200">
                        <a:latin typeface="Times New Roman" panose="02020603050405020304" pitchFamily="18" charset="0"/>
                        <a:cs typeface="Times New Roman" panose="02020603050405020304" pitchFamily="18" charset="0"/>
                      </a:endParaRPr>
                    </a:p>
                  </a:txBody>
                  <a:tcPr/>
                </a:tc>
                <a:tc>
                  <a:txBody>
                    <a:bodyPr/>
                    <a:lstStyle/>
                    <a:p>
                      <a:pPr algn="ctr"/>
                      <a:endParaRPr lang="en-IN" sz="1200">
                        <a:latin typeface="Times New Roman" panose="02020603050405020304" pitchFamily="18" charset="0"/>
                        <a:cs typeface="Times New Roman" panose="02020603050405020304" pitchFamily="18" charset="0"/>
                      </a:endParaRPr>
                    </a:p>
                  </a:txBody>
                  <a:tcPr/>
                </a:tc>
                <a:tc>
                  <a:txBody>
                    <a:bodyPr/>
                    <a:lstStyle/>
                    <a:p>
                      <a:pPr algn="ctr"/>
                      <a:endParaRPr lang="en-IN" sz="1200" dirty="0">
                        <a:latin typeface="Times New Roman" panose="02020603050405020304" pitchFamily="18" charset="0"/>
                        <a:cs typeface="Times New Roman" panose="02020603050405020304" pitchFamily="18" charset="0"/>
                      </a:endParaRPr>
                    </a:p>
                  </a:txBody>
                  <a:tcPr/>
                </a:tc>
                <a:tc>
                  <a:txBody>
                    <a:bodyPr/>
                    <a:lstStyle/>
                    <a:p>
                      <a:pPr algn="ctr"/>
                      <a:endParaRPr lang="en-IN" sz="1200">
                        <a:latin typeface="Times New Roman" panose="02020603050405020304" pitchFamily="18" charset="0"/>
                        <a:cs typeface="Times New Roman" panose="02020603050405020304" pitchFamily="18" charset="0"/>
                      </a:endParaRPr>
                    </a:p>
                  </a:txBody>
                  <a:tcPr/>
                </a:tc>
                <a:tc>
                  <a:txBody>
                    <a:bodyPr/>
                    <a:lstStyle/>
                    <a:p>
                      <a:pPr algn="ctr"/>
                      <a:endParaRPr lang="en-IN" sz="1200">
                        <a:latin typeface="Times New Roman" panose="02020603050405020304" pitchFamily="18" charset="0"/>
                        <a:cs typeface="Times New Roman" panose="02020603050405020304" pitchFamily="18" charset="0"/>
                      </a:endParaRPr>
                    </a:p>
                  </a:txBody>
                  <a:tcPr/>
                </a:tc>
                <a:tc>
                  <a:txBody>
                    <a:bodyPr/>
                    <a:lstStyle/>
                    <a:p>
                      <a:pPr algn="ctr"/>
                      <a:endParaRPr lang="en-IN" sz="1200">
                        <a:latin typeface="Times New Roman" panose="02020603050405020304" pitchFamily="18" charset="0"/>
                        <a:cs typeface="Times New Roman" panose="02020603050405020304" pitchFamily="18" charset="0"/>
                      </a:endParaRPr>
                    </a:p>
                  </a:txBody>
                  <a:tcPr/>
                </a:tc>
              </a:tr>
              <a:tr h="3295885">
                <a:tc>
                  <a:txBody>
                    <a:bodyPr/>
                    <a:lstStyle/>
                    <a:p>
                      <a:pPr algn="ctr"/>
                      <a:r>
                        <a:rPr lang="en-IN" sz="1200" dirty="0" smtClean="0">
                          <a:latin typeface="Times New Roman" panose="02020603050405020304" pitchFamily="18" charset="0"/>
                          <a:cs typeface="Times New Roman" panose="02020603050405020304" pitchFamily="18" charset="0"/>
                        </a:rPr>
                        <a:t>Personal Tax</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smtClean="0">
                          <a:latin typeface="Times New Roman" panose="02020603050405020304" pitchFamily="18" charset="0"/>
                          <a:cs typeface="Times New Roman" panose="02020603050405020304" pitchFamily="18" charset="0"/>
                        </a:rPr>
                        <a:t>UPTO</a:t>
                      </a:r>
                      <a:r>
                        <a:rPr lang="en-IN" sz="1200" baseline="0" dirty="0" smtClean="0">
                          <a:latin typeface="Times New Roman" panose="02020603050405020304" pitchFamily="18" charset="0"/>
                          <a:cs typeface="Times New Roman" panose="02020603050405020304" pitchFamily="18" charset="0"/>
                        </a:rPr>
                        <a:t>  $ 14,555.75 – 0%</a:t>
                      </a:r>
                    </a:p>
                    <a:p>
                      <a:pPr algn="ctr"/>
                      <a:r>
                        <a:rPr lang="en-IN" sz="1200" dirty="0" smtClean="0">
                          <a:latin typeface="Times New Roman" panose="02020603050405020304" pitchFamily="18" charset="0"/>
                          <a:cs typeface="Times New Roman" panose="02020603050405020304" pitchFamily="18" charset="0"/>
                        </a:rPr>
                        <a:t> $ 14,553.60 - $ 56,957.40 – 20%</a:t>
                      </a:r>
                    </a:p>
                    <a:p>
                      <a:pPr algn="ctr"/>
                      <a:r>
                        <a:rPr lang="en-IN" sz="1200" dirty="0" smtClean="0">
                          <a:latin typeface="Times New Roman" panose="02020603050405020304" pitchFamily="18" charset="0"/>
                          <a:cs typeface="Times New Roman" panose="02020603050405020304" pitchFamily="18" charset="0"/>
                        </a:rPr>
                        <a:t> $ 56,953.27 - $ 189,840.00 – 40%</a:t>
                      </a:r>
                    </a:p>
                    <a:p>
                      <a:pPr algn="ctr"/>
                      <a:r>
                        <a:rPr lang="en-IN" sz="1200" dirty="0" smtClean="0">
                          <a:latin typeface="Times New Roman" panose="02020603050405020304" pitchFamily="18" charset="0"/>
                          <a:cs typeface="Times New Roman" panose="02020603050405020304" pitchFamily="18" charset="0"/>
                        </a:rPr>
                        <a:t>OVER</a:t>
                      </a:r>
                      <a:r>
                        <a:rPr lang="en-IN" sz="1200" baseline="0" dirty="0" smtClean="0">
                          <a:latin typeface="Times New Roman" panose="02020603050405020304" pitchFamily="18" charset="0"/>
                          <a:cs typeface="Times New Roman" panose="02020603050405020304" pitchFamily="18" charset="0"/>
                        </a:rPr>
                        <a:t> 189,840 – 45%</a:t>
                      </a:r>
                      <a:endParaRPr lang="en-IN" sz="1200" dirty="0" smtClean="0">
                        <a:latin typeface="Times New Roman" panose="02020603050405020304" pitchFamily="18" charset="0"/>
                        <a:cs typeface="Times New Roman" panose="02020603050405020304" pitchFamily="18" charset="0"/>
                      </a:endParaRPr>
                    </a:p>
                    <a:p>
                      <a:pPr algn="ct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smtClean="0">
                          <a:latin typeface="Times New Roman" panose="02020603050405020304" pitchFamily="18" charset="0"/>
                          <a:cs typeface="Times New Roman" panose="02020603050405020304" pitchFamily="18" charset="0"/>
                        </a:rPr>
                        <a:t>(SINGLE)                                                     0- 9919.09$: 0 %                                                 9920.09- 61524.24:14%                                                       61525.24- 291709.62 : 42% 291710.62and above  : 45%</a:t>
                      </a:r>
                    </a:p>
                    <a:p>
                      <a:pPr algn="ctr"/>
                      <a:r>
                        <a:rPr lang="en-IN" sz="1200" dirty="0" smtClean="0">
                          <a:latin typeface="Times New Roman" panose="02020603050405020304" pitchFamily="18" charset="0"/>
                          <a:cs typeface="Times New Roman" panose="02020603050405020304" pitchFamily="18" charset="0"/>
                        </a:rPr>
                        <a:t>                   (MARRIED)                                                    0-17,304$ : 0%                                          17,305$-107,330 $: 14%                                    107,331$-508,892$ : 42%                               508,893$ and above: 45%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smtClean="0">
                          <a:latin typeface="Times New Roman" panose="02020603050405020304" pitchFamily="18" charset="0"/>
                          <a:cs typeface="Times New Roman" panose="02020603050405020304" pitchFamily="18" charset="0"/>
                        </a:rPr>
                        <a:t>0</a:t>
                      </a:r>
                      <a:r>
                        <a:rPr lang="en-IN" sz="1200" baseline="0" dirty="0" smtClean="0">
                          <a:latin typeface="Times New Roman" panose="02020603050405020304" pitchFamily="18" charset="0"/>
                          <a:cs typeface="Times New Roman" panose="02020603050405020304" pitchFamily="18" charset="0"/>
                        </a:rPr>
                        <a:t> to  $ </a:t>
                      </a:r>
                      <a:r>
                        <a:rPr lang="en-IN" sz="1200" dirty="0" smtClean="0">
                          <a:latin typeface="Times New Roman" panose="02020603050405020304" pitchFamily="18" charset="0"/>
                          <a:cs typeface="Times New Roman" panose="02020603050405020304" pitchFamily="18" charset="0"/>
                        </a:rPr>
                        <a:t>7,368.75</a:t>
                      </a:r>
                      <a:r>
                        <a:rPr lang="en-IN" sz="1200" baseline="0" dirty="0" smtClean="0">
                          <a:latin typeface="Times New Roman" panose="02020603050405020304" pitchFamily="18" charset="0"/>
                          <a:cs typeface="Times New Roman" panose="02020603050405020304" pitchFamily="18" charset="0"/>
                        </a:rPr>
                        <a:t> – 8%</a:t>
                      </a:r>
                    </a:p>
                    <a:p>
                      <a:pPr algn="ctr"/>
                      <a:r>
                        <a:rPr lang="en-IN" sz="1200" dirty="0" smtClean="0">
                          <a:latin typeface="Times New Roman" panose="02020603050405020304" pitchFamily="18" charset="0"/>
                          <a:cs typeface="Times New Roman" panose="02020603050405020304" pitchFamily="18" charset="0"/>
                        </a:rPr>
                        <a:t>$ 7368 – $ 78,552.23 – 40.96%</a:t>
                      </a:r>
                    </a:p>
                    <a:p>
                      <a:pPr algn="ctr"/>
                      <a:r>
                        <a:rPr lang="en-IN" sz="1200" dirty="0" smtClean="0">
                          <a:latin typeface="Times New Roman" panose="02020603050405020304" pitchFamily="18" charset="0"/>
                          <a:cs typeface="Times New Roman" panose="02020603050405020304" pitchFamily="18" charset="0"/>
                        </a:rPr>
                        <a:t>OVER $ 78,552 – 56.48%</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smtClean="0">
                          <a:latin typeface="Times New Roman" panose="02020603050405020304" pitchFamily="18" charset="0"/>
                          <a:cs typeface="Times New Roman" panose="02020603050405020304" pitchFamily="18" charset="0"/>
                        </a:rPr>
                        <a:t>Flat 15%</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smtClean="0">
                          <a:latin typeface="Times New Roman" panose="02020603050405020304" pitchFamily="18" charset="0"/>
                          <a:cs typeface="Times New Roman" panose="02020603050405020304" pitchFamily="18" charset="0"/>
                        </a:rPr>
                        <a:t>UPTO  $</a:t>
                      </a:r>
                      <a:r>
                        <a:rPr lang="en-IN" sz="1200" baseline="0" dirty="0" smtClean="0">
                          <a:latin typeface="Times New Roman" panose="02020603050405020304" pitchFamily="18" charset="0"/>
                          <a:cs typeface="Times New Roman" panose="02020603050405020304" pitchFamily="18" charset="0"/>
                        </a:rPr>
                        <a:t> </a:t>
                      </a:r>
                      <a:r>
                        <a:rPr lang="en-IN" sz="1200" dirty="0" smtClean="0">
                          <a:latin typeface="Times New Roman" panose="02020603050405020304" pitchFamily="18" charset="0"/>
                          <a:cs typeface="Times New Roman" panose="02020603050405020304" pitchFamily="18" charset="0"/>
                        </a:rPr>
                        <a:t>22,833.95 – 18%</a:t>
                      </a:r>
                    </a:p>
                    <a:p>
                      <a:pPr algn="ctr"/>
                      <a:r>
                        <a:rPr lang="en-IN" sz="1200" dirty="0" smtClean="0">
                          <a:latin typeface="Times New Roman" panose="02020603050405020304" pitchFamily="18" charset="0"/>
                          <a:cs typeface="Times New Roman" panose="02020603050405020304" pitchFamily="18" charset="0"/>
                        </a:rPr>
                        <a:t>OVER  $ 22,833.95</a:t>
                      </a:r>
                      <a:r>
                        <a:rPr lang="en-IN" sz="1200" baseline="0" dirty="0" smtClean="0">
                          <a:latin typeface="Times New Roman" panose="02020603050405020304" pitchFamily="18" charset="0"/>
                          <a:cs typeface="Times New Roman" panose="02020603050405020304" pitchFamily="18" charset="0"/>
                        </a:rPr>
                        <a:t> – 32%</a:t>
                      </a:r>
                      <a:endParaRPr lang="en-IN" sz="1200" dirty="0" smtClean="0">
                        <a:latin typeface="Times New Roman" panose="02020603050405020304" pitchFamily="18" charset="0"/>
                        <a:cs typeface="Times New Roman" panose="02020603050405020304" pitchFamily="18" charset="0"/>
                      </a:endParaRPr>
                    </a:p>
                    <a:p>
                      <a:pPr algn="ct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smtClean="0">
                          <a:latin typeface="Times New Roman" panose="02020603050405020304" pitchFamily="18" charset="0"/>
                          <a:cs typeface="Times New Roman" panose="02020603050405020304" pitchFamily="18" charset="0"/>
                        </a:rPr>
                        <a:t>From $ </a:t>
                      </a:r>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19372.66 – 0.93</a:t>
                      </a:r>
                      <a:r>
                        <a:rPr lang="en-IN" sz="1200" b="0" i="0" kern="1200" baseline="0" dirty="0" smtClean="0">
                          <a:solidFill>
                            <a:schemeClr val="dk1"/>
                          </a:solidFill>
                          <a:effectLst/>
                          <a:latin typeface="Times New Roman" panose="02020603050405020304" pitchFamily="18" charset="0"/>
                          <a:ea typeface="+mn-ea"/>
                          <a:cs typeface="Times New Roman" panose="02020603050405020304" pitchFamily="18" charset="0"/>
                        </a:rPr>
                        <a:t>%</a:t>
                      </a:r>
                    </a:p>
                    <a:p>
                      <a:pPr algn="ctr"/>
                      <a:r>
                        <a:rPr lang="en-IN" sz="1200" b="0" i="0" kern="1200" baseline="0" dirty="0" smtClean="0">
                          <a:solidFill>
                            <a:schemeClr val="dk1"/>
                          </a:solidFill>
                          <a:effectLst/>
                          <a:latin typeface="Times New Roman" panose="02020603050405020304" pitchFamily="18" charset="0"/>
                          <a:ea typeface="+mn-ea"/>
                          <a:cs typeface="Times New Roman" panose="02020603050405020304" pitchFamily="18" charset="0"/>
                        </a:rPr>
                        <a:t>From $ </a:t>
                      </a:r>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27264.57 – 2.41%</a:t>
                      </a:r>
                    </a:p>
                    <a:p>
                      <a:pPr algn="ctr"/>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From</a:t>
                      </a:r>
                      <a:r>
                        <a:rPr lang="en-IN" sz="12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 </a:t>
                      </a:r>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68580.45</a:t>
                      </a:r>
                      <a:r>
                        <a:rPr lang="en-IN" sz="12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 11.52%</a:t>
                      </a:r>
                    </a:p>
                    <a:p>
                      <a:pPr algn="ctr"/>
                      <a:r>
                        <a:rPr lang="en-IN" sz="1200" b="0" i="0" kern="1200" baseline="0" dirty="0" smtClean="0">
                          <a:solidFill>
                            <a:schemeClr val="dk1"/>
                          </a:solidFill>
                          <a:effectLst/>
                          <a:latin typeface="Times New Roman" panose="02020603050405020304" pitchFamily="18" charset="0"/>
                          <a:ea typeface="+mn-ea"/>
                          <a:cs typeface="Times New Roman" panose="02020603050405020304" pitchFamily="18" charset="0"/>
                        </a:rPr>
                        <a:t>Above $ </a:t>
                      </a:r>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110320.45 – 14.52 %</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0" i="0" kern="1200" baseline="0" dirty="0" smtClean="0">
                          <a:solidFill>
                            <a:schemeClr val="dk1"/>
                          </a:solidFill>
                          <a:effectLst/>
                          <a:latin typeface="Times New Roman" panose="02020603050405020304" pitchFamily="18" charset="0"/>
                          <a:ea typeface="+mn-ea"/>
                          <a:cs typeface="Times New Roman" panose="02020603050405020304" pitchFamily="18" charset="0"/>
                        </a:rPr>
                        <a:t>Up to EUR 10,860</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0" i="0" kern="1200" baseline="0" dirty="0" smtClean="0">
                          <a:solidFill>
                            <a:schemeClr val="dk1"/>
                          </a:solidFill>
                          <a:effectLst/>
                          <a:latin typeface="Times New Roman" panose="02020603050405020304" pitchFamily="18" charset="0"/>
                          <a:ea typeface="+mn-ea"/>
                          <a:cs typeface="Times New Roman" panose="02020603050405020304" pitchFamily="18" charset="0"/>
                        </a:rPr>
                        <a:t>25 percent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0" i="0" kern="1200" baseline="0" dirty="0" smtClean="0">
                          <a:solidFill>
                            <a:schemeClr val="dk1"/>
                          </a:solidFill>
                          <a:effectLst/>
                          <a:latin typeface="Times New Roman" panose="02020603050405020304" pitchFamily="18" charset="0"/>
                          <a:ea typeface="+mn-ea"/>
                          <a:cs typeface="Times New Roman" panose="02020603050405020304" pitchFamily="18" charset="0"/>
                        </a:rPr>
                        <a:t>EUR 10,860–12,470</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0" i="0" kern="1200" baseline="0" dirty="0" smtClean="0">
                          <a:solidFill>
                            <a:schemeClr val="dk1"/>
                          </a:solidFill>
                          <a:effectLst/>
                          <a:latin typeface="Times New Roman" panose="02020603050405020304" pitchFamily="18" charset="0"/>
                          <a:ea typeface="+mn-ea"/>
                          <a:cs typeface="Times New Roman" panose="02020603050405020304" pitchFamily="18" charset="0"/>
                        </a:rPr>
                        <a:t>30 percent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0" i="0" kern="1200" baseline="0" dirty="0" smtClean="0">
                          <a:solidFill>
                            <a:schemeClr val="dk1"/>
                          </a:solidFill>
                          <a:effectLst/>
                          <a:latin typeface="Times New Roman" panose="02020603050405020304" pitchFamily="18" charset="0"/>
                          <a:ea typeface="+mn-ea"/>
                          <a:cs typeface="Times New Roman" panose="02020603050405020304" pitchFamily="18" charset="0"/>
                        </a:rPr>
                        <a:t>EUR 12,470–20,780</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0" i="0" kern="1200" baseline="0" dirty="0" smtClean="0">
                          <a:solidFill>
                            <a:schemeClr val="dk1"/>
                          </a:solidFill>
                          <a:effectLst/>
                          <a:latin typeface="Times New Roman" panose="02020603050405020304" pitchFamily="18" charset="0"/>
                          <a:ea typeface="+mn-ea"/>
                          <a:cs typeface="Times New Roman" panose="02020603050405020304" pitchFamily="18" charset="0"/>
                        </a:rPr>
                        <a:t>40 percent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0" i="0" kern="1200" baseline="0" dirty="0" smtClean="0">
                          <a:solidFill>
                            <a:schemeClr val="dk1"/>
                          </a:solidFill>
                          <a:effectLst/>
                          <a:latin typeface="Times New Roman" panose="02020603050405020304" pitchFamily="18" charset="0"/>
                          <a:ea typeface="+mn-ea"/>
                          <a:cs typeface="Times New Roman" panose="02020603050405020304" pitchFamily="18" charset="0"/>
                        </a:rPr>
                        <a:t>EUR 20,780–38,080</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0" i="0" kern="1200" baseline="0" dirty="0" smtClean="0">
                          <a:solidFill>
                            <a:schemeClr val="dk1"/>
                          </a:solidFill>
                          <a:effectLst/>
                          <a:latin typeface="Times New Roman" panose="02020603050405020304" pitchFamily="18" charset="0"/>
                          <a:ea typeface="+mn-ea"/>
                          <a:cs typeface="Times New Roman" panose="02020603050405020304" pitchFamily="18" charset="0"/>
                        </a:rPr>
                        <a:t>45 percent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200" b="0" i="0" kern="1200" baseline="0" dirty="0" smtClean="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0" i="0" kern="1200" baseline="0" dirty="0" smtClean="0">
                          <a:solidFill>
                            <a:schemeClr val="dk1"/>
                          </a:solidFill>
                          <a:effectLst/>
                          <a:latin typeface="Times New Roman" panose="02020603050405020304" pitchFamily="18" charset="0"/>
                          <a:ea typeface="+mn-ea"/>
                          <a:cs typeface="Times New Roman" panose="02020603050405020304" pitchFamily="18" charset="0"/>
                        </a:rPr>
                        <a:t>EUR 38,080+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200" b="0" i="0" kern="1200" baseline="0" dirty="0" smtClean="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0" i="0" kern="1200" baseline="0" dirty="0" smtClean="0">
                          <a:solidFill>
                            <a:schemeClr val="dk1"/>
                          </a:solidFill>
                          <a:effectLst/>
                          <a:latin typeface="Times New Roman" panose="02020603050405020304" pitchFamily="18" charset="0"/>
                          <a:ea typeface="+mn-ea"/>
                          <a:cs typeface="Times New Roman" panose="02020603050405020304" pitchFamily="18" charset="0"/>
                        </a:rPr>
                        <a:t>50 percent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200" dirty="0" smtClean="0">
                        <a:effectLst/>
                      </a:endParaRPr>
                    </a:p>
                    <a:p>
                      <a:pPr algn="ctr"/>
                      <a:endParaRPr lang="en-IN" sz="1200" dirty="0">
                        <a:latin typeface="Times New Roman" panose="02020603050405020304" pitchFamily="18" charset="0"/>
                        <a:cs typeface="Times New Roman" panose="02020603050405020304" pitchFamily="18" charset="0"/>
                      </a:endParaRPr>
                    </a:p>
                  </a:txBody>
                  <a:tcPr/>
                </a:tc>
              </a:tr>
              <a:tr h="1569520">
                <a:tc>
                  <a:txBody>
                    <a:bodyPr/>
                    <a:lstStyle/>
                    <a:p>
                      <a:pPr algn="ctr"/>
                      <a:r>
                        <a:rPr lang="en-IN" sz="1200" dirty="0" smtClean="0">
                          <a:latin typeface="Times New Roman" panose="02020603050405020304" pitchFamily="18" charset="0"/>
                          <a:cs typeface="Times New Roman" panose="02020603050405020304" pitchFamily="18" charset="0"/>
                        </a:rPr>
                        <a:t>Corporate Tax</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smtClean="0">
                          <a:latin typeface="Times New Roman" panose="02020603050405020304" pitchFamily="18" charset="0"/>
                          <a:cs typeface="Times New Roman" panose="02020603050405020304" pitchFamily="18" charset="0"/>
                        </a:rPr>
                        <a:t>19%</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smtClean="0">
                          <a:latin typeface="Times New Roman" panose="02020603050405020304" pitchFamily="18" charset="0"/>
                          <a:cs typeface="Times New Roman" panose="02020603050405020304" pitchFamily="18" charset="0"/>
                        </a:rPr>
                        <a:t>29.72%</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smtClean="0">
                          <a:latin typeface="Times New Roman" panose="02020603050405020304" pitchFamily="18" charset="0"/>
                          <a:cs typeface="Times New Roman" panose="02020603050405020304" pitchFamily="18" charset="0"/>
                        </a:rPr>
                        <a:t>22%</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smtClean="0">
                          <a:latin typeface="Times New Roman" panose="02020603050405020304" pitchFamily="18" charset="0"/>
                          <a:cs typeface="Times New Roman" panose="02020603050405020304" pitchFamily="18" charset="0"/>
                        </a:rPr>
                        <a:t>9%</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smtClean="0">
                          <a:latin typeface="Times New Roman" panose="02020603050405020304" pitchFamily="18" charset="0"/>
                          <a:cs typeface="Times New Roman" panose="02020603050405020304" pitchFamily="18" charset="0"/>
                        </a:rPr>
                        <a:t>19%</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smtClean="0">
                          <a:latin typeface="Times New Roman" panose="02020603050405020304" pitchFamily="18" charset="0"/>
                          <a:cs typeface="Times New Roman" panose="02020603050405020304" pitchFamily="18" charset="0"/>
                        </a:rPr>
                        <a:t>27%</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smtClean="0">
                          <a:latin typeface="Times New Roman" panose="02020603050405020304" pitchFamily="18" charset="0"/>
                          <a:cs typeface="Times New Roman" panose="02020603050405020304" pitchFamily="18" charset="0"/>
                        </a:rPr>
                        <a:t>33%</a:t>
                      </a:r>
                      <a:endParaRPr lang="en-IN" sz="1200" dirty="0">
                        <a:latin typeface="Times New Roman" panose="02020603050405020304" pitchFamily="18" charset="0"/>
                        <a:cs typeface="Times New Roman" panose="02020603050405020304" pitchFamily="18" charset="0"/>
                      </a:endParaRPr>
                    </a:p>
                  </a:txBody>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6425" y="1010886"/>
            <a:ext cx="448887" cy="160682"/>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3783" y="1003284"/>
            <a:ext cx="448887" cy="160893"/>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6719" y="1012514"/>
            <a:ext cx="448887" cy="181368"/>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28213" y="1003284"/>
            <a:ext cx="448887" cy="150561"/>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17013" y="993482"/>
            <a:ext cx="448887" cy="123737"/>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10567" y="997514"/>
            <a:ext cx="498764" cy="133480"/>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53770" y="993482"/>
            <a:ext cx="491194" cy="147891"/>
          </a:xfrm>
          <a:prstGeom prst="rect">
            <a:avLst/>
          </a:prstGeom>
        </p:spPr>
      </p:pic>
    </p:spTree>
    <p:extLst>
      <p:ext uri="{BB962C8B-B14F-4D97-AF65-F5344CB8AC3E}">
        <p14:creationId xmlns:p14="http://schemas.microsoft.com/office/powerpoint/2010/main" val="1153867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738" y="391886"/>
            <a:ext cx="10515600" cy="539931"/>
          </a:xfrm>
        </p:spPr>
        <p:txBody>
          <a:bodyPr>
            <a:normAutofit fontScale="90000"/>
          </a:bodyPr>
          <a:lstStyle/>
          <a:p>
            <a:pPr algn="ctr"/>
            <a:r>
              <a:rPr lang="en-IN" sz="4000" dirty="0" smtClean="0">
                <a:latin typeface="Times New Roman" panose="02020603050405020304" pitchFamily="18" charset="0"/>
                <a:cs typeface="Times New Roman" panose="02020603050405020304" pitchFamily="18" charset="0"/>
              </a:rPr>
              <a:t>Taxes</a:t>
            </a:r>
            <a:endParaRPr lang="en-IN" sz="4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094514"/>
            <a:ext cx="2385776" cy="1763486"/>
          </a:xfrm>
          <a:prstGeom prst="rect">
            <a:avLst/>
          </a:prstGeom>
        </p:spPr>
      </p:pic>
      <p:sp>
        <p:nvSpPr>
          <p:cNvPr id="3" name="TextBox 2"/>
          <p:cNvSpPr txBox="1"/>
          <p:nvPr/>
        </p:nvSpPr>
        <p:spPr>
          <a:xfrm>
            <a:off x="1782801" y="2142307"/>
            <a:ext cx="9248502" cy="3701013"/>
          </a:xfrm>
          <a:prstGeom prst="rect">
            <a:avLst/>
          </a:prstGeom>
          <a:noFill/>
        </p:spPr>
        <p:txBody>
          <a:bodyPr wrap="square" rtlCol="0">
            <a:spAutoFit/>
          </a:bodyPr>
          <a:lstStyle/>
          <a:p>
            <a:pPr lvl="0" algn="ctr">
              <a:lnSpc>
                <a:spcPct val="150000"/>
              </a:lnSpc>
              <a:spcAft>
                <a:spcPts val="1100"/>
              </a:spcAft>
              <a:buClr>
                <a:schemeClr val="dk1"/>
              </a:buClr>
              <a:buSzPct val="78571"/>
            </a:pPr>
            <a:r>
              <a:rPr lang="en-GB" dirty="0" smtClean="0">
                <a:highlight>
                  <a:srgbClr val="F6F6F6"/>
                </a:highlight>
                <a:latin typeface="Times New Roman"/>
                <a:ea typeface="Times New Roman"/>
                <a:cs typeface="Times New Roman"/>
                <a:sym typeface="Times New Roman"/>
              </a:rPr>
              <a:t>The </a:t>
            </a:r>
            <a:r>
              <a:rPr lang="en-GB" dirty="0">
                <a:highlight>
                  <a:srgbClr val="F6F6F6"/>
                </a:highlight>
                <a:latin typeface="Times New Roman"/>
                <a:ea typeface="Times New Roman"/>
                <a:cs typeface="Times New Roman"/>
                <a:sym typeface="Times New Roman"/>
              </a:rPr>
              <a:t>annual changes to tax and duty form a law called the Finance </a:t>
            </a:r>
            <a:r>
              <a:rPr lang="en-GB" dirty="0" smtClean="0">
                <a:highlight>
                  <a:srgbClr val="F6F6F6"/>
                </a:highlight>
                <a:latin typeface="Times New Roman"/>
                <a:ea typeface="Times New Roman"/>
                <a:cs typeface="Times New Roman"/>
                <a:sym typeface="Times New Roman"/>
              </a:rPr>
              <a:t>Act.</a:t>
            </a:r>
          </a:p>
          <a:p>
            <a:pPr lvl="0" algn="ctr">
              <a:lnSpc>
                <a:spcPct val="150000"/>
              </a:lnSpc>
              <a:spcAft>
                <a:spcPts val="1100"/>
              </a:spcAft>
              <a:buClr>
                <a:schemeClr val="dk1"/>
              </a:buClr>
              <a:buSzPct val="78571"/>
            </a:pPr>
            <a:r>
              <a:rPr lang="en-GB" dirty="0" smtClean="0">
                <a:highlight>
                  <a:srgbClr val="F6F6F6"/>
                </a:highlight>
                <a:latin typeface="Times New Roman"/>
                <a:ea typeface="Times New Roman"/>
                <a:cs typeface="Times New Roman"/>
                <a:sym typeface="Times New Roman"/>
              </a:rPr>
              <a:t>Taxation </a:t>
            </a:r>
            <a:r>
              <a:rPr lang="en-GB" dirty="0">
                <a:highlight>
                  <a:srgbClr val="F6F6F6"/>
                </a:highlight>
                <a:latin typeface="Times New Roman"/>
                <a:ea typeface="Times New Roman"/>
                <a:cs typeface="Times New Roman"/>
                <a:sym typeface="Times New Roman"/>
              </a:rPr>
              <a:t>in the UK usually involves payments to the central government agency called Her Majesty’s Revenue and</a:t>
            </a:r>
            <a:r>
              <a:rPr lang="en-GB" u="sng" dirty="0">
                <a:highlight>
                  <a:srgbClr val="F6F6F6"/>
                </a:highlight>
                <a:latin typeface="Times New Roman"/>
                <a:ea typeface="Times New Roman"/>
                <a:cs typeface="Times New Roman"/>
                <a:sym typeface="Times New Roman"/>
              </a:rPr>
              <a:t> </a:t>
            </a:r>
            <a:r>
              <a:rPr lang="en-GB" dirty="0">
                <a:highlight>
                  <a:srgbClr val="F6F6F6"/>
                </a:highlight>
                <a:latin typeface="Times New Roman"/>
                <a:ea typeface="Times New Roman"/>
                <a:cs typeface="Times New Roman"/>
                <a:sym typeface="Times New Roman"/>
              </a:rPr>
              <a:t>Customs (HMRC) and local councils. Local councils collect a tax called business rates from businesses and council tax from </a:t>
            </a:r>
            <a:r>
              <a:rPr lang="en-GB" dirty="0" smtClean="0">
                <a:highlight>
                  <a:srgbClr val="F6F6F6"/>
                </a:highlight>
                <a:latin typeface="Times New Roman"/>
                <a:ea typeface="Times New Roman"/>
                <a:cs typeface="Times New Roman"/>
                <a:sym typeface="Times New Roman"/>
              </a:rPr>
              <a:t>households.</a:t>
            </a:r>
          </a:p>
          <a:p>
            <a:pPr lvl="0" algn="ctr">
              <a:lnSpc>
                <a:spcPct val="150000"/>
              </a:lnSpc>
              <a:spcAft>
                <a:spcPts val="1100"/>
              </a:spcAft>
              <a:buClr>
                <a:schemeClr val="dk1"/>
              </a:buClr>
              <a:buSzPct val="78571"/>
            </a:pPr>
            <a:r>
              <a:rPr lang="en-GB" dirty="0" smtClean="0">
                <a:highlight>
                  <a:srgbClr val="F6F6F6"/>
                </a:highlight>
                <a:latin typeface="Times New Roman"/>
                <a:ea typeface="Times New Roman"/>
                <a:cs typeface="Times New Roman"/>
                <a:sym typeface="Times New Roman"/>
              </a:rPr>
              <a:t>HMRC </a:t>
            </a:r>
            <a:r>
              <a:rPr lang="en-GB" dirty="0">
                <a:highlight>
                  <a:srgbClr val="F6F6F6"/>
                </a:highlight>
                <a:latin typeface="Times New Roman"/>
                <a:ea typeface="Times New Roman"/>
                <a:cs typeface="Times New Roman"/>
                <a:sym typeface="Times New Roman"/>
              </a:rPr>
              <a:t>is a non-ministerial department of the UK Government responsible for the collection of taxes, the payment of some forms of state support, and the administration of other regulatory regimes including the national minimum wage.</a:t>
            </a:r>
          </a:p>
          <a:p>
            <a:endParaRPr lang="en-IN" dirty="0"/>
          </a:p>
        </p:txBody>
      </p:sp>
    </p:spTree>
    <p:extLst>
      <p:ext uri="{BB962C8B-B14F-4D97-AF65-F5344CB8AC3E}">
        <p14:creationId xmlns:p14="http://schemas.microsoft.com/office/powerpoint/2010/main" val="21282075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00591124"/>
              </p:ext>
            </p:extLst>
          </p:nvPr>
        </p:nvGraphicFramePr>
        <p:xfrm>
          <a:off x="1937294" y="0"/>
          <a:ext cx="7171960" cy="7216323"/>
        </p:xfrm>
        <a:graphic>
          <a:graphicData uri="http://schemas.openxmlformats.org/drawingml/2006/table">
            <a:tbl>
              <a:tblPr firstRow="1" bandRow="1">
                <a:tableStyleId>{5C22544A-7EE6-4342-B048-85BDC9FD1C3A}</a:tableStyleId>
              </a:tblPr>
              <a:tblGrid>
                <a:gridCol w="896495"/>
                <a:gridCol w="896495"/>
                <a:gridCol w="896495"/>
                <a:gridCol w="896495"/>
                <a:gridCol w="896495"/>
                <a:gridCol w="896495"/>
                <a:gridCol w="896495"/>
                <a:gridCol w="896495"/>
              </a:tblGrid>
              <a:tr h="430713">
                <a:tc>
                  <a:txBody>
                    <a:bodyPr/>
                    <a:lstStyle/>
                    <a:p>
                      <a:pPr algn="ctr"/>
                      <a:r>
                        <a:rPr lang="en-IN" sz="900" dirty="0" smtClean="0">
                          <a:latin typeface="Times New Roman" panose="02020603050405020304" pitchFamily="18" charset="0"/>
                          <a:cs typeface="Times New Roman" panose="02020603050405020304" pitchFamily="18" charset="0"/>
                        </a:rPr>
                        <a:t>Cost</a:t>
                      </a:r>
                      <a:r>
                        <a:rPr lang="en-IN" sz="900" baseline="0" dirty="0" smtClean="0">
                          <a:latin typeface="Times New Roman" panose="02020603050405020304" pitchFamily="18" charset="0"/>
                          <a:cs typeface="Times New Roman" panose="02020603050405020304" pitchFamily="18" charset="0"/>
                        </a:rPr>
                        <a:t> of Living</a:t>
                      </a:r>
                    </a:p>
                  </a:txBody>
                  <a:tcPr/>
                </a:tc>
                <a:tc>
                  <a:txBody>
                    <a:bodyPr/>
                    <a:lstStyle/>
                    <a:p>
                      <a:pPr algn="ctr"/>
                      <a:endParaRPr lang="en-IN" sz="900" dirty="0">
                        <a:latin typeface="Times New Roman" panose="02020603050405020304" pitchFamily="18" charset="0"/>
                        <a:cs typeface="Times New Roman" panose="02020603050405020304" pitchFamily="18" charset="0"/>
                      </a:endParaRPr>
                    </a:p>
                  </a:txBody>
                  <a:tcPr/>
                </a:tc>
                <a:tc>
                  <a:txBody>
                    <a:bodyPr/>
                    <a:lstStyle/>
                    <a:p>
                      <a:pPr algn="ctr"/>
                      <a:endParaRPr lang="en-IN" sz="900">
                        <a:latin typeface="Times New Roman" panose="02020603050405020304" pitchFamily="18" charset="0"/>
                        <a:cs typeface="Times New Roman" panose="02020603050405020304" pitchFamily="18" charset="0"/>
                      </a:endParaRPr>
                    </a:p>
                  </a:txBody>
                  <a:tcPr/>
                </a:tc>
                <a:tc>
                  <a:txBody>
                    <a:bodyPr/>
                    <a:lstStyle/>
                    <a:p>
                      <a:pPr algn="ctr"/>
                      <a:endParaRPr lang="en-IN" sz="900">
                        <a:latin typeface="Times New Roman" panose="02020603050405020304" pitchFamily="18" charset="0"/>
                        <a:cs typeface="Times New Roman" panose="02020603050405020304" pitchFamily="18" charset="0"/>
                      </a:endParaRPr>
                    </a:p>
                  </a:txBody>
                  <a:tcPr/>
                </a:tc>
                <a:tc>
                  <a:txBody>
                    <a:bodyPr/>
                    <a:lstStyle/>
                    <a:p>
                      <a:pPr algn="ctr"/>
                      <a:endParaRPr lang="en-IN" sz="900">
                        <a:latin typeface="Times New Roman" panose="02020603050405020304" pitchFamily="18" charset="0"/>
                        <a:cs typeface="Times New Roman" panose="02020603050405020304" pitchFamily="18" charset="0"/>
                      </a:endParaRPr>
                    </a:p>
                  </a:txBody>
                  <a:tcPr/>
                </a:tc>
                <a:tc>
                  <a:txBody>
                    <a:bodyPr/>
                    <a:lstStyle/>
                    <a:p>
                      <a:pPr algn="ctr"/>
                      <a:endParaRPr lang="en-IN" sz="900">
                        <a:latin typeface="Times New Roman" panose="02020603050405020304" pitchFamily="18" charset="0"/>
                        <a:cs typeface="Times New Roman" panose="02020603050405020304" pitchFamily="18" charset="0"/>
                      </a:endParaRPr>
                    </a:p>
                  </a:txBody>
                  <a:tcPr/>
                </a:tc>
                <a:tc>
                  <a:txBody>
                    <a:bodyPr/>
                    <a:lstStyle/>
                    <a:p>
                      <a:pPr algn="ctr"/>
                      <a:endParaRPr lang="en-IN" sz="900">
                        <a:latin typeface="Times New Roman" panose="02020603050405020304" pitchFamily="18" charset="0"/>
                        <a:cs typeface="Times New Roman" panose="02020603050405020304" pitchFamily="18" charset="0"/>
                      </a:endParaRPr>
                    </a:p>
                  </a:txBody>
                  <a:tcPr/>
                </a:tc>
                <a:tc>
                  <a:txBody>
                    <a:bodyPr/>
                    <a:lstStyle/>
                    <a:p>
                      <a:pPr algn="ctr"/>
                      <a:endParaRPr lang="en-IN" sz="900">
                        <a:latin typeface="Times New Roman" panose="02020603050405020304" pitchFamily="18" charset="0"/>
                        <a:cs typeface="Times New Roman" panose="02020603050405020304" pitchFamily="18" charset="0"/>
                      </a:endParaRPr>
                    </a:p>
                  </a:txBody>
                  <a:tcPr/>
                </a:tc>
              </a:tr>
              <a:tr h="1709280">
                <a:tc>
                  <a:txBody>
                    <a:bodyPr/>
                    <a:lstStyle/>
                    <a:p>
                      <a:pPr algn="ctr"/>
                      <a:r>
                        <a:rPr lang="en-IN" sz="900" dirty="0" smtClean="0">
                          <a:latin typeface="Times New Roman" panose="02020603050405020304" pitchFamily="18" charset="0"/>
                          <a:cs typeface="Times New Roman" panose="02020603050405020304" pitchFamily="18" charset="0"/>
                        </a:rPr>
                        <a:t>Accommodation</a:t>
                      </a:r>
                      <a:endParaRPr lang="en-IN" sz="900" dirty="0">
                        <a:latin typeface="Times New Roman" panose="02020603050405020304" pitchFamily="18" charset="0"/>
                        <a:cs typeface="Times New Roman" panose="02020603050405020304" pitchFamily="18" charset="0"/>
                      </a:endParaRPr>
                    </a:p>
                  </a:txBody>
                  <a:tcPr/>
                </a:tc>
                <a:tc>
                  <a:txBody>
                    <a:bodyPr/>
                    <a:lstStyle/>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Apartment (1 bedroom) in City Centre </a:t>
                      </a: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–888.22€</a:t>
                      </a:r>
                    </a:p>
                    <a:p>
                      <a:pPr algn="ct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65849.44₹</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Apartment (1 bedroom) Outside of Centre-</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717.16€</a:t>
                      </a:r>
                    </a:p>
                    <a:p>
                      <a:pPr algn="ctr"/>
                      <a:r>
                        <a:rPr lang="en-IN" sz="900" dirty="0" smtClean="0">
                          <a:latin typeface="Times New Roman" panose="02020603050405020304" pitchFamily="18" charset="0"/>
                          <a:cs typeface="Times New Roman" panose="02020603050405020304" pitchFamily="18" charset="0"/>
                        </a:rPr>
                        <a:t>53167.73₹</a:t>
                      </a:r>
                      <a:endParaRPr lang="en-IN" sz="9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IN" sz="900" u="none" strike="noStrike" dirty="0" smtClean="0">
                          <a:effectLst/>
                          <a:latin typeface="Times New Roman" panose="02020603050405020304" pitchFamily="18" charset="0"/>
                          <a:cs typeface="Times New Roman" panose="02020603050405020304" pitchFamily="18" charset="0"/>
                        </a:rPr>
                        <a:t>1 BEDROOM ( in City Centre)</a:t>
                      </a:r>
                      <a:endParaRPr lang="en-IN" sz="9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algn="ctr" fontAlgn="t"/>
                      <a:r>
                        <a:rPr lang="en-IN" sz="900" b="0" i="0" u="none" strike="noStrike" dirty="0" smtClean="0">
                          <a:solidFill>
                            <a:srgbClr val="000000"/>
                          </a:solidFill>
                          <a:effectLst/>
                          <a:latin typeface="Times New Roman" panose="02020603050405020304" pitchFamily="18" charset="0"/>
                          <a:cs typeface="Times New Roman" panose="02020603050405020304" pitchFamily="18" charset="0"/>
                        </a:rPr>
                        <a:t>649.43 €</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u="none" strike="noStrike" dirty="0" smtClean="0">
                          <a:effectLst/>
                          <a:latin typeface="Times New Roman" panose="02020603050405020304" pitchFamily="18" charset="0"/>
                          <a:cs typeface="Times New Roman" panose="02020603050405020304" pitchFamily="18" charset="0"/>
                        </a:rPr>
                        <a:t>48170.651 ₹</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u="none" strike="noStrike" dirty="0" smtClean="0">
                          <a:effectLst/>
                          <a:latin typeface="Times New Roman" panose="02020603050405020304" pitchFamily="18" charset="0"/>
                          <a:cs typeface="Times New Roman" panose="02020603050405020304" pitchFamily="18" charset="0"/>
                        </a:rPr>
                        <a:t>BEDROOM (Outside City Centre)</a:t>
                      </a:r>
                      <a:endParaRPr lang="en-IN" sz="9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b="0" i="0" u="none" strike="noStrike" dirty="0" smtClean="0">
                          <a:solidFill>
                            <a:srgbClr val="000000"/>
                          </a:solidFill>
                          <a:effectLst/>
                          <a:latin typeface="Times New Roman" panose="02020603050405020304" pitchFamily="18" charset="0"/>
                          <a:cs typeface="Times New Roman" panose="02020603050405020304" pitchFamily="18" charset="0"/>
                        </a:rPr>
                        <a:t>483.59 €</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b="0" i="0" u="none" strike="noStrike" dirty="0" smtClean="0">
                          <a:solidFill>
                            <a:srgbClr val="000000"/>
                          </a:solidFill>
                          <a:effectLst/>
                          <a:latin typeface="Times New Roman" panose="02020603050405020304" pitchFamily="18" charset="0"/>
                          <a:cs typeface="Times New Roman" panose="02020603050405020304" pitchFamily="18" charset="0"/>
                        </a:rPr>
                        <a:t>35869.68₹</a:t>
                      </a:r>
                    </a:p>
                    <a:p>
                      <a:pPr algn="ctr" fontAlgn="t"/>
                      <a:endParaRPr lang="en-IN"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tc>
                <a:tc>
                  <a:txBody>
                    <a:bodyPr/>
                    <a:lstStyle/>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Apartment (1 bedroom) in City Centre </a:t>
                      </a: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935.49€</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69385.30₹</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Apartment (1 bedroom) Outside of Centre-48665.19₹</a:t>
                      </a:r>
                    </a:p>
                    <a:p>
                      <a:pPr algn="ctr"/>
                      <a:r>
                        <a:rPr lang="en-IN" sz="900" dirty="0" smtClean="0">
                          <a:latin typeface="Times New Roman" panose="02020603050405020304" pitchFamily="18" charset="0"/>
                          <a:cs typeface="Times New Roman" panose="02020603050405020304" pitchFamily="18" charset="0"/>
                        </a:rPr>
                        <a:t>656.13€</a:t>
                      </a:r>
                    </a:p>
                    <a:p>
                      <a:pPr algn="ctr"/>
                      <a:endParaRPr lang="en-IN" sz="9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IN" sz="900" u="none" strike="noStrike" dirty="0" smtClean="0">
                          <a:effectLst/>
                          <a:latin typeface="Times New Roman" panose="02020603050405020304" pitchFamily="18" charset="0"/>
                          <a:cs typeface="Times New Roman" panose="02020603050405020304" pitchFamily="18" charset="0"/>
                        </a:rPr>
                        <a:t>1 BEDROOM ( in City Centre)</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b="0" i="0" u="none" strike="noStrike" dirty="0" smtClean="0">
                          <a:solidFill>
                            <a:srgbClr val="000000"/>
                          </a:solidFill>
                          <a:effectLst/>
                          <a:latin typeface="Times New Roman" panose="02020603050405020304" pitchFamily="18" charset="0"/>
                          <a:cs typeface="Times New Roman" panose="02020603050405020304" pitchFamily="18" charset="0"/>
                        </a:rPr>
                        <a:t>365.78€</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b="0" i="0" u="none" strike="noStrike" dirty="0" smtClean="0">
                          <a:solidFill>
                            <a:srgbClr val="000000"/>
                          </a:solidFill>
                          <a:effectLst/>
                          <a:latin typeface="Times New Roman" panose="02020603050405020304" pitchFamily="18" charset="0"/>
                          <a:cs typeface="Times New Roman" panose="02020603050405020304" pitchFamily="18" charset="0"/>
                        </a:rPr>
                        <a:t>27134.98₹</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u="none" strike="noStrike" dirty="0" smtClean="0">
                          <a:effectLst/>
                          <a:latin typeface="Times New Roman" panose="02020603050405020304" pitchFamily="18" charset="0"/>
                          <a:cs typeface="Times New Roman" panose="02020603050405020304" pitchFamily="18" charset="0"/>
                        </a:rPr>
                        <a:t>1 BEDROOM (Outside City Centre)</a:t>
                      </a:r>
                      <a:endParaRPr lang="en-IN" sz="9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algn="ctr" fontAlgn="t"/>
                      <a:r>
                        <a:rPr lang="en-IN" sz="900" b="0" i="0" u="none" strike="noStrike" dirty="0" smtClean="0">
                          <a:solidFill>
                            <a:srgbClr val="000000"/>
                          </a:solidFill>
                          <a:effectLst/>
                          <a:latin typeface="Times New Roman" panose="02020603050405020304" pitchFamily="18" charset="0"/>
                          <a:cs typeface="Times New Roman" panose="02020603050405020304" pitchFamily="18" charset="0"/>
                        </a:rPr>
                        <a:t>254.78€</a:t>
                      </a:r>
                    </a:p>
                    <a:p>
                      <a:pPr algn="ctr" fontAlgn="t"/>
                      <a:r>
                        <a:rPr lang="en-IN" sz="900" b="0" i="0" u="none" strike="noStrike" dirty="0" smtClean="0">
                          <a:solidFill>
                            <a:srgbClr val="000000"/>
                          </a:solidFill>
                          <a:effectLst/>
                          <a:latin typeface="Times New Roman" panose="02020603050405020304" pitchFamily="18" charset="0"/>
                          <a:cs typeface="Times New Roman" panose="02020603050405020304" pitchFamily="18" charset="0"/>
                        </a:rPr>
                        <a:t>18900.64₹</a:t>
                      </a:r>
                      <a:endParaRPr lang="en-IN"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tc>
                <a:tc>
                  <a:txBody>
                    <a:bodyPr/>
                    <a:lstStyle/>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Apartment (1 bedroom) in City Centre </a:t>
                      </a: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a:t>
                      </a:r>
                    </a:p>
                    <a:p>
                      <a:pPr algn="ct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404.79€</a:t>
                      </a:r>
                    </a:p>
                    <a:p>
                      <a:pPr algn="ct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30026.58₹</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Apartment (1 bedroom) Outside of Centre-312.85€</a:t>
                      </a:r>
                    </a:p>
                    <a:p>
                      <a:pPr algn="ctr"/>
                      <a:r>
                        <a:rPr lang="en-IN" sz="900" dirty="0" smtClean="0">
                          <a:latin typeface="Times New Roman" panose="02020603050405020304" pitchFamily="18" charset="0"/>
                          <a:cs typeface="Times New Roman" panose="02020603050405020304" pitchFamily="18" charset="0"/>
                        </a:rPr>
                        <a:t>23206.71₹</a:t>
                      </a:r>
                      <a:endParaRPr lang="en-IN" sz="900" dirty="0">
                        <a:latin typeface="Times New Roman" panose="02020603050405020304" pitchFamily="18" charset="0"/>
                        <a:cs typeface="Times New Roman" panose="02020603050405020304" pitchFamily="18" charset="0"/>
                      </a:endParaRPr>
                    </a:p>
                  </a:txBody>
                  <a:tcPr/>
                </a:tc>
                <a:tc>
                  <a:txBody>
                    <a:bodyPr/>
                    <a:lstStyle/>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Apartment (1 bedroom) in City Centre </a:t>
                      </a: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1034.68€</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76717.33₹</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Apartment (1 bedroom) Outside of Centre-</a:t>
                      </a:r>
                    </a:p>
                    <a:p>
                      <a:pPr algn="ctr"/>
                      <a:r>
                        <a:rPr lang="en-IN" sz="900" dirty="0" smtClean="0">
                          <a:latin typeface="Times New Roman" panose="02020603050405020304" pitchFamily="18" charset="0"/>
                          <a:cs typeface="Times New Roman" panose="02020603050405020304" pitchFamily="18" charset="0"/>
                        </a:rPr>
                        <a:t>807.14€</a:t>
                      </a:r>
                    </a:p>
                    <a:p>
                      <a:pPr algn="ctr"/>
                      <a:r>
                        <a:rPr lang="en-IN" sz="900" dirty="0" smtClean="0">
                          <a:latin typeface="Times New Roman" panose="02020603050405020304" pitchFamily="18" charset="0"/>
                          <a:cs typeface="Times New Roman" panose="02020603050405020304" pitchFamily="18" charset="0"/>
                        </a:rPr>
                        <a:t>59846.28₹</a:t>
                      </a:r>
                      <a:endParaRPr lang="en-IN" sz="900" dirty="0">
                        <a:latin typeface="Times New Roman" panose="02020603050405020304" pitchFamily="18" charset="0"/>
                        <a:cs typeface="Times New Roman" panose="02020603050405020304" pitchFamily="18" charset="0"/>
                      </a:endParaRPr>
                    </a:p>
                  </a:txBody>
                  <a:tcPr/>
                </a:tc>
                <a:tc>
                  <a:txBody>
                    <a:bodyPr/>
                    <a:lstStyle/>
                    <a:p>
                      <a:pPr algn="ctr"/>
                      <a:endParaRPr lang="en-IN" sz="900" dirty="0">
                        <a:latin typeface="Times New Roman" panose="02020603050405020304" pitchFamily="18" charset="0"/>
                        <a:cs typeface="Times New Roman" panose="02020603050405020304" pitchFamily="18" charset="0"/>
                      </a:endParaRPr>
                    </a:p>
                  </a:txBody>
                  <a:tcPr/>
                </a:tc>
              </a:tr>
              <a:tr h="1628689">
                <a:tc>
                  <a:txBody>
                    <a:bodyPr/>
                    <a:lstStyle/>
                    <a:p>
                      <a:pPr algn="ctr"/>
                      <a:r>
                        <a:rPr lang="en-IN" sz="900" dirty="0" smtClean="0">
                          <a:latin typeface="Times New Roman" panose="02020603050405020304" pitchFamily="18" charset="0"/>
                          <a:cs typeface="Times New Roman" panose="02020603050405020304" pitchFamily="18" charset="0"/>
                        </a:rPr>
                        <a:t>Travel</a:t>
                      </a:r>
                      <a:endParaRPr lang="en-IN" sz="900" dirty="0">
                        <a:latin typeface="Times New Roman" panose="02020603050405020304" pitchFamily="18" charset="0"/>
                        <a:cs typeface="Times New Roman" panose="02020603050405020304" pitchFamily="18" charset="0"/>
                      </a:endParaRPr>
                    </a:p>
                  </a:txBody>
                  <a:tcPr/>
                </a:tc>
                <a:tc>
                  <a:txBody>
                    <a:bodyPr/>
                    <a:lstStyle/>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One-way Ticket (Local Transport) </a:t>
                      </a: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–2.72€</a:t>
                      </a:r>
                    </a:p>
                    <a:p>
                      <a:pPr algn="ct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202.01₹</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Taxi 1km (Normal Tariff) </a:t>
                      </a: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a:t>
                      </a:r>
                    </a:p>
                    <a:p>
                      <a:pPr algn="ctr"/>
                      <a:r>
                        <a:rPr lang="en-IN" sz="900" dirty="0" smtClean="0">
                          <a:latin typeface="Times New Roman" panose="02020603050405020304" pitchFamily="18" charset="0"/>
                          <a:cs typeface="Times New Roman" panose="02020603050405020304" pitchFamily="18" charset="0"/>
                        </a:rPr>
                        <a:t>2.26€</a:t>
                      </a:r>
                    </a:p>
                    <a:p>
                      <a:pPr algn="ctr"/>
                      <a:r>
                        <a:rPr lang="en-IN" sz="900" dirty="0" smtClean="0">
                          <a:latin typeface="Times New Roman" panose="02020603050405020304" pitchFamily="18" charset="0"/>
                          <a:cs typeface="Times New Roman" panose="02020603050405020304" pitchFamily="18" charset="0"/>
                        </a:rPr>
                        <a:t>167.91₹</a:t>
                      </a:r>
                      <a:endParaRPr lang="en-IN" sz="9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IN" sz="900" u="none" strike="noStrike" dirty="0" smtClean="0">
                          <a:effectLst/>
                          <a:latin typeface="Times New Roman" panose="02020603050405020304" pitchFamily="18" charset="0"/>
                          <a:cs typeface="Times New Roman" panose="02020603050405020304" pitchFamily="18" charset="0"/>
                        </a:rPr>
                        <a:t>ONE WAY TICKET</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b="0" i="0" u="none" strike="noStrike" dirty="0" smtClean="0">
                          <a:solidFill>
                            <a:srgbClr val="000000"/>
                          </a:solidFill>
                          <a:effectLst/>
                          <a:latin typeface="Times New Roman" panose="02020603050405020304" pitchFamily="18" charset="0"/>
                          <a:cs typeface="Times New Roman" panose="02020603050405020304" pitchFamily="18" charset="0"/>
                        </a:rPr>
                        <a:t>2.70 €</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b="0" i="0" u="none" strike="noStrike" dirty="0" smtClean="0">
                          <a:solidFill>
                            <a:srgbClr val="000000"/>
                          </a:solidFill>
                          <a:effectLst/>
                          <a:latin typeface="Times New Roman" panose="02020603050405020304" pitchFamily="18" charset="0"/>
                          <a:cs typeface="Times New Roman" panose="02020603050405020304" pitchFamily="18" charset="0"/>
                        </a:rPr>
                        <a:t>200.27₹</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u="none" strike="noStrike" dirty="0" smtClean="0">
                          <a:effectLst/>
                          <a:latin typeface="Times New Roman" panose="02020603050405020304" pitchFamily="18" charset="0"/>
                          <a:cs typeface="Times New Roman" panose="02020603050405020304" pitchFamily="18" charset="0"/>
                        </a:rPr>
                        <a:t>MONTHLY PASS</a:t>
                      </a:r>
                      <a:endParaRPr lang="en-IN" sz="9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b="0" i="0" u="none" strike="noStrike" dirty="0" smtClean="0">
                          <a:solidFill>
                            <a:srgbClr val="000000"/>
                          </a:solidFill>
                          <a:effectLst/>
                          <a:latin typeface="Times New Roman" panose="02020603050405020304" pitchFamily="18" charset="0"/>
                          <a:cs typeface="Times New Roman" panose="02020603050405020304" pitchFamily="18" charset="0"/>
                        </a:rPr>
                        <a:t>70.00 €</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b="0" i="0" u="none" strike="noStrike" dirty="0" smtClean="0">
                          <a:solidFill>
                            <a:srgbClr val="000000"/>
                          </a:solidFill>
                          <a:effectLst/>
                          <a:latin typeface="Times New Roman" panose="02020603050405020304" pitchFamily="18" charset="0"/>
                          <a:cs typeface="Times New Roman" panose="02020603050405020304" pitchFamily="18" charset="0"/>
                        </a:rPr>
                        <a:t>5192.16₹</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u="none" strike="noStrike" dirty="0" smtClean="0">
                          <a:effectLst/>
                          <a:latin typeface="Times New Roman" panose="02020603050405020304" pitchFamily="18" charset="0"/>
                          <a:cs typeface="Times New Roman" panose="02020603050405020304" pitchFamily="18" charset="0"/>
                        </a:rPr>
                        <a:t>TAXI (1km)</a:t>
                      </a:r>
                      <a:endParaRPr lang="en-IN" sz="9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b="0" i="0" u="none" strike="noStrike" dirty="0" smtClean="0">
                          <a:solidFill>
                            <a:srgbClr val="000000"/>
                          </a:solidFill>
                          <a:effectLst/>
                          <a:latin typeface="Times New Roman" panose="02020603050405020304" pitchFamily="18" charset="0"/>
                          <a:cs typeface="Times New Roman" panose="02020603050405020304" pitchFamily="18" charset="0"/>
                        </a:rPr>
                        <a:t>2.00 €</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b="0" i="0" u="none" strike="noStrike" dirty="0" smtClean="0">
                          <a:solidFill>
                            <a:srgbClr val="000000"/>
                          </a:solidFill>
                          <a:effectLst/>
                          <a:latin typeface="Times New Roman" panose="02020603050405020304" pitchFamily="18" charset="0"/>
                          <a:cs typeface="Times New Roman" panose="02020603050405020304" pitchFamily="18" charset="0"/>
                        </a:rPr>
                        <a:t>148.35₹</a:t>
                      </a:r>
                    </a:p>
                    <a:p>
                      <a:pPr marL="0" marR="0" lvl="0" indent="0" algn="ctr" defTabSz="914400" rtl="0" eaLnBrk="1" fontAlgn="t" latinLnBrk="0" hangingPunct="1">
                        <a:lnSpc>
                          <a:spcPct val="100000"/>
                        </a:lnSpc>
                        <a:spcBef>
                          <a:spcPts val="0"/>
                        </a:spcBef>
                        <a:spcAft>
                          <a:spcPts val="0"/>
                        </a:spcAft>
                        <a:buClrTx/>
                        <a:buSzTx/>
                        <a:buFontTx/>
                        <a:buNone/>
                        <a:tabLst/>
                        <a:defRPr/>
                      </a:pPr>
                      <a:endParaRPr lang="en-IN" sz="9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algn="ctr" fontAlgn="t"/>
                      <a:endParaRPr lang="en-IN"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tc>
                <a:tc>
                  <a:txBody>
                    <a:bodyPr/>
                    <a:lstStyle/>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One-way Ticket (Local Transport) </a:t>
                      </a: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–3.09€</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229.40₹</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Taxi 1km (Normal Tariff) </a:t>
                      </a: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 </a:t>
                      </a:r>
                    </a:p>
                    <a:p>
                      <a:pPr algn="ctr"/>
                      <a:r>
                        <a:rPr lang="en-IN" sz="900" dirty="0" smtClean="0">
                          <a:latin typeface="Times New Roman" panose="02020603050405020304" pitchFamily="18" charset="0"/>
                          <a:cs typeface="Times New Roman" panose="02020603050405020304" pitchFamily="18" charset="0"/>
                        </a:rPr>
                        <a:t>2.05€</a:t>
                      </a:r>
                    </a:p>
                    <a:p>
                      <a:pPr algn="ctr"/>
                      <a:r>
                        <a:rPr lang="en-IN" sz="900" dirty="0" smtClean="0">
                          <a:latin typeface="Times New Roman" panose="02020603050405020304" pitchFamily="18" charset="0"/>
                          <a:cs typeface="Times New Roman" panose="02020603050405020304" pitchFamily="18" charset="0"/>
                        </a:rPr>
                        <a:t>152.10₹</a:t>
                      </a:r>
                    </a:p>
                  </a:txBody>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IN" sz="900" u="none" strike="noStrike" dirty="0" smtClean="0">
                          <a:effectLst/>
                          <a:latin typeface="Times New Roman" panose="02020603050405020304" pitchFamily="18" charset="0"/>
                          <a:cs typeface="Times New Roman" panose="02020603050405020304" pitchFamily="18" charset="0"/>
                        </a:rPr>
                        <a:t>ONE WAY TICKET</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u="none" strike="noStrike" dirty="0" smtClean="0">
                          <a:effectLst/>
                          <a:latin typeface="Times New Roman" panose="02020603050405020304" pitchFamily="18" charset="0"/>
                          <a:cs typeface="Times New Roman" panose="02020603050405020304" pitchFamily="18" charset="0"/>
                        </a:rPr>
                        <a:t>1.14€</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u="none" strike="noStrike" dirty="0" smtClean="0">
                          <a:effectLst/>
                          <a:latin typeface="Times New Roman" panose="02020603050405020304" pitchFamily="18" charset="0"/>
                          <a:cs typeface="Times New Roman" panose="02020603050405020304" pitchFamily="18" charset="0"/>
                        </a:rPr>
                        <a:t>84.57₹</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u="none" strike="noStrike" dirty="0" smtClean="0">
                          <a:effectLst/>
                          <a:latin typeface="Times New Roman" panose="02020603050405020304" pitchFamily="18" charset="0"/>
                          <a:cs typeface="Times New Roman" panose="02020603050405020304" pitchFamily="18" charset="0"/>
                        </a:rPr>
                        <a:t> MONTHLY PASS</a:t>
                      </a:r>
                      <a:endParaRPr lang="en-IN" sz="9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u="none" strike="noStrike" dirty="0" smtClean="0">
                          <a:effectLst/>
                          <a:latin typeface="Times New Roman" panose="02020603050405020304" pitchFamily="18" charset="0"/>
                          <a:cs typeface="Times New Roman" panose="02020603050405020304" pitchFamily="18" charset="0"/>
                        </a:rPr>
                        <a:t>30.98€</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u="none" strike="noStrike" dirty="0" smtClean="0">
                          <a:effectLst/>
                          <a:latin typeface="Times New Roman" panose="02020603050405020304" pitchFamily="18" charset="0"/>
                          <a:cs typeface="Times New Roman" panose="02020603050405020304" pitchFamily="18" charset="0"/>
                        </a:rPr>
                        <a:t>2297.85₹</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u="none" strike="noStrike" dirty="0" smtClean="0">
                          <a:effectLst/>
                          <a:latin typeface="Times New Roman" panose="02020603050405020304" pitchFamily="18" charset="0"/>
                          <a:cs typeface="Times New Roman" panose="02020603050405020304" pitchFamily="18" charset="0"/>
                        </a:rPr>
                        <a:t>TAXI (1km)</a:t>
                      </a:r>
                      <a:endParaRPr lang="en-IN" sz="9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b="0" i="0" u="none" strike="noStrike" dirty="0" smtClean="0">
                          <a:solidFill>
                            <a:srgbClr val="000000"/>
                          </a:solidFill>
                          <a:effectLst/>
                          <a:latin typeface="Times New Roman" panose="02020603050405020304" pitchFamily="18" charset="0"/>
                          <a:cs typeface="Times New Roman" panose="02020603050405020304" pitchFamily="18" charset="0"/>
                        </a:rPr>
                        <a:t>0.91€</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b="0" i="0" u="none" strike="noStrike" dirty="0" smtClean="0">
                          <a:solidFill>
                            <a:srgbClr val="000000"/>
                          </a:solidFill>
                          <a:effectLst/>
                          <a:latin typeface="Times New Roman" panose="02020603050405020304" pitchFamily="18" charset="0"/>
                          <a:cs typeface="Times New Roman" panose="02020603050405020304" pitchFamily="18" charset="0"/>
                        </a:rPr>
                        <a:t>67.73₹</a:t>
                      </a:r>
                    </a:p>
                    <a:p>
                      <a:pPr algn="ctr" fontAlgn="t"/>
                      <a:endParaRPr lang="en-IN"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tc>
                <a:tc>
                  <a:txBody>
                    <a:bodyPr/>
                    <a:lstStyle/>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One-way Ticket (Local Transport) </a:t>
                      </a: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0.81€</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60.04₹</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Taxi 1km (Normal Tariff) </a:t>
                      </a: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-0.52€</a:t>
                      </a:r>
                    </a:p>
                    <a:p>
                      <a:pPr algn="ctr"/>
                      <a:r>
                        <a:rPr lang="en-IN" sz="900" dirty="0" smtClean="0">
                          <a:latin typeface="Times New Roman" panose="02020603050405020304" pitchFamily="18" charset="0"/>
                          <a:cs typeface="Times New Roman" panose="02020603050405020304" pitchFamily="18" charset="0"/>
                        </a:rPr>
                        <a:t>38.85₹</a:t>
                      </a:r>
                      <a:endParaRPr lang="en-IN" sz="900" dirty="0">
                        <a:latin typeface="Times New Roman" panose="02020603050405020304" pitchFamily="18" charset="0"/>
                        <a:cs typeface="Times New Roman" panose="02020603050405020304" pitchFamily="18" charset="0"/>
                      </a:endParaRPr>
                    </a:p>
                  </a:txBody>
                  <a:tcPr/>
                </a:tc>
                <a:tc>
                  <a:txBody>
                    <a:bodyPr/>
                    <a:lstStyle/>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One-way Ticket (Local Transport) </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3.74€</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277.55₹</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Taxi 1km (Normal Tariff) </a:t>
                      </a: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-1.47€</a:t>
                      </a:r>
                    </a:p>
                    <a:p>
                      <a:pPr algn="ctr"/>
                      <a:r>
                        <a:rPr lang="en-IN" sz="900" dirty="0" smtClean="0">
                          <a:latin typeface="Times New Roman" panose="02020603050405020304" pitchFamily="18" charset="0"/>
                          <a:cs typeface="Times New Roman" panose="02020603050405020304" pitchFamily="18" charset="0"/>
                        </a:rPr>
                        <a:t>109.04₹</a:t>
                      </a:r>
                      <a:endParaRPr lang="en-IN" sz="900" dirty="0">
                        <a:latin typeface="Times New Roman" panose="02020603050405020304" pitchFamily="18" charset="0"/>
                        <a:cs typeface="Times New Roman" panose="02020603050405020304" pitchFamily="18" charset="0"/>
                      </a:endParaRPr>
                    </a:p>
                  </a:txBody>
                  <a:tcPr/>
                </a:tc>
                <a:tc>
                  <a:txBody>
                    <a:bodyPr/>
                    <a:lstStyle/>
                    <a:p>
                      <a:pPr algn="ctr"/>
                      <a:endParaRPr lang="en-IN" sz="900">
                        <a:latin typeface="Times New Roman" panose="02020603050405020304" pitchFamily="18" charset="0"/>
                        <a:cs typeface="Times New Roman" panose="02020603050405020304" pitchFamily="18" charset="0"/>
                      </a:endParaRPr>
                    </a:p>
                  </a:txBody>
                  <a:tcPr/>
                </a:tc>
              </a:tr>
              <a:tr h="2033519">
                <a:tc>
                  <a:txBody>
                    <a:bodyPr/>
                    <a:lstStyle/>
                    <a:p>
                      <a:pPr algn="ctr"/>
                      <a:r>
                        <a:rPr lang="en-IN" sz="900" dirty="0" smtClean="0">
                          <a:latin typeface="Times New Roman" panose="02020603050405020304" pitchFamily="18" charset="0"/>
                          <a:cs typeface="Times New Roman" panose="02020603050405020304" pitchFamily="18" charset="0"/>
                        </a:rPr>
                        <a:t>Food</a:t>
                      </a:r>
                      <a:endParaRPr lang="en-IN" sz="900" dirty="0">
                        <a:latin typeface="Times New Roman" panose="02020603050405020304" pitchFamily="18" charset="0"/>
                        <a:cs typeface="Times New Roman" panose="02020603050405020304" pitchFamily="18" charset="0"/>
                      </a:endParaRPr>
                    </a:p>
                  </a:txBody>
                  <a:tcPr/>
                </a:tc>
                <a:tc>
                  <a:txBody>
                    <a:bodyPr/>
                    <a:lstStyle/>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Milk</a:t>
                      </a: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(1 </a:t>
                      </a:r>
                      <a:r>
                        <a:rPr lang="en-IN" sz="900" b="0" i="0" kern="1200" dirty="0" err="1" smtClean="0">
                          <a:solidFill>
                            <a:schemeClr val="dk1"/>
                          </a:solidFill>
                          <a:effectLst/>
                          <a:latin typeface="Times New Roman" panose="02020603050405020304" pitchFamily="18" charset="0"/>
                          <a:ea typeface="+mn-ea"/>
                          <a:cs typeface="Times New Roman" panose="02020603050405020304" pitchFamily="18" charset="0"/>
                        </a:rPr>
                        <a:t>Ltr</a:t>
                      </a: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)-1.00€</a:t>
                      </a:r>
                    </a:p>
                    <a:p>
                      <a:pPr algn="ctr"/>
                      <a:r>
                        <a:rPr lang="en-IN" sz="900" b="0" i="0" kern="1200" baseline="0" dirty="0" smtClean="0">
                          <a:solidFill>
                            <a:schemeClr val="dk1"/>
                          </a:solidFill>
                          <a:effectLst/>
                          <a:latin typeface="Times New Roman" panose="02020603050405020304" pitchFamily="18" charset="0"/>
                          <a:ea typeface="+mn-ea"/>
                          <a:cs typeface="Times New Roman" panose="02020603050405020304" pitchFamily="18" charset="0"/>
                        </a:rPr>
                        <a:t>73.99₹</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Rice</a:t>
                      </a: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(1kg)-</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1.38€</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102.29₹</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Eggs</a:t>
                      </a: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 (12) –</a:t>
                      </a:r>
                    </a:p>
                    <a:p>
                      <a:pPr algn="ctr"/>
                      <a:r>
                        <a:rPr lang="en-IN" sz="900" dirty="0" smtClean="0">
                          <a:latin typeface="Times New Roman" panose="02020603050405020304" pitchFamily="18" charset="0"/>
                          <a:cs typeface="Times New Roman" panose="02020603050405020304" pitchFamily="18" charset="0"/>
                        </a:rPr>
                        <a:t>2.14€</a:t>
                      </a:r>
                    </a:p>
                    <a:p>
                      <a:pPr algn="ctr"/>
                      <a:r>
                        <a:rPr lang="en-IN" sz="900" dirty="0" smtClean="0">
                          <a:latin typeface="Times New Roman" panose="02020603050405020304" pitchFamily="18" charset="0"/>
                          <a:cs typeface="Times New Roman" panose="02020603050405020304" pitchFamily="18" charset="0"/>
                        </a:rPr>
                        <a:t>158.91₹</a:t>
                      </a:r>
                      <a:endParaRPr lang="en-IN" sz="9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IN" sz="900" b="0" i="0" u="none" strike="noStrike" dirty="0" smtClean="0">
                          <a:solidFill>
                            <a:srgbClr val="000000"/>
                          </a:solidFill>
                          <a:effectLst/>
                          <a:latin typeface="Times New Roman" panose="02020603050405020304" pitchFamily="18" charset="0"/>
                          <a:cs typeface="Times New Roman" panose="02020603050405020304" pitchFamily="18" charset="0"/>
                        </a:rPr>
                        <a:t>MILK (1 </a:t>
                      </a:r>
                      <a:r>
                        <a:rPr lang="en-IN" sz="900" b="0" i="0" u="none" strike="noStrike" dirty="0" err="1" smtClean="0">
                          <a:solidFill>
                            <a:srgbClr val="000000"/>
                          </a:solidFill>
                          <a:effectLst/>
                          <a:latin typeface="Times New Roman" panose="02020603050405020304" pitchFamily="18" charset="0"/>
                          <a:cs typeface="Times New Roman" panose="02020603050405020304" pitchFamily="18" charset="0"/>
                        </a:rPr>
                        <a:t>liter</a:t>
                      </a:r>
                      <a:r>
                        <a:rPr lang="en-IN" sz="900" b="0" i="0" u="none" strike="noStrike" dirty="0" smtClean="0">
                          <a:solidFill>
                            <a:srgbClr val="000000"/>
                          </a:solidFill>
                          <a:effectLst/>
                          <a:latin typeface="Times New Roman" panose="02020603050405020304" pitchFamily="18" charset="0"/>
                          <a:cs typeface="Times New Roman" panose="02020603050405020304" pitchFamily="18" charset="0"/>
                        </a:rPr>
                        <a:t>)</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u="none" strike="noStrike" dirty="0" smtClean="0">
                          <a:effectLst/>
                          <a:latin typeface="Times New Roman" panose="02020603050405020304" pitchFamily="18" charset="0"/>
                          <a:cs typeface="Times New Roman" panose="02020603050405020304" pitchFamily="18" charset="0"/>
                        </a:rPr>
                        <a:t>0.69 €</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u="none" strike="noStrike" dirty="0" smtClean="0">
                          <a:effectLst/>
                          <a:latin typeface="Times New Roman" panose="02020603050405020304" pitchFamily="18" charset="0"/>
                          <a:cs typeface="Times New Roman" panose="02020603050405020304" pitchFamily="18" charset="0"/>
                        </a:rPr>
                        <a:t>51.18₹</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b="0" i="0" u="none" strike="noStrike" dirty="0" smtClean="0">
                          <a:solidFill>
                            <a:srgbClr val="000000"/>
                          </a:solidFill>
                          <a:effectLst/>
                          <a:latin typeface="Times New Roman" panose="02020603050405020304" pitchFamily="18" charset="0"/>
                          <a:cs typeface="Times New Roman" panose="02020603050405020304" pitchFamily="18" charset="0"/>
                        </a:rPr>
                        <a:t>RICE (1kg)</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u="none" strike="noStrike" dirty="0" smtClean="0">
                          <a:effectLst/>
                          <a:latin typeface="Times New Roman" panose="02020603050405020304" pitchFamily="18" charset="0"/>
                          <a:cs typeface="Times New Roman" panose="02020603050405020304" pitchFamily="18" charset="0"/>
                        </a:rPr>
                        <a:t>1.54 €</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b="0" i="0" u="none" strike="noStrike" dirty="0" smtClean="0">
                          <a:solidFill>
                            <a:srgbClr val="000000"/>
                          </a:solidFill>
                          <a:effectLst/>
                          <a:latin typeface="Times New Roman" panose="02020603050405020304" pitchFamily="18" charset="0"/>
                          <a:cs typeface="Times New Roman" panose="02020603050405020304" pitchFamily="18" charset="0"/>
                        </a:rPr>
                        <a:t>114.23₹</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b="0" i="0" u="none" strike="noStrike" dirty="0" smtClean="0">
                          <a:solidFill>
                            <a:srgbClr val="000000"/>
                          </a:solidFill>
                          <a:effectLst/>
                          <a:latin typeface="Times New Roman" panose="02020603050405020304" pitchFamily="18" charset="0"/>
                          <a:cs typeface="Times New Roman" panose="02020603050405020304" pitchFamily="18" charset="0"/>
                        </a:rPr>
                        <a:t>Eggs (12)</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u="none" strike="noStrike" dirty="0" smtClean="0">
                          <a:effectLst/>
                          <a:latin typeface="Times New Roman" panose="02020603050405020304" pitchFamily="18" charset="0"/>
                          <a:cs typeface="Times New Roman" panose="02020603050405020304" pitchFamily="18" charset="0"/>
                        </a:rPr>
                        <a:t>1.86 €</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b="0" i="0" u="none" strike="noStrike" dirty="0" smtClean="0">
                          <a:solidFill>
                            <a:srgbClr val="000000"/>
                          </a:solidFill>
                          <a:effectLst/>
                          <a:latin typeface="Times New Roman" panose="02020603050405020304" pitchFamily="18" charset="0"/>
                          <a:cs typeface="Times New Roman" panose="02020603050405020304" pitchFamily="18" charset="0"/>
                        </a:rPr>
                        <a:t>137.96₹</a:t>
                      </a:r>
                    </a:p>
                    <a:p>
                      <a:pPr marL="0" marR="0" lvl="0" indent="0" algn="ctr" defTabSz="914400" rtl="0" eaLnBrk="1" fontAlgn="t" latinLnBrk="0" hangingPunct="1">
                        <a:lnSpc>
                          <a:spcPct val="100000"/>
                        </a:lnSpc>
                        <a:spcBef>
                          <a:spcPts val="0"/>
                        </a:spcBef>
                        <a:spcAft>
                          <a:spcPts val="0"/>
                        </a:spcAft>
                        <a:buClrTx/>
                        <a:buSzTx/>
                        <a:buFontTx/>
                        <a:buNone/>
                        <a:tabLst/>
                        <a:defRPr/>
                      </a:pPr>
                      <a:endParaRPr lang="en-IN" sz="9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1" fontAlgn="t" latinLnBrk="0" hangingPunct="1">
                        <a:lnSpc>
                          <a:spcPct val="100000"/>
                        </a:lnSpc>
                        <a:spcBef>
                          <a:spcPts val="0"/>
                        </a:spcBef>
                        <a:spcAft>
                          <a:spcPts val="0"/>
                        </a:spcAft>
                        <a:buClrTx/>
                        <a:buSzTx/>
                        <a:buFontTx/>
                        <a:buNone/>
                        <a:tabLst/>
                        <a:defRPr/>
                      </a:pPr>
                      <a:endParaRPr lang="en-IN" sz="9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1" fontAlgn="t" latinLnBrk="0" hangingPunct="1">
                        <a:lnSpc>
                          <a:spcPct val="100000"/>
                        </a:lnSpc>
                        <a:spcBef>
                          <a:spcPts val="0"/>
                        </a:spcBef>
                        <a:spcAft>
                          <a:spcPts val="0"/>
                        </a:spcAft>
                        <a:buClrTx/>
                        <a:buSzTx/>
                        <a:buFontTx/>
                        <a:buNone/>
                        <a:tabLst/>
                        <a:defRPr/>
                      </a:pPr>
                      <a:endParaRPr lang="en-IN" sz="9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1" fontAlgn="t" latinLnBrk="0" hangingPunct="1">
                        <a:lnSpc>
                          <a:spcPct val="100000"/>
                        </a:lnSpc>
                        <a:spcBef>
                          <a:spcPts val="0"/>
                        </a:spcBef>
                        <a:spcAft>
                          <a:spcPts val="0"/>
                        </a:spcAft>
                        <a:buClrTx/>
                        <a:buSzTx/>
                        <a:buFontTx/>
                        <a:buNone/>
                        <a:tabLst/>
                        <a:defRPr/>
                      </a:pPr>
                      <a:endParaRPr lang="en-IN" sz="9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1" fontAlgn="t" latinLnBrk="0" hangingPunct="1">
                        <a:lnSpc>
                          <a:spcPct val="100000"/>
                        </a:lnSpc>
                        <a:spcBef>
                          <a:spcPts val="0"/>
                        </a:spcBef>
                        <a:spcAft>
                          <a:spcPts val="0"/>
                        </a:spcAft>
                        <a:buClrTx/>
                        <a:buSzTx/>
                        <a:buFontTx/>
                        <a:buNone/>
                        <a:tabLst/>
                        <a:defRPr/>
                      </a:pPr>
                      <a:endParaRPr lang="en-IN" sz="9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ctr" fontAlgn="t"/>
                      <a:endParaRPr lang="en-IN"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tc>
                <a:tc>
                  <a:txBody>
                    <a:bodyPr/>
                    <a:lstStyle/>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Milk</a:t>
                      </a: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(1 </a:t>
                      </a:r>
                      <a:r>
                        <a:rPr lang="en-IN" sz="900" b="0" i="0" kern="1200" dirty="0" err="1" smtClean="0">
                          <a:solidFill>
                            <a:schemeClr val="dk1"/>
                          </a:solidFill>
                          <a:effectLst/>
                          <a:latin typeface="Times New Roman" panose="02020603050405020304" pitchFamily="18" charset="0"/>
                          <a:ea typeface="+mn-ea"/>
                          <a:cs typeface="Times New Roman" panose="02020603050405020304" pitchFamily="18" charset="0"/>
                        </a:rPr>
                        <a:t>Ltr</a:t>
                      </a: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 </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66.23₹</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0.89€</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Rice</a:t>
                      </a: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(1kg)- </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132.75₹</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1.79€</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Eggs</a:t>
                      </a: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 (12) – 3.11€</a:t>
                      </a:r>
                    </a:p>
                    <a:p>
                      <a:pPr algn="ctr"/>
                      <a:r>
                        <a:rPr lang="en-IN" sz="900" dirty="0" smtClean="0">
                          <a:latin typeface="Times New Roman" panose="02020603050405020304" pitchFamily="18" charset="0"/>
                          <a:cs typeface="Times New Roman" panose="02020603050405020304" pitchFamily="18" charset="0"/>
                        </a:rPr>
                        <a:t>230.69₹</a:t>
                      </a:r>
                    </a:p>
                  </a:txBody>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IN" sz="900" dirty="0" smtClean="0">
                          <a:effectLst/>
                          <a:latin typeface="Times New Roman" panose="02020603050405020304" pitchFamily="18" charset="0"/>
                          <a:cs typeface="Times New Roman" panose="02020603050405020304" pitchFamily="18" charset="0"/>
                        </a:rPr>
                        <a:t>MILK (1 </a:t>
                      </a:r>
                      <a:r>
                        <a:rPr lang="en-IN" sz="900" dirty="0" err="1" smtClean="0">
                          <a:effectLst/>
                          <a:latin typeface="Times New Roman" panose="02020603050405020304" pitchFamily="18" charset="0"/>
                          <a:cs typeface="Times New Roman" panose="02020603050405020304" pitchFamily="18" charset="0"/>
                        </a:rPr>
                        <a:t>liter</a:t>
                      </a:r>
                      <a:r>
                        <a:rPr lang="en-IN" sz="900" dirty="0" smtClean="0">
                          <a:effectLst/>
                          <a:latin typeface="Times New Roman" panose="02020603050405020304" pitchFamily="18" charset="0"/>
                          <a:cs typeface="Times New Roman" panose="02020603050405020304" pitchFamily="18" charset="0"/>
                        </a:rPr>
                        <a:t>) 0.68€</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dirty="0" smtClean="0">
                          <a:effectLst/>
                          <a:latin typeface="Times New Roman" panose="02020603050405020304" pitchFamily="18" charset="0"/>
                          <a:cs typeface="Times New Roman" panose="02020603050405020304" pitchFamily="18" charset="0"/>
                        </a:rPr>
                        <a:t>50.44₹</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dirty="0" smtClean="0">
                          <a:effectLst/>
                          <a:latin typeface="Times New Roman" panose="02020603050405020304" pitchFamily="18" charset="0"/>
                          <a:cs typeface="Times New Roman" panose="02020603050405020304" pitchFamily="18" charset="0"/>
                        </a:rPr>
                        <a:t>RICE (1kg) </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dirty="0" smtClean="0">
                          <a:effectLst/>
                          <a:latin typeface="Times New Roman" panose="02020603050405020304" pitchFamily="18" charset="0"/>
                          <a:cs typeface="Times New Roman" panose="02020603050405020304" pitchFamily="18" charset="0"/>
                        </a:rPr>
                        <a:t>0.91€</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dirty="0" smtClean="0">
                          <a:effectLst/>
                          <a:latin typeface="Times New Roman" panose="02020603050405020304" pitchFamily="18" charset="0"/>
                          <a:cs typeface="Times New Roman" panose="02020603050405020304" pitchFamily="18" charset="0"/>
                        </a:rPr>
                        <a:t>67.24₹</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dirty="0" smtClean="0">
                          <a:effectLst/>
                          <a:latin typeface="Times New Roman" panose="02020603050405020304" pitchFamily="18" charset="0"/>
                          <a:cs typeface="Times New Roman" panose="02020603050405020304" pitchFamily="18" charset="0"/>
                        </a:rPr>
                        <a:t>Eggs (12)</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dirty="0" smtClean="0">
                          <a:effectLst/>
                          <a:latin typeface="Times New Roman" panose="02020603050405020304" pitchFamily="18" charset="0"/>
                          <a:ea typeface="Calibri" panose="020F0502020204030204" pitchFamily="34" charset="0"/>
                          <a:cs typeface="Times New Roman" panose="02020603050405020304" pitchFamily="18" charset="0"/>
                        </a:rPr>
                        <a:t>1.47€</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dirty="0" smtClean="0">
                          <a:effectLst/>
                          <a:latin typeface="Times New Roman" panose="02020603050405020304" pitchFamily="18" charset="0"/>
                          <a:ea typeface="Calibri" panose="020F0502020204030204" pitchFamily="34" charset="0"/>
                          <a:cs typeface="Times New Roman" panose="02020603050405020304" pitchFamily="18" charset="0"/>
                        </a:rPr>
                        <a:t>109.08₹</a:t>
                      </a:r>
                    </a:p>
                    <a:p>
                      <a:pPr algn="ctr" fontAlgn="t"/>
                      <a:endParaRPr lang="en-IN"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tc>
                <a:tc>
                  <a:txBody>
                    <a:bodyPr/>
                    <a:lstStyle/>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Milk</a:t>
                      </a: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(1 </a:t>
                      </a:r>
                      <a:r>
                        <a:rPr lang="en-IN" sz="900" b="0" i="0" kern="1200" dirty="0" err="1" smtClean="0">
                          <a:solidFill>
                            <a:schemeClr val="dk1"/>
                          </a:solidFill>
                          <a:effectLst/>
                          <a:latin typeface="Times New Roman" panose="02020603050405020304" pitchFamily="18" charset="0"/>
                          <a:ea typeface="+mn-ea"/>
                          <a:cs typeface="Times New Roman" panose="02020603050405020304" pitchFamily="18" charset="0"/>
                        </a:rPr>
                        <a:t>Ltr</a:t>
                      </a: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 </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0.57€</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42.03₹</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Rice</a:t>
                      </a: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(1kg)- </a:t>
                      </a:r>
                    </a:p>
                    <a:p>
                      <a:pPr algn="ct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0.75€</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55.63₹</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Eggs</a:t>
                      </a: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 (12) –</a:t>
                      </a:r>
                    </a:p>
                    <a:p>
                      <a:pPr algn="ctr"/>
                      <a:r>
                        <a:rPr lang="en-IN" sz="900" dirty="0" smtClean="0">
                          <a:latin typeface="Times New Roman" panose="02020603050405020304" pitchFamily="18" charset="0"/>
                          <a:cs typeface="Times New Roman" panose="02020603050405020304" pitchFamily="18" charset="0"/>
                        </a:rPr>
                        <a:t>1.56€</a:t>
                      </a:r>
                    </a:p>
                    <a:p>
                      <a:pPr algn="ctr"/>
                      <a:r>
                        <a:rPr lang="en-IN" sz="900" dirty="0" smtClean="0">
                          <a:latin typeface="Times New Roman" panose="02020603050405020304" pitchFamily="18" charset="0"/>
                          <a:cs typeface="Times New Roman" panose="02020603050405020304" pitchFamily="18" charset="0"/>
                        </a:rPr>
                        <a:t>115.49₹</a:t>
                      </a:r>
                      <a:endParaRPr lang="en-IN" sz="900" dirty="0">
                        <a:latin typeface="Times New Roman" panose="02020603050405020304" pitchFamily="18" charset="0"/>
                        <a:cs typeface="Times New Roman" panose="02020603050405020304" pitchFamily="18" charset="0"/>
                      </a:endParaRPr>
                    </a:p>
                  </a:txBody>
                  <a:tcPr/>
                </a:tc>
                <a:tc>
                  <a:txBody>
                    <a:bodyPr/>
                    <a:lstStyle/>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Milk</a:t>
                      </a: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(1 </a:t>
                      </a:r>
                      <a:r>
                        <a:rPr lang="en-IN" sz="900" b="0" i="0" kern="1200" dirty="0" err="1" smtClean="0">
                          <a:solidFill>
                            <a:schemeClr val="dk1"/>
                          </a:solidFill>
                          <a:effectLst/>
                          <a:latin typeface="Times New Roman" panose="02020603050405020304" pitchFamily="18" charset="0"/>
                          <a:ea typeface="+mn-ea"/>
                          <a:cs typeface="Times New Roman" panose="02020603050405020304" pitchFamily="18" charset="0"/>
                        </a:rPr>
                        <a:t>Ltr</a:t>
                      </a: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 </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1.74€</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128.78₹</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Rice(</a:t>
                      </a: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1kg)- </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2.51€</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186.44₹</a:t>
                      </a:r>
                    </a:p>
                    <a:p>
                      <a:pPr algn="ct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Egg</a:t>
                      </a: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s (12) –</a:t>
                      </a:r>
                    </a:p>
                    <a:p>
                      <a:pPr algn="ctr"/>
                      <a:r>
                        <a:rPr lang="en-IN" sz="900" dirty="0" smtClean="0">
                          <a:latin typeface="Times New Roman" panose="02020603050405020304" pitchFamily="18" charset="0"/>
                          <a:cs typeface="Times New Roman" panose="02020603050405020304" pitchFamily="18" charset="0"/>
                        </a:rPr>
                        <a:t>3.58€</a:t>
                      </a:r>
                    </a:p>
                    <a:p>
                      <a:pPr algn="ctr"/>
                      <a:r>
                        <a:rPr lang="en-IN" sz="900" dirty="0" smtClean="0">
                          <a:latin typeface="Times New Roman" panose="02020603050405020304" pitchFamily="18" charset="0"/>
                          <a:cs typeface="Times New Roman" panose="02020603050405020304" pitchFamily="18" charset="0"/>
                        </a:rPr>
                        <a:t>265.18₹</a:t>
                      </a:r>
                      <a:endParaRPr lang="en-IN" sz="900" dirty="0">
                        <a:latin typeface="Times New Roman" panose="02020603050405020304" pitchFamily="18" charset="0"/>
                        <a:cs typeface="Times New Roman" panose="02020603050405020304" pitchFamily="18" charset="0"/>
                      </a:endParaRPr>
                    </a:p>
                  </a:txBody>
                  <a:tcPr/>
                </a:tc>
                <a:tc>
                  <a:txBody>
                    <a:bodyPr/>
                    <a:lstStyle/>
                    <a:p>
                      <a:pPr algn="ctr"/>
                      <a:endParaRPr lang="en-IN" sz="900">
                        <a:latin typeface="Times New Roman" panose="02020603050405020304" pitchFamily="18" charset="0"/>
                        <a:cs typeface="Times New Roman" panose="02020603050405020304" pitchFamily="18" charset="0"/>
                      </a:endParaRPr>
                    </a:p>
                  </a:txBody>
                  <a:tcPr/>
                </a:tc>
              </a:tr>
              <a:tr h="1304451">
                <a:tc>
                  <a:txBody>
                    <a:bodyPr/>
                    <a:lstStyle/>
                    <a:p>
                      <a:pPr algn="ctr"/>
                      <a:r>
                        <a:rPr lang="en-IN" sz="900" dirty="0" smtClean="0">
                          <a:latin typeface="Times New Roman" panose="02020603050405020304" pitchFamily="18" charset="0"/>
                          <a:cs typeface="Times New Roman" panose="02020603050405020304" pitchFamily="18" charset="0"/>
                        </a:rPr>
                        <a:t>Utilities(Monthly)</a:t>
                      </a:r>
                      <a:endParaRPr lang="en-IN" sz="9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Basic (Electricity, Heating, Water, Garbage) for 85m2 Apartment </a:t>
                      </a: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-161.77€</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900" dirty="0" smtClean="0">
                          <a:latin typeface="Times New Roman" panose="02020603050405020304" pitchFamily="18" charset="0"/>
                          <a:cs typeface="Times New Roman" panose="02020603050405020304" pitchFamily="18" charset="0"/>
                        </a:rPr>
                        <a:t>11992.69₹</a:t>
                      </a:r>
                      <a:endParaRPr lang="en-IN" sz="900" dirty="0">
                        <a:latin typeface="Times New Roman" panose="02020603050405020304" pitchFamily="18" charset="0"/>
                        <a:cs typeface="Times New Roman" panose="02020603050405020304" pitchFamily="18" charset="0"/>
                      </a:endParaRPr>
                    </a:p>
                  </a:txBody>
                  <a:tcPr/>
                </a:tc>
                <a:tc>
                  <a:txBody>
                    <a:bodyPr/>
                    <a:lstStyle/>
                    <a:p>
                      <a:pPr algn="ctr" fontAlgn="t"/>
                      <a:r>
                        <a:rPr lang="en-IN" sz="900" b="0" i="0" u="none" strike="noStrike" dirty="0" smtClean="0">
                          <a:solidFill>
                            <a:srgbClr val="000000"/>
                          </a:solidFill>
                          <a:effectLst/>
                          <a:latin typeface="Times New Roman" panose="02020603050405020304" pitchFamily="18" charset="0"/>
                          <a:cs typeface="Times New Roman" panose="02020603050405020304" pitchFamily="18" charset="0"/>
                        </a:rPr>
                        <a:t>Electricity, Heating, Water, Garbage (monthly)</a:t>
                      </a:r>
                    </a:p>
                    <a:p>
                      <a:pPr algn="ctr" fontAlgn="t"/>
                      <a:r>
                        <a:rPr lang="en-IN" sz="900" b="0" i="0" u="none" strike="noStrike" dirty="0" smtClean="0">
                          <a:solidFill>
                            <a:srgbClr val="000000"/>
                          </a:solidFill>
                          <a:effectLst/>
                          <a:latin typeface="Times New Roman" panose="02020603050405020304" pitchFamily="18" charset="0"/>
                          <a:cs typeface="Times New Roman" panose="02020603050405020304" pitchFamily="18" charset="0"/>
                        </a:rPr>
                        <a:t>217.45</a:t>
                      </a:r>
                      <a:r>
                        <a:rPr lang="en-IN" sz="9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900" b="0" i="0" u="none" strike="noStrike" dirty="0" smtClean="0">
                          <a:solidFill>
                            <a:srgbClr val="000000"/>
                          </a:solidFill>
                          <a:effectLst/>
                          <a:latin typeface="Times New Roman" panose="02020603050405020304" pitchFamily="18" charset="0"/>
                          <a:cs typeface="Times New Roman" panose="02020603050405020304" pitchFamily="18" charset="0"/>
                        </a:rPr>
                        <a:t>€</a:t>
                      </a:r>
                    </a:p>
                    <a:p>
                      <a:pPr algn="ctr" fontAlgn="t"/>
                      <a:r>
                        <a:rPr lang="en-IN" sz="900" b="0" i="0" u="none" strike="noStrike" dirty="0" smtClean="0">
                          <a:solidFill>
                            <a:srgbClr val="000000"/>
                          </a:solidFill>
                          <a:effectLst/>
                          <a:latin typeface="Times New Roman" panose="02020603050405020304" pitchFamily="18" charset="0"/>
                          <a:cs typeface="Times New Roman" panose="02020603050405020304" pitchFamily="18" charset="0"/>
                        </a:rPr>
                        <a:t>16129.08₹</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b="0" i="0" u="none" strike="noStrike" dirty="0" smtClean="0">
                          <a:solidFill>
                            <a:srgbClr val="000000"/>
                          </a:solidFill>
                          <a:effectLst/>
                          <a:latin typeface="Times New Roman" panose="02020603050405020304" pitchFamily="18" charset="0"/>
                          <a:cs typeface="Times New Roman" panose="02020603050405020304" pitchFamily="18" charset="0"/>
                        </a:rPr>
                        <a:t>Internet (monthly)</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b="0" i="0" u="none" strike="noStrike" dirty="0" smtClean="0">
                          <a:solidFill>
                            <a:srgbClr val="000000"/>
                          </a:solidFill>
                          <a:effectLst/>
                          <a:latin typeface="Times New Roman" panose="02020603050405020304" pitchFamily="18" charset="0"/>
                          <a:cs typeface="Times New Roman" panose="02020603050405020304" pitchFamily="18" charset="0"/>
                        </a:rPr>
                        <a:t>24.37 €</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b="0" i="0" u="none" strike="noStrike" dirty="0" smtClean="0">
                          <a:solidFill>
                            <a:srgbClr val="000000"/>
                          </a:solidFill>
                          <a:effectLst/>
                          <a:latin typeface="Times New Roman" panose="02020603050405020304" pitchFamily="18" charset="0"/>
                          <a:cs typeface="Times New Roman" panose="02020603050405020304" pitchFamily="18" charset="0"/>
                        </a:rPr>
                        <a:t>1807.61₹</a:t>
                      </a:r>
                    </a:p>
                    <a:p>
                      <a:pPr algn="ctr" fontAlgn="t"/>
                      <a:endParaRPr lang="en-IN"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Basic (Electricity, Heating, Water, Garbage) for 85m2 Apartment </a:t>
                      </a: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900" dirty="0" smtClean="0">
                          <a:latin typeface="Times New Roman" panose="02020603050405020304" pitchFamily="18" charset="0"/>
                          <a:cs typeface="Times New Roman" panose="02020603050405020304" pitchFamily="18" charset="0"/>
                        </a:rPr>
                        <a:t>161.91€</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900" dirty="0" smtClean="0">
                          <a:latin typeface="Times New Roman" panose="02020603050405020304" pitchFamily="18" charset="0"/>
                          <a:cs typeface="Times New Roman" panose="02020603050405020304" pitchFamily="18" charset="0"/>
                        </a:rPr>
                        <a:t>12009.06₹</a:t>
                      </a:r>
                      <a:endParaRPr lang="en-IN" sz="9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IN" sz="900" u="none" strike="noStrike" dirty="0" smtClean="0">
                          <a:effectLst/>
                          <a:latin typeface="Times New Roman" panose="02020603050405020304" pitchFamily="18" charset="0"/>
                          <a:cs typeface="Times New Roman" panose="02020603050405020304" pitchFamily="18" charset="0"/>
                        </a:rPr>
                        <a:t>Electricity, Heating, Water, Garbage (monthly) 11087.34₹</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u="none" strike="noStrike" dirty="0" smtClean="0">
                          <a:effectLst/>
                          <a:latin typeface="Times New Roman" panose="02020603050405020304" pitchFamily="18" charset="0"/>
                          <a:cs typeface="Times New Roman" panose="02020603050405020304" pitchFamily="18" charset="0"/>
                        </a:rPr>
                        <a:t>149.46€</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u="none" strike="noStrike" dirty="0" smtClean="0">
                          <a:effectLst/>
                          <a:latin typeface="Times New Roman" panose="02020603050405020304" pitchFamily="18" charset="0"/>
                          <a:cs typeface="Times New Roman" panose="02020603050405020304" pitchFamily="18" charset="0"/>
                        </a:rPr>
                        <a:t>Internet (monthly)</a:t>
                      </a:r>
                      <a:endParaRPr lang="en-IN" sz="9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b="0" i="0" u="none" strike="noStrike" dirty="0" smtClean="0">
                          <a:solidFill>
                            <a:srgbClr val="000000"/>
                          </a:solidFill>
                          <a:effectLst/>
                          <a:latin typeface="Times New Roman" panose="02020603050405020304" pitchFamily="18" charset="0"/>
                          <a:cs typeface="Times New Roman" panose="02020603050405020304" pitchFamily="18" charset="0"/>
                        </a:rPr>
                        <a:t>13.21€</a:t>
                      </a:r>
                    </a:p>
                    <a:p>
                      <a:pPr marL="0" marR="0" lvl="0" indent="0" algn="ctr" defTabSz="914400" rtl="0" eaLnBrk="1" fontAlgn="t" latinLnBrk="0" hangingPunct="1">
                        <a:lnSpc>
                          <a:spcPct val="100000"/>
                        </a:lnSpc>
                        <a:spcBef>
                          <a:spcPts val="0"/>
                        </a:spcBef>
                        <a:spcAft>
                          <a:spcPts val="0"/>
                        </a:spcAft>
                        <a:buClrTx/>
                        <a:buSzTx/>
                        <a:buFontTx/>
                        <a:buNone/>
                        <a:tabLst/>
                        <a:defRPr/>
                      </a:pPr>
                      <a:r>
                        <a:rPr lang="en-IN" sz="900" b="0" i="0" u="none" strike="noStrike" dirty="0" smtClean="0">
                          <a:solidFill>
                            <a:srgbClr val="000000"/>
                          </a:solidFill>
                          <a:effectLst/>
                          <a:latin typeface="Times New Roman" panose="02020603050405020304" pitchFamily="18" charset="0"/>
                          <a:cs typeface="Times New Roman" panose="02020603050405020304" pitchFamily="18" charset="0"/>
                        </a:rPr>
                        <a:t>980.02₹</a:t>
                      </a:r>
                    </a:p>
                    <a:p>
                      <a:pPr algn="ctr" fontAlgn="t"/>
                      <a:endParaRPr lang="en-IN"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Basic (Electricity, Heating, Water, Garbage) for 85m2 Apartment </a:t>
                      </a: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900" dirty="0" smtClean="0">
                          <a:latin typeface="Times New Roman" panose="02020603050405020304" pitchFamily="18" charset="0"/>
                          <a:cs typeface="Times New Roman" panose="02020603050405020304" pitchFamily="18" charset="0"/>
                        </a:rPr>
                        <a:t>152.81€</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900" dirty="0" smtClean="0">
                          <a:latin typeface="Times New Roman" panose="02020603050405020304" pitchFamily="18" charset="0"/>
                          <a:cs typeface="Times New Roman" panose="02020603050405020304" pitchFamily="18" charset="0"/>
                        </a:rPr>
                        <a:t>11335.37₹</a:t>
                      </a:r>
                      <a:endParaRPr lang="en-IN" sz="9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b="1" i="0" kern="1200" dirty="0" smtClean="0">
                          <a:solidFill>
                            <a:schemeClr val="dk1"/>
                          </a:solidFill>
                          <a:effectLst/>
                          <a:latin typeface="Times New Roman" panose="02020603050405020304" pitchFamily="18" charset="0"/>
                          <a:ea typeface="+mn-ea"/>
                          <a:cs typeface="Times New Roman" panose="02020603050405020304" pitchFamily="18" charset="0"/>
                        </a:rPr>
                        <a:t>Basic (Electricity, Heating, Water, Garbage) for 85m2 Apartment</a:t>
                      </a:r>
                      <a:r>
                        <a:rPr lang="en-IN" sz="900" b="0" i="0" kern="1200" dirty="0" smtClean="0">
                          <a:solidFill>
                            <a:schemeClr val="dk1"/>
                          </a:solidFill>
                          <a:effectLst/>
                          <a:latin typeface="Times New Roman" panose="02020603050405020304" pitchFamily="18" charset="0"/>
                          <a:ea typeface="+mn-ea"/>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900" dirty="0" smtClean="0">
                          <a:latin typeface="Times New Roman" panose="02020603050405020304" pitchFamily="18" charset="0"/>
                          <a:cs typeface="Times New Roman" panose="02020603050405020304" pitchFamily="18" charset="0"/>
                        </a:rPr>
                        <a:t>158.24€</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900" dirty="0" smtClean="0">
                          <a:latin typeface="Times New Roman" panose="02020603050405020304" pitchFamily="18" charset="0"/>
                          <a:cs typeface="Times New Roman" panose="02020603050405020304" pitchFamily="18" charset="0"/>
                        </a:rPr>
                        <a:t>11732.61₹</a:t>
                      </a:r>
                      <a:endParaRPr lang="en-IN" sz="900" dirty="0">
                        <a:latin typeface="Times New Roman" panose="02020603050405020304" pitchFamily="18" charset="0"/>
                        <a:cs typeface="Times New Roman" panose="02020603050405020304" pitchFamily="18" charset="0"/>
                      </a:endParaRPr>
                    </a:p>
                  </a:txBody>
                  <a:tcPr/>
                </a:tc>
                <a:tc>
                  <a:txBody>
                    <a:bodyPr/>
                    <a:lstStyle/>
                    <a:p>
                      <a:pPr algn="ctr"/>
                      <a:endParaRPr lang="en-IN" sz="900" dirty="0">
                        <a:latin typeface="Times New Roman" panose="02020603050405020304" pitchFamily="18" charset="0"/>
                        <a:cs typeface="Times New Roman" panose="02020603050405020304" pitchFamily="18" charset="0"/>
                      </a:endParaRPr>
                    </a:p>
                  </a:txBody>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0793" y="173503"/>
            <a:ext cx="448887" cy="160682"/>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7477" y="152817"/>
            <a:ext cx="448887" cy="160893"/>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0431" y="142579"/>
            <a:ext cx="448887" cy="181368"/>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93795" y="149987"/>
            <a:ext cx="448887" cy="150561"/>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94927" y="156396"/>
            <a:ext cx="448887" cy="123737"/>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96059" y="146031"/>
            <a:ext cx="498764" cy="133480"/>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86668" y="146348"/>
            <a:ext cx="491194" cy="147891"/>
          </a:xfrm>
          <a:prstGeom prst="rect">
            <a:avLst/>
          </a:prstGeom>
        </p:spPr>
      </p:pic>
    </p:spTree>
    <p:extLst>
      <p:ext uri="{BB962C8B-B14F-4D97-AF65-F5344CB8AC3E}">
        <p14:creationId xmlns:p14="http://schemas.microsoft.com/office/powerpoint/2010/main" val="18702747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001961707"/>
              </p:ext>
            </p:extLst>
          </p:nvPr>
        </p:nvGraphicFramePr>
        <p:xfrm>
          <a:off x="1528449" y="530795"/>
          <a:ext cx="8128000" cy="580644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gridCol w="1016000"/>
                <a:gridCol w="1016000"/>
              </a:tblGrid>
              <a:tr h="370840">
                <a:tc>
                  <a:txBody>
                    <a:bodyPr/>
                    <a:lstStyle/>
                    <a:p>
                      <a:pPr algn="ctr"/>
                      <a:r>
                        <a:rPr lang="en-IN" sz="1100" dirty="0" smtClean="0">
                          <a:latin typeface="Times New Roman" panose="02020603050405020304" pitchFamily="18" charset="0"/>
                          <a:cs typeface="Times New Roman" panose="02020603050405020304" pitchFamily="18" charset="0"/>
                        </a:rPr>
                        <a:t>Social</a:t>
                      </a:r>
                      <a:r>
                        <a:rPr lang="en-IN" sz="1100" baseline="0" dirty="0" smtClean="0">
                          <a:latin typeface="Times New Roman" panose="02020603050405020304" pitchFamily="18" charset="0"/>
                          <a:cs typeface="Times New Roman" panose="02020603050405020304" pitchFamily="18" charset="0"/>
                        </a:rPr>
                        <a:t> Security</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endParaRPr lang="en-IN" sz="1100" dirty="0">
                        <a:latin typeface="Times New Roman" panose="02020603050405020304" pitchFamily="18" charset="0"/>
                        <a:cs typeface="Times New Roman" panose="02020603050405020304" pitchFamily="18" charset="0"/>
                      </a:endParaRPr>
                    </a:p>
                  </a:txBody>
                  <a:tcPr/>
                </a:tc>
                <a:tc>
                  <a:txBody>
                    <a:bodyPr/>
                    <a:lstStyle/>
                    <a:p>
                      <a:pPr algn="ctr"/>
                      <a:endParaRPr lang="en-IN" sz="1100">
                        <a:latin typeface="Times New Roman" panose="02020603050405020304" pitchFamily="18" charset="0"/>
                        <a:cs typeface="Times New Roman" panose="02020603050405020304" pitchFamily="18" charset="0"/>
                      </a:endParaRPr>
                    </a:p>
                  </a:txBody>
                  <a:tcPr/>
                </a:tc>
                <a:tc>
                  <a:txBody>
                    <a:bodyPr/>
                    <a:lstStyle/>
                    <a:p>
                      <a:pPr algn="ctr"/>
                      <a:endParaRPr lang="en-IN" sz="1100">
                        <a:latin typeface="Times New Roman" panose="02020603050405020304" pitchFamily="18" charset="0"/>
                        <a:cs typeface="Times New Roman" panose="02020603050405020304" pitchFamily="18" charset="0"/>
                      </a:endParaRPr>
                    </a:p>
                  </a:txBody>
                  <a:tcPr/>
                </a:tc>
                <a:tc>
                  <a:txBody>
                    <a:bodyPr/>
                    <a:lstStyle/>
                    <a:p>
                      <a:pPr algn="ctr"/>
                      <a:endParaRPr lang="en-IN" sz="1100" dirty="0">
                        <a:latin typeface="Times New Roman" panose="02020603050405020304" pitchFamily="18" charset="0"/>
                        <a:cs typeface="Times New Roman" panose="02020603050405020304" pitchFamily="18" charset="0"/>
                      </a:endParaRPr>
                    </a:p>
                  </a:txBody>
                  <a:tcPr/>
                </a:tc>
                <a:tc>
                  <a:txBody>
                    <a:bodyPr/>
                    <a:lstStyle/>
                    <a:p>
                      <a:pPr algn="ctr"/>
                      <a:endParaRPr lang="en-IN" sz="1100">
                        <a:latin typeface="Times New Roman" panose="02020603050405020304" pitchFamily="18" charset="0"/>
                        <a:cs typeface="Times New Roman" panose="02020603050405020304" pitchFamily="18" charset="0"/>
                      </a:endParaRPr>
                    </a:p>
                  </a:txBody>
                  <a:tcPr/>
                </a:tc>
                <a:tc>
                  <a:txBody>
                    <a:bodyPr/>
                    <a:lstStyle/>
                    <a:p>
                      <a:pPr algn="ctr"/>
                      <a:endParaRPr lang="en-IN" sz="1100" dirty="0">
                        <a:latin typeface="Times New Roman" panose="02020603050405020304" pitchFamily="18" charset="0"/>
                        <a:cs typeface="Times New Roman" panose="02020603050405020304" pitchFamily="18" charset="0"/>
                      </a:endParaRPr>
                    </a:p>
                  </a:txBody>
                  <a:tcPr/>
                </a:tc>
                <a:tc>
                  <a:txBody>
                    <a:bodyPr/>
                    <a:lstStyle/>
                    <a:p>
                      <a:pPr algn="ctr"/>
                      <a:endParaRPr lang="en-IN" sz="1100">
                        <a:latin typeface="Times New Roman" panose="02020603050405020304" pitchFamily="18" charset="0"/>
                        <a:cs typeface="Times New Roman" panose="02020603050405020304" pitchFamily="18" charset="0"/>
                      </a:endParaRPr>
                    </a:p>
                  </a:txBody>
                  <a:tcPr/>
                </a:tc>
              </a:tr>
              <a:tr h="370840">
                <a:tc>
                  <a:txBody>
                    <a:bodyPr/>
                    <a:lstStyle/>
                    <a:p>
                      <a:pPr algn="ctr"/>
                      <a:r>
                        <a:rPr lang="en-IN" sz="1100" dirty="0" smtClean="0">
                          <a:latin typeface="Times New Roman" panose="02020603050405020304" pitchFamily="18" charset="0"/>
                          <a:cs typeface="Times New Roman" panose="02020603050405020304" pitchFamily="18" charset="0"/>
                        </a:rPr>
                        <a:t>Benefits</a:t>
                      </a:r>
                      <a:endParaRPr lang="en-IN" sz="1100" dirty="0">
                        <a:latin typeface="Times New Roman" panose="02020603050405020304" pitchFamily="18" charset="0"/>
                        <a:cs typeface="Times New Roman" panose="02020603050405020304" pitchFamily="18" charset="0"/>
                      </a:endParaRPr>
                    </a:p>
                  </a:txBody>
                  <a:tcPr/>
                </a:tc>
                <a:tc>
                  <a:txBody>
                    <a:bodyPr/>
                    <a:lstStyle/>
                    <a:p>
                      <a:pPr marL="285750" lvl="1" indent="-285750" algn="ctr" defTabSz="914400" rtl="0" eaLnBrk="1" fontAlgn="t" latinLnBrk="0" hangingPunct="1">
                        <a:spcBef>
                          <a:spcPts val="0"/>
                        </a:spcBef>
                        <a:buClr>
                          <a:srgbClr val="4A4A4A"/>
                        </a:buClr>
                        <a:buSzPct val="100000"/>
                        <a:buFont typeface="Arial" panose="020B0604020202020204" pitchFamily="34" charset="0"/>
                        <a:buChar char="•"/>
                      </a:pPr>
                      <a:r>
                        <a:rPr lang="en-GB" sz="1100" kern="1200" dirty="0" smtClean="0">
                          <a:solidFill>
                            <a:schemeClr val="dk1"/>
                          </a:solidFill>
                          <a:latin typeface="Times New Roman" panose="02020603050405020304" pitchFamily="18" charset="0"/>
                          <a:ea typeface="+mn-ea"/>
                          <a:cs typeface="Times New Roman" panose="02020603050405020304" pitchFamily="18" charset="0"/>
                          <a:sym typeface="Times New Roman"/>
                        </a:rPr>
                        <a:t>Housing Benefit</a:t>
                      </a:r>
                    </a:p>
                    <a:p>
                      <a:pPr marL="285750" lvl="1" indent="-285750" algn="ctr" defTabSz="914400" rtl="0" eaLnBrk="1" fontAlgn="t" latinLnBrk="0" hangingPunct="1">
                        <a:spcBef>
                          <a:spcPts val="0"/>
                        </a:spcBef>
                        <a:buClr>
                          <a:srgbClr val="4A4A4A"/>
                        </a:buClr>
                        <a:buSzPct val="100000"/>
                        <a:buFont typeface="Arial" panose="020B0604020202020204" pitchFamily="34" charset="0"/>
                        <a:buChar char="•"/>
                      </a:pPr>
                      <a:r>
                        <a:rPr lang="en-GB" sz="1100" kern="1200" dirty="0" smtClean="0">
                          <a:solidFill>
                            <a:schemeClr val="dk1"/>
                          </a:solidFill>
                          <a:latin typeface="Times New Roman" panose="02020603050405020304" pitchFamily="18" charset="0"/>
                          <a:ea typeface="+mn-ea"/>
                          <a:cs typeface="Times New Roman" panose="02020603050405020304" pitchFamily="18" charset="0"/>
                          <a:sym typeface="Times New Roman"/>
                        </a:rPr>
                        <a:t>Income-based Jobseeker’s Allowance</a:t>
                      </a:r>
                    </a:p>
                    <a:p>
                      <a:pPr marL="285750" lvl="1" indent="-285750" algn="ctr" defTabSz="914400" rtl="0" eaLnBrk="1" fontAlgn="t" latinLnBrk="0" hangingPunct="1">
                        <a:spcBef>
                          <a:spcPts val="0"/>
                        </a:spcBef>
                        <a:buClr>
                          <a:srgbClr val="4A4A4A"/>
                        </a:buClr>
                        <a:buSzPct val="100000"/>
                        <a:buFont typeface="Arial" panose="020B0604020202020204" pitchFamily="34" charset="0"/>
                        <a:buChar char="•"/>
                      </a:pPr>
                      <a:r>
                        <a:rPr lang="en-GB" sz="1100" kern="1200" dirty="0" smtClean="0">
                          <a:solidFill>
                            <a:schemeClr val="dk1"/>
                          </a:solidFill>
                          <a:latin typeface="Times New Roman" panose="02020603050405020304" pitchFamily="18" charset="0"/>
                          <a:ea typeface="+mn-ea"/>
                          <a:cs typeface="Times New Roman" panose="02020603050405020304" pitchFamily="18" charset="0"/>
                          <a:sym typeface="Times New Roman"/>
                        </a:rPr>
                        <a:t>Working Tax Credit</a:t>
                      </a:r>
                    </a:p>
                    <a:p>
                      <a:pPr marL="285750" lvl="1" indent="-285750" algn="ctr" defTabSz="914400" rtl="0" eaLnBrk="1" fontAlgn="t" latinLnBrk="0" hangingPunct="1">
                        <a:spcBef>
                          <a:spcPts val="0"/>
                        </a:spcBef>
                        <a:buClr>
                          <a:srgbClr val="4A4A4A"/>
                        </a:buClr>
                        <a:buSzPct val="100000"/>
                        <a:buFont typeface="Arial" panose="020B0604020202020204" pitchFamily="34" charset="0"/>
                        <a:buChar char="•"/>
                      </a:pPr>
                      <a:r>
                        <a:rPr lang="en-GB" sz="1100" kern="1200" dirty="0" smtClean="0">
                          <a:solidFill>
                            <a:schemeClr val="dk1"/>
                          </a:solidFill>
                          <a:latin typeface="Times New Roman" panose="02020603050405020304" pitchFamily="18" charset="0"/>
                          <a:ea typeface="+mn-ea"/>
                          <a:cs typeface="Times New Roman" panose="02020603050405020304" pitchFamily="18" charset="0"/>
                          <a:sym typeface="Times New Roman"/>
                        </a:rPr>
                        <a:t>Child Tax Credit</a:t>
                      </a:r>
                    </a:p>
                    <a:p>
                      <a:pPr marL="285750" lvl="1" indent="-285750" algn="ctr" defTabSz="914400" rtl="0" eaLnBrk="1" fontAlgn="t" latinLnBrk="0" hangingPunct="1">
                        <a:spcBef>
                          <a:spcPts val="0"/>
                        </a:spcBef>
                        <a:buClr>
                          <a:srgbClr val="4A4A4A"/>
                        </a:buClr>
                        <a:buSzPct val="100000"/>
                        <a:buFont typeface="Arial" panose="020B0604020202020204" pitchFamily="34" charset="0"/>
                        <a:buChar char="•"/>
                      </a:pPr>
                      <a:r>
                        <a:rPr lang="en-GB" sz="1100" kern="1200" dirty="0" smtClean="0">
                          <a:solidFill>
                            <a:schemeClr val="dk1"/>
                          </a:solidFill>
                          <a:latin typeface="Times New Roman" panose="02020603050405020304" pitchFamily="18" charset="0"/>
                          <a:ea typeface="+mn-ea"/>
                          <a:cs typeface="Times New Roman" panose="02020603050405020304" pitchFamily="18" charset="0"/>
                          <a:sym typeface="Times New Roman"/>
                        </a:rPr>
                        <a:t>Income-based Employment and Support Allowance and </a:t>
                      </a:r>
                    </a:p>
                    <a:p>
                      <a:pPr marL="285750" lvl="1" indent="-285750" algn="ctr" defTabSz="914400" rtl="0" eaLnBrk="1" fontAlgn="t" latinLnBrk="0" hangingPunct="1">
                        <a:spcBef>
                          <a:spcPts val="0"/>
                        </a:spcBef>
                        <a:buClr>
                          <a:srgbClr val="4A4A4A"/>
                        </a:buClr>
                        <a:buSzPct val="100000"/>
                        <a:buFont typeface="Arial" panose="020B0604020202020204" pitchFamily="34" charset="0"/>
                        <a:buChar char="•"/>
                      </a:pPr>
                      <a:r>
                        <a:rPr lang="en-GB" sz="1100" kern="1200" dirty="0" smtClean="0">
                          <a:solidFill>
                            <a:schemeClr val="dk1"/>
                          </a:solidFill>
                          <a:latin typeface="Times New Roman" panose="02020603050405020304" pitchFamily="18" charset="0"/>
                          <a:ea typeface="+mn-ea"/>
                          <a:cs typeface="Times New Roman" panose="02020603050405020304" pitchFamily="18" charset="0"/>
                          <a:sym typeface="Times New Roman"/>
                        </a:rPr>
                        <a:t>Income Support. </a:t>
                      </a:r>
                    </a:p>
                    <a:p>
                      <a:pPr algn="ctr"/>
                      <a:endParaRPr lang="en-IN" sz="1100" dirty="0">
                        <a:latin typeface="Times New Roman" panose="02020603050405020304" pitchFamily="18" charset="0"/>
                        <a:cs typeface="Times New Roman" panose="02020603050405020304" pitchFamily="18" charset="0"/>
                      </a:endParaRPr>
                    </a:p>
                  </a:txBody>
                  <a:tcPr/>
                </a:tc>
                <a:tc>
                  <a:txBody>
                    <a:bodyPr/>
                    <a:lstStyle/>
                    <a:p>
                      <a:pPr marL="171450" indent="-171450" algn="ctr">
                        <a:buFont typeface="Arial" panose="020B0604020202020204" pitchFamily="34" charset="0"/>
                        <a:buChar char="•"/>
                      </a:pPr>
                      <a:r>
                        <a:rPr lang="en-IN" sz="1100" b="0" i="0" kern="1200" dirty="0" smtClean="0">
                          <a:solidFill>
                            <a:schemeClr val="dk1"/>
                          </a:solidFill>
                          <a:effectLst/>
                          <a:latin typeface="Times New Roman" panose="02020603050405020304" pitchFamily="18" charset="0"/>
                          <a:ea typeface="+mn-ea"/>
                          <a:cs typeface="Times New Roman" panose="02020603050405020304" pitchFamily="18" charset="0"/>
                        </a:rPr>
                        <a:t>Health insurance</a:t>
                      </a:r>
                    </a:p>
                    <a:p>
                      <a:pPr marL="171450" indent="-171450" algn="ctr">
                        <a:buFont typeface="Arial" panose="020B0604020202020204" pitchFamily="34" charset="0"/>
                        <a:buChar char="•"/>
                      </a:pPr>
                      <a:r>
                        <a:rPr lang="en-IN" sz="1100" b="0" i="0" kern="1200" dirty="0" smtClean="0">
                          <a:solidFill>
                            <a:schemeClr val="dk1"/>
                          </a:solidFill>
                          <a:effectLst/>
                          <a:latin typeface="Times New Roman" panose="02020603050405020304" pitchFamily="18" charset="0"/>
                          <a:ea typeface="+mn-ea"/>
                          <a:cs typeface="Times New Roman" panose="02020603050405020304" pitchFamily="18" charset="0"/>
                        </a:rPr>
                        <a:t>Pension insurance</a:t>
                      </a:r>
                    </a:p>
                    <a:p>
                      <a:pPr marL="171450" indent="-171450" algn="ctr">
                        <a:buFont typeface="Arial" panose="020B0604020202020204" pitchFamily="34" charset="0"/>
                        <a:buChar char="•"/>
                      </a:pPr>
                      <a:r>
                        <a:rPr lang="en-IN" sz="1100" b="0" i="0" kern="1200" dirty="0" smtClean="0">
                          <a:solidFill>
                            <a:schemeClr val="dk1"/>
                          </a:solidFill>
                          <a:effectLst/>
                          <a:latin typeface="Times New Roman" panose="02020603050405020304" pitchFamily="18" charset="0"/>
                          <a:ea typeface="+mn-ea"/>
                          <a:cs typeface="Times New Roman" panose="02020603050405020304" pitchFamily="18" charset="0"/>
                        </a:rPr>
                        <a:t>Unemployment insurance</a:t>
                      </a:r>
                    </a:p>
                    <a:p>
                      <a:pPr marL="171450" indent="-171450" algn="ctr">
                        <a:buFont typeface="Arial" panose="020B0604020202020204" pitchFamily="34" charset="0"/>
                        <a:buChar char="•"/>
                      </a:pPr>
                      <a:r>
                        <a:rPr lang="en-IN" sz="1100" b="0" i="0" kern="1200" dirty="0" smtClean="0">
                          <a:solidFill>
                            <a:schemeClr val="dk1"/>
                          </a:solidFill>
                          <a:effectLst/>
                          <a:latin typeface="Times New Roman" panose="02020603050405020304" pitchFamily="18" charset="0"/>
                          <a:ea typeface="+mn-ea"/>
                          <a:cs typeface="Times New Roman" panose="02020603050405020304" pitchFamily="18" charset="0"/>
                        </a:rPr>
                        <a:t>Accident insurance.</a:t>
                      </a:r>
                    </a:p>
                    <a:p>
                      <a:pPr marL="171450" indent="-171450" algn="ctr">
                        <a:buFont typeface="Arial" panose="020B0604020202020204" pitchFamily="34" charset="0"/>
                        <a:buChar char="•"/>
                      </a:pPr>
                      <a:r>
                        <a:rPr lang="en-IN" sz="1100" b="0" i="0" kern="1200" dirty="0" smtClean="0">
                          <a:solidFill>
                            <a:schemeClr val="dk1"/>
                          </a:solidFill>
                          <a:effectLst/>
                          <a:latin typeface="Times New Roman" panose="02020603050405020304" pitchFamily="18" charset="0"/>
                          <a:ea typeface="+mn-ea"/>
                          <a:cs typeface="Times New Roman" panose="02020603050405020304" pitchFamily="18" charset="0"/>
                        </a:rPr>
                        <a:t>Social indemnity</a:t>
                      </a:r>
                      <a:endParaRPr lang="en-IN" sz="1100" dirty="0">
                        <a:latin typeface="Times New Roman" panose="02020603050405020304" pitchFamily="18" charset="0"/>
                        <a:cs typeface="Times New Roman" panose="02020603050405020304" pitchFamily="18" charset="0"/>
                      </a:endParaRPr>
                    </a:p>
                  </a:txBody>
                  <a:tcPr/>
                </a:tc>
                <a:tc>
                  <a:txBody>
                    <a:bodyPr/>
                    <a:lstStyle/>
                    <a:p>
                      <a:pPr marL="285750" lvl="1" indent="-285750" algn="ctr" defTabSz="914400" rtl="0" eaLnBrk="1" fontAlgn="t" latinLnBrk="0" hangingPunct="1">
                        <a:buFont typeface="Arial" panose="020B0604020202020204" pitchFamily="34" charset="0"/>
                        <a:buChar char="•"/>
                      </a:pPr>
                      <a:r>
                        <a:rPr lang="en-IN" sz="1100" kern="1200" dirty="0" smtClean="0">
                          <a:solidFill>
                            <a:schemeClr val="dk1"/>
                          </a:solidFill>
                          <a:latin typeface="Times New Roman" panose="02020603050405020304" pitchFamily="18" charset="0"/>
                          <a:ea typeface="+mn-ea"/>
                          <a:cs typeface="Times New Roman" panose="02020603050405020304" pitchFamily="18" charset="0"/>
                        </a:rPr>
                        <a:t>Health insurance</a:t>
                      </a:r>
                    </a:p>
                    <a:p>
                      <a:pPr marL="285750" lvl="1" indent="-285750" algn="ctr" defTabSz="914400" rtl="0" eaLnBrk="1" fontAlgn="t" latinLnBrk="0" hangingPunct="1">
                        <a:buFont typeface="Arial" panose="020B0604020202020204" pitchFamily="34" charset="0"/>
                        <a:buChar char="•"/>
                      </a:pPr>
                      <a:r>
                        <a:rPr lang="en-IN" sz="1100" kern="1200" dirty="0" smtClean="0">
                          <a:solidFill>
                            <a:schemeClr val="dk1"/>
                          </a:solidFill>
                          <a:latin typeface="Times New Roman" panose="02020603050405020304" pitchFamily="18" charset="0"/>
                          <a:ea typeface="+mn-ea"/>
                          <a:cs typeface="Times New Roman" panose="02020603050405020304" pitchFamily="18" charset="0"/>
                        </a:rPr>
                        <a:t>Child allowance</a:t>
                      </a:r>
                    </a:p>
                    <a:p>
                      <a:pPr marL="285750" lvl="1" indent="-285750" algn="ctr" defTabSz="914400" rtl="0" eaLnBrk="1" fontAlgn="t" latinLnBrk="0" hangingPunct="1">
                        <a:buFont typeface="Arial" panose="020B0604020202020204" pitchFamily="34" charset="0"/>
                        <a:buChar char="•"/>
                      </a:pPr>
                      <a:r>
                        <a:rPr lang="en-IN" sz="1100" kern="1200" dirty="0" smtClean="0">
                          <a:solidFill>
                            <a:schemeClr val="dk1"/>
                          </a:solidFill>
                          <a:latin typeface="Times New Roman" panose="02020603050405020304" pitchFamily="18" charset="0"/>
                          <a:ea typeface="+mn-ea"/>
                          <a:cs typeface="Times New Roman" panose="02020603050405020304" pitchFamily="18" charset="0"/>
                        </a:rPr>
                        <a:t>Maternity benefit</a:t>
                      </a:r>
                    </a:p>
                    <a:p>
                      <a:pPr marL="285750" lvl="1" indent="-285750" algn="ctr" defTabSz="914400" rtl="0" eaLnBrk="1" fontAlgn="t" latinLnBrk="0" hangingPunct="1">
                        <a:buFont typeface="Arial" panose="020B0604020202020204" pitchFamily="34" charset="0"/>
                        <a:buChar char="•"/>
                      </a:pPr>
                      <a:r>
                        <a:rPr lang="en-IN" sz="1100" kern="1200" dirty="0" smtClean="0">
                          <a:solidFill>
                            <a:schemeClr val="dk1"/>
                          </a:solidFill>
                          <a:latin typeface="Times New Roman" panose="02020603050405020304" pitchFamily="18" charset="0"/>
                          <a:ea typeface="+mn-ea"/>
                          <a:cs typeface="Times New Roman" panose="02020603050405020304" pitchFamily="18" charset="0"/>
                        </a:rPr>
                        <a:t>Holiday pay</a:t>
                      </a:r>
                    </a:p>
                    <a:p>
                      <a:pPr marL="285750" lvl="1" indent="-285750" algn="ctr" defTabSz="914400" rtl="0" eaLnBrk="1" fontAlgn="t" latinLnBrk="0" hangingPunct="1">
                        <a:buFont typeface="Arial" panose="020B0604020202020204" pitchFamily="34" charset="0"/>
                        <a:buChar char="•"/>
                      </a:pPr>
                      <a:r>
                        <a:rPr lang="en-IN" sz="1100" kern="1200" dirty="0" smtClean="0">
                          <a:solidFill>
                            <a:schemeClr val="dk1"/>
                          </a:solidFill>
                          <a:latin typeface="Times New Roman" panose="02020603050405020304" pitchFamily="18" charset="0"/>
                          <a:ea typeface="+mn-ea"/>
                          <a:cs typeface="Times New Roman" panose="02020603050405020304" pitchFamily="18" charset="0"/>
                        </a:rPr>
                        <a:t>Disability benefit and </a:t>
                      </a:r>
                    </a:p>
                    <a:p>
                      <a:pPr marL="285750" lvl="1" indent="-285750" algn="ctr" defTabSz="914400" rtl="0" eaLnBrk="1" fontAlgn="t" latinLnBrk="0" hangingPunct="1">
                        <a:buFont typeface="Arial" panose="020B0604020202020204" pitchFamily="34" charset="0"/>
                        <a:buChar char="•"/>
                      </a:pPr>
                      <a:r>
                        <a:rPr lang="en-IN" sz="1100" kern="1200" dirty="0" smtClean="0">
                          <a:solidFill>
                            <a:schemeClr val="dk1"/>
                          </a:solidFill>
                          <a:latin typeface="Times New Roman" panose="02020603050405020304" pitchFamily="18" charset="0"/>
                          <a:ea typeface="+mn-ea"/>
                          <a:cs typeface="Times New Roman" panose="02020603050405020304" pitchFamily="18" charset="0"/>
                        </a:rPr>
                        <a:t>Sickness benefit.</a:t>
                      </a:r>
                    </a:p>
                    <a:p>
                      <a:pPr algn="ctr"/>
                      <a:endParaRPr lang="en-IN" sz="1100" dirty="0">
                        <a:latin typeface="Times New Roman" panose="02020603050405020304" pitchFamily="18" charset="0"/>
                        <a:cs typeface="Times New Roman" panose="02020603050405020304" pitchFamily="18" charset="0"/>
                      </a:endParaRPr>
                    </a:p>
                  </a:txBody>
                  <a:tcPr/>
                </a:tc>
                <a:tc>
                  <a:txBody>
                    <a:bodyPr/>
                    <a:lstStyle/>
                    <a:p>
                      <a:pPr marL="171450" indent="-171450" algn="ctr">
                        <a:buFont typeface="Arial" panose="020B0604020202020204" pitchFamily="34" charset="0"/>
                        <a:buChar char="•"/>
                      </a:pPr>
                      <a:r>
                        <a:rPr lang="en-IN" sz="1100" b="0" i="0" kern="1200" dirty="0" smtClean="0">
                          <a:solidFill>
                            <a:schemeClr val="dk1"/>
                          </a:solidFill>
                          <a:effectLst/>
                          <a:latin typeface="Times New Roman" panose="02020603050405020304" pitchFamily="18" charset="0"/>
                          <a:ea typeface="+mn-ea"/>
                          <a:cs typeface="Times New Roman" panose="02020603050405020304" pitchFamily="18" charset="0"/>
                        </a:rPr>
                        <a:t>Health insurance</a:t>
                      </a:r>
                    </a:p>
                    <a:p>
                      <a:pPr marL="171450" indent="-171450" algn="ctr">
                        <a:buFont typeface="Arial" panose="020B0604020202020204" pitchFamily="34" charset="0"/>
                        <a:buChar char="•"/>
                      </a:pPr>
                      <a:r>
                        <a:rPr lang="en-IN" sz="1100" b="0" i="0" kern="1200" dirty="0" smtClean="0">
                          <a:solidFill>
                            <a:schemeClr val="dk1"/>
                          </a:solidFill>
                          <a:effectLst/>
                          <a:latin typeface="Times New Roman" panose="02020603050405020304" pitchFamily="18" charset="0"/>
                          <a:ea typeface="+mn-ea"/>
                          <a:cs typeface="Times New Roman" panose="02020603050405020304" pitchFamily="18" charset="0"/>
                        </a:rPr>
                        <a:t>Pension insurance</a:t>
                      </a:r>
                    </a:p>
                    <a:p>
                      <a:pPr marL="171450" indent="-171450" algn="ctr">
                        <a:buFont typeface="Arial" panose="020B0604020202020204" pitchFamily="34" charset="0"/>
                        <a:buChar char="•"/>
                      </a:pPr>
                      <a:r>
                        <a:rPr lang="en-IN" sz="1100" b="0" i="0" kern="1200" dirty="0" smtClean="0">
                          <a:solidFill>
                            <a:schemeClr val="dk1"/>
                          </a:solidFill>
                          <a:effectLst/>
                          <a:latin typeface="Times New Roman" panose="02020603050405020304" pitchFamily="18" charset="0"/>
                          <a:ea typeface="+mn-ea"/>
                          <a:cs typeface="Times New Roman" panose="02020603050405020304" pitchFamily="18" charset="0"/>
                        </a:rPr>
                        <a:t>Dental care</a:t>
                      </a:r>
                    </a:p>
                    <a:p>
                      <a:pPr marL="171450" indent="-171450" algn="ctr">
                        <a:buFont typeface="Arial" panose="020B0604020202020204" pitchFamily="34" charset="0"/>
                        <a:buChar char="•"/>
                      </a:pPr>
                      <a:endParaRPr lang="en-IN" sz="1100" b="0" i="0" dirty="0">
                        <a:latin typeface="Times New Roman" panose="02020603050405020304" pitchFamily="18" charset="0"/>
                        <a:cs typeface="Times New Roman" panose="02020603050405020304" pitchFamily="18" charset="0"/>
                      </a:endParaRPr>
                    </a:p>
                  </a:txBody>
                  <a:tcPr/>
                </a:tc>
                <a:tc>
                  <a:txBody>
                    <a:bodyPr/>
                    <a:lstStyle/>
                    <a:p>
                      <a:pPr marL="285750" indent="-285750" algn="ctr" defTabSz="914400" rtl="0" eaLnBrk="1" latinLnBrk="0" hangingPunct="1">
                        <a:buFont typeface="Arial" panose="020B0604020202020204" pitchFamily="34" charset="0"/>
                        <a:buChar char="•"/>
                      </a:pPr>
                      <a:r>
                        <a:rPr lang="en-IN" sz="1100" kern="1200" dirty="0" smtClean="0">
                          <a:solidFill>
                            <a:schemeClr val="dk1"/>
                          </a:solidFill>
                          <a:latin typeface="Times New Roman" panose="02020603050405020304" pitchFamily="18" charset="0"/>
                          <a:ea typeface="+mn-ea"/>
                          <a:cs typeface="Times New Roman" panose="02020603050405020304" pitchFamily="18" charset="0"/>
                        </a:rPr>
                        <a:t>Retirement Insurance</a:t>
                      </a:r>
                    </a:p>
                    <a:p>
                      <a:pPr marL="285750" indent="-285750" algn="ctr" defTabSz="914400" rtl="0" eaLnBrk="1" latinLnBrk="0" hangingPunct="1">
                        <a:buFont typeface="Arial" panose="020B0604020202020204" pitchFamily="34" charset="0"/>
                        <a:buChar char="•"/>
                      </a:pPr>
                      <a:r>
                        <a:rPr lang="en-IN" sz="1100" kern="1200" dirty="0" smtClean="0">
                          <a:solidFill>
                            <a:schemeClr val="dk1"/>
                          </a:solidFill>
                          <a:latin typeface="Times New Roman" panose="02020603050405020304" pitchFamily="18" charset="0"/>
                          <a:ea typeface="+mn-ea"/>
                          <a:cs typeface="Times New Roman" panose="02020603050405020304" pitchFamily="18" charset="0"/>
                        </a:rPr>
                        <a:t>Disability insurance</a:t>
                      </a:r>
                    </a:p>
                    <a:p>
                      <a:pPr marL="285750" indent="-285750" algn="ctr" defTabSz="914400" rtl="0" eaLnBrk="1" latinLnBrk="0" hangingPunct="1">
                        <a:buFont typeface="Arial" panose="020B0604020202020204" pitchFamily="34" charset="0"/>
                        <a:buChar char="•"/>
                      </a:pPr>
                      <a:r>
                        <a:rPr lang="en-IN" sz="1100" kern="1200" dirty="0" smtClean="0">
                          <a:solidFill>
                            <a:schemeClr val="dk1"/>
                          </a:solidFill>
                          <a:latin typeface="Times New Roman" panose="02020603050405020304" pitchFamily="18" charset="0"/>
                          <a:ea typeface="+mn-ea"/>
                          <a:cs typeface="Times New Roman" panose="02020603050405020304" pitchFamily="18" charset="0"/>
                        </a:rPr>
                        <a:t>Sickness Insurance</a:t>
                      </a:r>
                    </a:p>
                    <a:p>
                      <a:pPr marL="285750" indent="-285750" algn="ctr" defTabSz="914400" rtl="0" eaLnBrk="1" latinLnBrk="0" hangingPunct="1">
                        <a:buFont typeface="Arial" panose="020B0604020202020204" pitchFamily="34" charset="0"/>
                        <a:buChar char="•"/>
                      </a:pPr>
                      <a:r>
                        <a:rPr lang="en-IN" sz="1100" kern="1200" dirty="0" smtClean="0">
                          <a:solidFill>
                            <a:schemeClr val="dk1"/>
                          </a:solidFill>
                          <a:latin typeface="Times New Roman" panose="02020603050405020304" pitchFamily="18" charset="0"/>
                          <a:ea typeface="+mn-ea"/>
                          <a:cs typeface="Times New Roman" panose="02020603050405020304" pitchFamily="18" charset="0"/>
                        </a:rPr>
                        <a:t>Accident Insurance</a:t>
                      </a:r>
                    </a:p>
                    <a:p>
                      <a:pPr marL="285750" indent="-285750" algn="ctr" defTabSz="914400" rtl="0" eaLnBrk="1" latinLnBrk="0" hangingPunct="1">
                        <a:buFont typeface="Arial" panose="020B0604020202020204" pitchFamily="34" charset="0"/>
                        <a:buChar char="•"/>
                      </a:pPr>
                      <a:endParaRPr lang="en-IN" sz="1100" kern="1200" dirty="0" smtClean="0">
                        <a:solidFill>
                          <a:schemeClr val="dk1"/>
                        </a:solidFill>
                        <a:latin typeface="Times New Roman" panose="02020603050405020304" pitchFamily="18" charset="0"/>
                        <a:ea typeface="+mn-ea"/>
                        <a:cs typeface="Times New Roman" panose="02020603050405020304" pitchFamily="18" charset="0"/>
                      </a:endParaRPr>
                    </a:p>
                    <a:p>
                      <a:pPr algn="ctr"/>
                      <a:endParaRPr lang="en-IN" sz="1100" dirty="0">
                        <a:latin typeface="Times New Roman" panose="02020603050405020304" pitchFamily="18" charset="0"/>
                        <a:cs typeface="Times New Roman" panose="02020603050405020304" pitchFamily="18" charset="0"/>
                      </a:endParaRPr>
                    </a:p>
                  </a:txBody>
                  <a:tcPr/>
                </a:tc>
                <a:tc>
                  <a:txBody>
                    <a:bodyPr/>
                    <a:lstStyle/>
                    <a:p>
                      <a:pPr marL="285750" indent="-285750" algn="ctr">
                        <a:buFont typeface="Arial" panose="020B0604020202020204" pitchFamily="34" charset="0"/>
                        <a:buChar char="•"/>
                      </a:pPr>
                      <a:r>
                        <a:rPr lang="en-IN" sz="1100" dirty="0" smtClean="0">
                          <a:latin typeface="Times New Roman" panose="02020603050405020304" pitchFamily="18" charset="0"/>
                          <a:cs typeface="Times New Roman" panose="02020603050405020304" pitchFamily="18" charset="0"/>
                        </a:rPr>
                        <a:t>National insurance</a:t>
                      </a:r>
                    </a:p>
                    <a:p>
                      <a:pPr marL="285750" indent="-285750" algn="ctr">
                        <a:buFont typeface="Arial" panose="020B0604020202020204" pitchFamily="34" charset="0"/>
                        <a:buChar char="•"/>
                      </a:pPr>
                      <a:r>
                        <a:rPr lang="en-IN" sz="1100" dirty="0" smtClean="0">
                          <a:latin typeface="Times New Roman" panose="02020603050405020304" pitchFamily="18" charset="0"/>
                          <a:cs typeface="Times New Roman" panose="02020603050405020304" pitchFamily="18" charset="0"/>
                        </a:rPr>
                        <a:t>Old-age pension</a:t>
                      </a:r>
                    </a:p>
                    <a:p>
                      <a:pPr marL="285750" indent="-285750" algn="ctr">
                        <a:buFont typeface="Arial" panose="020B0604020202020204" pitchFamily="34" charset="0"/>
                        <a:buChar char="•"/>
                      </a:pPr>
                      <a:r>
                        <a:rPr lang="en-IN" sz="1100" dirty="0" smtClean="0">
                          <a:latin typeface="Times New Roman" panose="02020603050405020304" pitchFamily="18" charset="0"/>
                          <a:cs typeface="Times New Roman" panose="02020603050405020304" pitchFamily="18" charset="0"/>
                        </a:rPr>
                        <a:t>Supplementary pension</a:t>
                      </a:r>
                    </a:p>
                    <a:p>
                      <a:pPr marL="285750" indent="-285750" algn="ctr">
                        <a:buFont typeface="Arial" panose="020B0604020202020204" pitchFamily="34" charset="0"/>
                        <a:buChar char="•"/>
                      </a:pPr>
                      <a:r>
                        <a:rPr lang="en-IN" sz="1100" dirty="0" smtClean="0">
                          <a:latin typeface="Times New Roman" panose="02020603050405020304" pitchFamily="18" charset="0"/>
                          <a:cs typeface="Times New Roman" panose="02020603050405020304" pitchFamily="18" charset="0"/>
                        </a:rPr>
                        <a:t>Special supplementary pension</a:t>
                      </a:r>
                    </a:p>
                    <a:p>
                      <a:pPr marL="285750" indent="-285750" algn="ctr">
                        <a:buFont typeface="Arial" panose="020B0604020202020204" pitchFamily="34" charset="0"/>
                        <a:buChar char="•"/>
                      </a:pPr>
                      <a:r>
                        <a:rPr lang="en-IN" sz="1100" dirty="0" smtClean="0">
                          <a:latin typeface="Times New Roman" panose="02020603050405020304" pitchFamily="18" charset="0"/>
                          <a:cs typeface="Times New Roman" panose="02020603050405020304" pitchFamily="18" charset="0"/>
                        </a:rPr>
                        <a:t>Disability benefits</a:t>
                      </a:r>
                    </a:p>
                    <a:p>
                      <a:pPr marL="285750" indent="-285750" algn="ctr">
                        <a:buFont typeface="Arial" panose="020B0604020202020204" pitchFamily="34" charset="0"/>
                        <a:buChar char="•"/>
                      </a:pPr>
                      <a:r>
                        <a:rPr lang="en-IN" sz="1100" dirty="0" smtClean="0">
                          <a:latin typeface="Times New Roman" panose="02020603050405020304" pitchFamily="18" charset="0"/>
                          <a:cs typeface="Times New Roman" panose="02020603050405020304" pitchFamily="18" charset="0"/>
                        </a:rPr>
                        <a:t>Survivor pension</a:t>
                      </a:r>
                    </a:p>
                    <a:p>
                      <a:pPr marL="285750" indent="-285750" algn="ctr">
                        <a:buFont typeface="Arial" panose="020B0604020202020204" pitchFamily="34" charset="0"/>
                        <a:buChar char="•"/>
                      </a:pPr>
                      <a:r>
                        <a:rPr lang="en-IN" sz="1100" dirty="0" smtClean="0">
                          <a:latin typeface="Times New Roman" panose="02020603050405020304" pitchFamily="18" charset="0"/>
                          <a:cs typeface="Times New Roman" panose="02020603050405020304" pitchFamily="18" charset="0"/>
                        </a:rPr>
                        <a:t>Rehabilitation benefits</a:t>
                      </a:r>
                    </a:p>
                    <a:p>
                      <a:pPr algn="ctr"/>
                      <a:endParaRPr lang="en-IN" sz="11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IN" sz="1000" b="0" i="0" kern="1200" dirty="0" smtClean="0">
                          <a:solidFill>
                            <a:schemeClr val="dk1"/>
                          </a:solidFill>
                          <a:effectLst/>
                          <a:latin typeface="Times New Roman" panose="02020603050405020304" pitchFamily="18" charset="0"/>
                          <a:ea typeface="+mn-ea"/>
                          <a:cs typeface="Times New Roman" panose="02020603050405020304" pitchFamily="18" charset="0"/>
                        </a:rPr>
                        <a:t>allowances in the event of sickness</a:t>
                      </a:r>
                    </a:p>
                    <a:p>
                      <a:pPr marL="171450" indent="-171450">
                        <a:buFont typeface="Arial" panose="020B0604020202020204" pitchFamily="34" charset="0"/>
                        <a:buChar char="•"/>
                      </a:pPr>
                      <a:r>
                        <a:rPr lang="en-IN" sz="1000" b="0" i="0" kern="1200" dirty="0" smtClean="0">
                          <a:solidFill>
                            <a:schemeClr val="dk1"/>
                          </a:solidFill>
                          <a:effectLst/>
                          <a:latin typeface="Times New Roman" panose="02020603050405020304" pitchFamily="18" charset="0"/>
                          <a:ea typeface="+mn-ea"/>
                          <a:cs typeface="Times New Roman" panose="02020603050405020304" pitchFamily="18" charset="0"/>
                        </a:rPr>
                        <a:t>unemployment benefits</a:t>
                      </a:r>
                    </a:p>
                    <a:p>
                      <a:pPr marL="171450" indent="-171450">
                        <a:buFont typeface="Arial" panose="020B0604020202020204" pitchFamily="34" charset="0"/>
                        <a:buChar char="•"/>
                      </a:pPr>
                      <a:r>
                        <a:rPr lang="en-IN" sz="1000" b="0" i="0" kern="1200" dirty="0" smtClean="0">
                          <a:solidFill>
                            <a:schemeClr val="dk1"/>
                          </a:solidFill>
                          <a:effectLst/>
                          <a:latin typeface="Times New Roman" panose="02020603050405020304" pitchFamily="18" charset="0"/>
                          <a:ea typeface="+mn-ea"/>
                          <a:cs typeface="Times New Roman" panose="02020603050405020304" pitchFamily="18" charset="0"/>
                        </a:rPr>
                        <a:t>allowances in the event of incapacity for work through sickness or invalidity</a:t>
                      </a:r>
                    </a:p>
                    <a:p>
                      <a:pPr marL="171450" indent="-171450">
                        <a:buFont typeface="Arial" panose="020B0604020202020204" pitchFamily="34" charset="0"/>
                        <a:buChar char="•"/>
                      </a:pPr>
                      <a:r>
                        <a:rPr lang="en-IN" sz="1000" b="0" i="0" kern="1200" dirty="0" smtClean="0">
                          <a:solidFill>
                            <a:schemeClr val="dk1"/>
                          </a:solidFill>
                          <a:effectLst/>
                          <a:latin typeface="Times New Roman" panose="02020603050405020304" pitchFamily="18" charset="0"/>
                          <a:ea typeface="+mn-ea"/>
                          <a:cs typeface="Times New Roman" panose="02020603050405020304" pitchFamily="18" charset="0"/>
                        </a:rPr>
                        <a:t>allowances in the event of accidents at work</a:t>
                      </a:r>
                    </a:p>
                    <a:p>
                      <a:pPr marL="171450" indent="-171450">
                        <a:buFont typeface="Arial" panose="020B0604020202020204" pitchFamily="34" charset="0"/>
                        <a:buChar char="•"/>
                      </a:pPr>
                      <a:r>
                        <a:rPr lang="en-IN" sz="1000" b="0" i="0" kern="1200" dirty="0" smtClean="0">
                          <a:solidFill>
                            <a:schemeClr val="dk1"/>
                          </a:solidFill>
                          <a:effectLst/>
                          <a:latin typeface="Times New Roman" panose="02020603050405020304" pitchFamily="18" charset="0"/>
                          <a:ea typeface="+mn-ea"/>
                          <a:cs typeface="Times New Roman" panose="02020603050405020304" pitchFamily="18" charset="0"/>
                        </a:rPr>
                        <a:t>allowances in the event of industrial disease</a:t>
                      </a:r>
                    </a:p>
                    <a:p>
                      <a:pPr marL="171450" indent="-171450">
                        <a:buFont typeface="Arial" panose="020B0604020202020204" pitchFamily="34" charset="0"/>
                        <a:buChar char="•"/>
                      </a:pPr>
                      <a:r>
                        <a:rPr lang="en-IN" sz="1000" b="0" i="0" kern="1200" dirty="0" smtClean="0">
                          <a:solidFill>
                            <a:schemeClr val="dk1"/>
                          </a:solidFill>
                          <a:effectLst/>
                          <a:latin typeface="Times New Roman" panose="02020603050405020304" pitchFamily="18" charset="0"/>
                          <a:ea typeface="+mn-ea"/>
                          <a:cs typeface="Times New Roman" panose="02020603050405020304" pitchFamily="18" charset="0"/>
                        </a:rPr>
                        <a:t>family allowances</a:t>
                      </a:r>
                    </a:p>
                    <a:p>
                      <a:pPr marL="171450" indent="-171450">
                        <a:buFont typeface="Arial" panose="020B0604020202020204" pitchFamily="34" charset="0"/>
                        <a:buChar char="•"/>
                      </a:pPr>
                      <a:r>
                        <a:rPr lang="en-IN" sz="1000" b="0" i="0" kern="1200" dirty="0" smtClean="0">
                          <a:solidFill>
                            <a:schemeClr val="dk1"/>
                          </a:solidFill>
                          <a:effectLst/>
                          <a:latin typeface="Times New Roman" panose="02020603050405020304" pitchFamily="18" charset="0"/>
                          <a:ea typeface="+mn-ea"/>
                          <a:cs typeface="Times New Roman" panose="02020603050405020304" pitchFamily="18" charset="0"/>
                        </a:rPr>
                        <a:t>pensions</a:t>
                      </a:r>
                    </a:p>
                    <a:p>
                      <a:pPr algn="ctr"/>
                      <a:endParaRPr lang="en-IN" sz="1100" dirty="0">
                        <a:latin typeface="Times New Roman" panose="02020603050405020304" pitchFamily="18" charset="0"/>
                        <a:cs typeface="Times New Roman" panose="02020603050405020304" pitchFamily="18" charset="0"/>
                      </a:endParaRPr>
                    </a:p>
                  </a:txBody>
                  <a:tcPr/>
                </a:tc>
              </a:tr>
              <a:tr h="370840">
                <a:tc>
                  <a:txBody>
                    <a:bodyPr/>
                    <a:lstStyle/>
                    <a:p>
                      <a:pPr algn="ctr"/>
                      <a:r>
                        <a:rPr lang="en-IN" sz="1100" dirty="0" smtClean="0">
                          <a:latin typeface="Times New Roman" panose="02020603050405020304" pitchFamily="18" charset="0"/>
                          <a:cs typeface="Times New Roman" panose="02020603050405020304" pitchFamily="18" charset="0"/>
                        </a:rPr>
                        <a:t>Contributions</a:t>
                      </a:r>
                      <a:endParaRPr lang="en-IN" sz="1100" dirty="0">
                        <a:latin typeface="Times New Roman" panose="02020603050405020304" pitchFamily="18" charset="0"/>
                        <a:cs typeface="Times New Roman" panose="02020603050405020304" pitchFamily="18" charset="0"/>
                      </a:endParaRPr>
                    </a:p>
                  </a:txBody>
                  <a:tcPr/>
                </a:tc>
                <a:tc>
                  <a:txBody>
                    <a:bodyPr/>
                    <a:lstStyle/>
                    <a:p>
                      <a:pPr marL="0" indent="0" algn="ctr">
                        <a:buFont typeface="Arial" panose="020B0604020202020204" pitchFamily="34" charset="0"/>
                        <a:buNone/>
                      </a:pPr>
                      <a:r>
                        <a:rPr lang="en-IN" sz="1100" dirty="0" smtClean="0">
                          <a:latin typeface="Times New Roman" panose="02020603050405020304" pitchFamily="18" charset="0"/>
                          <a:cs typeface="Times New Roman" panose="02020603050405020304" pitchFamily="18" charset="0"/>
                        </a:rPr>
                        <a:t>13.8%(Employer)+12% (</a:t>
                      </a:r>
                      <a:r>
                        <a:rPr lang="en-IN" sz="1100" b="0" i="0" kern="1200" dirty="0" smtClean="0">
                          <a:solidFill>
                            <a:schemeClr val="dk1"/>
                          </a:solidFill>
                          <a:effectLst/>
                          <a:latin typeface="Times New Roman" panose="02020603050405020304" pitchFamily="18" charset="0"/>
                          <a:ea typeface="+mn-ea"/>
                          <a:cs typeface="Times New Roman" panose="02020603050405020304" pitchFamily="18" charset="0"/>
                        </a:rPr>
                        <a:t>£157.01 and £866)2% (above £866)</a:t>
                      </a:r>
                      <a:endParaRPr lang="en-IN" sz="1100" dirty="0" smtClean="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100" dirty="0" smtClean="0">
                          <a:latin typeface="Times New Roman" panose="02020603050405020304" pitchFamily="18" charset="0"/>
                          <a:cs typeface="Times New Roman" panose="02020603050405020304" pitchFamily="18" charset="0"/>
                        </a:rPr>
                        <a:t>(Employee)</a:t>
                      </a:r>
                    </a:p>
                    <a:p>
                      <a:pPr algn="ct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smtClean="0">
                          <a:latin typeface="Times New Roman" panose="02020603050405020304" pitchFamily="18" charset="0"/>
                          <a:cs typeface="Times New Roman" panose="02020603050405020304" pitchFamily="18" charset="0"/>
                        </a:rPr>
                        <a:t>20.62(Employer)+19.43%(Employee)</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smtClean="0">
                          <a:latin typeface="Times New Roman" panose="02020603050405020304" pitchFamily="18" charset="0"/>
                          <a:cs typeface="Times New Roman" panose="02020603050405020304" pitchFamily="18" charset="0"/>
                        </a:rPr>
                        <a:t>(2000Euro</a:t>
                      </a:r>
                      <a:r>
                        <a:rPr lang="en-IN" sz="1100" baseline="0" dirty="0" smtClean="0">
                          <a:latin typeface="Times New Roman" panose="02020603050405020304" pitchFamily="18" charset="0"/>
                          <a:cs typeface="Times New Roman" panose="02020603050405020304" pitchFamily="18" charset="0"/>
                        </a:rPr>
                        <a:t>/year/Full time employee)+(NIS:8.2%, Pension:5.1%)</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smtClean="0">
                          <a:latin typeface="Times New Roman" panose="02020603050405020304" pitchFamily="18" charset="0"/>
                          <a:cs typeface="Times New Roman" panose="02020603050405020304" pitchFamily="18" charset="0"/>
                        </a:rPr>
                        <a:t>27%Employer)+18.50(Employee)</a:t>
                      </a:r>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100" dirty="0" smtClean="0">
                          <a:latin typeface="Times New Roman" panose="02020603050405020304" pitchFamily="18" charset="0"/>
                          <a:cs typeface="Times New Roman" panose="02020603050405020304" pitchFamily="18" charset="0"/>
                        </a:rPr>
                        <a:t>19.21-23.91%(EMPLOYER)+13.71(Employee)+</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smtClean="0">
                          <a:latin typeface="Times New Roman" panose="02020603050405020304" pitchFamily="18" charset="0"/>
                          <a:cs typeface="Times New Roman" panose="02020603050405020304" pitchFamily="18" charset="0"/>
                        </a:rPr>
                        <a:t>14.1(Employer)+8%(Employee)</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endParaRPr lang="en-IN" sz="1100" dirty="0">
                        <a:latin typeface="Times New Roman" panose="02020603050405020304" pitchFamily="18" charset="0"/>
                        <a:cs typeface="Times New Roman" panose="02020603050405020304" pitchFamily="18" charset="0"/>
                      </a:endParaRPr>
                    </a:p>
                  </a:txBody>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0089" y="689882"/>
            <a:ext cx="448887" cy="160682"/>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27372" y="689671"/>
            <a:ext cx="448887" cy="160893"/>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54071" y="689671"/>
            <a:ext cx="448887" cy="181368"/>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31354" y="705074"/>
            <a:ext cx="448887" cy="150561"/>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24050" y="726827"/>
            <a:ext cx="448887" cy="123737"/>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65929" y="705074"/>
            <a:ext cx="498764" cy="133480"/>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12088" y="696171"/>
            <a:ext cx="491194" cy="147891"/>
          </a:xfrm>
          <a:prstGeom prst="rect">
            <a:avLst/>
          </a:prstGeom>
        </p:spPr>
      </p:pic>
    </p:spTree>
    <p:extLst>
      <p:ext uri="{BB962C8B-B14F-4D97-AF65-F5344CB8AC3E}">
        <p14:creationId xmlns:p14="http://schemas.microsoft.com/office/powerpoint/2010/main" val="15234143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366" y="76562"/>
            <a:ext cx="10515600" cy="1325563"/>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SWOT analysis of </a:t>
            </a:r>
            <a:r>
              <a:rPr lang="en-IN" sz="3200" dirty="0" err="1" smtClean="0">
                <a:latin typeface="Times New Roman" panose="02020603050405020304" pitchFamily="18" charset="0"/>
                <a:cs typeface="Times New Roman" panose="02020603050405020304" pitchFamily="18" charset="0"/>
              </a:rPr>
              <a:t>Swedium</a:t>
            </a:r>
            <a:r>
              <a:rPr lang="en-IN" sz="3200" dirty="0" smtClean="0">
                <a:latin typeface="Times New Roman" panose="02020603050405020304" pitchFamily="18" charset="0"/>
                <a:cs typeface="Times New Roman" panose="02020603050405020304" pitchFamily="18" charset="0"/>
              </a:rPr>
              <a:t> Global services AB</a:t>
            </a:r>
            <a:endParaRPr lang="en-IN" sz="3200" dirty="0">
              <a:latin typeface="Times New Roman" panose="02020603050405020304" pitchFamily="18" charset="0"/>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459947667"/>
              </p:ext>
            </p:extLst>
          </p:nvPr>
        </p:nvGraphicFramePr>
        <p:xfrm>
          <a:off x="1783347" y="1042737"/>
          <a:ext cx="6516591" cy="4865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17366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0165" y="309174"/>
            <a:ext cx="10515600" cy="476890"/>
          </a:xfrm>
        </p:spPr>
        <p:txBody>
          <a:bodyPr>
            <a:normAutofit fontScale="90000"/>
          </a:bodyPr>
          <a:lstStyle/>
          <a:p>
            <a:pPr algn="ctr"/>
            <a:r>
              <a:rPr lang="en-IN" sz="4000" dirty="0" smtClean="0">
                <a:latin typeface="Times New Roman" panose="02020603050405020304" pitchFamily="18" charset="0"/>
                <a:cs typeface="Times New Roman" panose="02020603050405020304" pitchFamily="18" charset="0"/>
              </a:rPr>
              <a:t>Final Step: Next Move</a:t>
            </a:r>
            <a:endParaRPr lang="en-IN" sz="4000" dirty="0">
              <a:latin typeface="Times New Roman" panose="02020603050405020304" pitchFamily="18" charset="0"/>
              <a:cs typeface="Times New Roman" panose="02020603050405020304" pitchFamily="18" charset="0"/>
            </a:endParaRPr>
          </a:p>
        </p:txBody>
      </p:sp>
      <p:graphicFrame>
        <p:nvGraphicFramePr>
          <p:cNvPr id="7" name="Chart 6"/>
          <p:cNvGraphicFramePr/>
          <p:nvPr>
            <p:extLst>
              <p:ext uri="{D42A27DB-BD31-4B8C-83A1-F6EECF244321}">
                <p14:modId xmlns:p14="http://schemas.microsoft.com/office/powerpoint/2010/main" val="2960533887"/>
              </p:ext>
            </p:extLst>
          </p:nvPr>
        </p:nvGraphicFramePr>
        <p:xfrm>
          <a:off x="798286" y="947441"/>
          <a:ext cx="10450285" cy="26389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p:nvPr>
            <p:extLst>
              <p:ext uri="{D42A27DB-BD31-4B8C-83A1-F6EECF244321}">
                <p14:modId xmlns:p14="http://schemas.microsoft.com/office/powerpoint/2010/main" val="2180325418"/>
              </p:ext>
            </p:extLst>
          </p:nvPr>
        </p:nvGraphicFramePr>
        <p:xfrm>
          <a:off x="798286" y="3586366"/>
          <a:ext cx="10450285" cy="26389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64764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3" name="Chart 2"/>
          <p:cNvGraphicFramePr/>
          <p:nvPr>
            <p:extLst>
              <p:ext uri="{D42A27DB-BD31-4B8C-83A1-F6EECF244321}">
                <p14:modId xmlns:p14="http://schemas.microsoft.com/office/powerpoint/2010/main" val="2842050952"/>
              </p:ext>
            </p:extLst>
          </p:nvPr>
        </p:nvGraphicFramePr>
        <p:xfrm>
          <a:off x="595085" y="763133"/>
          <a:ext cx="10609943" cy="301302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p:nvPr>
            <p:extLst>
              <p:ext uri="{D42A27DB-BD31-4B8C-83A1-F6EECF244321}">
                <p14:modId xmlns:p14="http://schemas.microsoft.com/office/powerpoint/2010/main" val="3114970825"/>
              </p:ext>
            </p:extLst>
          </p:nvPr>
        </p:nvGraphicFramePr>
        <p:xfrm>
          <a:off x="595085" y="3776155"/>
          <a:ext cx="10609943" cy="30130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723566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18"/>
          <p:cNvGraphicFramePr/>
          <p:nvPr>
            <p:extLst>
              <p:ext uri="{D42A27DB-BD31-4B8C-83A1-F6EECF244321}">
                <p14:modId xmlns:p14="http://schemas.microsoft.com/office/powerpoint/2010/main" val="776763292"/>
              </p:ext>
            </p:extLst>
          </p:nvPr>
        </p:nvGraphicFramePr>
        <p:xfrm>
          <a:off x="290285" y="684846"/>
          <a:ext cx="10958285" cy="314425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19"/>
          <p:cNvGraphicFramePr/>
          <p:nvPr>
            <p:extLst>
              <p:ext uri="{D42A27DB-BD31-4B8C-83A1-F6EECF244321}">
                <p14:modId xmlns:p14="http://schemas.microsoft.com/office/powerpoint/2010/main" val="3077386243"/>
              </p:ext>
            </p:extLst>
          </p:nvPr>
        </p:nvGraphicFramePr>
        <p:xfrm>
          <a:off x="290285" y="3829099"/>
          <a:ext cx="10958285" cy="278330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058474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20" y="580571"/>
            <a:ext cx="10515600" cy="912077"/>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Comparative Outcome</a:t>
            </a:r>
            <a:endParaRPr lang="en-IN" sz="4000" dirty="0">
              <a:latin typeface="Times New Roman" panose="02020603050405020304" pitchFamily="18" charset="0"/>
              <a:cs typeface="Times New Roman" panose="02020603050405020304" pitchFamily="18" charset="0"/>
            </a:endParaRPr>
          </a:p>
        </p:txBody>
      </p:sp>
      <p:sp>
        <p:nvSpPr>
          <p:cNvPr id="3" name="Rectangle 2"/>
          <p:cNvSpPr/>
          <p:nvPr/>
        </p:nvSpPr>
        <p:spPr>
          <a:xfrm>
            <a:off x="1771507" y="1645462"/>
            <a:ext cx="7532914" cy="5539978"/>
          </a:xfrm>
          <a:prstGeom prst="rect">
            <a:avLst/>
          </a:prstGeom>
        </p:spPr>
        <p:txBody>
          <a:bodyPr wrap="square">
            <a:spAutoFit/>
          </a:bodyPr>
          <a:lstStyle/>
          <a:p>
            <a:pPr algn="just"/>
            <a:r>
              <a:rPr lang="en-IN" sz="2000" dirty="0" smtClean="0">
                <a:latin typeface="Times New Roman" panose="02020603050405020304" pitchFamily="18" charset="0"/>
                <a:cs typeface="Times New Roman" panose="02020603050405020304" pitchFamily="18" charset="0"/>
              </a:rPr>
              <a:t>With Reference to the dashboard, we witnessed that Hungary has better potential to be our target market, due to:</a:t>
            </a:r>
          </a:p>
          <a:p>
            <a:pPr algn="just"/>
            <a:endParaRPr lang="en-IN" sz="2000" dirty="0" smtClean="0">
              <a:latin typeface="Times New Roman" panose="02020603050405020304" pitchFamily="18" charset="0"/>
              <a:cs typeface="Times New Roman" panose="02020603050405020304" pitchFamily="18" charset="0"/>
            </a:endParaRPr>
          </a:p>
          <a:p>
            <a:pPr algn="just"/>
            <a:r>
              <a:rPr lang="en-IN" sz="2000" dirty="0" smtClean="0">
                <a:latin typeface="Times New Roman" panose="02020603050405020304" pitchFamily="18" charset="0"/>
                <a:cs typeface="Times New Roman" panose="02020603050405020304" pitchFamily="18" charset="0"/>
              </a:rPr>
              <a:t>Relative lesser Salaries,</a:t>
            </a:r>
          </a:p>
          <a:p>
            <a:pPr algn="just"/>
            <a:r>
              <a:rPr lang="en-IN" sz="2000" dirty="0" smtClean="0">
                <a:latin typeface="Times New Roman" panose="02020603050405020304" pitchFamily="18" charset="0"/>
                <a:cs typeface="Times New Roman" panose="02020603050405020304" pitchFamily="18" charset="0"/>
              </a:rPr>
              <a:t>Less personal taxation,</a:t>
            </a:r>
          </a:p>
          <a:p>
            <a:pPr algn="just"/>
            <a:r>
              <a:rPr lang="en-IN" sz="2000" dirty="0" smtClean="0">
                <a:latin typeface="Times New Roman" panose="02020603050405020304" pitchFamily="18" charset="0"/>
                <a:cs typeface="Times New Roman" panose="02020603050405020304" pitchFamily="18" charset="0"/>
              </a:rPr>
              <a:t>Less corporate taxation, and</a:t>
            </a:r>
          </a:p>
          <a:p>
            <a:pPr algn="just"/>
            <a:r>
              <a:rPr lang="en-IN" sz="2000" dirty="0" smtClean="0">
                <a:latin typeface="Times New Roman" panose="02020603050405020304" pitchFamily="18" charset="0"/>
                <a:cs typeface="Times New Roman" panose="02020603050405020304" pitchFamily="18" charset="0"/>
              </a:rPr>
              <a:t>Less Cost of living.</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smtClean="0">
                <a:latin typeface="Times New Roman" panose="02020603050405020304" pitchFamily="18" charset="0"/>
                <a:cs typeface="Times New Roman" panose="02020603050405020304" pitchFamily="18" charset="0"/>
              </a:rPr>
              <a:t>So, Hungary should be a better option for our business expansion in Europe Further.</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smtClean="0">
                <a:latin typeface="Times New Roman" panose="02020603050405020304" pitchFamily="18" charset="0"/>
                <a:cs typeface="Times New Roman" panose="02020603050405020304" pitchFamily="18" charset="0"/>
              </a:rPr>
              <a:t>But, </a:t>
            </a:r>
          </a:p>
          <a:p>
            <a:pPr algn="just"/>
            <a:r>
              <a:rPr lang="en-IN" sz="2000" dirty="0" smtClean="0">
                <a:latin typeface="Times New Roman" panose="02020603050405020304" pitchFamily="18" charset="0"/>
                <a:cs typeface="Times New Roman" panose="02020603050405020304" pitchFamily="18" charset="0"/>
              </a:rPr>
              <a:t>Alternatively, Germany holds the second spot in our options, with better salaries, lower personal taxation and cost of living than UK and Denmark, good number of companies and better geographic location</a:t>
            </a:r>
          </a:p>
          <a:p>
            <a:endParaRPr lang="en-IN" dirty="0" smtClean="0"/>
          </a:p>
          <a:p>
            <a:r>
              <a:rPr lang="en-IN" dirty="0" smtClean="0"/>
              <a:t> </a:t>
            </a:r>
          </a:p>
          <a:p>
            <a:endParaRPr lang="en-IN" dirty="0"/>
          </a:p>
        </p:txBody>
      </p:sp>
    </p:spTree>
    <p:extLst>
      <p:ext uri="{BB962C8B-B14F-4D97-AF65-F5344CB8AC3E}">
        <p14:creationId xmlns:p14="http://schemas.microsoft.com/office/powerpoint/2010/main" val="9482874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Questions</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88292" y="2279560"/>
            <a:ext cx="10393251" cy="3691844"/>
          </a:xfrm>
          <a:prstGeom prst="rect">
            <a:avLst/>
          </a:prstGeom>
          <a:noFill/>
        </p:spPr>
        <p:txBody>
          <a:bodyPr wrap="square" rtlCol="0">
            <a:spAutoFit/>
          </a:bodyPr>
          <a:lstStyle/>
          <a:p>
            <a:pPr algn="ctr">
              <a:lnSpc>
                <a:spcPct val="200000"/>
              </a:lnSpc>
            </a:pPr>
            <a:r>
              <a:rPr lang="en-IN" sz="2000" dirty="0" smtClean="0">
                <a:latin typeface="Times New Roman" panose="02020603050405020304" pitchFamily="18" charset="0"/>
                <a:cs typeface="Times New Roman" panose="02020603050405020304" pitchFamily="18" charset="0"/>
              </a:rPr>
              <a:t>The Interpretation on analysis, </a:t>
            </a:r>
            <a:r>
              <a:rPr lang="en-IN" sz="2000" dirty="0">
                <a:latin typeface="Times New Roman" panose="02020603050405020304" pitchFamily="18" charset="0"/>
                <a:cs typeface="Times New Roman" panose="02020603050405020304" pitchFamily="18" charset="0"/>
              </a:rPr>
              <a:t>recommendation and  </a:t>
            </a:r>
            <a:r>
              <a:rPr lang="en-IN" sz="2000" dirty="0" smtClean="0">
                <a:latin typeface="Times New Roman" panose="02020603050405020304" pitchFamily="18" charset="0"/>
                <a:cs typeface="Times New Roman" panose="02020603050405020304" pitchFamily="18" charset="0"/>
              </a:rPr>
              <a:t>conclusion?</a:t>
            </a:r>
          </a:p>
          <a:p>
            <a:pPr algn="ctr">
              <a:lnSpc>
                <a:spcPct val="200000"/>
              </a:lnSpc>
            </a:pPr>
            <a:r>
              <a:rPr lang="en-IN" sz="2000" dirty="0" smtClean="0">
                <a:latin typeface="Times New Roman" panose="02020603050405020304" pitchFamily="18" charset="0"/>
                <a:cs typeface="Times New Roman" panose="02020603050405020304" pitchFamily="18" charset="0"/>
              </a:rPr>
              <a:t>References??</a:t>
            </a:r>
          </a:p>
          <a:p>
            <a:pPr algn="ctr">
              <a:lnSpc>
                <a:spcPct val="200000"/>
              </a:lnSpc>
            </a:pPr>
            <a:r>
              <a:rPr lang="en-IN" sz="2000" dirty="0" smtClean="0">
                <a:latin typeface="Times New Roman" panose="02020603050405020304" pitchFamily="18" charset="0"/>
                <a:cs typeface="Times New Roman" panose="02020603050405020304" pitchFamily="18" charset="0"/>
              </a:rPr>
              <a:t>Connection of the report with the objective ?</a:t>
            </a:r>
          </a:p>
          <a:p>
            <a:pPr algn="ctr">
              <a:lnSpc>
                <a:spcPct val="200000"/>
              </a:lnSpc>
            </a:pPr>
            <a:r>
              <a:rPr lang="en-IN" sz="2000" dirty="0" smtClean="0">
                <a:latin typeface="Times New Roman" panose="02020603050405020304" pitchFamily="18" charset="0"/>
                <a:cs typeface="Times New Roman" panose="02020603050405020304" pitchFamily="18" charset="0"/>
              </a:rPr>
              <a:t>Unique contribution found out after the research?</a:t>
            </a:r>
          </a:p>
          <a:p>
            <a:pPr algn="ctr">
              <a:lnSpc>
                <a:spcPct val="200000"/>
              </a:lnSpc>
            </a:pPr>
            <a:r>
              <a:rPr lang="en-IN" sz="2000" dirty="0" smtClean="0">
                <a:latin typeface="Times New Roman" panose="02020603050405020304" pitchFamily="18" charset="0"/>
                <a:cs typeface="Times New Roman" panose="02020603050405020304" pitchFamily="18" charset="0"/>
              </a:rPr>
              <a:t>What </a:t>
            </a:r>
            <a:r>
              <a:rPr lang="en-IN" sz="2000" dirty="0">
                <a:latin typeface="Times New Roman" panose="02020603050405020304" pitchFamily="18" charset="0"/>
                <a:cs typeface="Times New Roman" panose="02020603050405020304" pitchFamily="18" charset="0"/>
              </a:rPr>
              <a:t>is the future areas in which studies can be conducted and so on. </a:t>
            </a:r>
            <a:endParaRPr lang="en-IN" sz="2000" dirty="0" smtClean="0">
              <a:latin typeface="Times New Roman" panose="02020603050405020304" pitchFamily="18" charset="0"/>
              <a:cs typeface="Times New Roman" panose="02020603050405020304" pitchFamily="18" charset="0"/>
            </a:endParaRPr>
          </a:p>
          <a:p>
            <a:pPr algn="ctr">
              <a:lnSpc>
                <a:spcPct val="200000"/>
              </a:lnSpc>
            </a:pPr>
            <a:r>
              <a:rPr lang="en-IN" sz="2000" dirty="0" smtClean="0">
                <a:latin typeface="Times New Roman" panose="02020603050405020304" pitchFamily="18" charset="0"/>
                <a:cs typeface="Times New Roman" panose="02020603050405020304" pitchFamily="18" charset="0"/>
              </a:rPr>
              <a:t>Why this report have </a:t>
            </a:r>
            <a:r>
              <a:rPr lang="en-IN" sz="2000" dirty="0">
                <a:latin typeface="Times New Roman" panose="02020603050405020304" pitchFamily="18" charset="0"/>
                <a:cs typeface="Times New Roman" panose="02020603050405020304" pitchFamily="18" charset="0"/>
              </a:rPr>
              <a:t>some factual </a:t>
            </a:r>
            <a:r>
              <a:rPr lang="en-IN" sz="2000" dirty="0" smtClean="0">
                <a:latin typeface="Times New Roman" panose="02020603050405020304" pitchFamily="18" charset="0"/>
                <a:cs typeface="Times New Roman" panose="02020603050405020304" pitchFamily="18" charset="0"/>
              </a:rPr>
              <a:t>information?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22175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797" y="2651320"/>
            <a:ext cx="10515600" cy="1325563"/>
          </a:xfrm>
        </p:spPr>
        <p:txBody>
          <a:bodyPr/>
          <a:lstStyle/>
          <a:p>
            <a:pPr algn="ctr"/>
            <a:r>
              <a:rPr lang="en-IN" dirty="0" smtClean="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4234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b="1" dirty="0">
                <a:solidFill>
                  <a:srgbClr val="3C3C3B"/>
                </a:solidFill>
                <a:highlight>
                  <a:srgbClr val="F6F6F6"/>
                </a:highlight>
                <a:latin typeface="Times New Roman"/>
                <a:ea typeface="Times New Roman"/>
                <a:cs typeface="Times New Roman"/>
                <a:sym typeface="Times New Roman"/>
              </a:rPr>
              <a:t>Key principles of the UK corporation tax</a:t>
            </a:r>
            <a:endParaRPr lang="en-IN" sz="3200" b="1" dirty="0"/>
          </a:p>
        </p:txBody>
      </p:sp>
      <p:sp>
        <p:nvSpPr>
          <p:cNvPr id="3" name="TextBox 2"/>
          <p:cNvSpPr txBox="1"/>
          <p:nvPr/>
        </p:nvSpPr>
        <p:spPr>
          <a:xfrm>
            <a:off x="1088292" y="1950720"/>
            <a:ext cx="10180599" cy="3985706"/>
          </a:xfrm>
          <a:prstGeom prst="rect">
            <a:avLst/>
          </a:prstGeom>
          <a:noFill/>
        </p:spPr>
        <p:txBody>
          <a:bodyPr wrap="square" rtlCol="0">
            <a:spAutoFit/>
          </a:bodyPr>
          <a:lstStyle/>
          <a:p>
            <a:pPr marL="127000" lvl="0" algn="ctr">
              <a:spcAft>
                <a:spcPts val="1100"/>
              </a:spcAft>
              <a:buClr>
                <a:srgbClr val="3C3C3B"/>
              </a:buClr>
              <a:buSzPct val="100000"/>
            </a:pPr>
            <a:r>
              <a:rPr lang="en-GB" dirty="0">
                <a:solidFill>
                  <a:srgbClr val="3C3C3B"/>
                </a:solidFill>
                <a:highlight>
                  <a:srgbClr val="F6F6F6"/>
                </a:highlight>
                <a:latin typeface="Times New Roman"/>
                <a:ea typeface="Times New Roman"/>
                <a:cs typeface="Times New Roman"/>
                <a:sym typeface="Times New Roman"/>
              </a:rPr>
              <a:t>A UK limited company pays corporation tax on all its profits from the UK and abroad. </a:t>
            </a:r>
          </a:p>
          <a:p>
            <a:pPr marL="127000" lvl="0" algn="ctr">
              <a:spcAft>
                <a:spcPts val="1100"/>
              </a:spcAft>
              <a:buClr>
                <a:srgbClr val="3C3C3B"/>
              </a:buClr>
              <a:buSzPct val="100000"/>
            </a:pPr>
            <a:r>
              <a:rPr lang="en-GB" b="1" dirty="0">
                <a:solidFill>
                  <a:srgbClr val="3C3C3B"/>
                </a:solidFill>
                <a:highlight>
                  <a:srgbClr val="F6F6F6"/>
                </a:highlight>
                <a:latin typeface="Times New Roman"/>
                <a:ea typeface="Times New Roman"/>
                <a:cs typeface="Times New Roman"/>
                <a:sym typeface="Times New Roman"/>
              </a:rPr>
              <a:t>A foreign company with an office or branch in the UK pays corporation tax on profits from its UK activities.</a:t>
            </a:r>
          </a:p>
          <a:p>
            <a:pPr marL="127000" lvl="0" algn="ctr">
              <a:spcAft>
                <a:spcPts val="1100"/>
              </a:spcAft>
              <a:buClr>
                <a:srgbClr val="3C3C3B"/>
              </a:buClr>
              <a:buSzPct val="100000"/>
            </a:pPr>
            <a:r>
              <a:rPr lang="en-GB" dirty="0">
                <a:solidFill>
                  <a:srgbClr val="3C3C3B"/>
                </a:solidFill>
                <a:highlight>
                  <a:srgbClr val="F6F6F6"/>
                </a:highlight>
                <a:latin typeface="Times New Roman"/>
                <a:ea typeface="Times New Roman"/>
                <a:cs typeface="Times New Roman"/>
                <a:sym typeface="Times New Roman"/>
              </a:rPr>
              <a:t>Since 1st April 2015 the </a:t>
            </a:r>
            <a:r>
              <a:rPr lang="en-GB" b="1" dirty="0">
                <a:solidFill>
                  <a:srgbClr val="3C3C3B"/>
                </a:solidFill>
                <a:highlight>
                  <a:srgbClr val="F6F6F6"/>
                </a:highlight>
                <a:latin typeface="Times New Roman"/>
                <a:ea typeface="Times New Roman"/>
                <a:cs typeface="Times New Roman"/>
                <a:sym typeface="Times New Roman"/>
              </a:rPr>
              <a:t>corporation tax rate is 20%</a:t>
            </a:r>
          </a:p>
          <a:p>
            <a:pPr marL="127000" lvl="0" algn="ctr">
              <a:spcAft>
                <a:spcPts val="1100"/>
              </a:spcAft>
              <a:buClr>
                <a:srgbClr val="3C3C3B"/>
              </a:buClr>
              <a:buSzPct val="100000"/>
            </a:pPr>
            <a:r>
              <a:rPr lang="en-GB" dirty="0">
                <a:solidFill>
                  <a:srgbClr val="3C3C3B"/>
                </a:solidFill>
                <a:highlight>
                  <a:srgbClr val="F6F6F6"/>
                </a:highlight>
                <a:latin typeface="Times New Roman"/>
                <a:ea typeface="Times New Roman"/>
                <a:cs typeface="Times New Roman"/>
                <a:sym typeface="Times New Roman"/>
              </a:rPr>
              <a:t>A limited company must file annual accounts with Companies House 9 months after the company’s financial year ends at the latest. </a:t>
            </a:r>
          </a:p>
          <a:p>
            <a:pPr marL="127000" lvl="0" algn="ctr">
              <a:spcAft>
                <a:spcPts val="1100"/>
              </a:spcAft>
              <a:buClr>
                <a:srgbClr val="3C3C3B"/>
              </a:buClr>
              <a:buSzPct val="100000"/>
            </a:pPr>
            <a:r>
              <a:rPr lang="en-GB" dirty="0">
                <a:solidFill>
                  <a:srgbClr val="3C3C3B"/>
                </a:solidFill>
                <a:highlight>
                  <a:srgbClr val="F6F6F6"/>
                </a:highlight>
                <a:latin typeface="Times New Roman"/>
                <a:ea typeface="Times New Roman"/>
                <a:cs typeface="Times New Roman"/>
                <a:sym typeface="Times New Roman"/>
              </a:rPr>
              <a:t>A limited company with profits up to £1.5 million normally must pay corporation tax 9 months and 1 day after the company’s accounting period ends and file a company tax return 12 months after the company’s financial year ends. </a:t>
            </a:r>
          </a:p>
          <a:p>
            <a:pPr marL="127000" lvl="0" algn="ctr">
              <a:spcAft>
                <a:spcPts val="1100"/>
              </a:spcAft>
              <a:buClr>
                <a:srgbClr val="3C3C3B"/>
              </a:buClr>
              <a:buSzPct val="100000"/>
            </a:pPr>
            <a:r>
              <a:rPr lang="en-GB" dirty="0">
                <a:solidFill>
                  <a:srgbClr val="3C3C3B"/>
                </a:solidFill>
                <a:highlight>
                  <a:srgbClr val="F6F6F6"/>
                </a:highlight>
                <a:latin typeface="Times New Roman"/>
                <a:ea typeface="Times New Roman"/>
                <a:cs typeface="Times New Roman"/>
                <a:sym typeface="Times New Roman"/>
              </a:rPr>
              <a:t>Four equal instalments are normally required for profits exceeding £1.5 million.</a:t>
            </a:r>
          </a:p>
          <a:p>
            <a:endParaRPr lang="en-IN" dirty="0"/>
          </a:p>
        </p:txBody>
      </p:sp>
    </p:spTree>
    <p:extLst>
      <p:ext uri="{BB962C8B-B14F-4D97-AF65-F5344CB8AC3E}">
        <p14:creationId xmlns:p14="http://schemas.microsoft.com/office/powerpoint/2010/main" val="40448911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594" y="811522"/>
            <a:ext cx="10515600" cy="468640"/>
          </a:xfrm>
        </p:spPr>
        <p:txBody>
          <a:bodyPr>
            <a:normAutofit fontScale="90000"/>
          </a:bodyPr>
          <a:lstStyle/>
          <a:p>
            <a:pPr algn="ctr"/>
            <a:r>
              <a:rPr lang="en-GB" b="1" dirty="0">
                <a:solidFill>
                  <a:srgbClr val="3C3C3B"/>
                </a:solidFill>
                <a:highlight>
                  <a:srgbClr val="F6F6F6"/>
                </a:highlight>
                <a:latin typeface="Times New Roman"/>
                <a:ea typeface="Times New Roman"/>
                <a:cs typeface="Times New Roman"/>
                <a:sym typeface="Times New Roman"/>
              </a:rPr>
              <a:t>Employment taxes in the UK</a:t>
            </a:r>
            <a:br>
              <a:rPr lang="en-GB" b="1" dirty="0">
                <a:solidFill>
                  <a:srgbClr val="3C3C3B"/>
                </a:solidFill>
                <a:highlight>
                  <a:srgbClr val="F6F6F6"/>
                </a:highlight>
                <a:latin typeface="Times New Roman"/>
                <a:ea typeface="Times New Roman"/>
                <a:cs typeface="Times New Roman"/>
                <a:sym typeface="Times New Roman"/>
              </a:rPr>
            </a:br>
            <a:endParaRPr lang="en-IN" dirty="0"/>
          </a:p>
        </p:txBody>
      </p:sp>
      <p:sp>
        <p:nvSpPr>
          <p:cNvPr id="3" name="Rectangle 2"/>
          <p:cNvSpPr/>
          <p:nvPr/>
        </p:nvSpPr>
        <p:spPr>
          <a:xfrm>
            <a:off x="687977" y="1280162"/>
            <a:ext cx="10607040" cy="4798750"/>
          </a:xfrm>
          <a:prstGeom prst="rect">
            <a:avLst/>
          </a:prstGeom>
        </p:spPr>
        <p:txBody>
          <a:bodyPr wrap="square">
            <a:spAutoFit/>
          </a:bodyPr>
          <a:lstStyle/>
          <a:p>
            <a:pPr marL="228600" lvl="0" algn="ctr">
              <a:spcAft>
                <a:spcPts val="1100"/>
              </a:spcAft>
              <a:buClr>
                <a:srgbClr val="3C3C3B"/>
              </a:buClr>
            </a:pPr>
            <a:r>
              <a:rPr lang="en-GB" sz="2000" dirty="0">
                <a:solidFill>
                  <a:srgbClr val="3C3C3B"/>
                </a:solidFill>
                <a:highlight>
                  <a:srgbClr val="F6F6F6"/>
                </a:highlight>
                <a:latin typeface="Times New Roman"/>
                <a:ea typeface="Times New Roman"/>
                <a:cs typeface="Times New Roman"/>
                <a:sym typeface="Times New Roman"/>
              </a:rPr>
              <a:t>Employers have to deduct personal income tax and national insurance contributions from employment via a system called PAYE (Pay As You Earn),</a:t>
            </a:r>
            <a:r>
              <a:rPr lang="en-GB" sz="2000" b="1" dirty="0">
                <a:solidFill>
                  <a:srgbClr val="3C3C3B"/>
                </a:solidFill>
                <a:highlight>
                  <a:srgbClr val="F6F6F6"/>
                </a:highlight>
                <a:latin typeface="Times New Roman"/>
                <a:ea typeface="Times New Roman"/>
                <a:cs typeface="Times New Roman"/>
                <a:sym typeface="Times New Roman"/>
              </a:rPr>
              <a:t>which means that tax is automatically deducted from your salary each month</a:t>
            </a:r>
            <a:r>
              <a:rPr lang="en-GB" sz="2000" dirty="0">
                <a:solidFill>
                  <a:srgbClr val="3C3C3B"/>
                </a:solidFill>
                <a:highlight>
                  <a:srgbClr val="F6F6F6"/>
                </a:highlight>
                <a:latin typeface="Times New Roman"/>
                <a:ea typeface="Times New Roman"/>
                <a:cs typeface="Times New Roman"/>
                <a:sym typeface="Times New Roman"/>
              </a:rPr>
              <a:t>.</a:t>
            </a:r>
          </a:p>
          <a:p>
            <a:pPr marL="228600" lvl="0" algn="ctr">
              <a:spcAft>
                <a:spcPts val="1100"/>
              </a:spcAft>
              <a:buClr>
                <a:srgbClr val="3C3C3B"/>
              </a:buClr>
            </a:pPr>
            <a:r>
              <a:rPr lang="en-GB" sz="2000" dirty="0">
                <a:solidFill>
                  <a:srgbClr val="3C3C3B"/>
                </a:solidFill>
                <a:highlight>
                  <a:srgbClr val="F6F6F6"/>
                </a:highlight>
                <a:latin typeface="Times New Roman"/>
                <a:ea typeface="Times New Roman"/>
                <a:cs typeface="Times New Roman"/>
                <a:sym typeface="Times New Roman"/>
              </a:rPr>
              <a:t>Other deductions businesses may need to make include student loan repayments or pension contributions. </a:t>
            </a:r>
          </a:p>
          <a:p>
            <a:pPr marL="228600" lvl="0" algn="ctr">
              <a:spcAft>
                <a:spcPts val="1100"/>
              </a:spcAft>
              <a:buClr>
                <a:srgbClr val="3C3C3B"/>
              </a:buClr>
            </a:pPr>
            <a:r>
              <a:rPr lang="en-GB" sz="2000" dirty="0">
                <a:solidFill>
                  <a:srgbClr val="3C3C3B"/>
                </a:solidFill>
                <a:highlight>
                  <a:srgbClr val="F6F6F6"/>
                </a:highlight>
                <a:latin typeface="Times New Roman"/>
                <a:ea typeface="Times New Roman"/>
                <a:cs typeface="Times New Roman"/>
                <a:sym typeface="Times New Roman"/>
              </a:rPr>
              <a:t>Businesses need to register as an employer with HM Revenue and Customs to get a login for PAYE Online or authorise an agent such as an accountant. </a:t>
            </a:r>
          </a:p>
          <a:p>
            <a:pPr marL="228600" lvl="0" algn="ctr">
              <a:spcAft>
                <a:spcPts val="1100"/>
              </a:spcAft>
              <a:buClr>
                <a:srgbClr val="3C3C3B"/>
              </a:buClr>
            </a:pPr>
            <a:r>
              <a:rPr lang="en-GB" sz="2000" dirty="0">
                <a:solidFill>
                  <a:srgbClr val="3C3C3B"/>
                </a:solidFill>
                <a:highlight>
                  <a:srgbClr val="F6F6F6"/>
                </a:highlight>
                <a:latin typeface="Times New Roman"/>
                <a:ea typeface="Times New Roman"/>
                <a:cs typeface="Times New Roman"/>
                <a:sym typeface="Times New Roman"/>
              </a:rPr>
              <a:t>Employers are legally responsible for completing all PAYE tasks even if an agent is getting paid to do them. </a:t>
            </a:r>
          </a:p>
          <a:p>
            <a:pPr marL="228600" lvl="0" algn="ctr">
              <a:spcAft>
                <a:spcPts val="1100"/>
              </a:spcAft>
              <a:buClr>
                <a:srgbClr val="3C3C3B"/>
              </a:buClr>
            </a:pPr>
            <a:r>
              <a:rPr lang="en-GB" sz="2000" b="1" dirty="0">
                <a:solidFill>
                  <a:srgbClr val="3C3C3B"/>
                </a:solidFill>
                <a:highlight>
                  <a:srgbClr val="F6F6F6"/>
                </a:highlight>
                <a:latin typeface="Times New Roman"/>
                <a:ea typeface="Times New Roman"/>
                <a:cs typeface="Times New Roman"/>
                <a:sym typeface="Times New Roman"/>
              </a:rPr>
              <a:t>A non-resident company can’t set up a standard payroll scheme until it has business premises in the UK.</a:t>
            </a:r>
          </a:p>
          <a:p>
            <a:pPr marL="228600" lvl="0" algn="ctr">
              <a:spcAft>
                <a:spcPts val="1100"/>
              </a:spcAft>
              <a:buClr>
                <a:srgbClr val="3C3C3B"/>
              </a:buClr>
            </a:pPr>
            <a:r>
              <a:rPr lang="en-GB" sz="2000" dirty="0">
                <a:solidFill>
                  <a:srgbClr val="3C3C3B"/>
                </a:solidFill>
                <a:highlight>
                  <a:srgbClr val="F6F6F6"/>
                </a:highlight>
                <a:latin typeface="Times New Roman"/>
                <a:ea typeface="Times New Roman"/>
                <a:cs typeface="Times New Roman"/>
                <a:sym typeface="Times New Roman"/>
              </a:rPr>
              <a:t>Businesses must pay the PAYE bill to HM Revenue and Customs by the 22nd of the month for all the salaries paid the previous month. </a:t>
            </a:r>
          </a:p>
        </p:txBody>
      </p:sp>
    </p:spTree>
    <p:extLst>
      <p:ext uri="{BB962C8B-B14F-4D97-AF65-F5344CB8AC3E}">
        <p14:creationId xmlns:p14="http://schemas.microsoft.com/office/powerpoint/2010/main" val="3189428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915" y="0"/>
            <a:ext cx="10515600" cy="1325563"/>
          </a:xfrm>
        </p:spPr>
        <p:txBody>
          <a:bodyPr>
            <a:normAutofit/>
          </a:bodyPr>
          <a:lstStyle/>
          <a:p>
            <a:pPr algn="ctr"/>
            <a:r>
              <a:rPr lang="en-GB" sz="3200" dirty="0">
                <a:latin typeface="Times New Roman" panose="02020603050405020304" pitchFamily="18" charset="0"/>
                <a:cs typeface="Times New Roman" panose="02020603050405020304" pitchFamily="18" charset="0"/>
              </a:rPr>
              <a:t>Income Tax rates and Band</a:t>
            </a:r>
            <a:endParaRPr lang="en-IN"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2995748" y="4170661"/>
            <a:ext cx="6096000" cy="1156086"/>
          </a:xfrm>
          <a:prstGeom prst="rect">
            <a:avLst/>
          </a:prstGeom>
        </p:spPr>
        <p:txBody>
          <a:bodyPr>
            <a:spAutoFit/>
          </a:bodyPr>
          <a:lstStyle/>
          <a:p>
            <a:pPr marL="228600" lvl="0" algn="ctr">
              <a:lnSpc>
                <a:spcPct val="150000"/>
              </a:lnSpc>
            </a:pPr>
            <a:r>
              <a:rPr lang="en-GB" sz="1600" dirty="0">
                <a:solidFill>
                  <a:srgbClr val="0B0C0C"/>
                </a:solidFill>
                <a:highlight>
                  <a:srgbClr val="FFFFFF"/>
                </a:highlight>
                <a:latin typeface="Times New Roman" panose="02020603050405020304" pitchFamily="18" charset="0"/>
                <a:cs typeface="Times New Roman" panose="02020603050405020304" pitchFamily="18" charset="0"/>
              </a:rPr>
              <a:t>The current tax year is from 6 April 2017 to 5 April 2018.</a:t>
            </a:r>
          </a:p>
          <a:p>
            <a:pPr marL="136525" lvl="0" algn="ctr">
              <a:lnSpc>
                <a:spcPct val="150000"/>
              </a:lnSpc>
              <a:buClr>
                <a:srgbClr val="0B0C0C"/>
              </a:buClr>
              <a:buSzPct val="96666"/>
            </a:pPr>
            <a:r>
              <a:rPr lang="en-GB" sz="1600" dirty="0">
                <a:solidFill>
                  <a:srgbClr val="0B0C0C"/>
                </a:solidFill>
                <a:highlight>
                  <a:srgbClr val="FFFFFF"/>
                </a:highlight>
                <a:latin typeface="Times New Roman" panose="02020603050405020304" pitchFamily="18" charset="0"/>
                <a:cs typeface="Times New Roman" panose="02020603050405020304" pitchFamily="18" charset="0"/>
              </a:rPr>
              <a:t>The standard Personal Allowance is £11,500, which is the amount of income you don’t have to pay tax on.</a:t>
            </a:r>
          </a:p>
        </p:txBody>
      </p:sp>
      <p:graphicFrame>
        <p:nvGraphicFramePr>
          <p:cNvPr id="4" name="Table 3"/>
          <p:cNvGraphicFramePr>
            <a:graphicFrameLocks noGrp="1"/>
          </p:cNvGraphicFramePr>
          <p:nvPr>
            <p:extLst>
              <p:ext uri="{D42A27DB-BD31-4B8C-83A1-F6EECF244321}">
                <p14:modId xmlns:p14="http://schemas.microsoft.com/office/powerpoint/2010/main" val="2848626795"/>
              </p:ext>
            </p:extLst>
          </p:nvPr>
        </p:nvGraphicFramePr>
        <p:xfrm>
          <a:off x="1776549" y="1325563"/>
          <a:ext cx="7109544" cy="2783835"/>
        </p:xfrm>
        <a:graphic>
          <a:graphicData uri="http://schemas.openxmlformats.org/drawingml/2006/table">
            <a:tbl>
              <a:tblPr firstRow="1" bandRow="1">
                <a:tableStyleId>{5C22544A-7EE6-4342-B048-85BDC9FD1C3A}</a:tableStyleId>
              </a:tblPr>
              <a:tblGrid>
                <a:gridCol w="2369848"/>
                <a:gridCol w="2369848"/>
                <a:gridCol w="2369848"/>
              </a:tblGrid>
              <a:tr h="562185">
                <a:tc>
                  <a:txBody>
                    <a:bodyPr/>
                    <a:lstStyle/>
                    <a:p>
                      <a:pPr algn="ctr"/>
                      <a:r>
                        <a:rPr lang="en-IN" sz="2000" dirty="0" smtClean="0">
                          <a:latin typeface="Times New Roman" panose="02020603050405020304" pitchFamily="18" charset="0"/>
                          <a:cs typeface="Times New Roman" panose="02020603050405020304" pitchFamily="18" charset="0"/>
                        </a:rPr>
                        <a:t>Band</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smtClean="0">
                          <a:latin typeface="Times New Roman" panose="02020603050405020304" pitchFamily="18" charset="0"/>
                          <a:cs typeface="Times New Roman" panose="02020603050405020304" pitchFamily="18" charset="0"/>
                        </a:rPr>
                        <a:t>Taxable Income</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smtClean="0">
                          <a:latin typeface="Times New Roman" panose="02020603050405020304" pitchFamily="18" charset="0"/>
                          <a:cs typeface="Times New Roman" panose="02020603050405020304" pitchFamily="18" charset="0"/>
                        </a:rPr>
                        <a:t>Tax Rate</a:t>
                      </a:r>
                      <a:endParaRPr lang="en-IN" sz="2000" dirty="0">
                        <a:latin typeface="Times New Roman" panose="02020603050405020304" pitchFamily="18" charset="0"/>
                        <a:cs typeface="Times New Roman" panose="02020603050405020304" pitchFamily="18" charset="0"/>
                      </a:endParaRPr>
                    </a:p>
                  </a:txBody>
                  <a:tcPr/>
                </a:tc>
              </a:tr>
              <a:tr h="562185">
                <a:tc>
                  <a:txBody>
                    <a:bodyPr/>
                    <a:lstStyle/>
                    <a:p>
                      <a:pPr algn="ctr"/>
                      <a:r>
                        <a:rPr lang="en-IN" sz="2000" dirty="0" smtClean="0">
                          <a:latin typeface="Times New Roman" panose="02020603050405020304" pitchFamily="18" charset="0"/>
                          <a:cs typeface="Times New Roman" panose="02020603050405020304" pitchFamily="18" charset="0"/>
                        </a:rPr>
                        <a:t>Personal Allowance</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err="1" smtClean="0">
                          <a:latin typeface="Times New Roman" panose="02020603050405020304" pitchFamily="18" charset="0"/>
                          <a:cs typeface="Times New Roman" panose="02020603050405020304" pitchFamily="18" charset="0"/>
                        </a:rPr>
                        <a:t>Upto</a:t>
                      </a:r>
                      <a:r>
                        <a:rPr lang="en-IN" sz="2000" dirty="0" smtClean="0">
                          <a:latin typeface="Times New Roman" panose="02020603050405020304" pitchFamily="18" charset="0"/>
                          <a:cs typeface="Times New Roman" panose="02020603050405020304" pitchFamily="18" charset="0"/>
                        </a:rPr>
                        <a:t>  £ 11,500</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smtClean="0">
                          <a:latin typeface="Times New Roman" panose="02020603050405020304" pitchFamily="18" charset="0"/>
                          <a:cs typeface="Times New Roman" panose="02020603050405020304" pitchFamily="18" charset="0"/>
                        </a:rPr>
                        <a:t>0%</a:t>
                      </a:r>
                      <a:endParaRPr lang="en-IN" sz="2000" dirty="0">
                        <a:latin typeface="Times New Roman" panose="02020603050405020304" pitchFamily="18" charset="0"/>
                        <a:cs typeface="Times New Roman" panose="02020603050405020304" pitchFamily="18" charset="0"/>
                      </a:endParaRPr>
                    </a:p>
                  </a:txBody>
                  <a:tcPr/>
                </a:tc>
              </a:tr>
              <a:tr h="562185">
                <a:tc>
                  <a:txBody>
                    <a:bodyPr/>
                    <a:lstStyle/>
                    <a:p>
                      <a:pPr algn="ctr"/>
                      <a:r>
                        <a:rPr lang="en-IN" sz="2000" dirty="0" smtClean="0">
                          <a:latin typeface="Times New Roman" panose="02020603050405020304" pitchFamily="18" charset="0"/>
                          <a:cs typeface="Times New Roman" panose="02020603050405020304" pitchFamily="18" charset="0"/>
                        </a:rPr>
                        <a:t>Basic Rate</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smtClean="0">
                          <a:latin typeface="Times New Roman" panose="02020603050405020304" pitchFamily="18" charset="0"/>
                          <a:cs typeface="Times New Roman" panose="02020603050405020304" pitchFamily="18" charset="0"/>
                        </a:rPr>
                        <a:t>£11,501 to £ 150,000</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smtClean="0">
                          <a:latin typeface="Times New Roman" panose="02020603050405020304" pitchFamily="18" charset="0"/>
                          <a:cs typeface="Times New Roman" panose="02020603050405020304" pitchFamily="18" charset="0"/>
                        </a:rPr>
                        <a:t>20%</a:t>
                      </a:r>
                      <a:endParaRPr lang="en-IN" sz="2000" dirty="0">
                        <a:latin typeface="Times New Roman" panose="02020603050405020304" pitchFamily="18" charset="0"/>
                        <a:cs typeface="Times New Roman" panose="02020603050405020304" pitchFamily="18" charset="0"/>
                      </a:endParaRPr>
                    </a:p>
                  </a:txBody>
                  <a:tcPr/>
                </a:tc>
              </a:tr>
              <a:tr h="562185">
                <a:tc>
                  <a:txBody>
                    <a:bodyPr/>
                    <a:lstStyle/>
                    <a:p>
                      <a:pPr algn="ctr"/>
                      <a:r>
                        <a:rPr lang="en-IN" sz="2000" dirty="0" smtClean="0">
                          <a:latin typeface="Times New Roman" panose="02020603050405020304" pitchFamily="18" charset="0"/>
                          <a:cs typeface="Times New Roman" panose="02020603050405020304" pitchFamily="18" charset="0"/>
                        </a:rPr>
                        <a:t>Higher Rate</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smtClean="0">
                          <a:latin typeface="Times New Roman" panose="02020603050405020304" pitchFamily="18" charset="0"/>
                          <a:cs typeface="Times New Roman" panose="02020603050405020304" pitchFamily="18" charset="0"/>
                        </a:rPr>
                        <a:t>£ 45,001 to £ 150,000</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smtClean="0">
                          <a:latin typeface="Times New Roman" panose="02020603050405020304" pitchFamily="18" charset="0"/>
                          <a:cs typeface="Times New Roman" panose="02020603050405020304" pitchFamily="18" charset="0"/>
                        </a:rPr>
                        <a:t>40%</a:t>
                      </a:r>
                      <a:endParaRPr lang="en-IN" sz="2000" dirty="0">
                        <a:latin typeface="Times New Roman" panose="02020603050405020304" pitchFamily="18" charset="0"/>
                        <a:cs typeface="Times New Roman" panose="02020603050405020304" pitchFamily="18" charset="0"/>
                      </a:endParaRPr>
                    </a:p>
                  </a:txBody>
                  <a:tcPr/>
                </a:tc>
              </a:tr>
              <a:tr h="317757">
                <a:tc>
                  <a:txBody>
                    <a:bodyPr/>
                    <a:lstStyle/>
                    <a:p>
                      <a:pPr algn="ctr"/>
                      <a:r>
                        <a:rPr lang="en-IN" sz="2000" dirty="0" smtClean="0">
                          <a:latin typeface="Times New Roman" panose="02020603050405020304" pitchFamily="18" charset="0"/>
                          <a:cs typeface="Times New Roman" panose="02020603050405020304" pitchFamily="18" charset="0"/>
                        </a:rPr>
                        <a:t>Additional Rate</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smtClean="0">
                          <a:latin typeface="Times New Roman" panose="02020603050405020304" pitchFamily="18" charset="0"/>
                          <a:cs typeface="Times New Roman" panose="02020603050405020304" pitchFamily="18" charset="0"/>
                        </a:rPr>
                        <a:t>Over £ 150,000</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smtClean="0">
                          <a:latin typeface="Times New Roman" panose="02020603050405020304" pitchFamily="18" charset="0"/>
                          <a:cs typeface="Times New Roman" panose="02020603050405020304" pitchFamily="18" charset="0"/>
                        </a:rPr>
                        <a:t>45%</a:t>
                      </a:r>
                      <a:endParaRPr lang="en-IN" sz="20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199785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2690</TotalTime>
  <Words>3636</Words>
  <Application>Microsoft Office PowerPoint</Application>
  <PresentationFormat>Widescreen</PresentationFormat>
  <Paragraphs>871</Paragraphs>
  <Slides>68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Calibri</vt:lpstr>
      <vt:lpstr>Calibri Light</vt:lpstr>
      <vt:lpstr>Times New Roman</vt:lpstr>
      <vt:lpstr>Office Theme</vt:lpstr>
      <vt:lpstr>PowerPoint Presentation</vt:lpstr>
      <vt:lpstr>UNITED KINGDOM</vt:lpstr>
      <vt:lpstr>Resource database</vt:lpstr>
      <vt:lpstr>Education</vt:lpstr>
      <vt:lpstr>PowerPoint Presentation</vt:lpstr>
      <vt:lpstr>Taxes</vt:lpstr>
      <vt:lpstr>Key principles of the UK corporation tax</vt:lpstr>
      <vt:lpstr>Employment taxes in the UK </vt:lpstr>
      <vt:lpstr>Income Tax rates and Band</vt:lpstr>
      <vt:lpstr>Major Tech cities Covered </vt:lpstr>
      <vt:lpstr>:Details found for:</vt:lpstr>
      <vt:lpstr>Sector and Companies details</vt:lpstr>
      <vt:lpstr>Major Industries</vt:lpstr>
      <vt:lpstr>Sector or field wise distribution </vt:lpstr>
      <vt:lpstr>Size of the company(Employee)</vt:lpstr>
      <vt:lpstr>Size of the company(Revenue)</vt:lpstr>
      <vt:lpstr>Status of Companies approached for their respective openings</vt:lpstr>
      <vt:lpstr>Germany</vt:lpstr>
      <vt:lpstr>Details of Demography</vt:lpstr>
      <vt:lpstr>Taxation in Germany</vt:lpstr>
      <vt:lpstr>Companies details</vt:lpstr>
      <vt:lpstr>Opening  Status </vt:lpstr>
      <vt:lpstr>Sector wise companies distribution</vt:lpstr>
      <vt:lpstr>:Details found for:</vt:lpstr>
      <vt:lpstr>Status of Companies approached for their respective openings</vt:lpstr>
      <vt:lpstr>Denmark</vt:lpstr>
      <vt:lpstr>Company details</vt:lpstr>
      <vt:lpstr>Opening status</vt:lpstr>
      <vt:lpstr>Size of the company(Employee)</vt:lpstr>
      <vt:lpstr>Size of the company(Revenue)</vt:lpstr>
      <vt:lpstr>:Details found for:</vt:lpstr>
      <vt:lpstr>Status of Companies approached for their respective openings</vt:lpstr>
      <vt:lpstr>HUNGARY</vt:lpstr>
      <vt:lpstr>Resources Database</vt:lpstr>
      <vt:lpstr>Taxes</vt:lpstr>
      <vt:lpstr>Company details</vt:lpstr>
      <vt:lpstr>Opening Status</vt:lpstr>
      <vt:lpstr>Size of the company(Revenue)</vt:lpstr>
      <vt:lpstr>Size of the company(Employees)</vt:lpstr>
      <vt:lpstr>Status of Companies approached for their respective openings</vt:lpstr>
      <vt:lpstr>Poland</vt:lpstr>
      <vt:lpstr>Tax Slabs</vt:lpstr>
      <vt:lpstr>Company details</vt:lpstr>
      <vt:lpstr>Opening status</vt:lpstr>
      <vt:lpstr>Sector Wise company Distribution</vt:lpstr>
      <vt:lpstr>Size of the company (Revenue)</vt:lpstr>
      <vt:lpstr>Size of the company(Employees)</vt:lpstr>
      <vt:lpstr>Status of Companies approached for their respective openings</vt:lpstr>
      <vt:lpstr>Belgium</vt:lpstr>
      <vt:lpstr>Company details</vt:lpstr>
      <vt:lpstr>Opening status</vt:lpstr>
      <vt:lpstr>Sector Wise company Distribution</vt:lpstr>
      <vt:lpstr>Size of the company (Revenue)</vt:lpstr>
      <vt:lpstr>Size of the company(Employees)</vt:lpstr>
      <vt:lpstr>Status of Companies approached for their respective openings</vt:lpstr>
      <vt:lpstr>Comparative study </vt:lpstr>
      <vt:lpstr>PowerPoint Presentation</vt:lpstr>
      <vt:lpstr>PowerPoint Presentation</vt:lpstr>
      <vt:lpstr>PowerPoint Presentation</vt:lpstr>
      <vt:lpstr>PowerPoint Presentation</vt:lpstr>
      <vt:lpstr>PowerPoint Presentation</vt:lpstr>
      <vt:lpstr>SWOT analysis of Swedium Global services AB</vt:lpstr>
      <vt:lpstr>Final Step: Next Move</vt:lpstr>
      <vt:lpstr>PowerPoint Presentation</vt:lpstr>
      <vt:lpstr>PowerPoint Presentation</vt:lpstr>
      <vt:lpstr>Comparative Outcome</vt:lpstr>
      <vt:lpstr>Questions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Ashijeet Upadhyay</dc:creator>
  <cp:lastModifiedBy>Ashijeet Upadhyay</cp:lastModifiedBy>
  <cp:revision>160</cp:revision>
  <dcterms:created xsi:type="dcterms:W3CDTF">2017-07-12T05:22:54Z</dcterms:created>
  <dcterms:modified xsi:type="dcterms:W3CDTF">2017-11-15T15:49:15Z</dcterms:modified>
</cp:coreProperties>
</file>