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61" r:id="rId2"/>
    <p:sldId id="262" r:id="rId3"/>
    <p:sldId id="263" r:id="rId4"/>
    <p:sldId id="264" r:id="rId5"/>
    <p:sldId id="267" r:id="rId6"/>
    <p:sldId id="260" r:id="rId7"/>
    <p:sldId id="256" r:id="rId8"/>
    <p:sldId id="257" r:id="rId9"/>
    <p:sldId id="258" r:id="rId10"/>
    <p:sldId id="266" r:id="rId11"/>
    <p:sldId id="265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201e3d0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201e3d0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00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201e3d0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201e3d0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8f7563e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8f7563e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201e3d0f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201e3d0f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oguehunter7/Air-Ticket-Booking-Syste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UPDATE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Group D - Air Ticket Booking System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C1B21-31DA-BB62-1FDE-E3C7CCC7DCA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70386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A1E5-FF04-47DE-18A5-AF714707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Phases &amp; Timelines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1D199-A1F9-4F73-A430-19182E7A1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806" y="2379020"/>
            <a:ext cx="7688700" cy="1717196"/>
          </a:xfrm>
        </p:spPr>
        <p:txBody>
          <a:bodyPr numCol="2">
            <a:noAutofit/>
          </a:bodyPr>
          <a:lstStyle/>
          <a:p>
            <a:pPr marL="457200" indent="-228600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Project Phases:</a:t>
            </a:r>
            <a:endParaRPr lang="en-IN" sz="1600" b="0" strike="noStrike" spc="-1" dirty="0"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799"/>
              </a:spcBef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End of April - Discovery Phase (completed)</a:t>
            </a:r>
          </a:p>
          <a:p>
            <a:pPr marL="457200" indent="-317520">
              <a:lnSpc>
                <a:spcPct val="115000"/>
              </a:lnSpc>
              <a:spcBef>
                <a:spcPts val="799"/>
              </a:spcBef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endParaRPr lang="en-IN" sz="1600" spc="-1" dirty="0">
              <a:solidFill>
                <a:srgbClr val="000000"/>
              </a:solidFill>
              <a:latin typeface="Arial"/>
              <a:ea typeface="Calibri"/>
            </a:endParaRPr>
          </a:p>
          <a:p>
            <a:pPr marL="457200" indent="-31752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End of May – Initial working demo</a:t>
            </a:r>
            <a:endParaRPr lang="en-IN" sz="1600" b="0" strike="noStrike" spc="-1" dirty="0">
              <a:latin typeface="Arial"/>
            </a:endParaRPr>
          </a:p>
          <a:p>
            <a:pPr marL="939960" lvl="1" indent="-34308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Website with basic functionality</a:t>
            </a:r>
            <a:endParaRPr lang="en-IN" sz="1600" b="0" strike="noStrike" spc="-1" dirty="0">
              <a:latin typeface="Arial"/>
            </a:endParaRPr>
          </a:p>
          <a:p>
            <a:pPr marL="939960" lvl="1" indent="-34308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Finalization of ML Model</a:t>
            </a:r>
            <a:endParaRPr lang="en-IN" sz="1600" spc="-1" dirty="0">
              <a:latin typeface="Arial"/>
            </a:endParaRPr>
          </a:p>
          <a:p>
            <a:pPr marL="596880" lvl="1" indent="0">
              <a:lnSpc>
                <a:spcPct val="115000"/>
              </a:lnSpc>
              <a:buClr>
                <a:srgbClr val="FEB92F"/>
              </a:buClr>
              <a:buNone/>
              <a:tabLst>
                <a:tab pos="0" algn="l"/>
              </a:tabLst>
            </a:pPr>
            <a:endParaRPr lang="en-IN" sz="16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939960" lvl="1" indent="-34308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endParaRPr lang="en-IN" sz="16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939960" lvl="1" indent="-34308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endParaRPr lang="en-IN" sz="1600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939960" lvl="1" indent="-34308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endParaRPr lang="en-IN" sz="16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939960" lvl="1" indent="-34308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End of June:</a:t>
            </a:r>
            <a:endParaRPr lang="en-IN" sz="1600" b="0" strike="noStrike" spc="-1" dirty="0">
              <a:latin typeface="Arial"/>
            </a:endParaRPr>
          </a:p>
          <a:p>
            <a:pPr marL="1397160" lvl="2" indent="-32400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Fully Functional Website with integrated frontend, backend and AI/ML Model.</a:t>
            </a:r>
            <a:endParaRPr lang="en-IN" sz="1600" b="0" strike="noStrike" spc="-1" dirty="0">
              <a:latin typeface="Arial"/>
            </a:endParaRPr>
          </a:p>
          <a:p>
            <a:pPr marL="939960" lvl="1" indent="-34308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endParaRPr lang="en-IN" sz="16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939960" lvl="1" indent="-34308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End of July:</a:t>
            </a:r>
            <a:endParaRPr lang="en-IN" sz="1600" b="0" strike="noStrike" spc="-1" dirty="0">
              <a:latin typeface="Arial"/>
            </a:endParaRPr>
          </a:p>
          <a:p>
            <a:pPr marL="1397160" lvl="2" indent="-32400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Final Demo and Deployment of proposed website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IN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IN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IN" sz="1600" b="0" strike="noStrike" spc="-1" dirty="0">
              <a:latin typeface="Arial"/>
            </a:endParaRPr>
          </a:p>
          <a:p>
            <a:endParaRPr lang="en-IN" sz="1600" dirty="0"/>
          </a:p>
        </p:txBody>
      </p:sp>
      <p:grpSp>
        <p:nvGrpSpPr>
          <p:cNvPr id="4" name="Google Shape;286;p11">
            <a:extLst>
              <a:ext uri="{FF2B5EF4-FFF2-40B4-BE49-F238E27FC236}">
                <a16:creationId xmlns:a16="http://schemas.microsoft.com/office/drawing/2014/main" id="{67388C0B-91E9-9847-729B-6A4B0BE07823}"/>
              </a:ext>
            </a:extLst>
          </p:cNvPr>
          <p:cNvGrpSpPr/>
          <p:nvPr/>
        </p:nvGrpSpPr>
        <p:grpSpPr>
          <a:xfrm>
            <a:off x="757710" y="1516992"/>
            <a:ext cx="7656840" cy="934920"/>
            <a:chOff x="743400" y="1237320"/>
            <a:chExt cx="7656840" cy="934920"/>
          </a:xfrm>
        </p:grpSpPr>
        <p:sp>
          <p:nvSpPr>
            <p:cNvPr id="5" name="Google Shape;287;p11">
              <a:extLst>
                <a:ext uri="{FF2B5EF4-FFF2-40B4-BE49-F238E27FC236}">
                  <a16:creationId xmlns:a16="http://schemas.microsoft.com/office/drawing/2014/main" id="{94AE5363-D502-F087-98F7-847B66018D61}"/>
                </a:ext>
              </a:extLst>
            </p:cNvPr>
            <p:cNvSpPr/>
            <p:nvPr/>
          </p:nvSpPr>
          <p:spPr>
            <a:xfrm>
              <a:off x="1953000" y="1522080"/>
              <a:ext cx="531360" cy="32760"/>
            </a:xfrm>
            <a:prstGeom prst="roundRect">
              <a:avLst>
                <a:gd name="adj" fmla="val 50000"/>
              </a:avLst>
            </a:prstGeom>
            <a:solidFill>
              <a:srgbClr val="002B8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Google Shape;288;p11">
              <a:extLst>
                <a:ext uri="{FF2B5EF4-FFF2-40B4-BE49-F238E27FC236}">
                  <a16:creationId xmlns:a16="http://schemas.microsoft.com/office/drawing/2014/main" id="{B3925D8A-9927-DBEC-9A69-7D205C31B512}"/>
                </a:ext>
              </a:extLst>
            </p:cNvPr>
            <p:cNvSpPr/>
            <p:nvPr/>
          </p:nvSpPr>
          <p:spPr>
            <a:xfrm>
              <a:off x="1199880" y="1261440"/>
              <a:ext cx="531360" cy="531360"/>
            </a:xfrm>
            <a:prstGeom prst="ellipse">
              <a:avLst/>
            </a:prstGeom>
            <a:solidFill>
              <a:srgbClr val="ED7D31"/>
            </a:solidFill>
            <a:ln w="38160">
              <a:solidFill>
                <a:srgbClr val="ED7D3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Google Shape;289;p11">
              <a:extLst>
                <a:ext uri="{FF2B5EF4-FFF2-40B4-BE49-F238E27FC236}">
                  <a16:creationId xmlns:a16="http://schemas.microsoft.com/office/drawing/2014/main" id="{E561996C-32D1-772F-8912-BDECFE9EE882}"/>
                </a:ext>
              </a:extLst>
            </p:cNvPr>
            <p:cNvSpPr/>
            <p:nvPr/>
          </p:nvSpPr>
          <p:spPr>
            <a:xfrm>
              <a:off x="1089000" y="1293840"/>
              <a:ext cx="767520" cy="2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2100"/>
                </a:spcAft>
                <a:buNone/>
                <a:tabLst>
                  <a:tab pos="0" algn="l"/>
                </a:tabLst>
              </a:pPr>
              <a:r>
                <a:rPr lang="en" sz="1300" b="1" strike="noStrike" spc="-1" dirty="0">
                  <a:solidFill>
                    <a:srgbClr val="000000"/>
                  </a:solidFill>
                  <a:latin typeface="Calibri"/>
                  <a:ea typeface="Calibri"/>
                </a:rPr>
                <a:t>March</a:t>
              </a:r>
              <a:r>
                <a:rPr lang="en" sz="1400" b="1" strike="noStrike" spc="-1" dirty="0">
                  <a:solidFill>
                    <a:srgbClr val="000000"/>
                  </a:solidFill>
                  <a:latin typeface="Roboto"/>
                  <a:ea typeface="Roboto"/>
                </a:rPr>
                <a:t> </a:t>
              </a:r>
              <a:endParaRPr lang="en-IN" sz="1400" b="0" strike="noStrike" spc="-1" dirty="0">
                <a:latin typeface="Arial"/>
              </a:endParaRPr>
            </a:p>
          </p:txBody>
        </p:sp>
        <p:sp>
          <p:nvSpPr>
            <p:cNvPr id="8" name="Google Shape;290;p11">
              <a:extLst>
                <a:ext uri="{FF2B5EF4-FFF2-40B4-BE49-F238E27FC236}">
                  <a16:creationId xmlns:a16="http://schemas.microsoft.com/office/drawing/2014/main" id="{10FAC42C-06F2-2035-10F8-79601028FE49}"/>
                </a:ext>
              </a:extLst>
            </p:cNvPr>
            <p:cNvSpPr/>
            <p:nvPr/>
          </p:nvSpPr>
          <p:spPr>
            <a:xfrm>
              <a:off x="743400" y="1770480"/>
              <a:ext cx="1528920" cy="39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b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buNone/>
                <a:tabLst>
                  <a:tab pos="0" algn="l"/>
                </a:tabLst>
              </a:pPr>
              <a:r>
                <a:rPr lang="en" sz="14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Requirements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9" name="Google Shape;291;p11">
              <a:extLst>
                <a:ext uri="{FF2B5EF4-FFF2-40B4-BE49-F238E27FC236}">
                  <a16:creationId xmlns:a16="http://schemas.microsoft.com/office/drawing/2014/main" id="{BA5D97E7-E4DF-B0B4-871D-6C85254C9726}"/>
                </a:ext>
              </a:extLst>
            </p:cNvPr>
            <p:cNvSpPr/>
            <p:nvPr/>
          </p:nvSpPr>
          <p:spPr>
            <a:xfrm>
              <a:off x="2707560" y="1261440"/>
              <a:ext cx="531360" cy="531360"/>
            </a:xfrm>
            <a:prstGeom prst="ellipse">
              <a:avLst/>
            </a:prstGeom>
            <a:noFill/>
            <a:ln w="38160">
              <a:solidFill>
                <a:srgbClr val="0944A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Google Shape;292;p11">
              <a:extLst>
                <a:ext uri="{FF2B5EF4-FFF2-40B4-BE49-F238E27FC236}">
                  <a16:creationId xmlns:a16="http://schemas.microsoft.com/office/drawing/2014/main" id="{BC0050A6-3491-06F5-A81E-4472E4347B09}"/>
                </a:ext>
              </a:extLst>
            </p:cNvPr>
            <p:cNvSpPr/>
            <p:nvPr/>
          </p:nvSpPr>
          <p:spPr>
            <a:xfrm>
              <a:off x="2226600" y="1771200"/>
              <a:ext cx="1528920" cy="39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b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buNone/>
                <a:tabLst>
                  <a:tab pos="0" algn="l"/>
                </a:tabLst>
              </a:pPr>
              <a:r>
                <a:rPr lang="en" sz="14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Demo 1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1" name="Google Shape;293;p11">
              <a:extLst>
                <a:ext uri="{FF2B5EF4-FFF2-40B4-BE49-F238E27FC236}">
                  <a16:creationId xmlns:a16="http://schemas.microsoft.com/office/drawing/2014/main" id="{F78E0FF8-13F1-C4E8-3A4D-FD3E42292F12}"/>
                </a:ext>
              </a:extLst>
            </p:cNvPr>
            <p:cNvSpPr/>
            <p:nvPr/>
          </p:nvSpPr>
          <p:spPr>
            <a:xfrm>
              <a:off x="2633760" y="1298520"/>
              <a:ext cx="678960" cy="2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2100"/>
                </a:spcAft>
                <a:buNone/>
                <a:tabLst>
                  <a:tab pos="0" algn="l"/>
                </a:tabLst>
              </a:pPr>
              <a:r>
                <a:rPr lang="en" sz="14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April</a:t>
              </a:r>
              <a:r>
                <a:rPr lang="en" sz="1400" b="1" strike="noStrike" spc="-1">
                  <a:solidFill>
                    <a:srgbClr val="000000"/>
                  </a:solidFill>
                  <a:latin typeface="Roboto"/>
                  <a:ea typeface="Roboto"/>
                </a:rPr>
                <a:t> 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2" name="Google Shape;294;p11">
              <a:extLst>
                <a:ext uri="{FF2B5EF4-FFF2-40B4-BE49-F238E27FC236}">
                  <a16:creationId xmlns:a16="http://schemas.microsoft.com/office/drawing/2014/main" id="{063E5789-46C9-196E-33FC-497C259F6AE3}"/>
                </a:ext>
              </a:extLst>
            </p:cNvPr>
            <p:cNvSpPr/>
            <p:nvPr/>
          </p:nvSpPr>
          <p:spPr>
            <a:xfrm>
              <a:off x="3538800" y="1522080"/>
              <a:ext cx="531360" cy="32760"/>
            </a:xfrm>
            <a:prstGeom prst="roundRect">
              <a:avLst>
                <a:gd name="adj" fmla="val 50000"/>
              </a:avLst>
            </a:prstGeom>
            <a:solidFill>
              <a:srgbClr val="002B8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Google Shape;295;p11">
              <a:extLst>
                <a:ext uri="{FF2B5EF4-FFF2-40B4-BE49-F238E27FC236}">
                  <a16:creationId xmlns:a16="http://schemas.microsoft.com/office/drawing/2014/main" id="{A9F4BE2A-9D4C-95C5-7F07-A37B2A51E70B}"/>
                </a:ext>
              </a:extLst>
            </p:cNvPr>
            <p:cNvSpPr/>
            <p:nvPr/>
          </p:nvSpPr>
          <p:spPr>
            <a:xfrm>
              <a:off x="4319640" y="1261440"/>
              <a:ext cx="531360" cy="531360"/>
            </a:xfrm>
            <a:prstGeom prst="ellipse">
              <a:avLst/>
            </a:prstGeom>
            <a:noFill/>
            <a:ln w="38160">
              <a:solidFill>
                <a:srgbClr val="0944A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Google Shape;296;p11">
              <a:extLst>
                <a:ext uri="{FF2B5EF4-FFF2-40B4-BE49-F238E27FC236}">
                  <a16:creationId xmlns:a16="http://schemas.microsoft.com/office/drawing/2014/main" id="{49383E01-968E-C5A7-DD65-6F6AC28CE415}"/>
                </a:ext>
              </a:extLst>
            </p:cNvPr>
            <p:cNvSpPr/>
            <p:nvPr/>
          </p:nvSpPr>
          <p:spPr>
            <a:xfrm>
              <a:off x="3863160" y="1769400"/>
              <a:ext cx="1528920" cy="39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b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buNone/>
                <a:tabLst>
                  <a:tab pos="0" algn="l"/>
                </a:tabLst>
              </a:pPr>
              <a:r>
                <a:rPr lang="en" sz="14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Demo 2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5" name="Google Shape;297;p11">
              <a:extLst>
                <a:ext uri="{FF2B5EF4-FFF2-40B4-BE49-F238E27FC236}">
                  <a16:creationId xmlns:a16="http://schemas.microsoft.com/office/drawing/2014/main" id="{7776F045-5CAB-8710-468D-A99A594ED067}"/>
                </a:ext>
              </a:extLst>
            </p:cNvPr>
            <p:cNvSpPr/>
            <p:nvPr/>
          </p:nvSpPr>
          <p:spPr>
            <a:xfrm>
              <a:off x="4232160" y="1305720"/>
              <a:ext cx="710640" cy="2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2100"/>
                </a:spcAft>
                <a:buNone/>
                <a:tabLst>
                  <a:tab pos="0" algn="l"/>
                </a:tabLst>
              </a:pPr>
              <a:r>
                <a:rPr lang="en" sz="1400" b="1" strike="noStrike" spc="-1" dirty="0">
                  <a:solidFill>
                    <a:srgbClr val="000000"/>
                  </a:solidFill>
                  <a:latin typeface="Calibri"/>
                  <a:ea typeface="Calibri"/>
                </a:rPr>
                <a:t>May </a:t>
              </a:r>
              <a:endParaRPr lang="en-IN" sz="1400" b="0" strike="noStrike" spc="-1" dirty="0">
                <a:latin typeface="Arial"/>
              </a:endParaRPr>
            </a:p>
          </p:txBody>
        </p:sp>
        <p:sp>
          <p:nvSpPr>
            <p:cNvPr id="16" name="Google Shape;298;p11">
              <a:extLst>
                <a:ext uri="{FF2B5EF4-FFF2-40B4-BE49-F238E27FC236}">
                  <a16:creationId xmlns:a16="http://schemas.microsoft.com/office/drawing/2014/main" id="{2966D673-6529-AE64-42E0-C18C64595365}"/>
                </a:ext>
              </a:extLst>
            </p:cNvPr>
            <p:cNvSpPr/>
            <p:nvPr/>
          </p:nvSpPr>
          <p:spPr>
            <a:xfrm>
              <a:off x="6606720" y="1522080"/>
              <a:ext cx="531360" cy="32760"/>
            </a:xfrm>
            <a:prstGeom prst="roundRect">
              <a:avLst>
                <a:gd name="adj" fmla="val 50000"/>
              </a:avLst>
            </a:prstGeom>
            <a:solidFill>
              <a:srgbClr val="002B8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Google Shape;299;p11">
              <a:extLst>
                <a:ext uri="{FF2B5EF4-FFF2-40B4-BE49-F238E27FC236}">
                  <a16:creationId xmlns:a16="http://schemas.microsoft.com/office/drawing/2014/main" id="{3CB3A563-1F10-C3A8-E9ED-211C11A009F2}"/>
                </a:ext>
              </a:extLst>
            </p:cNvPr>
            <p:cNvSpPr/>
            <p:nvPr/>
          </p:nvSpPr>
          <p:spPr>
            <a:xfrm>
              <a:off x="7430040" y="1261440"/>
              <a:ext cx="531360" cy="531360"/>
            </a:xfrm>
            <a:prstGeom prst="ellipse">
              <a:avLst/>
            </a:prstGeom>
            <a:solidFill>
              <a:srgbClr val="38761D"/>
            </a:solidFill>
            <a:ln w="38160">
              <a:solidFill>
                <a:srgbClr val="38761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Google Shape;300;p11">
              <a:extLst>
                <a:ext uri="{FF2B5EF4-FFF2-40B4-BE49-F238E27FC236}">
                  <a16:creationId xmlns:a16="http://schemas.microsoft.com/office/drawing/2014/main" id="{230845A9-088B-A8B5-672C-DD0D7DDD7199}"/>
                </a:ext>
              </a:extLst>
            </p:cNvPr>
            <p:cNvSpPr/>
            <p:nvPr/>
          </p:nvSpPr>
          <p:spPr>
            <a:xfrm>
              <a:off x="6871320" y="1772280"/>
              <a:ext cx="1528920" cy="39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b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buNone/>
                <a:tabLst>
                  <a:tab pos="0" algn="l"/>
                </a:tabLst>
              </a:pPr>
              <a:r>
                <a:rPr lang="en" sz="14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Final Demo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9" name="Google Shape;301;p11">
              <a:extLst>
                <a:ext uri="{FF2B5EF4-FFF2-40B4-BE49-F238E27FC236}">
                  <a16:creationId xmlns:a16="http://schemas.microsoft.com/office/drawing/2014/main" id="{CC260D28-8BDC-D568-EF3F-A8E328B26106}"/>
                </a:ext>
              </a:extLst>
            </p:cNvPr>
            <p:cNvSpPr/>
            <p:nvPr/>
          </p:nvSpPr>
          <p:spPr>
            <a:xfrm>
              <a:off x="7350480" y="1305720"/>
              <a:ext cx="710640" cy="2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2100"/>
                </a:spcAft>
                <a:buNone/>
                <a:tabLst>
                  <a:tab pos="0" algn="l"/>
                </a:tabLst>
              </a:pPr>
              <a:r>
                <a:rPr lang="en" sz="1400" b="1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July</a:t>
              </a:r>
              <a:r>
                <a:rPr lang="en" sz="1400" b="1" strike="noStrike" spc="-1">
                  <a:solidFill>
                    <a:srgbClr val="FFFFFF"/>
                  </a:solidFill>
                  <a:latin typeface="Roboto"/>
                  <a:ea typeface="Roboto"/>
                </a:rPr>
                <a:t> 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20" name="Google Shape;302;p11">
              <a:extLst>
                <a:ext uri="{FF2B5EF4-FFF2-40B4-BE49-F238E27FC236}">
                  <a16:creationId xmlns:a16="http://schemas.microsoft.com/office/drawing/2014/main" id="{58104DAD-B6F7-A1C1-77EA-4FCE192DAF75}"/>
                </a:ext>
              </a:extLst>
            </p:cNvPr>
            <p:cNvSpPr/>
            <p:nvPr/>
          </p:nvSpPr>
          <p:spPr>
            <a:xfrm>
              <a:off x="5841360" y="1237320"/>
              <a:ext cx="531360" cy="531360"/>
            </a:xfrm>
            <a:prstGeom prst="ellipse">
              <a:avLst/>
            </a:prstGeom>
            <a:noFill/>
            <a:ln w="38160">
              <a:solidFill>
                <a:srgbClr val="0944A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Google Shape;303;p11">
              <a:extLst>
                <a:ext uri="{FF2B5EF4-FFF2-40B4-BE49-F238E27FC236}">
                  <a16:creationId xmlns:a16="http://schemas.microsoft.com/office/drawing/2014/main" id="{34DF4F87-083F-012C-987D-77B5D910A756}"/>
                </a:ext>
              </a:extLst>
            </p:cNvPr>
            <p:cNvSpPr/>
            <p:nvPr/>
          </p:nvSpPr>
          <p:spPr>
            <a:xfrm>
              <a:off x="5759280" y="1298160"/>
              <a:ext cx="710640" cy="2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2100"/>
                </a:spcAft>
                <a:buNone/>
                <a:tabLst>
                  <a:tab pos="0" algn="l"/>
                </a:tabLst>
              </a:pPr>
              <a:r>
                <a:rPr lang="en" sz="14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June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22" name="Google Shape;304;p11">
              <a:extLst>
                <a:ext uri="{FF2B5EF4-FFF2-40B4-BE49-F238E27FC236}">
                  <a16:creationId xmlns:a16="http://schemas.microsoft.com/office/drawing/2014/main" id="{510A7D31-291F-4F4E-EF10-EBF1C30DC58D}"/>
                </a:ext>
              </a:extLst>
            </p:cNvPr>
            <p:cNvSpPr/>
            <p:nvPr/>
          </p:nvSpPr>
          <p:spPr>
            <a:xfrm>
              <a:off x="5350680" y="1773000"/>
              <a:ext cx="1528920" cy="39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244080" rIns="122040" bIns="244080" anchor="b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buNone/>
                <a:tabLst>
                  <a:tab pos="0" algn="l"/>
                </a:tabLst>
              </a:pPr>
              <a:r>
                <a:rPr lang="en" sz="14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Demo 3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23" name="Google Shape;305;p11">
              <a:extLst>
                <a:ext uri="{FF2B5EF4-FFF2-40B4-BE49-F238E27FC236}">
                  <a16:creationId xmlns:a16="http://schemas.microsoft.com/office/drawing/2014/main" id="{601C7B5C-905C-3A32-220D-F88ECE46D9AE}"/>
                </a:ext>
              </a:extLst>
            </p:cNvPr>
            <p:cNvSpPr/>
            <p:nvPr/>
          </p:nvSpPr>
          <p:spPr>
            <a:xfrm>
              <a:off x="5022000" y="1522080"/>
              <a:ext cx="531360" cy="32760"/>
            </a:xfrm>
            <a:prstGeom prst="roundRect">
              <a:avLst>
                <a:gd name="adj" fmla="val 50000"/>
              </a:avLst>
            </a:prstGeom>
            <a:solidFill>
              <a:srgbClr val="002B8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8749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01A6-DFEE-5FBE-0C21-F18B825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992350"/>
            <a:ext cx="7688700" cy="2483005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D1BF5-598B-0AE9-BA91-ABA77FDBB49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84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4263-6DBD-9F3F-3EE8-10EF1726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of Work – Progress: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3E10-7460-EEF2-7601-37EF16AE6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48937"/>
            <a:ext cx="7688700" cy="30910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The scope of work for this system includes: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9680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User 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882720" lvl="1" indent="-285840">
              <a:lnSpc>
                <a:spcPct val="90000"/>
              </a:lnSpc>
              <a:buClr>
                <a:srgbClr val="FEB92F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Login Page - implemented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User authentication and authorization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882720" lvl="1" indent="-285840">
              <a:lnSpc>
                <a:spcPct val="90000"/>
              </a:lnSpc>
              <a:buClr>
                <a:srgbClr val="FEB92F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Sign Up Page - implemented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User sign up for creating new  account.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882720" lvl="1" indent="-285840">
              <a:lnSpc>
                <a:spcPct val="115000"/>
              </a:lnSpc>
              <a:buClr>
                <a:srgbClr val="FEB92F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Home Page / Dashboard – basic implementation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Basic information such as Flight Searching, Departure Date , Class, Return Date, Traveler count. 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882720" lvl="1" indent="-285840">
              <a:lnSpc>
                <a:spcPct val="115000"/>
              </a:lnSpc>
              <a:buClr>
                <a:srgbClr val="FEB92F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Search Results – basic implementation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Basic information such as (Flight Details, Time of the flight, Date of the flight, Expected delay)about the Flight requested by the user.  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en-IN" sz="2100" b="0" strike="noStrike" spc="-1" dirty="0">
              <a:solidFill>
                <a:schemeClr val="bg2"/>
              </a:solidFill>
              <a:latin typeface="Arial"/>
            </a:endParaRPr>
          </a:p>
          <a:p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27C34-0E22-0D52-1B84-92C6154553A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8670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40FA8-4F02-B630-9AED-B3F09F46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3278"/>
            <a:ext cx="7688700" cy="3590693"/>
          </a:xfrm>
        </p:spPr>
        <p:txBody>
          <a:bodyPr>
            <a:normAutofit/>
          </a:bodyPr>
          <a:lstStyle/>
          <a:p>
            <a:pPr marL="882720" lvl="1" indent="-285840">
              <a:lnSpc>
                <a:spcPct val="115000"/>
              </a:lnSpc>
              <a:buClr>
                <a:srgbClr val="FEB92F"/>
              </a:buClr>
              <a:buFont typeface="Courier New"/>
              <a:buChar char="o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Passenger Details – to be implemented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FEB92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Information about the passenger details who are traveling in the flight.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882720" lvl="1" indent="-285840">
              <a:lnSpc>
                <a:spcPct val="90000"/>
              </a:lnSpc>
              <a:spcBef>
                <a:spcPts val="400"/>
              </a:spcBef>
              <a:buClr>
                <a:srgbClr val="FEB92F"/>
              </a:buClr>
              <a:buFont typeface="Courier New"/>
              <a:buChar char="o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Select Seats – to be implemented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To select the seats as required by the user 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90000"/>
              </a:lnSpc>
              <a:buClr>
                <a:srgbClr val="FEB92F"/>
              </a:buClr>
              <a:buFont typeface="Courier New"/>
              <a:buChar char="o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Boarding Pass – to be implemented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Information about the complete details of the flight and the journey as well as the passenger's details.</a:t>
            </a:r>
          </a:p>
          <a:p>
            <a:pPr marL="95400"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</a:rPr>
              <a:t>		</a:t>
            </a:r>
            <a:r>
              <a:rPr lang="en-IN" sz="20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IN" sz="20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Airline Staff/Admin authorized accounts - to be implemented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3683B1-0761-A4BD-36A9-5576508A036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6571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5E43-0C6E-FFBD-516B-4358D933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04972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Nature of 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AF5E1-9B74-E16F-AD84-3BF81E9AC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60449"/>
            <a:ext cx="7688700" cy="297952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Currently the frontend has been coded using HTML/CSS.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We chose to at least have a basic but fully functional backend before starting to finalize the work on the frontend.</a:t>
            </a:r>
          </a:p>
          <a:p>
            <a:pPr marL="146050" indent="0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The database currently has sample data sourced to present it’s working for the demo.</a:t>
            </a: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B3B3B-ECEF-2595-3649-6CAD30FE12A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41029" y="76328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9189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CE8E-61F6-F9CB-7CEB-FB213AD7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31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/>
              <a:t>SQL ER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3D10F-20CF-9BA4-EF23-5BC8498DAA6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41029" y="76328"/>
            <a:ext cx="1850040" cy="322200"/>
          </a:xfrm>
          <a:prstGeom prst="rect">
            <a:avLst/>
          </a:prstGeom>
          <a:ln w="0"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5823B4-D771-7782-1FB3-5C1DAFFC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84" y="531701"/>
            <a:ext cx="6592345" cy="458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9C5D-F16F-0ED2-9884-F7E508A8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1984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DevOps: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A4E97-1F9C-930D-3205-4B797589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93541"/>
            <a:ext cx="7688700" cy="304643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GitHub Repository has been created at: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IN" sz="2000" dirty="0">
                <a:solidFill>
                  <a:schemeClr val="bg2"/>
                </a:solidFill>
                <a:hlinkClick r:id="rId2"/>
              </a:rPr>
              <a:t>https://github.com/roguehunter7/Air-Ticket-Booking-System</a:t>
            </a:r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Docker Dev Environment:</a:t>
            </a:r>
          </a:p>
          <a:p>
            <a:pPr lvl="1"/>
            <a:r>
              <a:rPr lang="en-IN" sz="1800" dirty="0">
                <a:solidFill>
                  <a:schemeClr val="bg2"/>
                </a:solidFill>
              </a:rPr>
              <a:t>We are planning to try out Docker’s inbuilt Dev Environment Functionality since it ensures that we all have the latest code and same tools across our devices.</a:t>
            </a:r>
          </a:p>
          <a:p>
            <a:r>
              <a:rPr lang="en-IN" sz="2000" dirty="0">
                <a:solidFill>
                  <a:schemeClr val="bg2"/>
                </a:solidFill>
              </a:rPr>
              <a:t>Docker Compose Build: (showing connection error)</a:t>
            </a:r>
          </a:p>
          <a:p>
            <a:pPr lvl="1"/>
            <a:r>
              <a:rPr lang="en-IN" sz="1700" dirty="0">
                <a:solidFill>
                  <a:schemeClr val="bg2"/>
                </a:solidFill>
              </a:rPr>
              <a:t>The Docker Compose builds successfully but connection between the app and database containers are not being established, </a:t>
            </a:r>
          </a:p>
          <a:p>
            <a:pPr lvl="2"/>
            <a:r>
              <a:rPr lang="en-IN" sz="1700" dirty="0">
                <a:solidFill>
                  <a:schemeClr val="bg2"/>
                </a:solidFill>
              </a:rPr>
              <a:t>needs to be resolved.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DF485-A3CC-4E89-A25A-4768BD1DFC3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7490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AI/ML - MODEL SELECTION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F05FF5-417F-1E94-32E1-6808BC7FCE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57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311850"/>
            <a:ext cx="8136300" cy="3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0000"/>
                </a:solidFill>
              </a:rPr>
              <a:t>We have gone through various regression models such as Linear Regression, Decision Tree Regression, Random Forest regression and Gradient Boosting.</a:t>
            </a:r>
            <a:endParaRPr sz="6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222222"/>
                </a:solidFill>
                <a:highlight>
                  <a:srgbClr val="FFFFFF"/>
                </a:highlight>
              </a:rPr>
              <a:t>From all these above we have taken Random forest Regression as the best model, since:</a:t>
            </a:r>
            <a:endParaRPr sz="6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6000" dirty="0">
                <a:solidFill>
                  <a:srgbClr val="222222"/>
                </a:solidFill>
                <a:highlight>
                  <a:srgbClr val="FFFFFF"/>
                </a:highlight>
              </a:rPr>
              <a:t>The R-squared values for both the training and testing sets are very high and similar.</a:t>
            </a:r>
            <a:endParaRPr sz="6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6000" dirty="0">
                <a:solidFill>
                  <a:srgbClr val="222222"/>
                </a:solidFill>
                <a:highlight>
                  <a:srgbClr val="FFFFFF"/>
                </a:highlight>
              </a:rPr>
              <a:t>The mean squared errors are relatively low.</a:t>
            </a:r>
            <a:endParaRPr sz="6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6000" dirty="0">
                <a:solidFill>
                  <a:srgbClr val="222222"/>
                </a:solidFill>
                <a:highlight>
                  <a:srgbClr val="FFFFFF"/>
                </a:highlight>
              </a:rPr>
              <a:t>The adjusted R-squared values are close to 1, indicating that the model is not overfitting.</a:t>
            </a:r>
            <a:endParaRPr sz="6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222222"/>
                </a:solidFill>
                <a:highlight>
                  <a:srgbClr val="FFFFFF"/>
                </a:highlight>
              </a:rPr>
              <a:t>Overall, these metrics suggest that the random forest regression model is performing well on both the training and testing sets and is not overfitting or underfitting the data. </a:t>
            </a:r>
            <a:endParaRPr sz="6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0331A2-5518-11D3-29D4-EDBED2DF77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634225" y="1539175"/>
            <a:ext cx="3163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Lato"/>
                <a:ea typeface="Lato"/>
                <a:cs typeface="Lato"/>
                <a:sym typeface="Lato"/>
              </a:rPr>
              <a:t>Model Performance :</a:t>
            </a:r>
            <a:endParaRPr sz="15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2393425"/>
            <a:ext cx="42957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5274975" y="1539175"/>
            <a:ext cx="3294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Lato"/>
                <a:ea typeface="Lato"/>
                <a:cs typeface="Lato"/>
                <a:sym typeface="Lato"/>
              </a:rPr>
              <a:t>Model Predictions</a:t>
            </a:r>
            <a:endParaRPr sz="15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350" y="2105650"/>
            <a:ext cx="4267200" cy="254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A7358F7-D0CE-FFFD-BC69-C1C37DC6DCB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512</Words>
  <Application>Microsoft Office PowerPoint</Application>
  <PresentationFormat>On-screen Show (16:9)</PresentationFormat>
  <Paragraphs>80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Raleway</vt:lpstr>
      <vt:lpstr>Courier New</vt:lpstr>
      <vt:lpstr>Lato</vt:lpstr>
      <vt:lpstr>Streamline</vt:lpstr>
      <vt:lpstr>PROGRESS UPDATE</vt:lpstr>
      <vt:lpstr>Scope of Work – Progress:</vt:lpstr>
      <vt:lpstr>PowerPoint Presentation</vt:lpstr>
      <vt:lpstr>Nature of Implementation</vt:lpstr>
      <vt:lpstr>SQL ER Diagram</vt:lpstr>
      <vt:lpstr>DevOps:</vt:lpstr>
      <vt:lpstr>AI/ML - MODEL SELECTION</vt:lpstr>
      <vt:lpstr>Model Selection</vt:lpstr>
      <vt:lpstr>PowerPoint Presentation</vt:lpstr>
      <vt:lpstr>Project Phases &amp; Timelines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cp:lastModifiedBy>Sreeram K R</cp:lastModifiedBy>
  <cp:revision>10</cp:revision>
  <dcterms:modified xsi:type="dcterms:W3CDTF">2023-05-11T06:16:39Z</dcterms:modified>
</cp:coreProperties>
</file>