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70B811-9918-4DB3-8B37-837721A5B1E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A20124-F70A-4457-B3FB-AFBA8507401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29BC2F-E671-487E-935F-CAB648C928B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D90603-6B92-43DF-B7D4-89B9646E5FF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A6A8D5-8A28-416B-B828-FA663DE71EF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C0654A-0040-4CC9-A93D-CF69C75C9E4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F731CD-060F-43F7-811B-C356E6DE38B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18C5B9-31A9-4666-B9A8-684C35898C6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D2C2A4-35C0-49F4-BDB5-57ABEBCA075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29F2D9-31C1-4054-A4E8-F8B949A724C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66C8F-24F1-4FFC-8C19-D8441161DED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E0033C-2E35-4781-97A6-956F0CBC88A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737BEA-8171-4430-9268-98682DA1AD0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79A001-D078-4C6C-AC12-DDEB2F2CC5A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575578-F5B0-4B17-BA4C-B564172FC08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C0723C-7CFF-4B0D-B70E-37444805B91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A96627-D51F-49D2-ACE4-9F298D47FE3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5AF11C-C9A0-40D0-B929-3AA9A3E29AC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46ADEE-7F54-4752-8BE9-678ECACCEF4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3F15DA-0CB8-465E-AF87-B15C4373FFB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8B426A-ACC0-4BF7-8E0E-B2D3EF73D32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75B555-A3B4-4E33-9DF1-9A0906EE6AE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189F3C-0937-4F28-B4FA-C60C72DDABE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4FDB7B-BACC-4496-8BB7-1795CDE18D3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0AB5D0C-60B6-446C-BCBE-E3E35A568B41}" type="slidenum">
              <a:rPr b="0" lang="en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4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5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r>
              <a:rPr b="0" lang="en-IN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655CDD5-1AD4-461B-ABA1-98AD23E3FB7C}" type="slidenum">
              <a:rPr b="0" lang="en" sz="1000" spc="-1" strike="noStrike">
                <a:solidFill>
                  <a:srgbClr val="595959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1a1a1a"/>
                </a:solidFill>
                <a:latin typeface="Raleway"/>
                <a:ea typeface="Raleway"/>
              </a:rPr>
              <a:t>AI/ML - MODEL SELECTION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729720" y="3173040"/>
            <a:ext cx="7687800" cy="54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7560" y="55800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88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1a1a1a"/>
                </a:solidFill>
                <a:latin typeface="Raleway"/>
                <a:ea typeface="Raleway"/>
              </a:rPr>
              <a:t>Model Selection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27560" y="131184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595959"/>
                </a:solidFill>
                <a:latin typeface="Lato"/>
                <a:ea typeface="Lato"/>
              </a:rPr>
              <a:t>We have gone through various regression models such as Linear Regression, Decision Tree Regression, Random Forest regression, Ridge Regression, and Gradient Boosting, and its performance are given below: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94;p14"/>
          <p:cNvSpPr/>
          <p:nvPr/>
        </p:nvSpPr>
        <p:spPr>
          <a:xfrm>
            <a:off x="479160" y="2060640"/>
            <a:ext cx="68083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Lato"/>
              <a:buChar char="❖"/>
            </a:pPr>
            <a:r>
              <a:rPr b="1" lang="en" sz="1400" spc="-1" strike="noStrike" u="sng">
                <a:solidFill>
                  <a:srgbClr val="000000"/>
                </a:solidFill>
                <a:uFillTx/>
                <a:latin typeface="Lato"/>
                <a:ea typeface="Lato"/>
              </a:rPr>
              <a:t>Linear Regression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91" name="Google Shape;95;p14" descr=""/>
          <p:cNvPicPr/>
          <p:nvPr/>
        </p:nvPicPr>
        <p:blipFill>
          <a:blip r:embed="rId1"/>
          <a:stretch/>
        </p:blipFill>
        <p:spPr>
          <a:xfrm>
            <a:off x="857160" y="3011040"/>
            <a:ext cx="3848040" cy="2009520"/>
          </a:xfrm>
          <a:prstGeom prst="rect">
            <a:avLst/>
          </a:prstGeom>
          <a:ln w="0">
            <a:noFill/>
          </a:ln>
        </p:spPr>
      </p:pic>
      <p:sp>
        <p:nvSpPr>
          <p:cNvPr id="92" name="Google Shape;96;p14"/>
          <p:cNvSpPr/>
          <p:nvPr/>
        </p:nvSpPr>
        <p:spPr>
          <a:xfrm>
            <a:off x="4343760" y="2497680"/>
            <a:ext cx="413028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104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300" spc="-1" strike="noStrike">
                <a:solidFill>
                  <a:srgbClr val="000000"/>
                </a:solidFill>
                <a:latin typeface="Lato"/>
                <a:ea typeface="Lato"/>
              </a:rPr>
              <a:t>Performance of model prediction :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93" name="Google Shape;97;p14"/>
          <p:cNvSpPr/>
          <p:nvPr/>
        </p:nvSpPr>
        <p:spPr>
          <a:xfrm>
            <a:off x="684720" y="2497680"/>
            <a:ext cx="30578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104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300" spc="-1" strike="noStrike">
                <a:solidFill>
                  <a:srgbClr val="000000"/>
                </a:solidFill>
                <a:latin typeface="Lato"/>
                <a:ea typeface="Lato"/>
              </a:rPr>
              <a:t>Model performance :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94" name="Google Shape;98;p14" descr=""/>
          <p:cNvPicPr/>
          <p:nvPr/>
        </p:nvPicPr>
        <p:blipFill>
          <a:blip r:embed="rId2"/>
          <a:stretch/>
        </p:blipFill>
        <p:spPr>
          <a:xfrm>
            <a:off x="4705560" y="2985480"/>
            <a:ext cx="4291920" cy="206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03;p15"/>
          <p:cNvSpPr/>
          <p:nvPr/>
        </p:nvSpPr>
        <p:spPr>
          <a:xfrm>
            <a:off x="266400" y="714960"/>
            <a:ext cx="717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Lato"/>
              <a:buChar char="❖"/>
            </a:pPr>
            <a:r>
              <a:rPr b="1" lang="en" sz="1400" spc="-1" strike="noStrike" u="sng">
                <a:solidFill>
                  <a:srgbClr val="000000"/>
                </a:solidFill>
                <a:uFillTx/>
                <a:latin typeface="Lato"/>
                <a:ea typeface="Lato"/>
              </a:rPr>
              <a:t>Decision Tree Regression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6" name="Google Shape;104;p15"/>
          <p:cNvSpPr/>
          <p:nvPr/>
        </p:nvSpPr>
        <p:spPr>
          <a:xfrm>
            <a:off x="380520" y="1677240"/>
            <a:ext cx="30578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104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300" spc="-1" strike="noStrike">
                <a:solidFill>
                  <a:srgbClr val="000000"/>
                </a:solidFill>
                <a:latin typeface="Lato"/>
                <a:ea typeface="Lato"/>
              </a:rPr>
              <a:t>Model performance :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97" name="Google Shape;105;p15"/>
          <p:cNvSpPr/>
          <p:nvPr/>
        </p:nvSpPr>
        <p:spPr>
          <a:xfrm>
            <a:off x="4496040" y="1677240"/>
            <a:ext cx="413028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104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300" spc="-1" strike="noStrike">
                <a:solidFill>
                  <a:srgbClr val="000000"/>
                </a:solidFill>
                <a:latin typeface="Lato"/>
                <a:ea typeface="Lato"/>
              </a:rPr>
              <a:t>Performance of model prediction :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98" name="Google Shape;106;p15" descr=""/>
          <p:cNvPicPr/>
          <p:nvPr/>
        </p:nvPicPr>
        <p:blipFill>
          <a:blip r:embed="rId1"/>
          <a:stretch/>
        </p:blipFill>
        <p:spPr>
          <a:xfrm>
            <a:off x="719280" y="2400120"/>
            <a:ext cx="4031280" cy="204624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07;p15" descr=""/>
          <p:cNvPicPr/>
          <p:nvPr/>
        </p:nvPicPr>
        <p:blipFill>
          <a:blip r:embed="rId2"/>
          <a:stretch/>
        </p:blipFill>
        <p:spPr>
          <a:xfrm>
            <a:off x="5040000" y="2400120"/>
            <a:ext cx="3833640" cy="233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12;p16"/>
          <p:cNvSpPr/>
          <p:nvPr/>
        </p:nvSpPr>
        <p:spPr>
          <a:xfrm>
            <a:off x="266400" y="714960"/>
            <a:ext cx="717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Lato"/>
              <a:buChar char="❖"/>
            </a:pPr>
            <a:r>
              <a:rPr b="1" lang="en" sz="1400" spc="-1" strike="noStrike" u="sng">
                <a:solidFill>
                  <a:srgbClr val="000000"/>
                </a:solidFill>
                <a:uFillTx/>
                <a:latin typeface="Lato"/>
                <a:ea typeface="Lato"/>
              </a:rPr>
              <a:t>Random Forest Regression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1" name="Google Shape;113;p16"/>
          <p:cNvSpPr/>
          <p:nvPr/>
        </p:nvSpPr>
        <p:spPr>
          <a:xfrm>
            <a:off x="327240" y="1677240"/>
            <a:ext cx="30578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104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300" spc="-1" strike="noStrike">
                <a:solidFill>
                  <a:srgbClr val="000000"/>
                </a:solidFill>
                <a:latin typeface="Lato"/>
                <a:ea typeface="Lato"/>
              </a:rPr>
              <a:t>Model performance :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02" name="Google Shape;114;p16"/>
          <p:cNvSpPr/>
          <p:nvPr/>
        </p:nvSpPr>
        <p:spPr>
          <a:xfrm>
            <a:off x="4267800" y="1677240"/>
            <a:ext cx="413028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104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300" spc="-1" strike="noStrike">
                <a:solidFill>
                  <a:srgbClr val="000000"/>
                </a:solidFill>
                <a:latin typeface="Lato"/>
                <a:ea typeface="Lato"/>
              </a:rPr>
              <a:t>Performance of model prediction :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103" name="Google Shape;116;p16" descr=""/>
          <p:cNvPicPr/>
          <p:nvPr/>
        </p:nvPicPr>
        <p:blipFill>
          <a:blip r:embed="rId1"/>
          <a:stretch/>
        </p:blipFill>
        <p:spPr>
          <a:xfrm>
            <a:off x="4792680" y="2138400"/>
            <a:ext cx="4160880" cy="2468880"/>
          </a:xfrm>
          <a:prstGeom prst="rect">
            <a:avLst/>
          </a:prstGeom>
          <a:ln w="0">
            <a:noFill/>
          </a:ln>
        </p:spPr>
      </p:pic>
      <p:pic>
        <p:nvPicPr>
          <p:cNvPr id="104" name="Google Shape;99;p15" descr=""/>
          <p:cNvPicPr/>
          <p:nvPr/>
        </p:nvPicPr>
        <p:blipFill>
          <a:blip r:embed="rId2"/>
          <a:stretch/>
        </p:blipFill>
        <p:spPr>
          <a:xfrm>
            <a:off x="276120" y="2393280"/>
            <a:ext cx="4295520" cy="184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30;p18"/>
          <p:cNvSpPr/>
          <p:nvPr/>
        </p:nvSpPr>
        <p:spPr>
          <a:xfrm>
            <a:off x="266400" y="714960"/>
            <a:ext cx="7173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Lato"/>
              <a:buChar char="❖"/>
            </a:pPr>
            <a:r>
              <a:rPr b="1" lang="en" sz="1400" spc="-1" strike="noStrike" u="sng">
                <a:solidFill>
                  <a:srgbClr val="000000"/>
                </a:solidFill>
                <a:uFillTx/>
                <a:latin typeface="Lato"/>
                <a:ea typeface="Lato"/>
              </a:rPr>
              <a:t>Gradient Boosting Regression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6" name="Google Shape;131;p18"/>
          <p:cNvSpPr/>
          <p:nvPr/>
        </p:nvSpPr>
        <p:spPr>
          <a:xfrm>
            <a:off x="327240" y="1373760"/>
            <a:ext cx="30578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104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300" spc="-1" strike="noStrike">
                <a:solidFill>
                  <a:srgbClr val="000000"/>
                </a:solidFill>
                <a:latin typeface="Lato"/>
                <a:ea typeface="Lato"/>
              </a:rPr>
              <a:t>Model performance :</a:t>
            </a:r>
            <a:endParaRPr b="0" lang="en-IN" sz="1300" spc="-1" strike="noStrike">
              <a:latin typeface="Arial"/>
            </a:endParaRPr>
          </a:p>
        </p:txBody>
      </p:sp>
      <p:sp>
        <p:nvSpPr>
          <p:cNvPr id="107" name="Google Shape;132;p18"/>
          <p:cNvSpPr/>
          <p:nvPr/>
        </p:nvSpPr>
        <p:spPr>
          <a:xfrm>
            <a:off x="4397040" y="1373760"/>
            <a:ext cx="413028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104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1" lang="en" sz="1300" spc="-1" strike="noStrike">
                <a:solidFill>
                  <a:srgbClr val="000000"/>
                </a:solidFill>
                <a:latin typeface="Lato"/>
                <a:ea typeface="Lato"/>
              </a:rPr>
              <a:t>Performance of model prediction :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108" name="Google Shape;133;p18" descr=""/>
          <p:cNvPicPr/>
          <p:nvPr/>
        </p:nvPicPr>
        <p:blipFill>
          <a:blip r:embed="rId1"/>
          <a:stretch/>
        </p:blipFill>
        <p:spPr>
          <a:xfrm>
            <a:off x="523080" y="1796400"/>
            <a:ext cx="3873600" cy="2495160"/>
          </a:xfrm>
          <a:prstGeom prst="rect">
            <a:avLst/>
          </a:prstGeom>
          <a:ln w="0">
            <a:noFill/>
          </a:ln>
        </p:spPr>
      </p:pic>
      <p:pic>
        <p:nvPicPr>
          <p:cNvPr id="109" name="Google Shape;134;p18" descr=""/>
          <p:cNvPicPr/>
          <p:nvPr/>
        </p:nvPicPr>
        <p:blipFill>
          <a:blip r:embed="rId2"/>
          <a:stretch/>
        </p:blipFill>
        <p:spPr>
          <a:xfrm>
            <a:off x="4800600" y="1796400"/>
            <a:ext cx="4069440" cy="2325960"/>
          </a:xfrm>
          <a:prstGeom prst="rect">
            <a:avLst/>
          </a:prstGeom>
          <a:ln w="0">
            <a:noFill/>
          </a:ln>
        </p:spPr>
      </p:pic>
      <p:sp>
        <p:nvSpPr>
          <p:cNvPr id="110" name="Google Shape;135;p18"/>
          <p:cNvSpPr/>
          <p:nvPr/>
        </p:nvSpPr>
        <p:spPr>
          <a:xfrm>
            <a:off x="83520" y="4329360"/>
            <a:ext cx="8307000" cy="10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Lato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Lato"/>
                <a:ea typeface="Lato"/>
              </a:rPr>
              <a:t>From all these findings, we have decided to take Random Forest Regression, since it performs better in training as well as testing and provides a better prediction of delay than any other model.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2023-05-10T22:41:13Z</dcterms:modified>
  <cp:revision>3</cp:revision>
  <dc:subject/>
  <dc:title/>
</cp:coreProperties>
</file>