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1" r:id="rId2"/>
    <p:sldId id="262" r:id="rId3"/>
    <p:sldId id="263" r:id="rId4"/>
    <p:sldId id="264" r:id="rId5"/>
    <p:sldId id="267" r:id="rId6"/>
    <p:sldId id="269" r:id="rId7"/>
    <p:sldId id="260" r:id="rId8"/>
    <p:sldId id="256" r:id="rId9"/>
    <p:sldId id="257" r:id="rId10"/>
    <p:sldId id="258" r:id="rId11"/>
    <p:sldId id="259" r:id="rId12"/>
    <p:sldId id="266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sz="1000" b="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85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oguehunter7/Air-Ticket-Booking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UPDATE</a:t>
            </a:r>
            <a:br>
              <a:rPr lang="en" dirty="0"/>
            </a:br>
            <a:r>
              <a:rPr lang="en" sz="2000" dirty="0"/>
              <a:t> </a:t>
            </a:r>
            <a:br>
              <a:rPr lang="en" sz="2000" dirty="0"/>
            </a:br>
            <a:r>
              <a:rPr lang="en" sz="2000" dirty="0"/>
              <a:t>Demo - 3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Group D - Air Ticket Booking System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C1B21-31DA-BB62-1FDE-E3C7CCC7DCA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386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634320" y="1539000"/>
            <a:ext cx="3163320" cy="4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Performance :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5275080" y="1539000"/>
            <a:ext cx="3294720" cy="4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Predictions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2084750"/>
            <a:ext cx="4640525" cy="20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0000" y="1949760"/>
            <a:ext cx="1260000" cy="196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000" y="3919320"/>
            <a:ext cx="5428800" cy="58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477450" y="629400"/>
            <a:ext cx="7368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/>
              <a:t>Performance</a:t>
            </a:r>
            <a:endParaRPr sz="225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34CC1-EDF1-0624-A511-3EAEDA9B6C7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648500" y="600625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 strike="noStrike">
                <a:solidFill>
                  <a:srgbClr val="000000"/>
                </a:solidFill>
              </a:rPr>
              <a:t>Model </a:t>
            </a:r>
            <a:r>
              <a:rPr lang="en" sz="2250" b="1"/>
              <a:t>Usage</a:t>
            </a:r>
            <a:endParaRPr sz="2250" b="1" strike="noStrike">
              <a:solidFill>
                <a:srgbClr val="000000"/>
              </a:solidFill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727797" y="1560700"/>
            <a:ext cx="768840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The trained model has been saved as a pickle file.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pickle file can be directly integrated in backend, which can provide the delay by feeding the required features to the model.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98710-2C97-FE3D-64DD-FA6A3A23A1B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1E5-FF04-47DE-18A5-AF714707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Phases &amp; Timelines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1D199-A1F9-4F73-A430-19182E7A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806" y="2379020"/>
            <a:ext cx="7886726" cy="2764480"/>
          </a:xfrm>
        </p:spPr>
        <p:txBody>
          <a:bodyPr numCol="2">
            <a:noAutofit/>
          </a:bodyPr>
          <a:lstStyle/>
          <a:p>
            <a:pPr marL="457200" indent="-228600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Project Phases:</a:t>
            </a:r>
            <a:endParaRPr lang="en-IN" sz="1600" b="0" strike="noStrike" spc="-1" dirty="0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799"/>
              </a:spcBef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April - Discovery Phase (completed)</a:t>
            </a:r>
            <a:endParaRPr lang="en-IN" sz="1600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457200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May – Initial working demo</a:t>
            </a:r>
            <a:endParaRPr lang="en-IN" sz="1600" b="0" strike="noStrike" spc="-1" dirty="0">
              <a:latin typeface="Arial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Website with basic functionality</a:t>
            </a:r>
            <a:endParaRPr lang="en-IN" sz="1600" b="0" strike="noStrike" spc="-1" dirty="0">
              <a:latin typeface="Arial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Finalization of ML Model</a:t>
            </a:r>
          </a:p>
          <a:p>
            <a:pPr marL="596880" lvl="1" indent="0">
              <a:lnSpc>
                <a:spcPct val="115000"/>
              </a:lnSpc>
              <a:buClr>
                <a:srgbClr val="FEB92F"/>
              </a:buClr>
              <a:buNone/>
              <a:tabLst>
                <a:tab pos="0" algn="l"/>
              </a:tabLst>
            </a:pPr>
            <a:r>
              <a:rPr lang="en-IN" sz="1600" spc="-1" dirty="0">
                <a:solidFill>
                  <a:srgbClr val="000000"/>
                </a:solidFill>
                <a:latin typeface="Calibri"/>
                <a:ea typeface="Calibri"/>
              </a:rPr>
              <a:t>	(completed)</a:t>
            </a:r>
            <a:endParaRPr lang="en-IN" sz="1600" spc="-1" dirty="0">
              <a:latin typeface="Arial"/>
            </a:endParaRPr>
          </a:p>
          <a:p>
            <a:pPr marL="596880" lvl="1" indent="0">
              <a:lnSpc>
                <a:spcPct val="115000"/>
              </a:lnSpc>
              <a:buClr>
                <a:srgbClr val="FEB92F"/>
              </a:buClr>
              <a:buNone/>
              <a:tabLst>
                <a:tab pos="0" algn="l"/>
              </a:tabLst>
            </a:pPr>
            <a:endParaRPr lang="en-IN" sz="1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596880" lvl="1" indent="0">
              <a:lnSpc>
                <a:spcPct val="115000"/>
              </a:lnSpc>
              <a:buClr>
                <a:srgbClr val="FEB92F"/>
              </a:buClr>
              <a:buNone/>
              <a:tabLst>
                <a:tab pos="0" algn="l"/>
              </a:tabLst>
            </a:pPr>
            <a:endParaRPr lang="en-IN" sz="1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596880" lvl="1" indent="0">
              <a:lnSpc>
                <a:spcPct val="115000"/>
              </a:lnSpc>
              <a:buClr>
                <a:srgbClr val="FEB92F"/>
              </a:buClr>
              <a:buNone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June:</a:t>
            </a:r>
            <a:endParaRPr lang="en-IN" sz="1600" b="0" strike="noStrike" spc="-1" dirty="0">
              <a:latin typeface="Arial"/>
            </a:endParaRP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Fully Functional Website with integrated frontend, backend and AI/ML Model.</a:t>
            </a: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July:</a:t>
            </a:r>
            <a:endParaRPr lang="en-US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Docker Deployment</a:t>
            </a: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Calibri"/>
              </a:rPr>
              <a:t>API Documentation</a:t>
            </a: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Final Presentation</a:t>
            </a: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endParaRPr lang="en-IN" sz="1600" dirty="0"/>
          </a:p>
        </p:txBody>
      </p:sp>
      <p:grpSp>
        <p:nvGrpSpPr>
          <p:cNvPr id="4" name="Google Shape;286;p11">
            <a:extLst>
              <a:ext uri="{FF2B5EF4-FFF2-40B4-BE49-F238E27FC236}">
                <a16:creationId xmlns:a16="http://schemas.microsoft.com/office/drawing/2014/main" id="{67388C0B-91E9-9847-729B-6A4B0BE07823}"/>
              </a:ext>
            </a:extLst>
          </p:cNvPr>
          <p:cNvGrpSpPr/>
          <p:nvPr/>
        </p:nvGrpSpPr>
        <p:grpSpPr>
          <a:xfrm>
            <a:off x="409209" y="1390611"/>
            <a:ext cx="7656840" cy="934920"/>
            <a:chOff x="743400" y="1237320"/>
            <a:chExt cx="7656840" cy="934920"/>
          </a:xfrm>
        </p:grpSpPr>
        <p:sp>
          <p:nvSpPr>
            <p:cNvPr id="5" name="Google Shape;287;p11">
              <a:extLst>
                <a:ext uri="{FF2B5EF4-FFF2-40B4-BE49-F238E27FC236}">
                  <a16:creationId xmlns:a16="http://schemas.microsoft.com/office/drawing/2014/main" id="{94AE5363-D502-F087-98F7-847B66018D61}"/>
                </a:ext>
              </a:extLst>
            </p:cNvPr>
            <p:cNvSpPr/>
            <p:nvPr/>
          </p:nvSpPr>
          <p:spPr>
            <a:xfrm>
              <a:off x="195300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Google Shape;288;p11">
              <a:extLst>
                <a:ext uri="{FF2B5EF4-FFF2-40B4-BE49-F238E27FC236}">
                  <a16:creationId xmlns:a16="http://schemas.microsoft.com/office/drawing/2014/main" id="{B3925D8A-9927-DBEC-9A69-7D205C31B512}"/>
                </a:ext>
              </a:extLst>
            </p:cNvPr>
            <p:cNvSpPr/>
            <p:nvPr/>
          </p:nvSpPr>
          <p:spPr>
            <a:xfrm>
              <a:off x="1199880" y="1261440"/>
              <a:ext cx="531360" cy="531360"/>
            </a:xfrm>
            <a:prstGeom prst="ellipse">
              <a:avLst/>
            </a:prstGeom>
            <a:solidFill>
              <a:srgbClr val="ED7D31"/>
            </a:solidFill>
            <a:ln w="38160">
              <a:solidFill>
                <a:srgbClr val="ED7D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Google Shape;289;p11">
              <a:extLst>
                <a:ext uri="{FF2B5EF4-FFF2-40B4-BE49-F238E27FC236}">
                  <a16:creationId xmlns:a16="http://schemas.microsoft.com/office/drawing/2014/main" id="{E561996C-32D1-772F-8912-BDECFE9EE882}"/>
                </a:ext>
              </a:extLst>
            </p:cNvPr>
            <p:cNvSpPr/>
            <p:nvPr/>
          </p:nvSpPr>
          <p:spPr>
            <a:xfrm>
              <a:off x="1089000" y="1293840"/>
              <a:ext cx="76752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300" b="1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March</a:t>
              </a:r>
              <a:r>
                <a:rPr lang="en" sz="1400" b="1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 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8" name="Google Shape;290;p11">
              <a:extLst>
                <a:ext uri="{FF2B5EF4-FFF2-40B4-BE49-F238E27FC236}">
                  <a16:creationId xmlns:a16="http://schemas.microsoft.com/office/drawing/2014/main" id="{10FAC42C-06F2-2035-10F8-79601028FE49}"/>
                </a:ext>
              </a:extLst>
            </p:cNvPr>
            <p:cNvSpPr/>
            <p:nvPr/>
          </p:nvSpPr>
          <p:spPr>
            <a:xfrm>
              <a:off x="743400" y="177048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Requirements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9" name="Google Shape;291;p11">
              <a:extLst>
                <a:ext uri="{FF2B5EF4-FFF2-40B4-BE49-F238E27FC236}">
                  <a16:creationId xmlns:a16="http://schemas.microsoft.com/office/drawing/2014/main" id="{BA5D97E7-E4DF-B0B4-871D-6C85254C9726}"/>
                </a:ext>
              </a:extLst>
            </p:cNvPr>
            <p:cNvSpPr/>
            <p:nvPr/>
          </p:nvSpPr>
          <p:spPr>
            <a:xfrm>
              <a:off x="2707560" y="1261440"/>
              <a:ext cx="531360" cy="531360"/>
            </a:xfrm>
            <a:prstGeom prst="ellipse">
              <a:avLst/>
            </a:prstGeom>
            <a:noFill/>
            <a:ln w="38160">
              <a:solidFill>
                <a:srgbClr val="0944A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Google Shape;292;p11">
              <a:extLst>
                <a:ext uri="{FF2B5EF4-FFF2-40B4-BE49-F238E27FC236}">
                  <a16:creationId xmlns:a16="http://schemas.microsoft.com/office/drawing/2014/main" id="{BC0050A6-3491-06F5-A81E-4472E4347B09}"/>
                </a:ext>
              </a:extLst>
            </p:cNvPr>
            <p:cNvSpPr/>
            <p:nvPr/>
          </p:nvSpPr>
          <p:spPr>
            <a:xfrm>
              <a:off x="2226600" y="177120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 1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1" name="Google Shape;293;p11">
              <a:extLst>
                <a:ext uri="{FF2B5EF4-FFF2-40B4-BE49-F238E27FC236}">
                  <a16:creationId xmlns:a16="http://schemas.microsoft.com/office/drawing/2014/main" id="{F78E0FF8-13F1-C4E8-3A4D-FD3E42292F12}"/>
                </a:ext>
              </a:extLst>
            </p:cNvPr>
            <p:cNvSpPr/>
            <p:nvPr/>
          </p:nvSpPr>
          <p:spPr>
            <a:xfrm>
              <a:off x="2633760" y="1298520"/>
              <a:ext cx="67896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April</a:t>
              </a:r>
              <a:r>
                <a:rPr lang="en" sz="14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 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2" name="Google Shape;294;p11">
              <a:extLst>
                <a:ext uri="{FF2B5EF4-FFF2-40B4-BE49-F238E27FC236}">
                  <a16:creationId xmlns:a16="http://schemas.microsoft.com/office/drawing/2014/main" id="{063E5789-46C9-196E-33FC-497C259F6AE3}"/>
                </a:ext>
              </a:extLst>
            </p:cNvPr>
            <p:cNvSpPr/>
            <p:nvPr/>
          </p:nvSpPr>
          <p:spPr>
            <a:xfrm>
              <a:off x="353880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Google Shape;295;p11">
              <a:extLst>
                <a:ext uri="{FF2B5EF4-FFF2-40B4-BE49-F238E27FC236}">
                  <a16:creationId xmlns:a16="http://schemas.microsoft.com/office/drawing/2014/main" id="{A9F4BE2A-9D4C-95C5-7F07-A37B2A51E70B}"/>
                </a:ext>
              </a:extLst>
            </p:cNvPr>
            <p:cNvSpPr/>
            <p:nvPr/>
          </p:nvSpPr>
          <p:spPr>
            <a:xfrm>
              <a:off x="4319640" y="1261440"/>
              <a:ext cx="531360" cy="531360"/>
            </a:xfrm>
            <a:prstGeom prst="ellipse">
              <a:avLst/>
            </a:prstGeom>
            <a:noFill/>
            <a:ln w="38160">
              <a:solidFill>
                <a:srgbClr val="0944A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Google Shape;296;p11">
              <a:extLst>
                <a:ext uri="{FF2B5EF4-FFF2-40B4-BE49-F238E27FC236}">
                  <a16:creationId xmlns:a16="http://schemas.microsoft.com/office/drawing/2014/main" id="{49383E01-968E-C5A7-DD65-6F6AC28CE415}"/>
                </a:ext>
              </a:extLst>
            </p:cNvPr>
            <p:cNvSpPr/>
            <p:nvPr/>
          </p:nvSpPr>
          <p:spPr>
            <a:xfrm>
              <a:off x="3863160" y="176940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 2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" name="Google Shape;297;p11">
              <a:extLst>
                <a:ext uri="{FF2B5EF4-FFF2-40B4-BE49-F238E27FC236}">
                  <a16:creationId xmlns:a16="http://schemas.microsoft.com/office/drawing/2014/main" id="{7776F045-5CAB-8710-468D-A99A594ED067}"/>
                </a:ext>
              </a:extLst>
            </p:cNvPr>
            <p:cNvSpPr/>
            <p:nvPr/>
          </p:nvSpPr>
          <p:spPr>
            <a:xfrm>
              <a:off x="4232160" y="1305720"/>
              <a:ext cx="71064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May 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16" name="Google Shape;298;p11">
              <a:extLst>
                <a:ext uri="{FF2B5EF4-FFF2-40B4-BE49-F238E27FC236}">
                  <a16:creationId xmlns:a16="http://schemas.microsoft.com/office/drawing/2014/main" id="{2966D673-6529-AE64-42E0-C18C64595365}"/>
                </a:ext>
              </a:extLst>
            </p:cNvPr>
            <p:cNvSpPr/>
            <p:nvPr/>
          </p:nvSpPr>
          <p:spPr>
            <a:xfrm>
              <a:off x="660672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Google Shape;299;p11">
              <a:extLst>
                <a:ext uri="{FF2B5EF4-FFF2-40B4-BE49-F238E27FC236}">
                  <a16:creationId xmlns:a16="http://schemas.microsoft.com/office/drawing/2014/main" id="{3CB3A563-1F10-C3A8-E9ED-211C11A009F2}"/>
                </a:ext>
              </a:extLst>
            </p:cNvPr>
            <p:cNvSpPr/>
            <p:nvPr/>
          </p:nvSpPr>
          <p:spPr>
            <a:xfrm>
              <a:off x="7430040" y="1261440"/>
              <a:ext cx="531360" cy="531360"/>
            </a:xfrm>
            <a:prstGeom prst="ellipse">
              <a:avLst/>
            </a:prstGeom>
            <a:solidFill>
              <a:srgbClr val="38761D"/>
            </a:solidFill>
            <a:ln w="38160">
              <a:solidFill>
                <a:srgbClr val="38761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Google Shape;300;p11">
              <a:extLst>
                <a:ext uri="{FF2B5EF4-FFF2-40B4-BE49-F238E27FC236}">
                  <a16:creationId xmlns:a16="http://schemas.microsoft.com/office/drawing/2014/main" id="{230845A9-088B-A8B5-672C-DD0D7DDD7199}"/>
                </a:ext>
              </a:extLst>
            </p:cNvPr>
            <p:cNvSpPr/>
            <p:nvPr/>
          </p:nvSpPr>
          <p:spPr>
            <a:xfrm>
              <a:off x="6871320" y="177228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Final Demo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9" name="Google Shape;301;p11">
              <a:extLst>
                <a:ext uri="{FF2B5EF4-FFF2-40B4-BE49-F238E27FC236}">
                  <a16:creationId xmlns:a16="http://schemas.microsoft.com/office/drawing/2014/main" id="{CC260D28-8BDC-D568-EF3F-A8E328B26106}"/>
                </a:ext>
              </a:extLst>
            </p:cNvPr>
            <p:cNvSpPr/>
            <p:nvPr/>
          </p:nvSpPr>
          <p:spPr>
            <a:xfrm>
              <a:off x="7350480" y="1305720"/>
              <a:ext cx="71064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July</a:t>
              </a:r>
              <a:r>
                <a:rPr lang="en" sz="1400" b="1" strike="noStrike" spc="-1">
                  <a:solidFill>
                    <a:srgbClr val="FFFFFF"/>
                  </a:solidFill>
                  <a:latin typeface="Roboto"/>
                  <a:ea typeface="Roboto"/>
                </a:rPr>
                <a:t> 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0" name="Google Shape;302;p11">
              <a:extLst>
                <a:ext uri="{FF2B5EF4-FFF2-40B4-BE49-F238E27FC236}">
                  <a16:creationId xmlns:a16="http://schemas.microsoft.com/office/drawing/2014/main" id="{58104DAD-B6F7-A1C1-77EA-4FCE192DAF75}"/>
                </a:ext>
              </a:extLst>
            </p:cNvPr>
            <p:cNvSpPr/>
            <p:nvPr/>
          </p:nvSpPr>
          <p:spPr>
            <a:xfrm>
              <a:off x="5841360" y="1237320"/>
              <a:ext cx="531360" cy="531360"/>
            </a:xfrm>
            <a:prstGeom prst="ellipse">
              <a:avLst/>
            </a:prstGeom>
            <a:noFill/>
            <a:ln w="38160">
              <a:solidFill>
                <a:srgbClr val="0944A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Google Shape;303;p11">
              <a:extLst>
                <a:ext uri="{FF2B5EF4-FFF2-40B4-BE49-F238E27FC236}">
                  <a16:creationId xmlns:a16="http://schemas.microsoft.com/office/drawing/2014/main" id="{34DF4F87-083F-012C-987D-77B5D910A756}"/>
                </a:ext>
              </a:extLst>
            </p:cNvPr>
            <p:cNvSpPr/>
            <p:nvPr/>
          </p:nvSpPr>
          <p:spPr>
            <a:xfrm>
              <a:off x="5759280" y="1298160"/>
              <a:ext cx="71064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June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2" name="Google Shape;304;p11">
              <a:extLst>
                <a:ext uri="{FF2B5EF4-FFF2-40B4-BE49-F238E27FC236}">
                  <a16:creationId xmlns:a16="http://schemas.microsoft.com/office/drawing/2014/main" id="{510A7D31-291F-4F4E-EF10-EBF1C30DC58D}"/>
                </a:ext>
              </a:extLst>
            </p:cNvPr>
            <p:cNvSpPr/>
            <p:nvPr/>
          </p:nvSpPr>
          <p:spPr>
            <a:xfrm>
              <a:off x="5350680" y="177300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 3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3" name="Google Shape;305;p11">
              <a:extLst>
                <a:ext uri="{FF2B5EF4-FFF2-40B4-BE49-F238E27FC236}">
                  <a16:creationId xmlns:a16="http://schemas.microsoft.com/office/drawing/2014/main" id="{601C7B5C-905C-3A32-220D-F88ECE46D9AE}"/>
                </a:ext>
              </a:extLst>
            </p:cNvPr>
            <p:cNvSpPr/>
            <p:nvPr/>
          </p:nvSpPr>
          <p:spPr>
            <a:xfrm>
              <a:off x="502200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4FF47E9-27B5-AE6A-BB43-6F24A4397B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8749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01A6-DFEE-5FBE-0C21-F18B825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992350"/>
            <a:ext cx="7688700" cy="248300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1BF5-598B-0AE9-BA91-ABA77FDBB4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263-6DBD-9F3F-3EE8-10EF1726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Work – Progress: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3E10-7460-EEF2-7601-37EF16AE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48937"/>
            <a:ext cx="7688700" cy="30910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The scope of work for this system includes</a:t>
            </a:r>
            <a:r>
              <a:rPr lang="en-US" sz="1800" spc="-1" dirty="0">
                <a:solidFill>
                  <a:schemeClr val="bg2"/>
                </a:solidFill>
                <a:latin typeface="Calibri"/>
                <a:ea typeface="Calibri"/>
              </a:rPr>
              <a:t>:</a:t>
            </a: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Login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authentication and authorization</a:t>
            </a: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Sign Up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sign up for creating new  account.</a:t>
            </a: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Home Page / Dashboard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Flight Searching, Departure Date , Class, Return Date, Traveler count</a:t>
            </a: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.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Search Results –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(Flight Details, Time of the flight, Date of the flight, Expected delay)about the Flight requested by the user. 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100" b="0" strike="noStrike" spc="-1" dirty="0">
              <a:solidFill>
                <a:schemeClr val="bg2"/>
              </a:solidFill>
              <a:latin typeface="Arial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7C34-0E22-0D52-1B84-92C6154553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67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A8-4F02-B630-9AED-B3F09F46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3278"/>
            <a:ext cx="7688700" cy="3590693"/>
          </a:xfrm>
        </p:spPr>
        <p:txBody>
          <a:bodyPr>
            <a:normAutofit/>
          </a:bodyPr>
          <a:lstStyle/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Passenger Details –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passenger details who are traveling in the flight.</a:t>
            </a: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Printable Ticket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complete details of the flight and the journey as well as the passenger's details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540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683B1-0761-A4BD-36A9-5576508A03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57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5E43-0C6E-FFBD-516B-4358D93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0497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Nature of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F5E1-9B74-E16F-AD84-3BF81E9A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0449"/>
            <a:ext cx="7688700" cy="2979526"/>
          </a:xfrm>
        </p:spPr>
        <p:txBody>
          <a:bodyPr>
            <a:normAutofit lnSpcReduction="10000"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Due to Issues faced during the complete integration (mostly with complex SQL queries) with Flask API, the backend was ported to Django and is currently functional.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The database currently has a relatively smaller dataset (sourced from https://gettocenter.com/) to present it’s working for the demo.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B3B3B-ECEF-2595-3649-6CAD30FE1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918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CE8E-61F6-F9CB-7CEB-FB213AD7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4" y="1442224"/>
            <a:ext cx="7688700" cy="535200"/>
          </a:xfrm>
        </p:spPr>
        <p:txBody>
          <a:bodyPr>
            <a:noAutofit/>
          </a:bodyPr>
          <a:lstStyle/>
          <a:p>
            <a:r>
              <a:rPr lang="en-IN" sz="6000" dirty="0"/>
              <a:t>MySQL 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3D10F-20CF-9BA4-EF23-5BC8498DAA6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000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9E28D-2D1B-CE65-C064-29C873D3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6" y="0"/>
            <a:ext cx="78265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C5D-F16F-0ED2-9884-F7E508A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198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4E97-1F9C-930D-3205-4B797589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93541"/>
            <a:ext cx="7688700" cy="304643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GitHub Repository has been created at: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IN" sz="2000" dirty="0">
                <a:solidFill>
                  <a:schemeClr val="bg2"/>
                </a:solidFill>
                <a:hlinkClick r:id="rId2"/>
              </a:rPr>
              <a:t>https://github.com/roguehunter7/Air-Ticket-Booking-System</a:t>
            </a:r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Docker Dev Environment:</a:t>
            </a:r>
          </a:p>
          <a:p>
            <a:pPr lvl="1"/>
            <a:r>
              <a:rPr lang="en-IN" sz="1800" dirty="0">
                <a:solidFill>
                  <a:schemeClr val="bg2"/>
                </a:solidFill>
              </a:rPr>
              <a:t>We are planning to try out Docker’s inbuilt Dev Environment Functionality since it ensures that we all have the latest code and same tools across our devices.</a:t>
            </a:r>
          </a:p>
          <a:p>
            <a:r>
              <a:rPr lang="en-IN" sz="2000" dirty="0">
                <a:solidFill>
                  <a:schemeClr val="bg2"/>
                </a:solidFill>
              </a:rPr>
              <a:t>Docker Compose Build: (showing connection error)</a:t>
            </a:r>
          </a:p>
          <a:p>
            <a:pPr lvl="1"/>
            <a:r>
              <a:rPr lang="en-IN" sz="1700" dirty="0">
                <a:solidFill>
                  <a:schemeClr val="bg2"/>
                </a:solidFill>
              </a:rPr>
              <a:t>The Docker Compose builds successfully but connection between the app and database containers are not being established, </a:t>
            </a:r>
          </a:p>
          <a:p>
            <a:pPr lvl="2"/>
            <a:r>
              <a:rPr lang="en-IN" sz="1700" dirty="0">
                <a:solidFill>
                  <a:schemeClr val="bg2"/>
                </a:solidFill>
              </a:rPr>
              <a:t>needs to be resolved.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DF485-A3CC-4E89-A25A-4768BD1DFC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7490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- MODEL SELECTION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F05FF5-417F-1E94-32E1-6808BC7FCE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727560" y="5580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lang="en" sz="2600" b="1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Selection</a:t>
            </a:r>
            <a:endParaRPr sz="2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727560" y="1311840"/>
            <a:ext cx="8136000" cy="35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ato"/>
              <a:buNone/>
            </a:pPr>
            <a:r>
              <a:rPr lang="en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have gone through various regression models  and </a:t>
            </a: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we have taken Gradient Boosting Regression as the best model, since: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400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R-squared values for both the training(0.883) and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testing(0.884) sets are similar.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mean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bsolute errors are relatively low (102.9 and 102.4).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Lato"/>
              <a:buChar char="●"/>
            </a:pP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adjusted R-squared values are also similar, indicating that the model is not overfitting and underfitting.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222222"/>
              </a:buClr>
              <a:buSzPts val="6000"/>
              <a:buFont typeface="Lato"/>
              <a:buNone/>
            </a:pPr>
            <a:r>
              <a:rPr lang="en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Overall, these metrics suggest that the Gradient Boosting Regression model is performing well on both the training and testing sets and is not overfitting or underfitting the data. 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1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1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1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1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9FD1DE-76CB-1D03-2D4D-F32F4C532C1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91196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520</Words>
  <Application>Microsoft Office PowerPoint</Application>
  <PresentationFormat>On-screen Show (16:9)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Lato</vt:lpstr>
      <vt:lpstr>Arial</vt:lpstr>
      <vt:lpstr>Courier New</vt:lpstr>
      <vt:lpstr>Roboto</vt:lpstr>
      <vt:lpstr>Raleway</vt:lpstr>
      <vt:lpstr>Streamline</vt:lpstr>
      <vt:lpstr>PROGRESS UPDATE   Demo - 3</vt:lpstr>
      <vt:lpstr>Scope of Work – Progress:</vt:lpstr>
      <vt:lpstr>PowerPoint Presentation</vt:lpstr>
      <vt:lpstr>Nature of Implementation</vt:lpstr>
      <vt:lpstr>MySQL ER Diagram</vt:lpstr>
      <vt:lpstr>PowerPoint Presentation</vt:lpstr>
      <vt:lpstr>DevOps:</vt:lpstr>
      <vt:lpstr>AI/ML - MODEL SELECTION</vt:lpstr>
      <vt:lpstr>Model Selection</vt:lpstr>
      <vt:lpstr>PowerPoint Presentation</vt:lpstr>
      <vt:lpstr>Model Usage</vt:lpstr>
      <vt:lpstr>Project Phases &amp; Timelines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cp:lastModifiedBy>Sreeram K R</cp:lastModifiedBy>
  <cp:revision>11</cp:revision>
  <dcterms:modified xsi:type="dcterms:W3CDTF">2023-07-02T17:48:43Z</dcterms:modified>
</cp:coreProperties>
</file>