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D67D-03ED-4223-B51C-05C37D6F3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EF31F7-262E-4E2B-8A38-7BF8BE6ED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424198-ED32-4B71-83F9-0443FC0FBECF}"/>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5" name="Footer Placeholder 4">
            <a:extLst>
              <a:ext uri="{FF2B5EF4-FFF2-40B4-BE49-F238E27FC236}">
                <a16:creationId xmlns:a16="http://schemas.microsoft.com/office/drawing/2014/main" id="{202EE5AD-C49A-401C-98FE-A6A4BACFC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DD542-C395-4B9B-BCE7-43D0D1BBE586}"/>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367080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A453-038F-4C90-B181-5D76E1684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5FCB5B-78DC-4BC5-901A-6B967A48B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68B24-4B55-41EA-A89C-141646F615D0}"/>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5" name="Footer Placeholder 4">
            <a:extLst>
              <a:ext uri="{FF2B5EF4-FFF2-40B4-BE49-F238E27FC236}">
                <a16:creationId xmlns:a16="http://schemas.microsoft.com/office/drawing/2014/main" id="{ED037503-A95C-4D35-BC74-C359173DE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DE08C-C62B-4278-BA19-8522EA5EFAE6}"/>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1403846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BB7E6-6506-4E11-AE00-189A91C278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76382B-8145-465E-9631-03F9401AC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57387-B7C6-4C89-9A82-DCC744572A6C}"/>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5" name="Footer Placeholder 4">
            <a:extLst>
              <a:ext uri="{FF2B5EF4-FFF2-40B4-BE49-F238E27FC236}">
                <a16:creationId xmlns:a16="http://schemas.microsoft.com/office/drawing/2014/main" id="{ABC38796-2E87-4570-9D3A-3ECF6AB7A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D82B2-88E6-4555-A6F3-C1B38BCB7DD0}"/>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393432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686E-C085-4681-A718-46CA4B844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231D1-BADE-4E80-8497-302D88581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70511-6835-4AD6-9EB3-382558A46F66}"/>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5" name="Footer Placeholder 4">
            <a:extLst>
              <a:ext uri="{FF2B5EF4-FFF2-40B4-BE49-F238E27FC236}">
                <a16:creationId xmlns:a16="http://schemas.microsoft.com/office/drawing/2014/main" id="{2905C307-C8DB-437D-856C-BF857AB5B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99E87-EEC4-44D5-96D1-2CFFDEC8C58E}"/>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134884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5875-82B8-4B62-B747-5C385F0B4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F1219-936F-489D-8D14-7A142E7CD6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620049-8D94-4D4F-A900-45C91188DB79}"/>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5" name="Footer Placeholder 4">
            <a:extLst>
              <a:ext uri="{FF2B5EF4-FFF2-40B4-BE49-F238E27FC236}">
                <a16:creationId xmlns:a16="http://schemas.microsoft.com/office/drawing/2014/main" id="{6A8DA658-976F-498E-95A0-22E6688E4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80CF8-125D-4128-BFE2-4D290D3F7009}"/>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306196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32D6-C454-4B72-A65C-8D74E375AF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5C4D44-770F-4644-B0BE-D27BEBE26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BA5-0EA9-4FB6-9FDD-39C7DAD5C8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430AC4-FF16-4EB2-8845-12273CAF00AA}"/>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6" name="Footer Placeholder 5">
            <a:extLst>
              <a:ext uri="{FF2B5EF4-FFF2-40B4-BE49-F238E27FC236}">
                <a16:creationId xmlns:a16="http://schemas.microsoft.com/office/drawing/2014/main" id="{2B955718-31AC-4B5A-BAA5-AB1B8A748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D4838-17DF-4A57-B69A-B590117F0B86}"/>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354375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C455-4A51-4242-9C77-C4790C1376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14DE48-9F47-4A93-89B8-B0561C572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556AF-2D8D-4471-918D-51312700E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BB586E-C141-46AA-B037-DDCBB2A5B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CC6AD-A16D-407E-BF2A-30694C1F53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5071A2-EF10-454C-B5B8-ECD50750B367}"/>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8" name="Footer Placeholder 7">
            <a:extLst>
              <a:ext uri="{FF2B5EF4-FFF2-40B4-BE49-F238E27FC236}">
                <a16:creationId xmlns:a16="http://schemas.microsoft.com/office/drawing/2014/main" id="{65739307-D982-499E-B90B-99DA118E70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F7C4F-6EAC-49A1-9DC7-72316C610F7A}"/>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352643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67D0-AB0A-463E-B6D0-DEB7C95438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D27FCB-2BDC-4813-892D-FD1B86BD5588}"/>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4" name="Footer Placeholder 3">
            <a:extLst>
              <a:ext uri="{FF2B5EF4-FFF2-40B4-BE49-F238E27FC236}">
                <a16:creationId xmlns:a16="http://schemas.microsoft.com/office/drawing/2014/main" id="{5D5E3C7A-6CCA-4218-B813-D3A68AB0FA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D7110-A826-4FE5-A3D7-82775282EEFB}"/>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107045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05F5D-8847-4404-9CD9-7A3A560A963A}"/>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3" name="Footer Placeholder 2">
            <a:extLst>
              <a:ext uri="{FF2B5EF4-FFF2-40B4-BE49-F238E27FC236}">
                <a16:creationId xmlns:a16="http://schemas.microsoft.com/office/drawing/2014/main" id="{87CA5927-9275-40DC-963E-3DA97101D5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E5CA8B-D51D-4474-9704-1568974E2516}"/>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252218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B606-D638-4E72-A052-9024BACDC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0A362C-914D-4F9E-80E7-221B67BE5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E319C9-4087-41FE-A7AA-A76160DD4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2A871-9338-4A85-A84D-3269CBD4042B}"/>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6" name="Footer Placeholder 5">
            <a:extLst>
              <a:ext uri="{FF2B5EF4-FFF2-40B4-BE49-F238E27FC236}">
                <a16:creationId xmlns:a16="http://schemas.microsoft.com/office/drawing/2014/main" id="{E745AEBC-7FF9-4545-ADB0-3F6F99681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58D64-2F0F-4E2D-9FC6-6E4628BA45F9}"/>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1801594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2E0F-05AA-488D-B572-75C194A0AE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73D98-69BC-4C3F-87C3-9123D520B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CC7906-4A33-4026-AC35-E3EDF728D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607AA-B3A2-40E4-BF65-C9BA69CA998D}"/>
              </a:ext>
            </a:extLst>
          </p:cNvPr>
          <p:cNvSpPr>
            <a:spLocks noGrp="1"/>
          </p:cNvSpPr>
          <p:nvPr>
            <p:ph type="dt" sz="half" idx="10"/>
          </p:nvPr>
        </p:nvSpPr>
        <p:spPr/>
        <p:txBody>
          <a:bodyPr/>
          <a:lstStyle/>
          <a:p>
            <a:fld id="{8EE73E7D-32B3-4956-B522-726537645772}" type="datetimeFigureOut">
              <a:rPr lang="en-US" smtClean="0"/>
              <a:t>6/3/2022</a:t>
            </a:fld>
            <a:endParaRPr lang="en-US"/>
          </a:p>
        </p:txBody>
      </p:sp>
      <p:sp>
        <p:nvSpPr>
          <p:cNvPr id="6" name="Footer Placeholder 5">
            <a:extLst>
              <a:ext uri="{FF2B5EF4-FFF2-40B4-BE49-F238E27FC236}">
                <a16:creationId xmlns:a16="http://schemas.microsoft.com/office/drawing/2014/main" id="{7F66412F-2D6E-47A8-968D-C81AAFD9F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7B62F7-E3A2-4F21-A397-D30D0AD0F66E}"/>
              </a:ext>
            </a:extLst>
          </p:cNvPr>
          <p:cNvSpPr>
            <a:spLocks noGrp="1"/>
          </p:cNvSpPr>
          <p:nvPr>
            <p:ph type="sldNum" sz="quarter" idx="12"/>
          </p:nvPr>
        </p:nvSpPr>
        <p:spPr/>
        <p:txBody>
          <a:bodyPr/>
          <a:lstStyle/>
          <a:p>
            <a:fld id="{D066D43E-B18C-40F8-91AF-D9FFA6B4FC4F}" type="slidenum">
              <a:rPr lang="en-US" smtClean="0"/>
              <a:t>‹#›</a:t>
            </a:fld>
            <a:endParaRPr lang="en-US"/>
          </a:p>
        </p:txBody>
      </p:sp>
    </p:spTree>
    <p:extLst>
      <p:ext uri="{BB962C8B-B14F-4D97-AF65-F5344CB8AC3E}">
        <p14:creationId xmlns:p14="http://schemas.microsoft.com/office/powerpoint/2010/main" val="188861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1BF4C-E3ED-4532-BF6F-8954E7A57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BEDF2A-FD8C-4EAB-990E-98CA9E194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8C1F-98DA-4A4C-A4E2-57553B1EB9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73E7D-32B3-4956-B522-726537645772}" type="datetimeFigureOut">
              <a:rPr lang="en-US" smtClean="0"/>
              <a:t>6/3/2022</a:t>
            </a:fld>
            <a:endParaRPr lang="en-US"/>
          </a:p>
        </p:txBody>
      </p:sp>
      <p:sp>
        <p:nvSpPr>
          <p:cNvPr id="5" name="Footer Placeholder 4">
            <a:extLst>
              <a:ext uri="{FF2B5EF4-FFF2-40B4-BE49-F238E27FC236}">
                <a16:creationId xmlns:a16="http://schemas.microsoft.com/office/drawing/2014/main" id="{474CA8E5-CE8D-4361-AECE-BC3425F0B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5314AF-95A6-4695-A18A-617E5EBD0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6D43E-B18C-40F8-91AF-D9FFA6B4FC4F}" type="slidenum">
              <a:rPr lang="en-US" smtClean="0"/>
              <a:t>‹#›</a:t>
            </a:fld>
            <a:endParaRPr lang="en-US"/>
          </a:p>
        </p:txBody>
      </p:sp>
    </p:spTree>
    <p:extLst>
      <p:ext uri="{BB962C8B-B14F-4D97-AF65-F5344CB8AC3E}">
        <p14:creationId xmlns:p14="http://schemas.microsoft.com/office/powerpoint/2010/main" val="3693430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9F0C9A-F4C4-49F8-AF64-D01491714276}"/>
              </a:ext>
            </a:extLst>
          </p:cNvPr>
          <p:cNvSpPr>
            <a:spLocks noGrp="1"/>
          </p:cNvSpPr>
          <p:nvPr>
            <p:ph type="title"/>
          </p:nvPr>
        </p:nvSpPr>
        <p:spPr/>
        <p:txBody>
          <a:bodyPr/>
          <a:lstStyle/>
          <a:p>
            <a:pPr algn="ctr"/>
            <a:r>
              <a:rPr lang="en-US" b="1" dirty="0">
                <a:solidFill>
                  <a:schemeClr val="accent1"/>
                </a:solidFill>
                <a:latin typeface="Arial" panose="020B0604020202020204" pitchFamily="34" charset="0"/>
                <a:cs typeface="Arial" panose="020B0604020202020204" pitchFamily="34" charset="0"/>
              </a:rPr>
              <a:t>HELLO EVERYBODY</a:t>
            </a:r>
          </a:p>
        </p:txBody>
      </p:sp>
      <p:sp>
        <p:nvSpPr>
          <p:cNvPr id="5" name="Content Placeholder 4">
            <a:extLst>
              <a:ext uri="{FF2B5EF4-FFF2-40B4-BE49-F238E27FC236}">
                <a16:creationId xmlns:a16="http://schemas.microsoft.com/office/drawing/2014/main" id="{A4BB4812-0F65-44E9-BFB0-4D561EB758BA}"/>
              </a:ext>
            </a:extLst>
          </p:cNvPr>
          <p:cNvSpPr>
            <a:spLocks noGrp="1"/>
          </p:cNvSpPr>
          <p:nvPr>
            <p:ph sz="half" idx="1"/>
          </p:nvPr>
        </p:nvSpPr>
        <p:spPr>
          <a:xfrm>
            <a:off x="838200" y="1825625"/>
            <a:ext cx="6012976" cy="4351338"/>
          </a:xfrm>
        </p:spPr>
        <p:txBody>
          <a:bodyPr>
            <a:normAutofit fontScale="85000" lnSpcReduction="10000"/>
          </a:bodyPr>
          <a:lstStyle/>
          <a:p>
            <a:pPr marL="0" indent="0">
              <a:buNone/>
            </a:pPr>
            <a:r>
              <a:rPr lang="en-US" dirty="0"/>
              <a:t>I am Ashikujjaman Himel. I have completed “Python Basic” in 2019, when I was in class 10.</a:t>
            </a:r>
          </a:p>
          <a:p>
            <a:pPr marL="0" indent="0">
              <a:buNone/>
            </a:pPr>
            <a:r>
              <a:rPr lang="en-US" dirty="0"/>
              <a:t>And I also participated in “</a:t>
            </a:r>
            <a:r>
              <a:rPr lang="en-US" b="1" dirty="0"/>
              <a:t>NTCPC – Python Programming Contest 2019</a:t>
            </a:r>
            <a:r>
              <a:rPr lang="en-US" dirty="0"/>
              <a:t>” and obtained first place in whole Gazipur District. Then I participated at the national level in “</a:t>
            </a:r>
            <a:r>
              <a:rPr lang="en-US" b="1" dirty="0"/>
              <a:t>NTCPC – Python Programming Contest 2019</a:t>
            </a:r>
            <a:r>
              <a:rPr lang="en-US" dirty="0"/>
              <a:t>” to represent Gazipur District.</a:t>
            </a:r>
          </a:p>
          <a:p>
            <a:pPr marL="0" indent="0">
              <a:buNone/>
            </a:pPr>
            <a:r>
              <a:rPr lang="en-US" dirty="0"/>
              <a:t>Also, recently I have revised “Python Basic” completely. So that, I think I can give you a full explanation of “Python Basic” and I hope you will enjoy this!</a:t>
            </a:r>
          </a:p>
          <a:p>
            <a:pPr marL="0" indent="0" algn="ctr">
              <a:buNone/>
            </a:pPr>
            <a:r>
              <a:rPr lang="en-US" b="1" dirty="0"/>
              <a:t>Thank You.</a:t>
            </a:r>
          </a:p>
        </p:txBody>
      </p:sp>
      <p:pic>
        <p:nvPicPr>
          <p:cNvPr id="8" name="Content Placeholder 7">
            <a:extLst>
              <a:ext uri="{FF2B5EF4-FFF2-40B4-BE49-F238E27FC236}">
                <a16:creationId xmlns:a16="http://schemas.microsoft.com/office/drawing/2014/main" id="{7173DE66-4A16-4917-87FA-AE2832911FF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10413" y="2014239"/>
            <a:ext cx="4243387" cy="3182540"/>
          </a:xfrm>
        </p:spPr>
      </p:pic>
    </p:spTree>
    <p:extLst>
      <p:ext uri="{BB962C8B-B14F-4D97-AF65-F5344CB8AC3E}">
        <p14:creationId xmlns:p14="http://schemas.microsoft.com/office/powerpoint/2010/main" val="73838583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a:xfrm>
            <a:off x="838200" y="2388357"/>
            <a:ext cx="10515600" cy="3788605"/>
          </a:xfrm>
        </p:spPr>
        <p:txBody>
          <a:bodyPr>
            <a:normAutofit/>
          </a:bodyPr>
          <a:lstStyle/>
          <a:p>
            <a:pPr marL="0" indent="0">
              <a:buNone/>
            </a:pPr>
            <a:r>
              <a:rPr lang="en-US" b="1" dirty="0">
                <a:solidFill>
                  <a:schemeClr val="accent1"/>
                </a:solidFill>
              </a:rPr>
              <a:t>Variable Name</a:t>
            </a:r>
          </a:p>
          <a:p>
            <a:r>
              <a:rPr lang="en-US" sz="2400" dirty="0"/>
              <a:t>We need to declare variable with letters (A-Z and a-z), numbers (0-9) and underscore (_) only.</a:t>
            </a:r>
          </a:p>
          <a:p>
            <a:r>
              <a:rPr lang="en-US" sz="2400" dirty="0"/>
              <a:t>Variable names cannot starting with numbers (0-9)</a:t>
            </a:r>
          </a:p>
          <a:p>
            <a:r>
              <a:rPr lang="en-US" sz="2400" dirty="0"/>
              <a:t>Variable names are case-sensitive.</a:t>
            </a:r>
          </a:p>
          <a:p>
            <a:r>
              <a:rPr lang="en-US" sz="2400" dirty="0"/>
              <a:t>We can use </a:t>
            </a:r>
            <a:r>
              <a:rPr lang="en-US" sz="2400" b="1" dirty="0">
                <a:solidFill>
                  <a:schemeClr val="accent1"/>
                </a:solidFill>
              </a:rPr>
              <a:t>global</a:t>
            </a:r>
            <a:r>
              <a:rPr lang="en-US" sz="2400" dirty="0"/>
              <a:t> keywords to make variable global from local.</a:t>
            </a:r>
          </a:p>
          <a:p>
            <a:r>
              <a:rPr lang="en-US" sz="2400" dirty="0"/>
              <a:t>To define strings in variable, we can use single quotes or, double quotes. There is no difference between single quote and double quote.</a:t>
            </a:r>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Rules for Declaring Variable</a:t>
            </a:r>
          </a:p>
        </p:txBody>
      </p:sp>
      <p:cxnSp>
        <p:nvCxnSpPr>
          <p:cNvPr id="7" name="Straight Connector 6">
            <a:extLst>
              <a:ext uri="{FF2B5EF4-FFF2-40B4-BE49-F238E27FC236}">
                <a16:creationId xmlns:a16="http://schemas.microsoft.com/office/drawing/2014/main" id="{2BF00C71-9575-4DE2-8A39-B465D8746849}"/>
              </a:ext>
            </a:extLst>
          </p:cNvPr>
          <p:cNvCxnSpPr/>
          <p:nvPr/>
        </p:nvCxnSpPr>
        <p:spPr>
          <a:xfrm>
            <a:off x="867768" y="2854649"/>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7802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a:xfrm>
            <a:off x="838200" y="1690688"/>
            <a:ext cx="10515600" cy="4682816"/>
          </a:xfrm>
        </p:spPr>
        <p:txBody>
          <a:bodyPr>
            <a:normAutofit/>
          </a:bodyPr>
          <a:lstStyle/>
          <a:p>
            <a:pPr marL="0" indent="0">
              <a:buNone/>
            </a:pPr>
            <a:r>
              <a:rPr lang="en-US" b="1" dirty="0">
                <a:solidFill>
                  <a:schemeClr val="accent1"/>
                </a:solidFill>
              </a:rPr>
              <a:t>Naming Convention</a:t>
            </a:r>
          </a:p>
          <a:p>
            <a:pPr marL="0" indent="0">
              <a:buNone/>
            </a:pPr>
            <a:r>
              <a:rPr lang="en-US" dirty="0"/>
              <a:t>If we need to use multi-word variable name, we can use any naming convention from below –</a:t>
            </a:r>
          </a:p>
          <a:p>
            <a:r>
              <a:rPr lang="en-US" sz="2400" b="1" dirty="0"/>
              <a:t>Camel Case</a:t>
            </a:r>
          </a:p>
          <a:p>
            <a:r>
              <a:rPr lang="en-US" sz="2400" b="1" dirty="0"/>
              <a:t>Pascal Case</a:t>
            </a:r>
          </a:p>
          <a:p>
            <a:r>
              <a:rPr lang="en-US" sz="2400" b="1" dirty="0"/>
              <a:t>Snake Case</a:t>
            </a:r>
          </a:p>
          <a:p>
            <a:pPr marL="0" indent="0">
              <a:buNone/>
            </a:pPr>
            <a:r>
              <a:rPr lang="en-US" b="1" dirty="0">
                <a:solidFill>
                  <a:schemeClr val="accent1"/>
                </a:solidFill>
              </a:rPr>
              <a:t>Unpack Collection</a:t>
            </a:r>
          </a:p>
          <a:p>
            <a:pPr marL="0" indent="0">
              <a:buNone/>
            </a:pPr>
            <a:r>
              <a:rPr lang="en-US" sz="2400" dirty="0"/>
              <a:t>We can unpack data from list, tuple, set to variables. This called Unpack Collection.</a:t>
            </a:r>
          </a:p>
          <a:p>
            <a:pPr marL="0" indent="0">
              <a:buNone/>
            </a:pPr>
            <a:r>
              <a:rPr lang="en-US" sz="2400" dirty="0" err="1"/>
              <a:t>friend_list</a:t>
            </a:r>
            <a:r>
              <a:rPr lang="en-US" sz="2400" dirty="0"/>
              <a:t> = [“</a:t>
            </a:r>
            <a:r>
              <a:rPr lang="en-US" sz="2400" dirty="0" err="1"/>
              <a:t>Shimul</a:t>
            </a:r>
            <a:r>
              <a:rPr lang="en-US" sz="2400" dirty="0"/>
              <a:t>”, “</a:t>
            </a:r>
            <a:r>
              <a:rPr lang="en-US" sz="2400" dirty="0" err="1"/>
              <a:t>Sakib</a:t>
            </a:r>
            <a:r>
              <a:rPr lang="en-US" sz="2400" dirty="0"/>
              <a:t>”, “Al-amin”]</a:t>
            </a:r>
          </a:p>
          <a:p>
            <a:pPr marL="0" indent="0">
              <a:buNone/>
            </a:pPr>
            <a:r>
              <a:rPr lang="en-US" sz="2400" dirty="0"/>
              <a:t>friend_1, friend_2, friend_3 = </a:t>
            </a:r>
            <a:r>
              <a:rPr lang="en-US" sz="2400" dirty="0" err="1"/>
              <a:t>friend_list</a:t>
            </a:r>
            <a:endParaRPr lang="en-US" sz="2400" dirty="0"/>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Rules for Declaring Variable</a:t>
            </a:r>
          </a:p>
        </p:txBody>
      </p:sp>
      <p:cxnSp>
        <p:nvCxnSpPr>
          <p:cNvPr id="5" name="Straight Connector 4">
            <a:extLst>
              <a:ext uri="{FF2B5EF4-FFF2-40B4-BE49-F238E27FC236}">
                <a16:creationId xmlns:a16="http://schemas.microsoft.com/office/drawing/2014/main" id="{8E815CA6-DDB5-437D-A995-ABFF1E4F0529}"/>
              </a:ext>
            </a:extLst>
          </p:cNvPr>
          <p:cNvCxnSpPr/>
          <p:nvPr/>
        </p:nvCxnSpPr>
        <p:spPr>
          <a:xfrm>
            <a:off x="865496" y="2169987"/>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6EFEBD8-6303-40F9-A282-F27E7CD299AF}"/>
              </a:ext>
            </a:extLst>
          </p:cNvPr>
          <p:cNvCxnSpPr/>
          <p:nvPr/>
        </p:nvCxnSpPr>
        <p:spPr>
          <a:xfrm>
            <a:off x="867768" y="4942760"/>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86630"/>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1044CF-8552-4DF5-8755-8AC379B10915}"/>
              </a:ext>
            </a:extLst>
          </p:cNvPr>
          <p:cNvSpPr>
            <a:spLocks noGrp="1"/>
          </p:cNvSpPr>
          <p:nvPr>
            <p:ph type="title"/>
          </p:nvPr>
        </p:nvSpPr>
        <p:spPr>
          <a:xfrm>
            <a:off x="838200" y="365126"/>
            <a:ext cx="10515600" cy="1081538"/>
          </a:xfrm>
        </p:spPr>
        <p:txBody>
          <a:bodyPr/>
          <a:lstStyle/>
          <a:p>
            <a:pPr algn="ctr"/>
            <a:r>
              <a:rPr lang="en-US" b="1" dirty="0">
                <a:solidFill>
                  <a:schemeClr val="accent1"/>
                </a:solidFill>
                <a:latin typeface="Arial" panose="020B0604020202020204" pitchFamily="34" charset="0"/>
                <a:cs typeface="Arial" panose="020B0604020202020204" pitchFamily="34" charset="0"/>
              </a:rPr>
              <a:t>Python Data Types</a:t>
            </a:r>
            <a:endParaRPr lang="en-US" dirty="0"/>
          </a:p>
        </p:txBody>
      </p:sp>
      <p:sp>
        <p:nvSpPr>
          <p:cNvPr id="5" name="Content Placeholder 4">
            <a:extLst>
              <a:ext uri="{FF2B5EF4-FFF2-40B4-BE49-F238E27FC236}">
                <a16:creationId xmlns:a16="http://schemas.microsoft.com/office/drawing/2014/main" id="{B7099B1F-0A13-4A0C-B791-76E966731EFC}"/>
              </a:ext>
            </a:extLst>
          </p:cNvPr>
          <p:cNvSpPr>
            <a:spLocks noGrp="1"/>
          </p:cNvSpPr>
          <p:nvPr>
            <p:ph sz="half" idx="1"/>
          </p:nvPr>
        </p:nvSpPr>
        <p:spPr>
          <a:xfrm>
            <a:off x="838200" y="2169993"/>
            <a:ext cx="5181600" cy="3870491"/>
          </a:xfrm>
        </p:spPr>
        <p:txBody>
          <a:bodyPr>
            <a:normAutofit/>
          </a:bodyPr>
          <a:lstStyle/>
          <a:p>
            <a:pPr marL="457200" indent="-457200">
              <a:buFont typeface="+mj-lt"/>
              <a:buAutoNum type="arabicPeriod"/>
            </a:pPr>
            <a:r>
              <a:rPr lang="en-US" sz="2400" dirty="0"/>
              <a:t>String</a:t>
            </a:r>
          </a:p>
          <a:p>
            <a:pPr marL="457200" indent="-457200">
              <a:buFont typeface="+mj-lt"/>
              <a:buAutoNum type="arabicPeriod"/>
            </a:pPr>
            <a:r>
              <a:rPr lang="en-US" sz="2400" dirty="0"/>
              <a:t>Integer</a:t>
            </a:r>
          </a:p>
          <a:p>
            <a:pPr marL="457200" indent="-457200">
              <a:buFont typeface="+mj-lt"/>
              <a:buAutoNum type="arabicPeriod"/>
            </a:pPr>
            <a:r>
              <a:rPr lang="en-US" sz="2400" dirty="0"/>
              <a:t>Float</a:t>
            </a:r>
          </a:p>
          <a:p>
            <a:pPr marL="457200" indent="-457200">
              <a:buFont typeface="+mj-lt"/>
              <a:buAutoNum type="arabicPeriod"/>
            </a:pPr>
            <a:r>
              <a:rPr lang="en-US" sz="2400" dirty="0"/>
              <a:t>Complex</a:t>
            </a:r>
          </a:p>
          <a:p>
            <a:pPr marL="457200" indent="-457200">
              <a:buFont typeface="+mj-lt"/>
              <a:buAutoNum type="arabicPeriod"/>
            </a:pPr>
            <a:r>
              <a:rPr lang="en-US" sz="2400" dirty="0"/>
              <a:t>List</a:t>
            </a:r>
          </a:p>
          <a:p>
            <a:pPr marL="457200" indent="-457200">
              <a:buFont typeface="+mj-lt"/>
              <a:buAutoNum type="arabicPeriod"/>
            </a:pPr>
            <a:r>
              <a:rPr lang="en-US" sz="2400" dirty="0"/>
              <a:t>Tuple</a:t>
            </a:r>
          </a:p>
          <a:p>
            <a:pPr marL="457200" indent="-457200">
              <a:buFont typeface="+mj-lt"/>
              <a:buAutoNum type="arabicPeriod"/>
            </a:pPr>
            <a:r>
              <a:rPr lang="en-US" sz="2400" dirty="0"/>
              <a:t>Range</a:t>
            </a:r>
          </a:p>
          <a:p>
            <a:pPr marL="457200" indent="-457200">
              <a:buFont typeface="+mj-lt"/>
              <a:buAutoNum type="arabicPeriod"/>
            </a:pPr>
            <a:r>
              <a:rPr lang="en-US" sz="2400" dirty="0"/>
              <a:t>Dictionary</a:t>
            </a:r>
          </a:p>
        </p:txBody>
      </p:sp>
      <p:sp>
        <p:nvSpPr>
          <p:cNvPr id="6" name="Content Placeholder 5">
            <a:extLst>
              <a:ext uri="{FF2B5EF4-FFF2-40B4-BE49-F238E27FC236}">
                <a16:creationId xmlns:a16="http://schemas.microsoft.com/office/drawing/2014/main" id="{660D1718-06E9-4975-82EE-4A0EBA14CC95}"/>
              </a:ext>
            </a:extLst>
          </p:cNvPr>
          <p:cNvSpPr>
            <a:spLocks noGrp="1"/>
          </p:cNvSpPr>
          <p:nvPr>
            <p:ph sz="half" idx="2"/>
          </p:nvPr>
        </p:nvSpPr>
        <p:spPr>
          <a:xfrm>
            <a:off x="6172200" y="2169993"/>
            <a:ext cx="5181600" cy="3870492"/>
          </a:xfrm>
        </p:spPr>
        <p:txBody>
          <a:bodyPr>
            <a:normAutofit/>
          </a:bodyPr>
          <a:lstStyle/>
          <a:p>
            <a:pPr marL="514350" indent="-514350">
              <a:buFont typeface="+mj-lt"/>
              <a:buAutoNum type="arabicPeriod" startAt="9"/>
            </a:pPr>
            <a:r>
              <a:rPr lang="en-US" sz="2400" dirty="0"/>
              <a:t>Set</a:t>
            </a:r>
          </a:p>
          <a:p>
            <a:pPr marL="514350" indent="-514350">
              <a:buFont typeface="+mj-lt"/>
              <a:buAutoNum type="arabicPeriod" startAt="9"/>
            </a:pPr>
            <a:r>
              <a:rPr lang="en-US" sz="2400" dirty="0" err="1"/>
              <a:t>FrozenSet</a:t>
            </a:r>
            <a:endParaRPr lang="en-US" sz="2400" dirty="0"/>
          </a:p>
          <a:p>
            <a:pPr marL="514350" indent="-514350">
              <a:buFont typeface="+mj-lt"/>
              <a:buAutoNum type="arabicPeriod" startAt="9"/>
            </a:pPr>
            <a:r>
              <a:rPr lang="en-US" sz="2400" dirty="0"/>
              <a:t>Boolean</a:t>
            </a:r>
          </a:p>
          <a:p>
            <a:pPr marL="514350" indent="-514350">
              <a:buFont typeface="+mj-lt"/>
              <a:buAutoNum type="arabicPeriod" startAt="9"/>
            </a:pPr>
            <a:r>
              <a:rPr lang="en-US" sz="2400" dirty="0"/>
              <a:t>Bytes</a:t>
            </a:r>
          </a:p>
          <a:p>
            <a:pPr marL="514350" indent="-514350">
              <a:buFont typeface="+mj-lt"/>
              <a:buAutoNum type="arabicPeriod" startAt="9"/>
            </a:pPr>
            <a:r>
              <a:rPr lang="en-US" sz="2400" dirty="0" err="1"/>
              <a:t>ByteArray</a:t>
            </a:r>
            <a:endParaRPr lang="en-US" sz="2400" dirty="0"/>
          </a:p>
          <a:p>
            <a:pPr marL="514350" indent="-514350">
              <a:buFont typeface="+mj-lt"/>
              <a:buAutoNum type="arabicPeriod" startAt="9"/>
            </a:pPr>
            <a:r>
              <a:rPr lang="en-US" sz="2400" dirty="0" err="1"/>
              <a:t>MemoryView</a:t>
            </a:r>
            <a:endParaRPr lang="en-US" sz="2400" dirty="0"/>
          </a:p>
          <a:p>
            <a:pPr marL="514350" indent="-514350">
              <a:buFont typeface="+mj-lt"/>
              <a:buAutoNum type="arabicPeriod" startAt="9"/>
            </a:pPr>
            <a:r>
              <a:rPr lang="en-US" sz="2400" dirty="0" err="1"/>
              <a:t>NoneType</a:t>
            </a:r>
            <a:endParaRPr lang="en-US" sz="2400" dirty="0"/>
          </a:p>
        </p:txBody>
      </p:sp>
      <p:sp>
        <p:nvSpPr>
          <p:cNvPr id="9" name="TextBox 8">
            <a:extLst>
              <a:ext uri="{FF2B5EF4-FFF2-40B4-BE49-F238E27FC236}">
                <a16:creationId xmlns:a16="http://schemas.microsoft.com/office/drawing/2014/main" id="{736B7F6F-6124-4CB1-9A0A-C18A292A258B}"/>
              </a:ext>
            </a:extLst>
          </p:cNvPr>
          <p:cNvSpPr txBox="1"/>
          <p:nvPr/>
        </p:nvSpPr>
        <p:spPr>
          <a:xfrm>
            <a:off x="838200" y="1487607"/>
            <a:ext cx="10515600" cy="523220"/>
          </a:xfrm>
          <a:prstGeom prst="rect">
            <a:avLst/>
          </a:prstGeom>
          <a:noFill/>
        </p:spPr>
        <p:txBody>
          <a:bodyPr wrap="square" rtlCol="0">
            <a:spAutoFit/>
          </a:bodyPr>
          <a:lstStyle/>
          <a:p>
            <a:r>
              <a:rPr lang="en-US" sz="2800" dirty="0"/>
              <a:t>There are 15 built-in data types in python. They are -</a:t>
            </a:r>
          </a:p>
        </p:txBody>
      </p:sp>
      <p:sp>
        <p:nvSpPr>
          <p:cNvPr id="10" name="TextBox 9">
            <a:extLst>
              <a:ext uri="{FF2B5EF4-FFF2-40B4-BE49-F238E27FC236}">
                <a16:creationId xmlns:a16="http://schemas.microsoft.com/office/drawing/2014/main" id="{46902C79-B3D6-4F5D-A012-F666D144E71A}"/>
              </a:ext>
            </a:extLst>
          </p:cNvPr>
          <p:cNvSpPr txBox="1"/>
          <p:nvPr/>
        </p:nvSpPr>
        <p:spPr>
          <a:xfrm>
            <a:off x="838200" y="6040484"/>
            <a:ext cx="10515600" cy="461665"/>
          </a:xfrm>
          <a:prstGeom prst="rect">
            <a:avLst/>
          </a:prstGeom>
          <a:noFill/>
        </p:spPr>
        <p:txBody>
          <a:bodyPr wrap="square" rtlCol="0">
            <a:spAutoFit/>
          </a:bodyPr>
          <a:lstStyle/>
          <a:p>
            <a:r>
              <a:rPr lang="en-US" sz="2400" dirty="0"/>
              <a:t>We can use </a:t>
            </a:r>
            <a:r>
              <a:rPr lang="en-US" sz="2400" b="1" dirty="0">
                <a:solidFill>
                  <a:schemeClr val="accent1"/>
                </a:solidFill>
              </a:rPr>
              <a:t>type() </a:t>
            </a:r>
            <a:r>
              <a:rPr lang="en-US" sz="2400" dirty="0"/>
              <a:t>method to see the type of a data.</a:t>
            </a:r>
          </a:p>
        </p:txBody>
      </p:sp>
    </p:spTree>
    <p:extLst>
      <p:ext uri="{BB962C8B-B14F-4D97-AF65-F5344CB8AC3E}">
        <p14:creationId xmlns:p14="http://schemas.microsoft.com/office/powerpoint/2010/main" val="59932990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FC8F-E9DC-46E0-8593-AC9F205853BA}"/>
              </a:ext>
            </a:extLst>
          </p:cNvPr>
          <p:cNvSpPr>
            <a:spLocks noGrp="1"/>
          </p:cNvSpPr>
          <p:nvPr>
            <p:ph type="title"/>
          </p:nvPr>
        </p:nvSpPr>
        <p:spPr>
          <a:xfrm>
            <a:off x="838200" y="365126"/>
            <a:ext cx="10515600" cy="808582"/>
          </a:xfrm>
        </p:spPr>
        <p:txBody>
          <a:bodyPr/>
          <a:lstStyle/>
          <a:p>
            <a:pPr algn="ctr"/>
            <a:r>
              <a:rPr lang="en-US" b="1" dirty="0">
                <a:solidFill>
                  <a:schemeClr val="accent1"/>
                </a:solidFill>
                <a:latin typeface="Arial" panose="020B0604020202020204" pitchFamily="34" charset="0"/>
                <a:cs typeface="Arial" panose="020B0604020202020204" pitchFamily="34" charset="0"/>
              </a:rPr>
              <a:t>Python Data Types</a:t>
            </a:r>
            <a:endParaRPr lang="en-US" dirty="0"/>
          </a:p>
        </p:txBody>
      </p:sp>
      <p:pic>
        <p:nvPicPr>
          <p:cNvPr id="7" name="Content Placeholder 6">
            <a:extLst>
              <a:ext uri="{FF2B5EF4-FFF2-40B4-BE49-F238E27FC236}">
                <a16:creationId xmlns:a16="http://schemas.microsoft.com/office/drawing/2014/main" id="{790D2259-372E-4B96-A079-F947783530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11" t="7445" r="5786" b="7926"/>
          <a:stretch/>
        </p:blipFill>
        <p:spPr>
          <a:xfrm>
            <a:off x="2409006" y="1165480"/>
            <a:ext cx="7373987" cy="5327394"/>
          </a:xfrm>
        </p:spPr>
      </p:pic>
    </p:spTree>
    <p:extLst>
      <p:ext uri="{BB962C8B-B14F-4D97-AF65-F5344CB8AC3E}">
        <p14:creationId xmlns:p14="http://schemas.microsoft.com/office/powerpoint/2010/main" val="19095645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7CBDD-02EF-4530-96B4-BD404A00EBF0}"/>
              </a:ext>
            </a:extLst>
          </p:cNvPr>
          <p:cNvSpPr>
            <a:spLocks noGrp="1"/>
          </p:cNvSpPr>
          <p:nvPr>
            <p:ph type="title"/>
          </p:nvPr>
        </p:nvSpPr>
        <p:spPr>
          <a:xfrm>
            <a:off x="838200" y="365125"/>
            <a:ext cx="10515600" cy="794935"/>
          </a:xfrm>
        </p:spPr>
        <p:txBody>
          <a:bodyPr/>
          <a:lstStyle/>
          <a:p>
            <a:pPr algn="ctr"/>
            <a:r>
              <a:rPr lang="en-US" b="1" dirty="0">
                <a:solidFill>
                  <a:schemeClr val="accent1"/>
                </a:solidFill>
                <a:latin typeface="Arial" panose="020B0604020202020204" pitchFamily="34" charset="0"/>
                <a:cs typeface="Arial" panose="020B0604020202020204" pitchFamily="34" charset="0"/>
              </a:rPr>
              <a:t>Casting</a:t>
            </a:r>
            <a:endParaRPr lang="en-US" dirty="0"/>
          </a:p>
        </p:txBody>
      </p:sp>
      <p:sp>
        <p:nvSpPr>
          <p:cNvPr id="3" name="Content Placeholder 2">
            <a:extLst>
              <a:ext uri="{FF2B5EF4-FFF2-40B4-BE49-F238E27FC236}">
                <a16:creationId xmlns:a16="http://schemas.microsoft.com/office/drawing/2014/main" id="{2549F9AB-6565-4E73-ACE5-8BF211956181}"/>
              </a:ext>
            </a:extLst>
          </p:cNvPr>
          <p:cNvSpPr>
            <a:spLocks noGrp="1"/>
          </p:cNvSpPr>
          <p:nvPr>
            <p:ph idx="1"/>
          </p:nvPr>
        </p:nvSpPr>
        <p:spPr>
          <a:xfrm>
            <a:off x="838200" y="1160060"/>
            <a:ext cx="10515600" cy="5016904"/>
          </a:xfrm>
        </p:spPr>
        <p:txBody>
          <a:bodyPr/>
          <a:lstStyle/>
          <a:p>
            <a:pPr marL="0" indent="0" algn="ctr">
              <a:buNone/>
            </a:pPr>
            <a:r>
              <a:rPr lang="en-US" dirty="0"/>
              <a:t>Declaring a variable with it’s data type, called Casting.</a:t>
            </a:r>
          </a:p>
        </p:txBody>
      </p:sp>
      <p:pic>
        <p:nvPicPr>
          <p:cNvPr id="5" name="Picture 4">
            <a:extLst>
              <a:ext uri="{FF2B5EF4-FFF2-40B4-BE49-F238E27FC236}">
                <a16:creationId xmlns:a16="http://schemas.microsoft.com/office/drawing/2014/main" id="{2E4096D0-0255-4B61-96F1-646639894403}"/>
              </a:ext>
            </a:extLst>
          </p:cNvPr>
          <p:cNvPicPr>
            <a:picLocks noChangeAspect="1"/>
          </p:cNvPicPr>
          <p:nvPr/>
        </p:nvPicPr>
        <p:blipFill rotWithShape="1">
          <a:blip r:embed="rId2">
            <a:extLst>
              <a:ext uri="{28A0092B-C50C-407E-A947-70E740481C1C}">
                <a14:useLocalDpi xmlns:a14="http://schemas.microsoft.com/office/drawing/2010/main" val="0"/>
              </a:ext>
            </a:extLst>
          </a:blip>
          <a:srcRect l="5933" t="8404" r="5672" b="8520"/>
          <a:stretch/>
        </p:blipFill>
        <p:spPr>
          <a:xfrm>
            <a:off x="2240507" y="1686126"/>
            <a:ext cx="7710986" cy="4858604"/>
          </a:xfrm>
          <a:prstGeom prst="rect">
            <a:avLst/>
          </a:prstGeom>
        </p:spPr>
      </p:pic>
    </p:spTree>
    <p:extLst>
      <p:ext uri="{BB962C8B-B14F-4D97-AF65-F5344CB8AC3E}">
        <p14:creationId xmlns:p14="http://schemas.microsoft.com/office/powerpoint/2010/main" val="3262927823"/>
      </p:ext>
    </p:extLst>
  </p:cSld>
  <p:clrMapOvr>
    <a:masterClrMapping/>
  </p:clrMapOvr>
  <p:transition spd="slow">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EB03-0FA6-4178-8B7A-67332FB7186F}"/>
              </a:ext>
            </a:extLst>
          </p:cNvPr>
          <p:cNvSpPr>
            <a:spLocks noGrp="1"/>
          </p:cNvSpPr>
          <p:nvPr>
            <p:ph type="title"/>
          </p:nvPr>
        </p:nvSpPr>
        <p:spPr>
          <a:xfrm>
            <a:off x="838200" y="365125"/>
            <a:ext cx="10515600" cy="1026947"/>
          </a:xfrm>
        </p:spPr>
        <p:txBody>
          <a:bodyPr/>
          <a:lstStyle/>
          <a:p>
            <a:pPr algn="ctr"/>
            <a:r>
              <a:rPr lang="en-US" b="1" dirty="0">
                <a:solidFill>
                  <a:schemeClr val="accent1"/>
                </a:solidFill>
                <a:latin typeface="Arial" panose="020B0604020202020204" pitchFamily="34" charset="0"/>
                <a:cs typeface="Arial" panose="020B0604020202020204" pitchFamily="34" charset="0"/>
              </a:rPr>
              <a:t>Convert Type of a Data via Casting</a:t>
            </a:r>
            <a:endParaRPr lang="en-US" dirty="0"/>
          </a:p>
        </p:txBody>
      </p:sp>
      <p:sp>
        <p:nvSpPr>
          <p:cNvPr id="3" name="Content Placeholder 2">
            <a:extLst>
              <a:ext uri="{FF2B5EF4-FFF2-40B4-BE49-F238E27FC236}">
                <a16:creationId xmlns:a16="http://schemas.microsoft.com/office/drawing/2014/main" id="{4D3F5930-E66D-415D-90B0-00D628EE1F18}"/>
              </a:ext>
            </a:extLst>
          </p:cNvPr>
          <p:cNvSpPr>
            <a:spLocks noGrp="1"/>
          </p:cNvSpPr>
          <p:nvPr>
            <p:ph idx="1"/>
          </p:nvPr>
        </p:nvSpPr>
        <p:spPr>
          <a:xfrm>
            <a:off x="838200" y="1392072"/>
            <a:ext cx="10515600" cy="4252075"/>
          </a:xfrm>
        </p:spPr>
        <p:txBody>
          <a:bodyPr/>
          <a:lstStyle/>
          <a:p>
            <a:pPr marL="0" indent="0" algn="ctr">
              <a:buNone/>
            </a:pPr>
            <a:r>
              <a:rPr lang="en-US" dirty="0"/>
              <a:t>We can change the type of a data using Casting.</a:t>
            </a:r>
          </a:p>
          <a:p>
            <a:pPr marL="0" indent="0">
              <a:buNone/>
            </a:pPr>
            <a:endParaRPr lang="en-US" dirty="0"/>
          </a:p>
        </p:txBody>
      </p:sp>
      <p:pic>
        <p:nvPicPr>
          <p:cNvPr id="5" name="Picture 4">
            <a:extLst>
              <a:ext uri="{FF2B5EF4-FFF2-40B4-BE49-F238E27FC236}">
                <a16:creationId xmlns:a16="http://schemas.microsoft.com/office/drawing/2014/main" id="{0CC1D827-31F3-417A-9EDA-9E0C2E1C5896}"/>
              </a:ext>
            </a:extLst>
          </p:cNvPr>
          <p:cNvPicPr>
            <a:picLocks noChangeAspect="1"/>
          </p:cNvPicPr>
          <p:nvPr/>
        </p:nvPicPr>
        <p:blipFill rotWithShape="1">
          <a:blip r:embed="rId2">
            <a:extLst>
              <a:ext uri="{28A0092B-C50C-407E-A947-70E740481C1C}">
                <a14:useLocalDpi xmlns:a14="http://schemas.microsoft.com/office/drawing/2010/main" val="0"/>
              </a:ext>
            </a:extLst>
          </a:blip>
          <a:srcRect l="6045" t="11949" r="6875" b="12379"/>
          <a:stretch/>
        </p:blipFill>
        <p:spPr>
          <a:xfrm>
            <a:off x="1772503" y="1924886"/>
            <a:ext cx="8646994" cy="3719261"/>
          </a:xfrm>
          <a:prstGeom prst="rect">
            <a:avLst/>
          </a:prstGeom>
        </p:spPr>
      </p:pic>
      <p:sp>
        <p:nvSpPr>
          <p:cNvPr id="6" name="TextBox 5">
            <a:extLst>
              <a:ext uri="{FF2B5EF4-FFF2-40B4-BE49-F238E27FC236}">
                <a16:creationId xmlns:a16="http://schemas.microsoft.com/office/drawing/2014/main" id="{970680E4-1341-41EE-B21B-3E0B0FB2C61A}"/>
              </a:ext>
            </a:extLst>
          </p:cNvPr>
          <p:cNvSpPr txBox="1"/>
          <p:nvPr/>
        </p:nvSpPr>
        <p:spPr>
          <a:xfrm>
            <a:off x="1596788" y="5835219"/>
            <a:ext cx="9198591" cy="523220"/>
          </a:xfrm>
          <a:prstGeom prst="rect">
            <a:avLst/>
          </a:prstGeom>
          <a:noFill/>
        </p:spPr>
        <p:txBody>
          <a:bodyPr wrap="square" rtlCol="0">
            <a:spAutoFit/>
          </a:bodyPr>
          <a:lstStyle/>
          <a:p>
            <a:pPr algn="ctr"/>
            <a:r>
              <a:rPr lang="en-US" sz="2800" dirty="0"/>
              <a:t>We can’t convert complex number to an another number.</a:t>
            </a:r>
          </a:p>
        </p:txBody>
      </p:sp>
    </p:spTree>
    <p:extLst>
      <p:ext uri="{BB962C8B-B14F-4D97-AF65-F5344CB8AC3E}">
        <p14:creationId xmlns:p14="http://schemas.microsoft.com/office/powerpoint/2010/main" val="187921324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A7BC-EAB5-4D4F-A543-2C6ECACBB858}"/>
              </a:ext>
            </a:extLst>
          </p:cNvPr>
          <p:cNvSpPr>
            <a:spLocks noGrp="1"/>
          </p:cNvSpPr>
          <p:nvPr>
            <p:ph type="title"/>
          </p:nvPr>
        </p:nvSpPr>
        <p:spPr/>
        <p:txBody>
          <a:bodyPr/>
          <a:lstStyle/>
          <a:p>
            <a:pPr algn="ctr"/>
            <a:r>
              <a:rPr lang="en-US" b="1" dirty="0">
                <a:solidFill>
                  <a:schemeClr val="accent1"/>
                </a:solidFill>
                <a:latin typeface="Arial" panose="020B0604020202020204" pitchFamily="34" charset="0"/>
                <a:cs typeface="Arial" panose="020B0604020202020204" pitchFamily="34" charset="0"/>
              </a:rPr>
              <a:t>Python Operators</a:t>
            </a:r>
            <a:endParaRPr lang="en-US" dirty="0"/>
          </a:p>
        </p:txBody>
      </p:sp>
      <p:sp>
        <p:nvSpPr>
          <p:cNvPr id="3" name="Content Placeholder 2">
            <a:extLst>
              <a:ext uri="{FF2B5EF4-FFF2-40B4-BE49-F238E27FC236}">
                <a16:creationId xmlns:a16="http://schemas.microsoft.com/office/drawing/2014/main" id="{75F1789F-FDF9-482B-9AC6-CD075B78F3DF}"/>
              </a:ext>
            </a:extLst>
          </p:cNvPr>
          <p:cNvSpPr>
            <a:spLocks noGrp="1"/>
          </p:cNvSpPr>
          <p:nvPr>
            <p:ph idx="1"/>
          </p:nvPr>
        </p:nvSpPr>
        <p:spPr>
          <a:xfrm>
            <a:off x="838200" y="1690688"/>
            <a:ext cx="10515600" cy="4669169"/>
          </a:xfrm>
        </p:spPr>
        <p:txBody>
          <a:bodyPr/>
          <a:lstStyle/>
          <a:p>
            <a:pPr marL="0" indent="0">
              <a:buNone/>
            </a:pPr>
            <a:r>
              <a:rPr lang="en-US" dirty="0"/>
              <a:t>In Python, There are 7 types of operators. They are –</a:t>
            </a:r>
          </a:p>
          <a:p>
            <a:r>
              <a:rPr lang="en-US" sz="2400" dirty="0"/>
              <a:t>Arithmetic Operators (+, -, *, /, //, %, **)</a:t>
            </a:r>
          </a:p>
          <a:p>
            <a:r>
              <a:rPr lang="en-US" sz="2400" dirty="0"/>
              <a:t>Assignment Operators (=, +=, -=, *=, /=, %=, //=, **=, </a:t>
            </a:r>
            <a:r>
              <a:rPr lang="en-US" sz="2400" dirty="0" err="1"/>
              <a:t>etc</a:t>
            </a:r>
            <a:r>
              <a:rPr lang="en-US" sz="2400" dirty="0"/>
              <a:t>)</a:t>
            </a:r>
          </a:p>
          <a:p>
            <a:r>
              <a:rPr lang="en-US" sz="2400" dirty="0"/>
              <a:t>Comparison Operators (==, !=, &gt;, &gt;=, &lt;, &lt;=)</a:t>
            </a:r>
          </a:p>
          <a:p>
            <a:r>
              <a:rPr lang="en-US" sz="2400" dirty="0"/>
              <a:t>Logical Operators (and, or, not)</a:t>
            </a:r>
          </a:p>
          <a:p>
            <a:r>
              <a:rPr lang="en-US" sz="2400" dirty="0"/>
              <a:t>Identity Operators (is, is not)</a:t>
            </a:r>
          </a:p>
          <a:p>
            <a:r>
              <a:rPr lang="en-US" sz="2400" dirty="0"/>
              <a:t>Membership Operators (in, not in)</a:t>
            </a:r>
          </a:p>
          <a:p>
            <a:r>
              <a:rPr lang="en-US" sz="2400" dirty="0"/>
              <a:t>Bitwise Operators (&amp;, |, ^, ~, &lt;&lt;, &gt;&gt;)</a:t>
            </a:r>
          </a:p>
          <a:p>
            <a:endParaRPr lang="en-US" sz="2400" dirty="0"/>
          </a:p>
          <a:p>
            <a:pPr marL="0" indent="0">
              <a:buNone/>
            </a:pPr>
            <a:r>
              <a:rPr lang="en-US" dirty="0"/>
              <a:t>We will discuss more about operator in the next class.</a:t>
            </a:r>
          </a:p>
        </p:txBody>
      </p:sp>
    </p:spTree>
    <p:extLst>
      <p:ext uri="{BB962C8B-B14F-4D97-AF65-F5344CB8AC3E}">
        <p14:creationId xmlns:p14="http://schemas.microsoft.com/office/powerpoint/2010/main" val="2085314098"/>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B53A-F113-4EB6-BF08-B629D360D0C3}"/>
              </a:ext>
            </a:extLst>
          </p:cNvPr>
          <p:cNvSpPr>
            <a:spLocks noGrp="1"/>
          </p:cNvSpPr>
          <p:nvPr>
            <p:ph type="title"/>
          </p:nvPr>
        </p:nvSpPr>
        <p:spPr>
          <a:xfrm>
            <a:off x="831850" y="2500952"/>
            <a:ext cx="10515600" cy="928048"/>
          </a:xfrm>
        </p:spPr>
        <p:txBody>
          <a:bodyPr/>
          <a:lstStyle/>
          <a:p>
            <a:pPr algn="ctr"/>
            <a:r>
              <a:rPr lang="en-US" b="1" dirty="0">
                <a:solidFill>
                  <a:schemeClr val="accent1"/>
                </a:solidFill>
                <a:latin typeface="Arial" panose="020B0604020202020204" pitchFamily="34" charset="0"/>
                <a:cs typeface="Arial" panose="020B0604020202020204" pitchFamily="34" charset="0"/>
              </a:rPr>
              <a:t>THANK YOU EVERYBODY</a:t>
            </a:r>
          </a:p>
        </p:txBody>
      </p:sp>
      <p:sp>
        <p:nvSpPr>
          <p:cNvPr id="3" name="Text Placeholder 2">
            <a:extLst>
              <a:ext uri="{FF2B5EF4-FFF2-40B4-BE49-F238E27FC236}">
                <a16:creationId xmlns:a16="http://schemas.microsoft.com/office/drawing/2014/main" id="{FBC31E43-4D67-4258-A513-EF8F4537C35F}"/>
              </a:ext>
            </a:extLst>
          </p:cNvPr>
          <p:cNvSpPr>
            <a:spLocks noGrp="1"/>
          </p:cNvSpPr>
          <p:nvPr>
            <p:ph type="body" idx="1"/>
          </p:nvPr>
        </p:nvSpPr>
        <p:spPr/>
        <p:txBody>
          <a:bodyPr>
            <a:normAutofit/>
          </a:bodyPr>
          <a:lstStyle/>
          <a:p>
            <a:pPr algn="ctr"/>
            <a:r>
              <a:rPr lang="en-US" sz="4400" b="1" dirty="0">
                <a:solidFill>
                  <a:schemeClr val="accent5"/>
                </a:solidFill>
              </a:rPr>
              <a:t>Programming is a very interesting addiction, If you can dive into it!</a:t>
            </a:r>
          </a:p>
        </p:txBody>
      </p:sp>
    </p:spTree>
    <p:extLst>
      <p:ext uri="{BB962C8B-B14F-4D97-AF65-F5344CB8AC3E}">
        <p14:creationId xmlns:p14="http://schemas.microsoft.com/office/powerpoint/2010/main" val="18944755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C37E3AE1-4783-4F4A-826F-1ADC659B18FF}"/>
              </a:ext>
            </a:extLst>
          </p:cNvPr>
          <p:cNvSpPr>
            <a:spLocks noGrp="1"/>
          </p:cNvSpPr>
          <p:nvPr>
            <p:ph type="title"/>
          </p:nvPr>
        </p:nvSpPr>
        <p:spPr/>
        <p:txBody>
          <a:bodyPr/>
          <a:lstStyle/>
          <a:p>
            <a:pPr algn="ctr"/>
            <a:r>
              <a:rPr lang="en-US" b="1" dirty="0">
                <a:solidFill>
                  <a:schemeClr val="accent1"/>
                </a:solidFill>
                <a:latin typeface="Arial" panose="020B0604020202020204" pitchFamily="34" charset="0"/>
                <a:cs typeface="Arial" panose="020B0604020202020204" pitchFamily="34" charset="0"/>
              </a:rPr>
              <a:t>Python</a:t>
            </a:r>
          </a:p>
        </p:txBody>
      </p:sp>
      <p:sp>
        <p:nvSpPr>
          <p:cNvPr id="6" name="Content Placeholder 5">
            <a:extLst>
              <a:ext uri="{FF2B5EF4-FFF2-40B4-BE49-F238E27FC236}">
                <a16:creationId xmlns:a16="http://schemas.microsoft.com/office/drawing/2014/main" id="{51338838-E540-43CA-A47C-DDC922829FF1}"/>
              </a:ext>
            </a:extLst>
          </p:cNvPr>
          <p:cNvSpPr>
            <a:spLocks noGrp="1"/>
          </p:cNvSpPr>
          <p:nvPr>
            <p:ph idx="1"/>
          </p:nvPr>
        </p:nvSpPr>
        <p:spPr/>
        <p:txBody>
          <a:bodyPr>
            <a:normAutofit/>
          </a:bodyPr>
          <a:lstStyle/>
          <a:p>
            <a:pPr marL="0" indent="0">
              <a:buNone/>
            </a:pPr>
            <a:r>
              <a:rPr lang="en-US" b="1" dirty="0">
                <a:solidFill>
                  <a:schemeClr val="accent1"/>
                </a:solidFill>
              </a:rPr>
              <a:t>What is Python</a:t>
            </a:r>
          </a:p>
          <a:p>
            <a:pPr marL="0" indent="0">
              <a:buNone/>
            </a:pPr>
            <a:r>
              <a:rPr lang="en-US" sz="2400" dirty="0"/>
              <a:t>Python is a </a:t>
            </a:r>
            <a:r>
              <a:rPr lang="en-US" sz="2400" b="1" dirty="0"/>
              <a:t>High Level, Easier </a:t>
            </a:r>
            <a:r>
              <a:rPr lang="en-US" sz="2400" dirty="0"/>
              <a:t>and </a:t>
            </a:r>
            <a:r>
              <a:rPr lang="en-US" sz="2400" b="1" dirty="0"/>
              <a:t>Object Oriented </a:t>
            </a:r>
            <a:r>
              <a:rPr lang="en-US" sz="2400" dirty="0"/>
              <a:t>Programming Language.</a:t>
            </a:r>
          </a:p>
          <a:p>
            <a:pPr marL="0" indent="0">
              <a:buNone/>
            </a:pPr>
            <a:r>
              <a:rPr lang="en-US" sz="2400" dirty="0"/>
              <a:t>Python was invented by </a:t>
            </a:r>
            <a:r>
              <a:rPr lang="en-US" sz="2400" b="1" dirty="0"/>
              <a:t>Guido van Rossum </a:t>
            </a:r>
            <a:r>
              <a:rPr lang="en-US" sz="2400" dirty="0"/>
              <a:t>in </a:t>
            </a:r>
            <a:r>
              <a:rPr lang="en-US" sz="2400" b="1" dirty="0"/>
              <a:t>1991</a:t>
            </a:r>
            <a:r>
              <a:rPr lang="en-US" sz="2400" dirty="0"/>
              <a:t>.</a:t>
            </a:r>
          </a:p>
          <a:p>
            <a:pPr marL="0" indent="0">
              <a:buNone/>
            </a:pPr>
            <a:endParaRPr lang="en-US" sz="2400" dirty="0"/>
          </a:p>
          <a:p>
            <a:pPr marL="0" indent="0">
              <a:buNone/>
            </a:pPr>
            <a:r>
              <a:rPr lang="en-US" b="1" dirty="0">
                <a:solidFill>
                  <a:schemeClr val="accent1"/>
                </a:solidFill>
              </a:rPr>
              <a:t>Why Python</a:t>
            </a:r>
          </a:p>
          <a:p>
            <a:pPr marL="0" indent="0">
              <a:buNone/>
            </a:pPr>
            <a:r>
              <a:rPr lang="en-US" sz="2400" dirty="0"/>
              <a:t>Python used for –</a:t>
            </a:r>
          </a:p>
          <a:p>
            <a:r>
              <a:rPr lang="en-US" sz="2400" b="1" dirty="0"/>
              <a:t>Backend Web Development</a:t>
            </a:r>
          </a:p>
          <a:p>
            <a:r>
              <a:rPr lang="en-US" sz="2400" b="1" dirty="0"/>
              <a:t>Software Development</a:t>
            </a:r>
          </a:p>
          <a:p>
            <a:r>
              <a:rPr lang="en-US" sz="2400" b="1" dirty="0"/>
              <a:t>Mathematics</a:t>
            </a:r>
            <a:r>
              <a:rPr lang="en-US" sz="2400" dirty="0"/>
              <a:t>, etc.</a:t>
            </a:r>
          </a:p>
          <a:p>
            <a:pPr marL="0" indent="0">
              <a:buNone/>
            </a:pPr>
            <a:endParaRPr lang="en-US" b="1" dirty="0">
              <a:solidFill>
                <a:schemeClr val="accent1"/>
              </a:solidFill>
            </a:endParaRPr>
          </a:p>
        </p:txBody>
      </p:sp>
      <p:pic>
        <p:nvPicPr>
          <p:cNvPr id="5" name="Picture 4">
            <a:extLst>
              <a:ext uri="{FF2B5EF4-FFF2-40B4-BE49-F238E27FC236}">
                <a16:creationId xmlns:a16="http://schemas.microsoft.com/office/drawing/2014/main" id="{1AA2D4A3-5360-4FB8-BA9C-B89F1CAAA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368" y="628140"/>
            <a:ext cx="791228" cy="791228"/>
          </a:xfrm>
          <a:prstGeom prst="rect">
            <a:avLst/>
          </a:prstGeom>
        </p:spPr>
      </p:pic>
      <p:cxnSp>
        <p:nvCxnSpPr>
          <p:cNvPr id="8" name="Straight Connector 7">
            <a:extLst>
              <a:ext uri="{FF2B5EF4-FFF2-40B4-BE49-F238E27FC236}">
                <a16:creationId xmlns:a16="http://schemas.microsoft.com/office/drawing/2014/main" id="{43CB7E94-A0A2-4D0F-9A0F-287DEFBA6CD8}"/>
              </a:ext>
            </a:extLst>
          </p:cNvPr>
          <p:cNvCxnSpPr/>
          <p:nvPr/>
        </p:nvCxnSpPr>
        <p:spPr>
          <a:xfrm>
            <a:off x="889948" y="2292826"/>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6C3DB66-03E8-4390-8A18-55799BA91510}"/>
              </a:ext>
            </a:extLst>
          </p:cNvPr>
          <p:cNvCxnSpPr/>
          <p:nvPr/>
        </p:nvCxnSpPr>
        <p:spPr>
          <a:xfrm>
            <a:off x="905868" y="4164840"/>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77670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D9B3C-055E-4B0B-B20E-719455B5DD67}"/>
              </a:ext>
            </a:extLst>
          </p:cNvPr>
          <p:cNvSpPr>
            <a:spLocks noGrp="1"/>
          </p:cNvSpPr>
          <p:nvPr>
            <p:ph idx="1"/>
          </p:nvPr>
        </p:nvSpPr>
        <p:spPr>
          <a:xfrm>
            <a:off x="838200" y="3016155"/>
            <a:ext cx="10515600" cy="3160808"/>
          </a:xfrm>
        </p:spPr>
        <p:txBody>
          <a:bodyPr/>
          <a:lstStyle/>
          <a:p>
            <a:pPr marL="0" indent="0">
              <a:buNone/>
            </a:pPr>
            <a:r>
              <a:rPr lang="en-US" dirty="0"/>
              <a:t>Python has two major version. They are –</a:t>
            </a:r>
          </a:p>
          <a:p>
            <a:r>
              <a:rPr lang="en-US" b="1" dirty="0"/>
              <a:t>Python 2</a:t>
            </a:r>
          </a:p>
          <a:p>
            <a:r>
              <a:rPr lang="en-US" b="1" dirty="0"/>
              <a:t>Python 3 </a:t>
            </a:r>
            <a:r>
              <a:rPr lang="en-US" dirty="0"/>
              <a:t>(Latest)</a:t>
            </a:r>
          </a:p>
          <a:p>
            <a:endParaRPr lang="en-US" dirty="0"/>
          </a:p>
          <a:p>
            <a:pPr marL="0" indent="0">
              <a:buNone/>
            </a:pPr>
            <a:r>
              <a:rPr lang="en-US" dirty="0"/>
              <a:t>Since, </a:t>
            </a:r>
            <a:r>
              <a:rPr lang="en-US" b="1" dirty="0"/>
              <a:t>Python 3 </a:t>
            </a:r>
            <a:r>
              <a:rPr lang="en-US" dirty="0"/>
              <a:t>is the latest version of python. So, you will learn </a:t>
            </a:r>
            <a:r>
              <a:rPr lang="en-US" b="1" dirty="0"/>
              <a:t>Python 3 </a:t>
            </a:r>
            <a:r>
              <a:rPr lang="en-US" dirty="0"/>
              <a:t>in this class.</a:t>
            </a:r>
          </a:p>
        </p:txBody>
      </p:sp>
      <p:sp>
        <p:nvSpPr>
          <p:cNvPr id="5" name="Title 3">
            <a:extLst>
              <a:ext uri="{FF2B5EF4-FFF2-40B4-BE49-F238E27FC236}">
                <a16:creationId xmlns:a16="http://schemas.microsoft.com/office/drawing/2014/main" id="{953F4F75-D912-4275-8F0F-FFEFB9DCDCD3}"/>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Python Version</a:t>
            </a:r>
          </a:p>
        </p:txBody>
      </p:sp>
      <p:pic>
        <p:nvPicPr>
          <p:cNvPr id="7" name="Picture 6">
            <a:extLst>
              <a:ext uri="{FF2B5EF4-FFF2-40B4-BE49-F238E27FC236}">
                <a16:creationId xmlns:a16="http://schemas.microsoft.com/office/drawing/2014/main" id="{9FF237C8-42DE-43A5-A7E0-237943EFB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813" y="1526642"/>
            <a:ext cx="1154373" cy="1154373"/>
          </a:xfrm>
          <a:prstGeom prst="rect">
            <a:avLst/>
          </a:prstGeom>
        </p:spPr>
      </p:pic>
    </p:spTree>
    <p:extLst>
      <p:ext uri="{BB962C8B-B14F-4D97-AF65-F5344CB8AC3E}">
        <p14:creationId xmlns:p14="http://schemas.microsoft.com/office/powerpoint/2010/main" val="2770295115"/>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p:txBody>
          <a:bodyPr/>
          <a:lstStyle/>
          <a:p>
            <a:pPr marL="0" indent="0">
              <a:buNone/>
            </a:pPr>
            <a:r>
              <a:rPr lang="en-US" dirty="0"/>
              <a:t>If we want to run python in our computer, we need to install python in our system.</a:t>
            </a:r>
          </a:p>
          <a:p>
            <a:r>
              <a:rPr lang="en-US" sz="2400" dirty="0"/>
              <a:t>First of all, we need to check via </a:t>
            </a:r>
            <a:r>
              <a:rPr lang="en-US" sz="2400" dirty="0" err="1"/>
              <a:t>cmd</a:t>
            </a:r>
            <a:r>
              <a:rPr lang="en-US" sz="2400" dirty="0"/>
              <a:t> if python is already installed in our system </a:t>
            </a:r>
            <a:r>
              <a:rPr lang="en-US" sz="2400" dirty="0">
                <a:sym typeface="Wingdings" panose="05000000000000000000" pitchFamily="2" charset="2"/>
              </a:rPr>
              <a:t> </a:t>
            </a:r>
            <a:r>
              <a:rPr lang="en-US" sz="2400" i="1" dirty="0">
                <a:sym typeface="Wingdings" panose="05000000000000000000" pitchFamily="2" charset="2"/>
              </a:rPr>
              <a:t>python - -version</a:t>
            </a:r>
          </a:p>
          <a:p>
            <a:r>
              <a:rPr lang="en-US" sz="2400" dirty="0">
                <a:sym typeface="Wingdings" panose="05000000000000000000" pitchFamily="2" charset="2"/>
              </a:rPr>
              <a:t>If not installed, we need to download python from </a:t>
            </a:r>
            <a:r>
              <a:rPr lang="en-US" sz="2400" b="1" dirty="0">
                <a:solidFill>
                  <a:schemeClr val="accent1"/>
                </a:solidFill>
                <a:sym typeface="Wingdings" panose="05000000000000000000" pitchFamily="2" charset="2"/>
              </a:rPr>
              <a:t>python.org </a:t>
            </a:r>
            <a:r>
              <a:rPr lang="en-US" sz="2400" dirty="0">
                <a:sym typeface="Wingdings" panose="05000000000000000000" pitchFamily="2" charset="2"/>
              </a:rPr>
              <a:t>and install it like other software we install.</a:t>
            </a:r>
          </a:p>
          <a:p>
            <a:r>
              <a:rPr lang="en-US" sz="2400" dirty="0">
                <a:sym typeface="Wingdings" panose="05000000000000000000" pitchFamily="2" charset="2"/>
              </a:rPr>
              <a:t>After installing, we need to make sure that we successfully installed python in our computer via </a:t>
            </a:r>
            <a:r>
              <a:rPr lang="en-US" sz="2400" dirty="0" err="1">
                <a:sym typeface="Wingdings" panose="05000000000000000000" pitchFamily="2" charset="2"/>
              </a:rPr>
              <a:t>cmd</a:t>
            </a:r>
            <a:r>
              <a:rPr lang="en-US" sz="2400" dirty="0">
                <a:sym typeface="Wingdings" panose="05000000000000000000" pitchFamily="2" charset="2"/>
              </a:rPr>
              <a:t>  </a:t>
            </a:r>
            <a:r>
              <a:rPr lang="en-US" sz="2400" i="1" dirty="0">
                <a:sym typeface="Wingdings" panose="05000000000000000000" pitchFamily="2" charset="2"/>
              </a:rPr>
              <a:t>python - -version</a:t>
            </a:r>
          </a:p>
          <a:p>
            <a:r>
              <a:rPr lang="en-US" sz="2400" dirty="0"/>
              <a:t>Done! We complete the python installation in our system. Now time to run python in our system.</a:t>
            </a:r>
          </a:p>
          <a:p>
            <a:endParaRPr lang="en-US" sz="2400" dirty="0"/>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Install Python</a:t>
            </a:r>
          </a:p>
        </p:txBody>
      </p:sp>
    </p:spTree>
    <p:extLst>
      <p:ext uri="{BB962C8B-B14F-4D97-AF65-F5344CB8AC3E}">
        <p14:creationId xmlns:p14="http://schemas.microsoft.com/office/powerpoint/2010/main" val="36715934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p:txBody>
          <a:bodyPr>
            <a:normAutofit lnSpcReduction="10000"/>
          </a:bodyPr>
          <a:lstStyle/>
          <a:p>
            <a:pPr marL="0" indent="0">
              <a:buNone/>
            </a:pPr>
            <a:r>
              <a:rPr lang="en-US" dirty="0"/>
              <a:t>There are several method to write python code and see output in our system. The are –</a:t>
            </a:r>
          </a:p>
          <a:p>
            <a:r>
              <a:rPr lang="en-US" sz="2400" dirty="0"/>
              <a:t>Write python and see output in </a:t>
            </a:r>
            <a:r>
              <a:rPr lang="en-US" sz="2400" b="1" dirty="0"/>
              <a:t>Online Compiler</a:t>
            </a:r>
          </a:p>
          <a:p>
            <a:r>
              <a:rPr lang="en-US" sz="2400" dirty="0"/>
              <a:t>Write python and see output via </a:t>
            </a:r>
            <a:r>
              <a:rPr lang="en-US" sz="2400" b="1" dirty="0"/>
              <a:t>Python IDLE</a:t>
            </a:r>
          </a:p>
          <a:p>
            <a:r>
              <a:rPr lang="en-US" sz="2400" dirty="0"/>
              <a:t>Test python and see output via </a:t>
            </a:r>
            <a:r>
              <a:rPr lang="en-US" sz="2400" b="1" dirty="0"/>
              <a:t>Command Prompt (</a:t>
            </a:r>
            <a:r>
              <a:rPr lang="en-US" sz="2400" b="1" dirty="0" err="1"/>
              <a:t>cmd</a:t>
            </a:r>
            <a:r>
              <a:rPr lang="en-US" sz="2400" b="1" dirty="0"/>
              <a:t>)</a:t>
            </a:r>
          </a:p>
          <a:p>
            <a:r>
              <a:rPr lang="en-US" sz="2400" dirty="0"/>
              <a:t>Write python in </a:t>
            </a:r>
            <a:r>
              <a:rPr lang="en-US" sz="2400" b="1" dirty="0"/>
              <a:t>IDE </a:t>
            </a:r>
            <a:r>
              <a:rPr lang="en-US" sz="2400" dirty="0"/>
              <a:t>and see output via </a:t>
            </a:r>
            <a:r>
              <a:rPr lang="en-US" sz="2400" b="1" dirty="0"/>
              <a:t>Command Prompt (</a:t>
            </a:r>
            <a:r>
              <a:rPr lang="en-US" sz="2400" b="1" dirty="0" err="1"/>
              <a:t>cmd</a:t>
            </a:r>
            <a:r>
              <a:rPr lang="en-US" sz="2400" b="1" dirty="0"/>
              <a:t>)</a:t>
            </a:r>
          </a:p>
          <a:p>
            <a:r>
              <a:rPr lang="en-US" sz="2400" dirty="0"/>
              <a:t>Write python in </a:t>
            </a:r>
            <a:r>
              <a:rPr lang="en-US" sz="2400" b="1" dirty="0"/>
              <a:t>IDE</a:t>
            </a:r>
            <a:r>
              <a:rPr lang="en-US" sz="2400" dirty="0"/>
              <a:t> and see output via </a:t>
            </a:r>
            <a:r>
              <a:rPr lang="en-US" sz="2400" b="1" dirty="0"/>
              <a:t>IDE Extension</a:t>
            </a:r>
          </a:p>
          <a:p>
            <a:endParaRPr lang="en-US" sz="2400" b="1" dirty="0"/>
          </a:p>
          <a:p>
            <a:pPr marL="0" indent="0">
              <a:buNone/>
            </a:pPr>
            <a:r>
              <a:rPr lang="en-US" dirty="0"/>
              <a:t>We will use last one or, two method to write python and see it’s output.</a:t>
            </a:r>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Run Python</a:t>
            </a:r>
          </a:p>
        </p:txBody>
      </p:sp>
    </p:spTree>
    <p:extLst>
      <p:ext uri="{BB962C8B-B14F-4D97-AF65-F5344CB8AC3E}">
        <p14:creationId xmlns:p14="http://schemas.microsoft.com/office/powerpoint/2010/main" val="227256491"/>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p:txBody>
          <a:bodyPr>
            <a:normAutofit/>
          </a:bodyPr>
          <a:lstStyle/>
          <a:p>
            <a:pPr marL="0" indent="0">
              <a:buNone/>
            </a:pPr>
            <a:r>
              <a:rPr lang="en-US" dirty="0"/>
              <a:t>In the last slide, we saw 5 method to write python and see output. Now, we are going to see the process of 4th method of write python and see output. To write python and  see it’s output – </a:t>
            </a:r>
          </a:p>
          <a:p>
            <a:r>
              <a:rPr lang="en-US" sz="2400" dirty="0"/>
              <a:t>First we need to open a project file and create a .</a:t>
            </a:r>
            <a:r>
              <a:rPr lang="en-US" sz="2400" dirty="0" err="1"/>
              <a:t>py</a:t>
            </a:r>
            <a:r>
              <a:rPr lang="en-US" sz="2400" dirty="0"/>
              <a:t> file inside it.</a:t>
            </a:r>
          </a:p>
          <a:p>
            <a:r>
              <a:rPr lang="en-US" sz="2400" dirty="0"/>
              <a:t>Then we need to open the project file in our IDE.</a:t>
            </a:r>
          </a:p>
          <a:p>
            <a:r>
              <a:rPr lang="en-US" sz="2400" dirty="0"/>
              <a:t>Write some code in .</a:t>
            </a:r>
            <a:r>
              <a:rPr lang="en-US" sz="2400" dirty="0" err="1"/>
              <a:t>py</a:t>
            </a:r>
            <a:r>
              <a:rPr lang="en-US" sz="2400" dirty="0"/>
              <a:t> file.</a:t>
            </a:r>
          </a:p>
          <a:p>
            <a:r>
              <a:rPr lang="en-US" sz="2400" dirty="0"/>
              <a:t>Then to see it’s output, we need to open </a:t>
            </a:r>
            <a:r>
              <a:rPr lang="en-US" sz="2400" dirty="0" err="1"/>
              <a:t>cmd</a:t>
            </a:r>
            <a:r>
              <a:rPr lang="en-US" sz="2400" dirty="0"/>
              <a:t> from the same directory where the .</a:t>
            </a:r>
            <a:r>
              <a:rPr lang="en-US" sz="2400" dirty="0" err="1"/>
              <a:t>py</a:t>
            </a:r>
            <a:r>
              <a:rPr lang="en-US" sz="2400" dirty="0"/>
              <a:t> file located.</a:t>
            </a:r>
          </a:p>
          <a:p>
            <a:r>
              <a:rPr lang="en-US" sz="2400" dirty="0"/>
              <a:t>Then write command to see it’s output. </a:t>
            </a:r>
            <a:r>
              <a:rPr lang="en-US" sz="2400" dirty="0">
                <a:sym typeface="Wingdings" panose="05000000000000000000" pitchFamily="2" charset="2"/>
              </a:rPr>
              <a:t> python .</a:t>
            </a:r>
            <a:r>
              <a:rPr lang="en-US" sz="2400" dirty="0" err="1">
                <a:sym typeface="Wingdings" panose="05000000000000000000" pitchFamily="2" charset="2"/>
              </a:rPr>
              <a:t>py</a:t>
            </a:r>
            <a:endParaRPr lang="en-US" sz="2400" dirty="0">
              <a:sym typeface="Wingdings" panose="05000000000000000000" pitchFamily="2" charset="2"/>
            </a:endParaRPr>
          </a:p>
          <a:p>
            <a:r>
              <a:rPr lang="en-US" sz="2400" dirty="0">
                <a:sym typeface="Wingdings" panose="05000000000000000000" pitchFamily="2" charset="2"/>
              </a:rPr>
              <a:t>Hurray! Now we can how to write python code professionally and see it’s output.</a:t>
            </a:r>
            <a:endParaRPr lang="en-US" sz="2400" dirty="0"/>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Write Python and See Output</a:t>
            </a:r>
          </a:p>
        </p:txBody>
      </p:sp>
    </p:spTree>
    <p:extLst>
      <p:ext uri="{BB962C8B-B14F-4D97-AF65-F5344CB8AC3E}">
        <p14:creationId xmlns:p14="http://schemas.microsoft.com/office/powerpoint/2010/main" val="18572353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a:xfrm>
            <a:off x="838200" y="3313233"/>
            <a:ext cx="10515600" cy="2555304"/>
          </a:xfrm>
        </p:spPr>
        <p:txBody>
          <a:bodyPr>
            <a:normAutofit/>
          </a:bodyPr>
          <a:lstStyle/>
          <a:p>
            <a:pPr marL="0" indent="0">
              <a:buNone/>
            </a:pPr>
            <a:r>
              <a:rPr lang="en-US" dirty="0"/>
              <a:t>Now it’s time to learn python 3!</a:t>
            </a:r>
          </a:p>
          <a:p>
            <a:pPr marL="0" indent="0">
              <a:buNone/>
            </a:pPr>
            <a:r>
              <a:rPr lang="en-US" b="1" dirty="0">
                <a:solidFill>
                  <a:schemeClr val="accent1"/>
                </a:solidFill>
              </a:rPr>
              <a:t>print()</a:t>
            </a:r>
          </a:p>
          <a:p>
            <a:pPr marL="0" indent="0">
              <a:buNone/>
            </a:pPr>
            <a:r>
              <a:rPr lang="en-US" sz="2400" dirty="0"/>
              <a:t>To see output in python, we must need to use </a:t>
            </a:r>
            <a:r>
              <a:rPr lang="en-US" sz="2400" b="1" dirty="0"/>
              <a:t>print() </a:t>
            </a:r>
            <a:r>
              <a:rPr lang="en-US" sz="2400" dirty="0"/>
              <a:t>method. Else, we can’t see output. Whatever we put inside the </a:t>
            </a:r>
            <a:r>
              <a:rPr lang="en-US" sz="2400" b="1" dirty="0"/>
              <a:t>parenthesis </a:t>
            </a:r>
            <a:r>
              <a:rPr lang="en-US" sz="2400" dirty="0"/>
              <a:t>of the </a:t>
            </a:r>
            <a:r>
              <a:rPr lang="en-US" sz="2400" b="1" dirty="0"/>
              <a:t>print() </a:t>
            </a:r>
            <a:r>
              <a:rPr lang="en-US" sz="2400" dirty="0"/>
              <a:t>method, it will be printed.</a:t>
            </a:r>
          </a:p>
          <a:p>
            <a:pPr marL="0" indent="0">
              <a:buNone/>
            </a:pPr>
            <a:endParaRPr lang="en-US" sz="2400" b="1" dirty="0"/>
          </a:p>
          <a:p>
            <a:pPr marL="0" indent="0">
              <a:buNone/>
            </a:pPr>
            <a:endParaRPr lang="en-US" b="1" dirty="0">
              <a:solidFill>
                <a:schemeClr val="accent1"/>
              </a:solidFill>
            </a:endParaRPr>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Python 3</a:t>
            </a:r>
          </a:p>
        </p:txBody>
      </p:sp>
      <p:cxnSp>
        <p:nvCxnSpPr>
          <p:cNvPr id="5" name="Straight Connector 4">
            <a:extLst>
              <a:ext uri="{FF2B5EF4-FFF2-40B4-BE49-F238E27FC236}">
                <a16:creationId xmlns:a16="http://schemas.microsoft.com/office/drawing/2014/main" id="{61326BA5-B8D4-4C1B-8524-F780F99E832A}"/>
              </a:ext>
            </a:extLst>
          </p:cNvPr>
          <p:cNvCxnSpPr>
            <a:cxnSpLocks/>
          </p:cNvCxnSpPr>
          <p:nvPr/>
        </p:nvCxnSpPr>
        <p:spPr>
          <a:xfrm>
            <a:off x="862652" y="4326346"/>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FD39D9B-4AC7-4031-A197-2E67B991F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392" y="1501254"/>
            <a:ext cx="1454624" cy="1454624"/>
          </a:xfrm>
          <a:prstGeom prst="rect">
            <a:avLst/>
          </a:prstGeom>
        </p:spPr>
      </p:pic>
    </p:spTree>
    <p:extLst>
      <p:ext uri="{BB962C8B-B14F-4D97-AF65-F5344CB8AC3E}">
        <p14:creationId xmlns:p14="http://schemas.microsoft.com/office/powerpoint/2010/main" val="1832370058"/>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a:xfrm>
            <a:off x="838200" y="1827166"/>
            <a:ext cx="10515600" cy="4486275"/>
          </a:xfrm>
        </p:spPr>
        <p:txBody>
          <a:bodyPr>
            <a:normAutofit lnSpcReduction="10000"/>
          </a:bodyPr>
          <a:lstStyle/>
          <a:p>
            <a:pPr marL="0" indent="0">
              <a:buNone/>
            </a:pPr>
            <a:r>
              <a:rPr lang="en-US" dirty="0"/>
              <a:t>When we write long amount of code, it becomes difficult for us to understand that what we do in where. Python comment can help us there. Python Comment are not executable.</a:t>
            </a:r>
          </a:p>
          <a:p>
            <a:pPr marL="0" indent="0">
              <a:buNone/>
            </a:pPr>
            <a:r>
              <a:rPr lang="en-US" dirty="0"/>
              <a:t>Python Comment is used for – </a:t>
            </a:r>
          </a:p>
          <a:p>
            <a:r>
              <a:rPr lang="en-US" sz="2400" dirty="0"/>
              <a:t>To understand code what we do where</a:t>
            </a:r>
          </a:p>
          <a:p>
            <a:r>
              <a:rPr lang="en-US" sz="2400" dirty="0"/>
              <a:t>To stop execute code</a:t>
            </a:r>
          </a:p>
          <a:p>
            <a:endParaRPr lang="en-US" sz="2400" dirty="0"/>
          </a:p>
          <a:p>
            <a:pPr marL="0" indent="0">
              <a:buNone/>
            </a:pPr>
            <a:r>
              <a:rPr lang="en-US" dirty="0"/>
              <a:t>We can use two types of comment in python. They are –</a:t>
            </a:r>
          </a:p>
          <a:p>
            <a:r>
              <a:rPr lang="en-US" sz="2400" dirty="0"/>
              <a:t>Single Line Comment</a:t>
            </a:r>
          </a:p>
          <a:p>
            <a:r>
              <a:rPr lang="en-US" sz="2400" dirty="0"/>
              <a:t>Multiline Comment </a:t>
            </a:r>
            <a:r>
              <a:rPr lang="en-US" sz="2000" i="1" dirty="0"/>
              <a:t>(It can done within two way)</a:t>
            </a:r>
            <a:endParaRPr lang="en-US" sz="2400" i="1" dirty="0"/>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Python Comment</a:t>
            </a:r>
          </a:p>
        </p:txBody>
      </p:sp>
    </p:spTree>
    <p:extLst>
      <p:ext uri="{BB962C8B-B14F-4D97-AF65-F5344CB8AC3E}">
        <p14:creationId xmlns:p14="http://schemas.microsoft.com/office/powerpoint/2010/main" val="344788162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8A0FA-9BEC-4078-8472-B605847F3ED8}"/>
              </a:ext>
            </a:extLst>
          </p:cNvPr>
          <p:cNvSpPr>
            <a:spLocks noGrp="1"/>
          </p:cNvSpPr>
          <p:nvPr>
            <p:ph idx="1"/>
          </p:nvPr>
        </p:nvSpPr>
        <p:spPr/>
        <p:txBody>
          <a:bodyPr>
            <a:normAutofit/>
          </a:bodyPr>
          <a:lstStyle/>
          <a:p>
            <a:pPr marL="0" indent="0">
              <a:buNone/>
            </a:pPr>
            <a:r>
              <a:rPr lang="en-US" dirty="0"/>
              <a:t>Variables are used for store any types of data in python. It has a similarity with math.</a:t>
            </a:r>
            <a:endParaRPr lang="en-US" sz="3200" dirty="0"/>
          </a:p>
          <a:p>
            <a:pPr marL="0" indent="0">
              <a:buNone/>
            </a:pPr>
            <a:r>
              <a:rPr lang="en-US" b="1" dirty="0">
                <a:solidFill>
                  <a:schemeClr val="accent1"/>
                </a:solidFill>
              </a:rPr>
              <a:t>Declare Variable</a:t>
            </a:r>
            <a:endParaRPr lang="en-US" sz="2400" dirty="0"/>
          </a:p>
          <a:p>
            <a:r>
              <a:rPr lang="en-US" sz="2400" dirty="0"/>
              <a:t>name = “Himel”</a:t>
            </a:r>
          </a:p>
          <a:p>
            <a:r>
              <a:rPr lang="en-US" sz="2400" dirty="0">
                <a:ln w="0"/>
                <a:solidFill>
                  <a:srgbClr val="FF0000"/>
                </a:solidFill>
                <a:effectLst>
                  <a:outerShdw blurRad="38100" dist="19050" dir="2700000" algn="tl" rotWithShape="0">
                    <a:schemeClr val="dk1">
                      <a:alpha val="40000"/>
                    </a:schemeClr>
                  </a:outerShdw>
                </a:effectLst>
              </a:rPr>
              <a:t>name</a:t>
            </a:r>
            <a:r>
              <a:rPr lang="en-US" sz="2400" dirty="0"/>
              <a:t>, </a:t>
            </a:r>
            <a:r>
              <a:rPr lang="en-US" sz="2400" dirty="0">
                <a:ln w="0"/>
                <a:solidFill>
                  <a:srgbClr val="002060"/>
                </a:solidFill>
                <a:effectLst>
                  <a:outerShdw blurRad="38100" dist="19050" dir="2700000" algn="tl" rotWithShape="0">
                    <a:schemeClr val="dk1">
                      <a:alpha val="40000"/>
                    </a:schemeClr>
                  </a:outerShdw>
                </a:effectLst>
              </a:rPr>
              <a:t>age</a:t>
            </a:r>
            <a:r>
              <a:rPr lang="en-US" sz="2400" dirty="0"/>
              <a:t>, </a:t>
            </a:r>
            <a:r>
              <a:rPr lang="en-US" sz="2400" dirty="0" err="1">
                <a:ln w="0"/>
                <a:solidFill>
                  <a:schemeClr val="accent6">
                    <a:lumMod val="50000"/>
                  </a:schemeClr>
                </a:solidFill>
                <a:effectLst>
                  <a:outerShdw blurRad="38100" dist="19050" dir="2700000" algn="tl" rotWithShape="0">
                    <a:schemeClr val="dk1">
                      <a:alpha val="40000"/>
                    </a:schemeClr>
                  </a:outerShdw>
                </a:effectLst>
              </a:rPr>
              <a:t>friend_list</a:t>
            </a:r>
            <a:r>
              <a:rPr lang="en-US" sz="2400" dirty="0">
                <a:ln w="0"/>
                <a:solidFill>
                  <a:schemeClr val="accent6">
                    <a:lumMod val="50000"/>
                  </a:schemeClr>
                </a:solidFill>
                <a:effectLst>
                  <a:outerShdw blurRad="38100" dist="19050" dir="2700000" algn="tl" rotWithShape="0">
                    <a:schemeClr val="dk1">
                      <a:alpha val="40000"/>
                    </a:schemeClr>
                  </a:outerShdw>
                </a:effectLst>
              </a:rPr>
              <a:t> </a:t>
            </a:r>
            <a:r>
              <a:rPr lang="en-US" sz="2400" dirty="0"/>
              <a:t>= </a:t>
            </a:r>
            <a:r>
              <a:rPr lang="en-US" sz="2400" dirty="0">
                <a:ln w="0"/>
                <a:solidFill>
                  <a:srgbClr val="FF0000"/>
                </a:solidFill>
                <a:effectLst>
                  <a:outerShdw blurRad="38100" dist="19050" dir="2700000" algn="tl" rotWithShape="0">
                    <a:schemeClr val="dk1">
                      <a:alpha val="40000"/>
                    </a:schemeClr>
                  </a:outerShdw>
                </a:effectLst>
              </a:rPr>
              <a:t>“Ashik”</a:t>
            </a:r>
            <a:r>
              <a:rPr lang="en-US" sz="2400" dirty="0"/>
              <a:t>, </a:t>
            </a:r>
            <a:r>
              <a:rPr lang="en-US" sz="2400" b="1" dirty="0">
                <a:ln w="0"/>
                <a:solidFill>
                  <a:srgbClr val="002060"/>
                </a:solidFill>
                <a:effectLst>
                  <a:outerShdw blurRad="38100" dist="19050" dir="2700000" algn="tl" rotWithShape="0">
                    <a:schemeClr val="dk1">
                      <a:alpha val="40000"/>
                    </a:schemeClr>
                  </a:outerShdw>
                </a:effectLst>
              </a:rPr>
              <a:t>20</a:t>
            </a:r>
            <a:r>
              <a:rPr lang="en-US" sz="2400" dirty="0"/>
              <a:t>, </a:t>
            </a:r>
            <a:r>
              <a:rPr lang="en-US" sz="2400" dirty="0">
                <a:ln w="0"/>
                <a:solidFill>
                  <a:schemeClr val="accent6">
                    <a:lumMod val="50000"/>
                  </a:schemeClr>
                </a:solidFill>
                <a:effectLst>
                  <a:outerShdw blurRad="38100" dist="19050" dir="2700000" algn="tl" rotWithShape="0">
                    <a:schemeClr val="dk1">
                      <a:alpha val="40000"/>
                    </a:schemeClr>
                  </a:outerShdw>
                </a:effectLst>
              </a:rPr>
              <a:t>[“</a:t>
            </a:r>
            <a:r>
              <a:rPr lang="en-US" sz="2400" dirty="0" err="1">
                <a:ln w="0"/>
                <a:solidFill>
                  <a:schemeClr val="accent6">
                    <a:lumMod val="50000"/>
                  </a:schemeClr>
                </a:solidFill>
                <a:effectLst>
                  <a:outerShdw blurRad="38100" dist="19050" dir="2700000" algn="tl" rotWithShape="0">
                    <a:schemeClr val="dk1">
                      <a:alpha val="40000"/>
                    </a:schemeClr>
                  </a:outerShdw>
                </a:effectLst>
              </a:rPr>
              <a:t>Shimul</a:t>
            </a:r>
            <a:r>
              <a:rPr lang="en-US" sz="2400" dirty="0">
                <a:ln w="0"/>
                <a:solidFill>
                  <a:schemeClr val="accent6">
                    <a:lumMod val="50000"/>
                  </a:schemeClr>
                </a:solidFill>
                <a:effectLst>
                  <a:outerShdw blurRad="38100" dist="19050" dir="2700000" algn="tl" rotWithShape="0">
                    <a:schemeClr val="dk1">
                      <a:alpha val="40000"/>
                    </a:schemeClr>
                  </a:outerShdw>
                </a:effectLst>
              </a:rPr>
              <a:t>”, “</a:t>
            </a:r>
            <a:r>
              <a:rPr lang="en-US" sz="2400" dirty="0" err="1">
                <a:ln w="0"/>
                <a:solidFill>
                  <a:schemeClr val="accent6">
                    <a:lumMod val="50000"/>
                  </a:schemeClr>
                </a:solidFill>
                <a:effectLst>
                  <a:outerShdw blurRad="38100" dist="19050" dir="2700000" algn="tl" rotWithShape="0">
                    <a:schemeClr val="dk1">
                      <a:alpha val="40000"/>
                    </a:schemeClr>
                  </a:outerShdw>
                </a:effectLst>
              </a:rPr>
              <a:t>Sakib</a:t>
            </a:r>
            <a:r>
              <a:rPr lang="en-US" sz="2400" dirty="0">
                <a:ln w="0"/>
                <a:solidFill>
                  <a:schemeClr val="accent6">
                    <a:lumMod val="50000"/>
                  </a:schemeClr>
                </a:solidFill>
                <a:effectLst>
                  <a:outerShdw blurRad="38100" dist="19050" dir="2700000" algn="tl" rotWithShape="0">
                    <a:schemeClr val="dk1">
                      <a:alpha val="40000"/>
                    </a:schemeClr>
                  </a:outerShdw>
                </a:effectLst>
              </a:rPr>
              <a:t>”, “Al-amin”]</a:t>
            </a:r>
            <a:endParaRPr lang="en-US" sz="2400" dirty="0">
              <a:solidFill>
                <a:schemeClr val="accent6">
                  <a:lumMod val="50000"/>
                </a:schemeClr>
              </a:solidFill>
            </a:endParaRPr>
          </a:p>
          <a:p>
            <a:r>
              <a:rPr lang="en-US" sz="2400" dirty="0">
                <a:ln w="0"/>
                <a:solidFill>
                  <a:srgbClr val="FF0000"/>
                </a:solidFill>
                <a:effectLst>
                  <a:outerShdw blurRad="38100" dist="19050" dir="2700000" algn="tl" rotWithShape="0">
                    <a:schemeClr val="dk1">
                      <a:alpha val="40000"/>
                    </a:schemeClr>
                  </a:outerShdw>
                </a:effectLst>
              </a:rPr>
              <a:t>name</a:t>
            </a:r>
            <a:r>
              <a:rPr lang="en-US" sz="2400" dirty="0"/>
              <a:t> = </a:t>
            </a:r>
            <a:r>
              <a:rPr lang="en-US" sz="2400" dirty="0" err="1">
                <a:ln w="0"/>
                <a:solidFill>
                  <a:srgbClr val="FF0000"/>
                </a:solidFill>
                <a:effectLst>
                  <a:outerShdw blurRad="38100" dist="19050" dir="2700000" algn="tl" rotWithShape="0">
                    <a:schemeClr val="dk1">
                      <a:alpha val="40000"/>
                    </a:schemeClr>
                  </a:outerShdw>
                </a:effectLst>
              </a:rPr>
              <a:t>short_name</a:t>
            </a:r>
            <a:r>
              <a:rPr lang="en-US" sz="2400" dirty="0"/>
              <a:t> = </a:t>
            </a:r>
            <a:r>
              <a:rPr lang="en-US" sz="2400" dirty="0" err="1">
                <a:ln w="0"/>
                <a:solidFill>
                  <a:srgbClr val="FF0000"/>
                </a:solidFill>
                <a:effectLst>
                  <a:outerShdw blurRad="38100" dist="19050" dir="2700000" algn="tl" rotWithShape="0">
                    <a:schemeClr val="dk1">
                      <a:alpha val="40000"/>
                    </a:schemeClr>
                  </a:outerShdw>
                </a:effectLst>
              </a:rPr>
              <a:t>nick_name</a:t>
            </a:r>
            <a:r>
              <a:rPr lang="en-US" sz="2400" dirty="0"/>
              <a:t> = </a:t>
            </a:r>
            <a:r>
              <a:rPr lang="en-US" sz="2400" dirty="0">
                <a:ln w="0"/>
                <a:solidFill>
                  <a:srgbClr val="FF0000"/>
                </a:solidFill>
                <a:effectLst>
                  <a:outerShdw blurRad="38100" dist="19050" dir="2700000" algn="tl" rotWithShape="0">
                    <a:schemeClr val="dk1">
                      <a:alpha val="40000"/>
                    </a:schemeClr>
                  </a:outerShdw>
                </a:effectLst>
              </a:rPr>
              <a:t>“Himel”</a:t>
            </a:r>
          </a:p>
          <a:p>
            <a:pPr marL="0" indent="0">
              <a:buNone/>
            </a:pPr>
            <a:r>
              <a:rPr lang="en-US" b="1" dirty="0">
                <a:solidFill>
                  <a:schemeClr val="accent1"/>
                </a:solidFill>
              </a:rPr>
              <a:t>Print Variable</a:t>
            </a:r>
          </a:p>
          <a:p>
            <a:r>
              <a:rPr lang="en-US" sz="2400" dirty="0"/>
              <a:t>print(name, age, </a:t>
            </a:r>
            <a:r>
              <a:rPr lang="en-US" sz="2400" dirty="0" err="1"/>
              <a:t>friend_list</a:t>
            </a:r>
            <a:r>
              <a:rPr lang="en-US" sz="2400" dirty="0"/>
              <a:t>)</a:t>
            </a:r>
          </a:p>
          <a:p>
            <a:r>
              <a:rPr lang="en-US" sz="2400" dirty="0"/>
              <a:t>print(name + age + </a:t>
            </a:r>
            <a:r>
              <a:rPr lang="en-US" sz="2400" dirty="0" err="1"/>
              <a:t>friend_list</a:t>
            </a:r>
            <a:r>
              <a:rPr lang="en-US" sz="2400" dirty="0"/>
              <a:t>) </a:t>
            </a:r>
            <a:r>
              <a:rPr lang="en-US" sz="2000" i="1" dirty="0"/>
              <a:t>[This will occurs an error!]</a:t>
            </a:r>
            <a:endParaRPr lang="en-US" sz="2400" i="1" dirty="0"/>
          </a:p>
        </p:txBody>
      </p:sp>
      <p:sp>
        <p:nvSpPr>
          <p:cNvPr id="4" name="Title 3">
            <a:extLst>
              <a:ext uri="{FF2B5EF4-FFF2-40B4-BE49-F238E27FC236}">
                <a16:creationId xmlns:a16="http://schemas.microsoft.com/office/drawing/2014/main" id="{925BE207-EADA-423B-A21F-BEBBBCAADAE8}"/>
              </a:ext>
            </a:extLst>
          </p:cNvPr>
          <p:cNvSpPr>
            <a:spLocks noGrp="1"/>
          </p:cNvSpPr>
          <p:nvPr>
            <p:ph type="title"/>
          </p:nvPr>
        </p:nvSpPr>
        <p:spPr>
          <a:xfrm>
            <a:off x="838200" y="365125"/>
            <a:ext cx="10515600" cy="1325563"/>
          </a:xfrm>
        </p:spPr>
        <p:txBody>
          <a:bodyPr/>
          <a:lstStyle/>
          <a:p>
            <a:pPr algn="ctr"/>
            <a:r>
              <a:rPr lang="en-US" b="1" dirty="0">
                <a:solidFill>
                  <a:schemeClr val="accent1"/>
                </a:solidFill>
                <a:latin typeface="Arial" panose="020B0604020202020204" pitchFamily="34" charset="0"/>
                <a:cs typeface="Arial" panose="020B0604020202020204" pitchFamily="34" charset="0"/>
              </a:rPr>
              <a:t>Python Variables</a:t>
            </a:r>
          </a:p>
        </p:txBody>
      </p:sp>
      <p:cxnSp>
        <p:nvCxnSpPr>
          <p:cNvPr id="5" name="Straight Connector 4">
            <a:extLst>
              <a:ext uri="{FF2B5EF4-FFF2-40B4-BE49-F238E27FC236}">
                <a16:creationId xmlns:a16="http://schemas.microsoft.com/office/drawing/2014/main" id="{8E815CA6-DDB5-437D-A995-ABFF1E4F0529}"/>
              </a:ext>
            </a:extLst>
          </p:cNvPr>
          <p:cNvCxnSpPr/>
          <p:nvPr/>
        </p:nvCxnSpPr>
        <p:spPr>
          <a:xfrm>
            <a:off x="865496" y="3166277"/>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6EFEBD8-6303-40F9-A282-F27E7CD299AF}"/>
              </a:ext>
            </a:extLst>
          </p:cNvPr>
          <p:cNvCxnSpPr/>
          <p:nvPr/>
        </p:nvCxnSpPr>
        <p:spPr>
          <a:xfrm>
            <a:off x="867768" y="5051944"/>
            <a:ext cx="1041210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841888"/>
      </p:ext>
    </p:extLst>
  </p:cSld>
  <p:clrMapOvr>
    <a:masterClrMapping/>
  </p:clrMapOvr>
  <p:transition spd="slow">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1093</Words>
  <Application>Microsoft Office PowerPoint</Application>
  <PresentationFormat>Widescreen</PresentationFormat>
  <Paragraphs>120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HELLO EVERYBODY</vt:lpstr>
      <vt:lpstr>Python</vt:lpstr>
      <vt:lpstr>Python Version</vt:lpstr>
      <vt:lpstr>Install Python</vt:lpstr>
      <vt:lpstr>Run Python</vt:lpstr>
      <vt:lpstr>Write Python and See Output</vt:lpstr>
      <vt:lpstr>Python 3</vt:lpstr>
      <vt:lpstr>Python Comment</vt:lpstr>
      <vt:lpstr>Python Variables</vt:lpstr>
      <vt:lpstr>Rules for Declaring Variable</vt:lpstr>
      <vt:lpstr>Rules for Declaring Variable</vt:lpstr>
      <vt:lpstr>Python Data Types</vt:lpstr>
      <vt:lpstr>Python Data Types</vt:lpstr>
      <vt:lpstr>Casting</vt:lpstr>
      <vt:lpstr>Convert Type of a Data via Casting</vt:lpstr>
      <vt:lpstr>Python Operators</vt:lpstr>
      <vt:lpstr>THANK YOU EVERYBODY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EVERYBODY</dc:title>
  <dc:creator>Ashikujjaman Himel</dc:creator>
  <cp:lastModifiedBy>Ashikujjaman Himel</cp:lastModifiedBy>
  <cp:revision>48</cp:revision>
  <dcterms:created xsi:type="dcterms:W3CDTF">2022-06-03T07:42:58Z</dcterms:created>
  <dcterms:modified xsi:type="dcterms:W3CDTF">2022-06-03T13:18:40Z</dcterms:modified>
</cp:coreProperties>
</file>