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6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9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1"/>
  </p:sldMasterIdLst>
  <p:notesMasterIdLst>
    <p:notesMasterId r:id="rId17"/>
  </p:notesMasterIdLst>
  <p:sldIdLst>
    <p:sldId id="822" r:id="rId2"/>
    <p:sldId id="823" r:id="rId3"/>
    <p:sldId id="857" r:id="rId4"/>
    <p:sldId id="858" r:id="rId5"/>
    <p:sldId id="849" r:id="rId6"/>
    <p:sldId id="856" r:id="rId7"/>
    <p:sldId id="850" r:id="rId8"/>
    <p:sldId id="859" r:id="rId9"/>
    <p:sldId id="851" r:id="rId10"/>
    <p:sldId id="862" r:id="rId11"/>
    <p:sldId id="864" r:id="rId12"/>
    <p:sldId id="852" r:id="rId13"/>
    <p:sldId id="863" r:id="rId14"/>
    <p:sldId id="861" r:id="rId15"/>
    <p:sldId id="855" r:id="rId16"/>
  </p:sldIdLst>
  <p:sldSz cx="9906000" cy="6858000" type="A4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E331CE-6BAC-48D9-B497-33744DF00B5C}">
          <p14:sldIdLst>
            <p14:sldId id="822"/>
            <p14:sldId id="823"/>
            <p14:sldId id="857"/>
            <p14:sldId id="858"/>
            <p14:sldId id="849"/>
            <p14:sldId id="856"/>
            <p14:sldId id="850"/>
            <p14:sldId id="859"/>
            <p14:sldId id="851"/>
            <p14:sldId id="862"/>
            <p14:sldId id="864"/>
            <p14:sldId id="852"/>
            <p14:sldId id="863"/>
            <p14:sldId id="861"/>
            <p14:sldId id="8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37">
          <p15:clr>
            <a:srgbClr val="A4A3A4"/>
          </p15:clr>
        </p15:guide>
        <p15:guide id="2" orient="horz" pos="63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139">
          <p15:clr>
            <a:srgbClr val="A4A3A4"/>
          </p15:clr>
        </p15:guide>
        <p15:guide id="5" pos="184">
          <p15:clr>
            <a:srgbClr val="A4A3A4"/>
          </p15:clr>
        </p15:guide>
        <p15:guide id="6" pos="6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CED"/>
    <a:srgbClr val="8F8F8F"/>
    <a:srgbClr val="066BB0"/>
    <a:srgbClr val="FFFFCC"/>
    <a:srgbClr val="F3CF74"/>
    <a:srgbClr val="F18917"/>
    <a:srgbClr val="BFBFBF"/>
    <a:srgbClr val="BA9CC5"/>
    <a:srgbClr val="D26308"/>
    <a:srgbClr val="EFB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8" autoAdjust="0"/>
    <p:restoredTop sz="97441" autoAdjust="0"/>
  </p:normalViewPr>
  <p:slideViewPr>
    <p:cSldViewPr snapToGrid="0" snapToObjects="1">
      <p:cViewPr varScale="1">
        <p:scale>
          <a:sx n="116" d="100"/>
          <a:sy n="116" d="100"/>
        </p:scale>
        <p:origin x="1086" y="108"/>
      </p:cViewPr>
      <p:guideLst>
        <p:guide orient="horz" pos="4237"/>
        <p:guide orient="horz" pos="630"/>
        <p:guide orient="horz" pos="2161"/>
        <p:guide pos="3139"/>
        <p:guide pos="184"/>
        <p:guide pos="6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Best AMS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Sheet1!$B$4:$F$4</c:f>
              <c:numCache>
                <c:formatCode>General</c:formatCode>
                <c:ptCount val="5"/>
                <c:pt idx="0">
                  <c:v>0.59</c:v>
                </c:pt>
                <c:pt idx="1">
                  <c:v>0.59</c:v>
                </c:pt>
                <c:pt idx="2">
                  <c:v>0.59</c:v>
                </c:pt>
                <c:pt idx="3">
                  <c:v>0.59</c:v>
                </c:pt>
                <c:pt idx="4">
                  <c:v>0.59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822016"/>
        <c:axId val="399949576"/>
      </c:barChart>
      <c:catAx>
        <c:axId val="397822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949576"/>
        <c:crosses val="autoZero"/>
        <c:auto val="1"/>
        <c:lblAlgn val="ctr"/>
        <c:lblOffset val="100"/>
        <c:noMultiLvlLbl val="0"/>
      </c:catAx>
      <c:valAx>
        <c:axId val="39994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2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49D0-A891-461E-B94C-70BB503142AE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39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0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0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2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range 2">
    <p:bg>
      <p:bgPr>
        <a:solidFill>
          <a:srgbClr val="EFB6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Team_7_Sigma_v3.pptx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4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range 1">
    <p:bg>
      <p:bgPr>
        <a:solidFill>
          <a:srgbClr val="F3C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Team_7_Sigma_v3.pptx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05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urple">
    <p:bg>
      <p:bgPr>
        <a:solidFill>
          <a:srgbClr val="BA9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 userDrawn="1"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Team_7_Sigma_v3.pptx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2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Team_7_Sigma_v3.pptx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6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Team_7_Sigma_v3.pptx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2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Team_7_Sigma_v3.pptx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een 2">
    <p:bg>
      <p:bgPr>
        <a:solidFill>
          <a:srgbClr val="AFE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 userDrawn="1"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Team_7_Sigma_v3.pptx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3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een 1">
    <p:bg>
      <p:bgPr>
        <a:solidFill>
          <a:srgbClr val="DAF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Team_7_Sigma_v3.pptx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8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556052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127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010801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8000" y="2952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Book Antiqua" pitchFamily="18" charset="0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vmlDrawing" Target="../drawings/vmlDrawing10.vml"/><Relationship Id="rId6" Type="http://schemas.openxmlformats.org/officeDocument/2006/relationships/tags" Target="../tags/tag76.xml"/><Relationship Id="rId11" Type="http://schemas.openxmlformats.org/officeDocument/2006/relationships/chart" Target="../charts/chart1.xml"/><Relationship Id="rId5" Type="http://schemas.openxmlformats.org/officeDocument/2006/relationships/tags" Target="../tags/tag75.xml"/><Relationship Id="rId10" Type="http://schemas.openxmlformats.org/officeDocument/2006/relationships/image" Target="../media/image1.emf"/><Relationship Id="rId4" Type="http://schemas.openxmlformats.org/officeDocument/2006/relationships/tags" Target="../tags/tag74.xml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8.xml"/><Relationship Id="rId7" Type="http://schemas.openxmlformats.org/officeDocument/2006/relationships/image" Target="../media/image1.emf"/><Relationship Id="rId2" Type="http://schemas.openxmlformats.org/officeDocument/2006/relationships/tags" Target="../tags/tag7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oleObject" Target="../embeddings/oleObject13.bin"/><Relationship Id="rId3" Type="http://schemas.openxmlformats.org/officeDocument/2006/relationships/tags" Target="../tags/tag80.xml"/><Relationship Id="rId21" Type="http://schemas.openxmlformats.org/officeDocument/2006/relationships/image" Target="../media/image8.emf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79.xml"/><Relationship Id="rId16" Type="http://schemas.openxmlformats.org/officeDocument/2006/relationships/slideLayout" Target="../slideLayouts/slideLayout2.xml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12.v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image" Target="../media/image9.emf"/><Relationship Id="rId10" Type="http://schemas.openxmlformats.org/officeDocument/2006/relationships/tags" Target="../tags/tag87.xml"/><Relationship Id="rId19" Type="http://schemas.openxmlformats.org/officeDocument/2006/relationships/image" Target="../media/image1.emf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4.xml"/><Relationship Id="rId7" Type="http://schemas.openxmlformats.org/officeDocument/2006/relationships/image" Target="../media/image1.emf"/><Relationship Id="rId2" Type="http://schemas.openxmlformats.org/officeDocument/2006/relationships/tags" Target="../tags/tag9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95.xml"/><Relationship Id="rId1" Type="http://schemas.openxmlformats.org/officeDocument/2006/relationships/vmlDrawing" Target="../drawings/vmlDrawing14.vml"/><Relationship Id="rId6" Type="http://schemas.openxmlformats.org/officeDocument/2006/relationships/tags" Target="../tags/tag99.xml"/><Relationship Id="rId11" Type="http://schemas.openxmlformats.org/officeDocument/2006/relationships/slide" Target="slide8.xml"/><Relationship Id="rId5" Type="http://schemas.openxmlformats.org/officeDocument/2006/relationships/tags" Target="../tags/tag98.xml"/><Relationship Id="rId10" Type="http://schemas.openxmlformats.org/officeDocument/2006/relationships/slide" Target="slide4.xml"/><Relationship Id="rId4" Type="http://schemas.openxmlformats.org/officeDocument/2006/relationships/tags" Target="../tags/tag97.xml"/><Relationship Id="rId9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1.emf"/><Relationship Id="rId2" Type="http://schemas.openxmlformats.org/officeDocument/2006/relationships/tags" Target="../tags/tag10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5.xml"/><Relationship Id="rId7" Type="http://schemas.openxmlformats.org/officeDocument/2006/relationships/oleObject" Target="../embeddings/oleObject2.bin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14.xml"/><Relationship Id="rId12" Type="http://schemas.openxmlformats.org/officeDocument/2006/relationships/slide" Target="slide1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tags" Target="../tags/tag21.xml"/><Relationship Id="rId11" Type="http://schemas.openxmlformats.org/officeDocument/2006/relationships/slide" Target="slide8.xml"/><Relationship Id="rId5" Type="http://schemas.openxmlformats.org/officeDocument/2006/relationships/tags" Target="../tags/tag20.xml"/><Relationship Id="rId10" Type="http://schemas.openxmlformats.org/officeDocument/2006/relationships/slide" Target="slide4.xml"/><Relationship Id="rId4" Type="http://schemas.openxmlformats.org/officeDocument/2006/relationships/tags" Target="../tags/tag19.xml"/><Relationship Id="rId9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tags" Target="../tags/tag26.xml"/><Relationship Id="rId11" Type="http://schemas.openxmlformats.org/officeDocument/2006/relationships/slide" Target="slide14.xml"/><Relationship Id="rId5" Type="http://schemas.openxmlformats.org/officeDocument/2006/relationships/tags" Target="../tags/tag25.xml"/><Relationship Id="rId10" Type="http://schemas.openxmlformats.org/officeDocument/2006/relationships/slide" Target="slide8.xml"/><Relationship Id="rId4" Type="http://schemas.openxmlformats.org/officeDocument/2006/relationships/tags" Target="../tags/tag24.xml"/><Relationship Id="rId9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28.xml"/><Relationship Id="rId7" Type="http://schemas.openxmlformats.org/officeDocument/2006/relationships/image" Target="../media/image1.emf"/><Relationship Id="rId2" Type="http://schemas.openxmlformats.org/officeDocument/2006/relationships/tags" Target="../tags/tag2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2" Type="http://schemas.openxmlformats.org/officeDocument/2006/relationships/tags" Target="../tags/tag29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tags" Target="../tags/tag33.xml"/><Relationship Id="rId7" Type="http://schemas.openxmlformats.org/officeDocument/2006/relationships/image" Target="../media/image1.emf"/><Relationship Id="rId2" Type="http://schemas.openxmlformats.org/officeDocument/2006/relationships/tags" Target="../tags/tag3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34.xml"/><Relationship Id="rId1" Type="http://schemas.openxmlformats.org/officeDocument/2006/relationships/vmlDrawing" Target="../drawings/vmlDrawing8.vml"/><Relationship Id="rId6" Type="http://schemas.openxmlformats.org/officeDocument/2006/relationships/tags" Target="../tags/tag38.xml"/><Relationship Id="rId11" Type="http://schemas.openxmlformats.org/officeDocument/2006/relationships/slide" Target="slide14.xml"/><Relationship Id="rId5" Type="http://schemas.openxmlformats.org/officeDocument/2006/relationships/tags" Target="../tags/tag37.xml"/><Relationship Id="rId10" Type="http://schemas.openxmlformats.org/officeDocument/2006/relationships/slide" Target="slide4.xml"/><Relationship Id="rId4" Type="http://schemas.openxmlformats.org/officeDocument/2006/relationships/tags" Target="../tags/tag36.xml"/><Relationship Id="rId9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9" Type="http://schemas.openxmlformats.org/officeDocument/2006/relationships/oleObject" Target="../embeddings/oleObject10.bin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34" Type="http://schemas.openxmlformats.org/officeDocument/2006/relationships/tags" Target="../tags/tag71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38" Type="http://schemas.openxmlformats.org/officeDocument/2006/relationships/image" Target="../media/image1.emf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tags" Target="../tags/tag66.xml"/><Relationship Id="rId1" Type="http://schemas.openxmlformats.org/officeDocument/2006/relationships/vmlDrawing" Target="../drawings/vmlDrawing9.v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37" Type="http://schemas.openxmlformats.org/officeDocument/2006/relationships/oleObject" Target="../embeddings/oleObject9.bin"/><Relationship Id="rId40" Type="http://schemas.openxmlformats.org/officeDocument/2006/relationships/image" Target="../media/image6.emf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36" Type="http://schemas.openxmlformats.org/officeDocument/2006/relationships/notesSlide" Target="../notesSlides/notesSlide6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7338" y="2306638"/>
            <a:ext cx="9331326" cy="156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Book Antiqua" pitchFamily="18" charset="0"/>
              </a:rPr>
              <a:t>Kaggle Competition Project:</a:t>
            </a:r>
          </a:p>
          <a:p>
            <a:pPr>
              <a:lnSpc>
                <a:spcPct val="95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Book Antiqua" pitchFamily="18" charset="0"/>
              </a:rPr>
              <a:t>Team 7 Sigma</a:t>
            </a:r>
            <a:endParaRPr lang="en-US" dirty="0" smtClean="0">
              <a:solidFill>
                <a:srgbClr val="000000"/>
              </a:solidFill>
              <a:latin typeface="Book Antiqua" pitchFamily="18" charset="0"/>
            </a:endParaRP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2200" dirty="0" smtClean="0">
                <a:solidFill>
                  <a:srgbClr val="000000"/>
                </a:solidFill>
                <a:latin typeface="Book Antiqua" pitchFamily="18" charset="0"/>
              </a:rPr>
              <a:t>August 28, 2016</a:t>
            </a:r>
            <a:endParaRPr lang="en-US" sz="2200" dirty="0">
              <a:solidFill>
                <a:srgbClr val="000000"/>
              </a:solidFill>
              <a:latin typeface="Book Antiqu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89" y="3923106"/>
            <a:ext cx="6870023" cy="21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76630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131" name="Text Placeholder 4"/>
          <p:cNvSpPr txBox="1">
            <a:spLocks/>
          </p:cNvSpPr>
          <p:nvPr/>
        </p:nvSpPr>
        <p:spPr>
          <a:xfrm>
            <a:off x="337274" y="2028220"/>
            <a:ext cx="4454031" cy="29836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endParaRPr lang="en-US" sz="1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Neural Networks generally yielded poor results; cross validation tuning </a:t>
            </a:r>
            <a:r>
              <a:rPr lang="en-US" dirty="0" smtClean="0"/>
              <a:t>with large hidden node values </a:t>
            </a:r>
            <a:r>
              <a:rPr lang="en-US" dirty="0" smtClean="0"/>
              <a:t>was unsuccessful given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9</a:t>
            </a:fld>
            <a:endParaRPr lang="en-US" dirty="0"/>
          </a:p>
        </p:txBody>
      </p:sp>
      <p:sp useBgFill="1">
        <p:nvSpPr>
          <p:cNvPr id="120" name="Freeform 119"/>
          <p:cNvSpPr/>
          <p:nvPr>
            <p:custDataLst>
              <p:tags r:id="rId4"/>
            </p:custDataLst>
          </p:nvPr>
        </p:nvSpPr>
        <p:spPr bwMode="auto">
          <a:xfrm>
            <a:off x="1897602" y="3546596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61417" y="4077771"/>
            <a:ext cx="654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114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 flipV="1">
            <a:off x="365665" y="2833809"/>
            <a:ext cx="18256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b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 smtClean="0">
                <a:latin typeface="+mn-lt"/>
                <a:sym typeface="+mn-lt"/>
              </a:rPr>
              <a:t>Train AMS</a:t>
            </a:r>
            <a:endParaRPr lang="en-US" sz="1200" b="1" dirty="0" smtClean="0">
              <a:latin typeface="+mn-lt"/>
              <a:sym typeface="+mn-lt"/>
            </a:endParaRPr>
          </a:p>
        </p:txBody>
      </p:sp>
      <p:sp>
        <p:nvSpPr>
          <p:cNvPr id="115" name="Text Placeholder 2"/>
          <p:cNvSpPr txBox="1">
            <a:spLocks/>
          </p:cNvSpPr>
          <p:nvPr/>
        </p:nvSpPr>
        <p:spPr>
          <a:xfrm>
            <a:off x="529797" y="2067102"/>
            <a:ext cx="4453999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smtClean="0"/>
              <a:t>Tuning Scenarios: Train AMS Performance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sz="1200" dirty="0" smtClean="0"/>
              <a:t>(A single hidden layer with hidden 3 – 7 hidden nodes)</a:t>
            </a:r>
            <a:endParaRPr lang="en-US" sz="1100" dirty="0"/>
          </a:p>
        </p:txBody>
      </p:sp>
      <p:sp>
        <p:nvSpPr>
          <p:cNvPr id="126" name="Text Placeholder 4"/>
          <p:cNvSpPr txBox="1">
            <a:spLocks/>
          </p:cNvSpPr>
          <p:nvPr/>
        </p:nvSpPr>
        <p:spPr>
          <a:xfrm>
            <a:off x="5511814" y="2349661"/>
            <a:ext cx="3861473" cy="3846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 smtClean="0"/>
              <a:t>Interesting </a:t>
            </a:r>
            <a:r>
              <a:rPr lang="en-US" sz="1400" dirty="0" smtClean="0"/>
              <a:t>to note that for 3-7 hidden nodes the AMS is the same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A single hidden layer with 20 hidden nodes yielded </a:t>
            </a:r>
            <a:r>
              <a:rPr lang="en-US" sz="1400" b="1" dirty="0" smtClean="0"/>
              <a:t>0.59 </a:t>
            </a:r>
            <a:r>
              <a:rPr lang="en-US" sz="1400" dirty="0" smtClean="0"/>
              <a:t>AMS as well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smtClean="0"/>
              <a:t>It appears that although the function to cross validate different hidden nodes and threshold work, all models converge on threshold of </a:t>
            </a:r>
            <a:r>
              <a:rPr lang="en-US" sz="1400" dirty="0" smtClean="0"/>
              <a:t>0.6 </a:t>
            </a:r>
            <a:r>
              <a:rPr lang="en-US" sz="1400" dirty="0" smtClean="0"/>
              <a:t>and predict all </a:t>
            </a:r>
            <a:r>
              <a:rPr lang="en-US" sz="1400" dirty="0" smtClean="0"/>
              <a:t>background 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1400" b="1" dirty="0" smtClean="0"/>
              <a:t>Next Steps: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Manually </a:t>
            </a:r>
            <a:r>
              <a:rPr lang="en-US" sz="1400" dirty="0"/>
              <a:t>tune the best training model (baseline) by adjusting the number of hidden nodes on single hidden layer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Unable to complete 20-50 hidden node cross validation on training data because of time</a:t>
            </a:r>
          </a:p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127" name="Rectangle 8"/>
          <p:cNvSpPr>
            <a:spLocks noChangeArrowheads="1"/>
          </p:cNvSpPr>
          <p:nvPr/>
        </p:nvSpPr>
        <p:spPr bwMode="gray">
          <a:xfrm>
            <a:off x="5511814" y="2005635"/>
            <a:ext cx="3861473" cy="3440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Discussion: Tuning Scenarios</a:t>
            </a:r>
          </a:p>
        </p:txBody>
      </p:sp>
      <p:sp>
        <p:nvSpPr>
          <p:cNvPr id="129" name="AutoShape 2"/>
          <p:cNvSpPr>
            <a:spLocks noChangeArrowheads="1"/>
          </p:cNvSpPr>
          <p:nvPr/>
        </p:nvSpPr>
        <p:spPr bwMode="auto">
          <a:xfrm rot="5400000">
            <a:off x="4377229" y="3398601"/>
            <a:ext cx="1595552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36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7" name="AutoShape 4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9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Test Individual Models</a:t>
            </a:r>
            <a:endParaRPr lang="en-US" sz="9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13236"/>
              </p:ext>
            </p:extLst>
          </p:nvPr>
        </p:nvGraphicFramePr>
        <p:xfrm>
          <a:off x="337274" y="5178536"/>
          <a:ext cx="4454029" cy="9601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88014"/>
                <a:gridCol w="693203"/>
                <a:gridCol w="693203"/>
                <a:gridCol w="693203"/>
                <a:gridCol w="693203"/>
                <a:gridCol w="693203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Hidden Nodes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Best Threshold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Best AMS 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0.59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 smtClean="0">
                          <a:effectLst/>
                        </a:rPr>
                        <a:t>0.59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0.59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0.59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0.59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40880"/>
              </p:ext>
            </p:extLst>
          </p:nvPr>
        </p:nvGraphicFramePr>
        <p:xfrm>
          <a:off x="668982" y="2473366"/>
          <a:ext cx="4122321" cy="264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9605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61638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3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Detail: with 2 nodes, best Neural Network AMS produced ~0.6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10</a:t>
            </a:fld>
            <a:endParaRPr lang="en-US" dirty="0"/>
          </a:p>
        </p:txBody>
      </p:sp>
      <p:sp>
        <p:nvSpPr>
          <p:cNvPr id="136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7" name="AutoShape 4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9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Test Individual Models</a:t>
            </a:r>
            <a:endParaRPr lang="en-US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748974" y="1705689"/>
            <a:ext cx="4408052" cy="4600375"/>
          </a:xfrm>
          <a:prstGeom prst="rect">
            <a:avLst/>
          </a:prstGeom>
        </p:spPr>
      </p:pic>
      <p:sp>
        <p:nvSpPr>
          <p:cNvPr id="21" name="Text Placeholder 2"/>
          <p:cNvSpPr txBox="1">
            <a:spLocks/>
          </p:cNvSpPr>
          <p:nvPr/>
        </p:nvSpPr>
        <p:spPr bwMode="gray">
          <a:xfrm>
            <a:off x="2726001" y="1159346"/>
            <a:ext cx="4453999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smtClean="0"/>
              <a:t>Addendum: Neural Network Tuning Output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sz="1200" dirty="0" smtClean="0"/>
              <a:t>(Max Nodes = 2)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92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76630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87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130" name="Text Placeholder 4"/>
          <p:cNvSpPr txBox="1">
            <a:spLocks/>
          </p:cNvSpPr>
          <p:nvPr/>
        </p:nvSpPr>
        <p:spPr>
          <a:xfrm>
            <a:off x="230372" y="1348016"/>
            <a:ext cx="4454031" cy="22481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endParaRPr lang="en-US" sz="1400" dirty="0" smtClean="0"/>
          </a:p>
        </p:txBody>
      </p:sp>
      <p:sp>
        <p:nvSpPr>
          <p:cNvPr id="131" name="Text Placeholder 4"/>
          <p:cNvSpPr txBox="1">
            <a:spLocks/>
          </p:cNvSpPr>
          <p:nvPr/>
        </p:nvSpPr>
        <p:spPr>
          <a:xfrm>
            <a:off x="230372" y="3694975"/>
            <a:ext cx="4454031" cy="18865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endParaRPr lang="en-US" sz="1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produced a much better model – particularly after tuning to avoid overfitting – and resulted in a test AMS of 3.64 to 3.70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5" name="Object 54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4904847"/>
              </p:ext>
            </p:extLst>
          </p:nvPr>
        </p:nvGraphicFramePr>
        <p:xfrm>
          <a:off x="419100" y="1638299"/>
          <a:ext cx="4076576" cy="208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88" name="Chart" r:id="rId20" imgW="4076576" imgH="2086020" progId="MSGraph.Chart.8">
                  <p:embed followColorScheme="full"/>
                </p:oleObj>
              </mc:Choice>
              <mc:Fallback>
                <p:oleObj name="Chart" r:id="rId20" imgW="4076576" imgH="20860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9100" y="1638299"/>
                        <a:ext cx="4076576" cy="208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 flipV="1">
            <a:off x="258763" y="2097088"/>
            <a:ext cx="182563" cy="9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b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 smtClean="0">
                <a:latin typeface="+mn-lt"/>
                <a:sym typeface="+mn-lt"/>
              </a:rPr>
              <a:t>Training AMS</a:t>
            </a:r>
            <a:endParaRPr lang="en-US" sz="1200" b="1" dirty="0" smtClean="0">
              <a:latin typeface="+mn-lt"/>
              <a:sym typeface="+mn-lt"/>
            </a:endParaRPr>
          </a:p>
        </p:txBody>
      </p:sp>
      <p:sp>
        <p:nvSpPr>
          <p:cNvPr id="5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484688" y="2846388"/>
            <a:ext cx="182563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b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 smtClean="0">
                <a:latin typeface="+mn-lt"/>
                <a:sym typeface="+mn-lt"/>
              </a:rPr>
              <a:t>Iteration #</a:t>
            </a:r>
            <a:endParaRPr lang="en-US" sz="1200" b="1" dirty="0" smtClean="0">
              <a:latin typeface="+mn-lt"/>
              <a:sym typeface="+mn-lt"/>
            </a:endParaRPr>
          </a:p>
        </p:txBody>
      </p:sp>
      <p:sp>
        <p:nvSpPr>
          <p:cNvPr id="62" name="Text Placeholder 2"/>
          <p:cNvSpPr txBox="1">
            <a:spLocks/>
          </p:cNvSpPr>
          <p:nvPr/>
        </p:nvSpPr>
        <p:spPr>
          <a:xfrm>
            <a:off x="422895" y="1419225"/>
            <a:ext cx="4453999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err="1" smtClean="0"/>
              <a:t>XGBoost</a:t>
            </a:r>
            <a:r>
              <a:rPr lang="en-US" sz="1400" b="1" dirty="0" smtClean="0"/>
              <a:t> Iterations: Training AMS Performance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sz="1200" dirty="0" smtClean="0"/>
              <a:t>(1,050 Models Predicting Training Results)</a:t>
            </a:r>
            <a:endParaRPr lang="en-US" sz="1100" dirty="0"/>
          </a:p>
        </p:txBody>
      </p:sp>
      <p:sp>
        <p:nvSpPr>
          <p:cNvPr id="63" name="AutoShape 2"/>
          <p:cNvSpPr>
            <a:spLocks noChangeArrowheads="1"/>
          </p:cNvSpPr>
          <p:nvPr/>
        </p:nvSpPr>
        <p:spPr bwMode="gray">
          <a:xfrm>
            <a:off x="1830634" y="1873250"/>
            <a:ext cx="2227097" cy="502920"/>
          </a:xfrm>
          <a:prstGeom prst="wedgeRectCallout">
            <a:avLst>
              <a:gd name="adj1" fmla="val -88823"/>
              <a:gd name="adj2" fmla="val 14637"/>
            </a:avLst>
          </a:prstGeom>
          <a:solidFill>
            <a:srgbClr val="FBE8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36000" rIns="914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u="sng" dirty="0" smtClean="0">
                <a:solidFill>
                  <a:srgbClr val="000000"/>
                </a:solidFill>
              </a:rPr>
              <a:t>BASELINE MODEL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i="1" dirty="0" smtClean="0">
                <a:solidFill>
                  <a:srgbClr val="000000"/>
                </a:solidFill>
              </a:rPr>
              <a:t>Best training AMS = 2.06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i="1" dirty="0" smtClean="0">
                <a:solidFill>
                  <a:srgbClr val="000000"/>
                </a:solidFill>
              </a:rPr>
              <a:t>(before re-training)</a:t>
            </a:r>
          </a:p>
        </p:txBody>
      </p:sp>
      <p:graphicFrame>
        <p:nvGraphicFramePr>
          <p:cNvPr id="64" name="Object 63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49091349"/>
              </p:ext>
            </p:extLst>
          </p:nvPr>
        </p:nvGraphicFramePr>
        <p:xfrm>
          <a:off x="419100" y="4076700"/>
          <a:ext cx="4352922" cy="150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89" name="Chart" r:id="rId22" imgW="4352922" imgH="1504980" progId="MSGraph.Chart.8">
                  <p:embed followColorScheme="full"/>
                </p:oleObj>
              </mc:Choice>
              <mc:Fallback>
                <p:oleObj name="Chart" r:id="rId22" imgW="4352922" imgH="150498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9100" y="4076700"/>
                        <a:ext cx="4352922" cy="150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0" name="Freeform 119"/>
          <p:cNvSpPr/>
          <p:nvPr>
            <p:custDataLst>
              <p:tags r:id="rId8"/>
            </p:custDataLst>
          </p:nvPr>
        </p:nvSpPr>
        <p:spPr bwMode="auto">
          <a:xfrm>
            <a:off x="1790700" y="5213350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119" name="Freeform 118"/>
          <p:cNvSpPr/>
          <p:nvPr>
            <p:custDataLst>
              <p:tags r:id="rId9"/>
            </p:custDataLst>
          </p:nvPr>
        </p:nvSpPr>
        <p:spPr bwMode="auto">
          <a:xfrm>
            <a:off x="1847850" y="521335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>
            <p:custDataLst>
              <p:tags r:id="rId10"/>
            </p:custDataLst>
          </p:nvPr>
        </p:nvSpPr>
        <p:spPr bwMode="auto">
          <a:xfrm>
            <a:off x="1790700" y="521335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39813" y="5403850"/>
            <a:ext cx="654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2FBF56-06C2-430B-9B08-DAE734608C3A}" type="datetime'''''''''''B''''''''A''S''''''''''''''E''L''''IN''''''E'">
              <a:rPr lang="en-US" altLang="en-US" sz="1000" b="1"/>
              <a:pPr/>
              <a:t>BASELINE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984375" y="5403850"/>
            <a:ext cx="650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8B5C877-9424-4AD4-8A23-06C64428921C}" type="datetime'''''''''''S''''''ce''''''''n''ar''''io'''''''''''' ''''1'''''">
              <a:rPr lang="en-US" altLang="en-US" sz="1000" b="1"/>
              <a:pPr/>
              <a:t>Scenario 1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922588" y="5403850"/>
            <a:ext cx="650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C10AE0A-98D1-4DEA-A891-BF977B5A67B2}" type="datetime'''''S''''''''c''e''''''nar''''''i''''''''''''o ''''2'''''''''">
              <a:rPr lang="en-US" altLang="en-US" sz="1000" b="1"/>
              <a:pPr/>
              <a:t>Scenario 2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87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860800" y="5403850"/>
            <a:ext cx="650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865835A-D931-4897-AC35-14B2DA287966}" type="datetime'''''''''''''''S''c''''''''e''''n''''''a''r''''''io ''3'">
              <a:rPr lang="en-US" altLang="en-US" sz="1000" b="1"/>
              <a:pPr/>
              <a:t>Scenario 3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114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 flipV="1">
            <a:off x="258763" y="4500563"/>
            <a:ext cx="18256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b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 smtClean="0">
                <a:latin typeface="+mn-lt"/>
                <a:sym typeface="+mn-lt"/>
              </a:rPr>
              <a:t>Test AMS</a:t>
            </a:r>
            <a:endParaRPr lang="en-US" sz="1200" b="1" dirty="0" smtClean="0">
              <a:latin typeface="+mn-lt"/>
              <a:sym typeface="+mn-lt"/>
            </a:endParaRPr>
          </a:p>
        </p:txBody>
      </p:sp>
      <p:sp>
        <p:nvSpPr>
          <p:cNvPr id="115" name="Text Placeholder 2"/>
          <p:cNvSpPr txBox="1">
            <a:spLocks/>
          </p:cNvSpPr>
          <p:nvPr/>
        </p:nvSpPr>
        <p:spPr>
          <a:xfrm>
            <a:off x="422895" y="3733856"/>
            <a:ext cx="4453999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smtClean="0"/>
              <a:t>Tuning Scenarios: Test AMS Performance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sz="1200" dirty="0" smtClean="0"/>
              <a:t>(BASELINE Plus 3 Scenario Model Test Results)</a:t>
            </a:r>
            <a:endParaRPr lang="en-US" sz="1100" dirty="0"/>
          </a:p>
        </p:txBody>
      </p:sp>
      <p:graphicFrame>
        <p:nvGraphicFramePr>
          <p:cNvPr id="122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10088"/>
              </p:ext>
            </p:extLst>
          </p:nvPr>
        </p:nvGraphicFramePr>
        <p:xfrm>
          <a:off x="258763" y="5640126"/>
          <a:ext cx="4408488" cy="731520"/>
        </p:xfrm>
        <a:graphic>
          <a:graphicData uri="http://schemas.openxmlformats.org/drawingml/2006/table">
            <a:tbl>
              <a:tblPr firstRow="1" lastRow="1"/>
              <a:tblGrid>
                <a:gridCol w="638220"/>
                <a:gridCol w="940526"/>
                <a:gridCol w="905691"/>
                <a:gridCol w="966651"/>
                <a:gridCol w="957400"/>
              </a:tblGrid>
              <a:tr h="15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0.12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Depth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Rounds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Text Placeholder 4"/>
          <p:cNvSpPr txBox="1">
            <a:spLocks/>
          </p:cNvSpPr>
          <p:nvPr/>
        </p:nvSpPr>
        <p:spPr>
          <a:xfrm>
            <a:off x="5511814" y="1701317"/>
            <a:ext cx="3861473" cy="1960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 anchor="ctr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400" dirty="0" smtClean="0"/>
              <a:t>Ran 1,050 iterations of </a:t>
            </a:r>
            <a:r>
              <a:rPr lang="en-US" sz="1400" dirty="0" err="1" smtClean="0"/>
              <a:t>XGBoost</a:t>
            </a:r>
            <a:r>
              <a:rPr lang="en-US" sz="1400" dirty="0" smtClean="0"/>
              <a:t> model, varying parameters</a:t>
            </a:r>
          </a:p>
          <a:p>
            <a:pPr>
              <a:spcBef>
                <a:spcPct val="100000"/>
              </a:spcBef>
            </a:pPr>
            <a:r>
              <a:rPr lang="en-US" sz="1400" dirty="0" smtClean="0"/>
              <a:t>Best training AMS was </a:t>
            </a:r>
            <a:r>
              <a:rPr lang="en-US" sz="1400" b="1" dirty="0" smtClean="0"/>
              <a:t>2.06</a:t>
            </a:r>
            <a:r>
              <a:rPr lang="en-US" sz="1400" dirty="0" smtClean="0"/>
              <a:t>, but when re-trained against all observations, improved to </a:t>
            </a:r>
            <a:r>
              <a:rPr lang="en-US" sz="1400" b="1" dirty="0" smtClean="0"/>
              <a:t>4.89 </a:t>
            </a:r>
            <a:r>
              <a:rPr lang="en-US" sz="1400" dirty="0" smtClean="0"/>
              <a:t>(training AMS)</a:t>
            </a:r>
            <a:endParaRPr lang="en-US" sz="1400" b="1" dirty="0" smtClean="0"/>
          </a:p>
          <a:p>
            <a:pPr>
              <a:spcBef>
                <a:spcPct val="100000"/>
              </a:spcBef>
            </a:pPr>
            <a:r>
              <a:rPr lang="en-US" sz="1400" dirty="0" smtClean="0"/>
              <a:t>However, AMS drops to </a:t>
            </a:r>
            <a:r>
              <a:rPr lang="en-US" sz="1400" b="1" dirty="0" smtClean="0"/>
              <a:t>3.64</a:t>
            </a:r>
            <a:r>
              <a:rPr lang="en-US" sz="1400" dirty="0" smtClean="0"/>
              <a:t> against test dataset (used as baseline for re-tuning)</a:t>
            </a:r>
          </a:p>
        </p:txBody>
      </p:sp>
      <p:sp>
        <p:nvSpPr>
          <p:cNvPr id="125" name="Rectangle 8"/>
          <p:cNvSpPr>
            <a:spLocks noChangeArrowheads="1"/>
          </p:cNvSpPr>
          <p:nvPr/>
        </p:nvSpPr>
        <p:spPr bwMode="gray">
          <a:xfrm>
            <a:off x="5511814" y="1358215"/>
            <a:ext cx="3861473" cy="3440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Discussion: 1,050 Iterations</a:t>
            </a:r>
          </a:p>
        </p:txBody>
      </p:sp>
      <p:sp>
        <p:nvSpPr>
          <p:cNvPr id="126" name="Text Placeholder 4"/>
          <p:cNvSpPr txBox="1">
            <a:spLocks/>
          </p:cNvSpPr>
          <p:nvPr/>
        </p:nvSpPr>
        <p:spPr>
          <a:xfrm>
            <a:off x="5511814" y="4235377"/>
            <a:ext cx="3861473" cy="1960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 smtClean="0"/>
              <a:t>Next, manually tuned the best training model (baseline) by varying parameters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Unable to systematically submit large number of versions to Kaggle, so manually selected 3 parameter combinations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Best one produced test AMS = </a:t>
            </a:r>
            <a:r>
              <a:rPr lang="en-US" sz="1400" b="1" dirty="0" smtClean="0"/>
              <a:t>3.7</a:t>
            </a:r>
            <a:r>
              <a:rPr lang="en-US" sz="1400" dirty="0" smtClean="0"/>
              <a:t>; reduced overfitting by decreasing # of rounds</a:t>
            </a:r>
          </a:p>
        </p:txBody>
      </p:sp>
      <p:sp>
        <p:nvSpPr>
          <p:cNvPr id="127" name="Rectangle 8"/>
          <p:cNvSpPr>
            <a:spLocks noChangeArrowheads="1"/>
          </p:cNvSpPr>
          <p:nvPr/>
        </p:nvSpPr>
        <p:spPr bwMode="gray">
          <a:xfrm>
            <a:off x="5511814" y="3892275"/>
            <a:ext cx="3861473" cy="3440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Discussion: Tuning Scenarios</a:t>
            </a:r>
          </a:p>
        </p:txBody>
      </p:sp>
      <p:sp>
        <p:nvSpPr>
          <p:cNvPr id="128" name="AutoShape 2"/>
          <p:cNvSpPr>
            <a:spLocks noChangeArrowheads="1"/>
          </p:cNvSpPr>
          <p:nvPr/>
        </p:nvSpPr>
        <p:spPr bwMode="auto">
          <a:xfrm rot="5400000">
            <a:off x="4364751" y="2402357"/>
            <a:ext cx="1595552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29" name="AutoShape 2"/>
          <p:cNvSpPr>
            <a:spLocks noChangeArrowheads="1"/>
          </p:cNvSpPr>
          <p:nvPr/>
        </p:nvSpPr>
        <p:spPr bwMode="auto">
          <a:xfrm rot="5400000">
            <a:off x="4364751" y="4868586"/>
            <a:ext cx="1595552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36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7" name="AutoShape 4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9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Test Individual Models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76630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1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12</a:t>
            </a:fld>
            <a:endParaRPr lang="en-US" dirty="0"/>
          </a:p>
        </p:txBody>
      </p:sp>
      <p:sp>
        <p:nvSpPr>
          <p:cNvPr id="136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7" name="AutoShape 4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9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Test Individual Models</a:t>
            </a:r>
            <a:endParaRPr lang="en-US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366109" y="1582254"/>
            <a:ext cx="7173782" cy="459839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Book Antiqua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Best </a:t>
            </a:r>
            <a:r>
              <a:rPr lang="en-US" dirty="0" err="1"/>
              <a:t>XGBoost</a:t>
            </a:r>
            <a:r>
              <a:rPr lang="en-US" dirty="0"/>
              <a:t> predictions </a:t>
            </a:r>
            <a:r>
              <a:rPr lang="en-US" dirty="0" smtClean="0"/>
              <a:t>yielded a </a:t>
            </a:r>
            <a:r>
              <a:rPr lang="en-US" dirty="0"/>
              <a:t>top 100 </a:t>
            </a:r>
            <a:r>
              <a:rPr lang="en-US" dirty="0" err="1"/>
              <a:t>Kaggle</a:t>
            </a:r>
            <a:r>
              <a:rPr lang="en-US" dirty="0"/>
              <a:t> score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1366109" y="1250131"/>
            <a:ext cx="7173782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err="1" smtClean="0"/>
              <a:t>Kaggle</a:t>
            </a:r>
            <a:r>
              <a:rPr lang="en-US" sz="1400" b="1" dirty="0" smtClean="0"/>
              <a:t> Leaderboard Submission Ranking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7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41797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59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31812" y="2614613"/>
            <a:ext cx="2940050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255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Understand Dataset</a:t>
            </a:r>
            <a:endParaRPr lang="en-US" dirty="0" smtClean="0"/>
          </a:p>
        </p:txBody>
      </p:sp>
      <p:sp>
        <p:nvSpPr>
          <p:cNvPr id="8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31812" y="3022600"/>
            <a:ext cx="294005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Test Individual Models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31812" y="3429000"/>
            <a:ext cx="2940050" cy="4079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2550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/>
              <a:t>Takeaways and Next Steps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937EEB20-9213-4E1A-A868-C4081869EF08}" type="datetime'Agenda'">
              <a:rPr lang="en-US" altLang="en-US"/>
              <a:pPr/>
              <a:t>Agenda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Takeaways and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17294" y="1894943"/>
            <a:ext cx="831903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Takeaways</a:t>
            </a:r>
          </a:p>
          <a:p>
            <a:r>
              <a:rPr lang="en-US" dirty="0"/>
              <a:t>EDA indicates that mass related variables are most important</a:t>
            </a:r>
          </a:p>
          <a:p>
            <a:r>
              <a:rPr lang="en-US" dirty="0" smtClean="0"/>
              <a:t>EDA shows mean and standard deviation indicate that of </a:t>
            </a:r>
            <a:r>
              <a:rPr lang="en-US" dirty="0"/>
              <a:t>many variables tend to vary for signal vs background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Tuned </a:t>
            </a:r>
            <a:r>
              <a:rPr lang="en-US" dirty="0" err="1"/>
              <a:t>xgbBoost</a:t>
            </a:r>
            <a:r>
              <a:rPr lang="en-US" dirty="0"/>
              <a:t> model yield highest AMS score of our tested </a:t>
            </a:r>
            <a:r>
              <a:rPr lang="en-US" dirty="0" smtClean="0"/>
              <a:t>models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Next Steps</a:t>
            </a:r>
          </a:p>
          <a:p>
            <a:r>
              <a:rPr lang="en-US" dirty="0" smtClean="0"/>
              <a:t>Continue to tune neural network model </a:t>
            </a:r>
          </a:p>
          <a:p>
            <a:r>
              <a:rPr lang="en-US" dirty="0" smtClean="0"/>
              <a:t>Attempt ensemble model given best neural net and </a:t>
            </a:r>
            <a:r>
              <a:rPr lang="en-US" dirty="0" err="1" smtClean="0"/>
              <a:t>xgbBoost</a:t>
            </a:r>
            <a:r>
              <a:rPr lang="en-US" dirty="0" smtClean="0"/>
              <a:t> models </a:t>
            </a:r>
          </a:p>
          <a:p>
            <a:r>
              <a:rPr lang="en-US" dirty="0" smtClean="0"/>
              <a:t>Attempt other ensemble model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93795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0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Our team </a:t>
            </a:r>
            <a:r>
              <a:rPr lang="en-US" dirty="0" smtClean="0"/>
              <a:t>completed 2 steps of a </a:t>
            </a:r>
            <a:r>
              <a:rPr lang="en-US" dirty="0" smtClean="0"/>
              <a:t>3 step approach to the Higgs Boson Kaggle competition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96745" y="1543287"/>
            <a:ext cx="9329737" cy="4797425"/>
          </a:xfrm>
          <a:prstGeom prst="rect">
            <a:avLst/>
          </a:prstGeom>
          <a:solidFill>
            <a:srgbClr val="F0F0F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520177" y="5509293"/>
            <a:ext cx="8903510" cy="628650"/>
          </a:xfrm>
          <a:prstGeom prst="rect">
            <a:avLst/>
          </a:prstGeom>
          <a:solidFill>
            <a:srgbClr val="A5CCED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anchor="ctr"/>
          <a:lstStyle/>
          <a:p>
            <a:pPr algn="ctr">
              <a:spcBef>
                <a:spcPts val="1600"/>
              </a:spcBef>
              <a:defRPr/>
            </a:pPr>
            <a:r>
              <a:rPr lang="en-US" sz="1500" b="1" i="1" dirty="0" smtClean="0"/>
              <a:t>Best AMS result: 3.70</a:t>
            </a:r>
            <a:endParaRPr lang="en-US" sz="1500" b="1" i="1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gray">
          <a:xfrm>
            <a:off x="6095111" y="2167175"/>
            <a:ext cx="2892425" cy="1074737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Test Ensemble </a:t>
            </a:r>
            <a:r>
              <a:rPr lang="en-US" altLang="en-US" sz="1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Models</a:t>
            </a:r>
          </a:p>
          <a:p>
            <a:pPr algn="ctr"/>
            <a:r>
              <a:rPr lang="en-US" altLang="en-US" sz="1400" i="1" dirty="0" smtClean="0">
                <a:solidFill>
                  <a:srgbClr val="FFFFFF"/>
                </a:solidFill>
                <a:cs typeface="Arial" panose="020B0604020202020204" pitchFamily="34" charset="0"/>
              </a:rPr>
              <a:t>(Next Steps)</a:t>
            </a:r>
            <a:endParaRPr lang="en-US" altLang="en-US" sz="1400" i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3459861" y="2167175"/>
            <a:ext cx="2892425" cy="1074737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Test Individual Models</a:t>
            </a:r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823024" y="2167175"/>
            <a:ext cx="2892425" cy="1074737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Understand Dataset</a:t>
            </a:r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938095" y="1612706"/>
            <a:ext cx="80899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 dirty="0" smtClean="0">
                <a:solidFill>
                  <a:srgbClr val="000000"/>
                </a:solidFill>
              </a:rPr>
              <a:t>Higgs Boson Kaggle Competition Approach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gray">
          <a:xfrm>
            <a:off x="846836" y="3349862"/>
            <a:ext cx="25638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63500" rIns="31750" bIns="63500"/>
          <a:lstStyle>
            <a:lvl1pPr marL="109538" indent="-109538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Performed high level EDA to understand:</a:t>
            </a:r>
          </a:p>
          <a:p>
            <a:pPr marL="548640" lvl="1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Variable relationships</a:t>
            </a:r>
          </a:p>
          <a:p>
            <a:pPr marL="548640" lvl="1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Means / Standard Deviations for signal vs background</a:t>
            </a:r>
          </a:p>
          <a:p>
            <a:pPr marL="225425" indent="-225425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Tried PCA in effort to reduce dimensions</a:t>
            </a: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gray">
          <a:xfrm>
            <a:off x="3505899" y="3349861"/>
            <a:ext cx="2563812" cy="189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63500" rIns="31750" bIns="63500"/>
          <a:lstStyle>
            <a:lvl1pPr marL="109538" indent="-109538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Created Random Forest model</a:t>
            </a:r>
          </a:p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Created </a:t>
            </a:r>
            <a:r>
              <a:rPr lang="en-US" altLang="en-US" sz="1400" kern="0" dirty="0" err="1" smtClean="0">
                <a:solidFill>
                  <a:srgbClr val="000000"/>
                </a:solidFill>
              </a:rPr>
              <a:t>XGBoost</a:t>
            </a:r>
            <a:r>
              <a:rPr lang="en-US" altLang="en-US" sz="1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1400" kern="0" dirty="0" smtClean="0">
                <a:solidFill>
                  <a:srgbClr val="000000"/>
                </a:solidFill>
              </a:rPr>
              <a:t>model</a:t>
            </a:r>
          </a:p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Created Neural Network model</a:t>
            </a:r>
            <a:endParaRPr lang="en-US" altLang="en-US" sz="1400" kern="0" dirty="0" smtClean="0">
              <a:solidFill>
                <a:srgbClr val="000000"/>
              </a:solidFill>
            </a:endParaRPr>
          </a:p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AMS used to train and evaluate each model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gray">
          <a:xfrm>
            <a:off x="6166549" y="3349862"/>
            <a:ext cx="256381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63500" rIns="31750" bIns="63500"/>
          <a:lstStyle>
            <a:lvl1pPr marL="109538" indent="-109538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Evaluate </a:t>
            </a:r>
            <a:r>
              <a:rPr lang="en-US" altLang="en-US" sz="1400" kern="0" dirty="0" smtClean="0">
                <a:solidFill>
                  <a:srgbClr val="000000"/>
                </a:solidFill>
              </a:rPr>
              <a:t>individual models using small subset of dataset</a:t>
            </a:r>
          </a:p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Prioritize </a:t>
            </a:r>
            <a:r>
              <a:rPr lang="en-US" altLang="en-US" sz="1400" kern="0" dirty="0" smtClean="0">
                <a:solidFill>
                  <a:srgbClr val="000000"/>
                </a:solidFill>
              </a:rPr>
              <a:t>a “short list” based on accuracy and covariance</a:t>
            </a:r>
          </a:p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Test most promising </a:t>
            </a:r>
            <a:r>
              <a:rPr lang="en-US" altLang="en-US" sz="1400" kern="0" dirty="0" smtClean="0">
                <a:solidFill>
                  <a:srgbClr val="000000"/>
                </a:solidFill>
              </a:rPr>
              <a:t>combinations</a:t>
            </a:r>
          </a:p>
        </p:txBody>
      </p:sp>
      <p:sp>
        <p:nvSpPr>
          <p:cNvPr id="2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99185" y="1988329"/>
            <a:ext cx="5367363" cy="3506625"/>
          </a:xfrm>
          <a:prstGeom prst="rect">
            <a:avLst/>
          </a:prstGeom>
          <a:noFill/>
          <a:ln w="22225">
            <a:solidFill>
              <a:srgbClr val="E0301E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B600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gray">
          <a:xfrm>
            <a:off x="968042" y="2012246"/>
            <a:ext cx="502319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100" i="1" dirty="0" smtClean="0">
                <a:solidFill>
                  <a:srgbClr val="000000"/>
                </a:solidFill>
              </a:rPr>
              <a:t>Focus for Today</a:t>
            </a:r>
            <a:endParaRPr lang="en-US" altLang="en-US" sz="16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25500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937EEB20-9213-4E1A-A868-C4081869EF08}" type="datetime'Agenda'">
              <a:rPr lang="en-US" altLang="en-US"/>
              <a:pPr/>
              <a:t>Agenda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31812" y="2613025"/>
            <a:ext cx="294005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Understand Dataset</a:t>
            </a:r>
            <a:endParaRPr lang="en-US" dirty="0" smtClean="0"/>
          </a:p>
        </p:txBody>
      </p:sp>
      <p:sp>
        <p:nvSpPr>
          <p:cNvPr id="7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31812" y="3019425"/>
            <a:ext cx="2940050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2550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Test Individual Models</a:t>
            </a:r>
          </a:p>
        </p:txBody>
      </p:sp>
      <p:sp>
        <p:nvSpPr>
          <p:cNvPr id="9" name="Text Placeholder 2">
            <a:hlinkClick r:id="rId12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31812" y="3425825"/>
            <a:ext cx="2940050" cy="40798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80963" tIns="80963" rIns="0" bIns="8255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Takeaways and Next Steps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153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356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2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31812" y="2614613"/>
            <a:ext cx="2940050" cy="4079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255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/>
              <a:t>Understand Dataset</a:t>
            </a:r>
            <a:endParaRPr lang="en-US" b="1" dirty="0" smtClean="0"/>
          </a:p>
        </p:txBody>
      </p:sp>
      <p:sp>
        <p:nvSpPr>
          <p:cNvPr id="16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31812" y="3022600"/>
            <a:ext cx="294005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Test Individual Models</a:t>
            </a:r>
            <a:endParaRPr lang="en-US" dirty="0" smtClean="0"/>
          </a:p>
        </p:txBody>
      </p:sp>
      <p:sp>
        <p:nvSpPr>
          <p:cNvPr id="23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31812" y="3429000"/>
            <a:ext cx="2940050" cy="40798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80963" tIns="82550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Takeaways and Next Steps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937EEB20-9213-4E1A-A868-C4081869EF08}" type="datetime'Agenda'">
              <a:rPr lang="en-US" altLang="en-US"/>
              <a:pPr/>
              <a:t>Agenda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3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Examining the relationships between variables reveals several strong correlations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4" y="1693802"/>
            <a:ext cx="5164440" cy="470312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75189" y="1456502"/>
            <a:ext cx="5194411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smtClean="0"/>
              <a:t>Variable Correlation Matrix</a:t>
            </a:r>
            <a:endParaRPr lang="en-US" sz="1100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186115" y="2259590"/>
            <a:ext cx="3425885" cy="1588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400" dirty="0" smtClean="0"/>
              <a:t>DER_deltaeta_jet and DER_mass_jet</a:t>
            </a:r>
          </a:p>
          <a:p>
            <a:pPr>
              <a:spcBef>
                <a:spcPct val="100000"/>
              </a:spcBef>
            </a:pPr>
            <a:r>
              <a:rPr lang="en-US" sz="1400" dirty="0" smtClean="0"/>
              <a:t>DER_mass_MMC and DER_mass_vis</a:t>
            </a:r>
          </a:p>
          <a:p>
            <a:pPr>
              <a:spcBef>
                <a:spcPct val="100000"/>
              </a:spcBef>
            </a:pPr>
            <a:r>
              <a:rPr lang="en-US" sz="1400" dirty="0" smtClean="0"/>
              <a:t>Most PRI and DER jet fields</a:t>
            </a:r>
          </a:p>
          <a:p>
            <a:pPr>
              <a:spcBef>
                <a:spcPct val="50000"/>
              </a:spcBef>
            </a:pPr>
            <a:endParaRPr lang="en-US" sz="1400" dirty="0" smtClean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6186115" y="1906219"/>
            <a:ext cx="3425885" cy="3440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Strong Positive Correlations</a:t>
            </a:r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 rot="5400000">
            <a:off x="4387611" y="3907494"/>
            <a:ext cx="2980494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6186116" y="4546247"/>
            <a:ext cx="3425885" cy="1588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400" dirty="0" smtClean="0"/>
              <a:t>DER_deltaeta_jet and DER_prodeta_jet</a:t>
            </a:r>
          </a:p>
          <a:p>
            <a:pPr>
              <a:spcBef>
                <a:spcPct val="100000"/>
              </a:spcBef>
            </a:pPr>
            <a:r>
              <a:rPr lang="en-US" sz="1400" dirty="0" smtClean="0"/>
              <a:t>DER_mass_jet</a:t>
            </a:r>
            <a:r>
              <a:rPr lang="en-US" sz="1400" dirty="0"/>
              <a:t> </a:t>
            </a:r>
            <a:r>
              <a:rPr lang="en-US" sz="1400" dirty="0" smtClean="0"/>
              <a:t>and DER_prodeta_jet</a:t>
            </a:r>
          </a:p>
          <a:p>
            <a:pPr>
              <a:spcBef>
                <a:spcPct val="100000"/>
              </a:spcBef>
            </a:pPr>
            <a:r>
              <a:rPr lang="en-US" sz="1400" dirty="0" smtClean="0"/>
              <a:t>DER_lep_eta_centrality and DER_prodeta_jet</a:t>
            </a:r>
          </a:p>
          <a:p>
            <a:pPr>
              <a:spcBef>
                <a:spcPct val="50000"/>
              </a:spcBef>
            </a:pPr>
            <a:endParaRPr lang="en-US" sz="1400" dirty="0" smtClean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gray">
          <a:xfrm>
            <a:off x="6186116" y="4192880"/>
            <a:ext cx="3425885" cy="3440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Strong Negative Correlations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375158" y="1693802"/>
            <a:ext cx="5194442" cy="47230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endParaRPr lang="en-US" sz="1400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Understand Dataset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715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Mean and Standard Deviations of many variables tend to vary for signal vs background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39634" y="1381435"/>
            <a:ext cx="6226629" cy="5066093"/>
            <a:chOff x="339634" y="1381435"/>
            <a:chExt cx="6574708" cy="50660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34" y="1610652"/>
              <a:ext cx="6574708" cy="48368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5" name="Text Placeholder 2"/>
            <p:cNvSpPr txBox="1">
              <a:spLocks/>
            </p:cNvSpPr>
            <p:nvPr/>
          </p:nvSpPr>
          <p:spPr>
            <a:xfrm>
              <a:off x="502051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DER_Mass_MMC</a:t>
              </a:r>
              <a:endParaRPr lang="en-US" sz="900" dirty="0"/>
            </a:p>
          </p:txBody>
        </p:sp>
        <p:sp>
          <p:nvSpPr>
            <p:cNvPr id="16" name="Text Placeholder 2"/>
            <p:cNvSpPr txBox="1">
              <a:spLocks/>
            </p:cNvSpPr>
            <p:nvPr/>
          </p:nvSpPr>
          <p:spPr>
            <a:xfrm>
              <a:off x="2650148" y="1640201"/>
              <a:ext cx="2296321" cy="32904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900" dirty="0"/>
            </a:p>
          </p:txBody>
        </p:sp>
        <p:sp>
          <p:nvSpPr>
            <p:cNvPr id="17" name="Text Placeholder 2"/>
            <p:cNvSpPr txBox="1">
              <a:spLocks/>
            </p:cNvSpPr>
            <p:nvPr/>
          </p:nvSpPr>
          <p:spPr>
            <a:xfrm>
              <a:off x="2299348" y="1719944"/>
              <a:ext cx="554235" cy="12465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DER_pt_h</a:t>
              </a:r>
              <a:endParaRPr lang="en-US" sz="900" dirty="0"/>
            </a:p>
          </p:txBody>
        </p:sp>
        <p:sp>
          <p:nvSpPr>
            <p:cNvPr id="18" name="Text Placeholder 2"/>
            <p:cNvSpPr txBox="1">
              <a:spLocks/>
            </p:cNvSpPr>
            <p:nvPr/>
          </p:nvSpPr>
          <p:spPr>
            <a:xfrm>
              <a:off x="1700411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DER_mass_vis</a:t>
              </a:r>
              <a:endParaRPr lang="en-US" sz="900" dirty="0"/>
            </a:p>
          </p:txBody>
        </p:sp>
        <p:sp>
          <p:nvSpPr>
            <p:cNvPr id="19" name="Text Placeholder 2"/>
            <p:cNvSpPr txBox="1">
              <a:spLocks/>
            </p:cNvSpPr>
            <p:nvPr/>
          </p:nvSpPr>
          <p:spPr>
            <a:xfrm>
              <a:off x="2853583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DER_deltaeta_jet</a:t>
              </a:r>
              <a:endParaRPr lang="en-US" sz="900" dirty="0"/>
            </a:p>
          </p:txBody>
        </p:sp>
        <p:sp>
          <p:nvSpPr>
            <p:cNvPr id="20" name="Text Placeholder 2"/>
            <p:cNvSpPr txBox="1">
              <a:spLocks/>
            </p:cNvSpPr>
            <p:nvPr/>
          </p:nvSpPr>
          <p:spPr>
            <a:xfrm>
              <a:off x="3466155" y="1719944"/>
              <a:ext cx="554235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DER_mass_jet</a:t>
              </a:r>
              <a:endParaRPr lang="en-US" sz="900" dirty="0"/>
            </a:p>
          </p:txBody>
        </p:sp>
        <p:sp>
          <p:nvSpPr>
            <p:cNvPr id="21" name="Text Placeholder 2"/>
            <p:cNvSpPr txBox="1">
              <a:spLocks/>
            </p:cNvSpPr>
            <p:nvPr/>
          </p:nvSpPr>
          <p:spPr>
            <a:xfrm>
              <a:off x="4008544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DER_prodeta_jet</a:t>
              </a:r>
              <a:endParaRPr lang="en-US" sz="900" dirty="0"/>
            </a:p>
          </p:txBody>
        </p:sp>
        <p:sp>
          <p:nvSpPr>
            <p:cNvPr id="22" name="Text Placeholder 2"/>
            <p:cNvSpPr txBox="1">
              <a:spLocks/>
            </p:cNvSpPr>
            <p:nvPr/>
          </p:nvSpPr>
          <p:spPr>
            <a:xfrm>
              <a:off x="5179068" y="1721776"/>
              <a:ext cx="554235" cy="24290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DER_pt_tot</a:t>
              </a:r>
              <a:endParaRPr lang="en-US" sz="900" dirty="0"/>
            </a:p>
          </p:txBody>
        </p:sp>
        <p:sp>
          <p:nvSpPr>
            <p:cNvPr id="23" name="Text Placeholder 2"/>
            <p:cNvSpPr txBox="1">
              <a:spLocks/>
            </p:cNvSpPr>
            <p:nvPr/>
          </p:nvSpPr>
          <p:spPr>
            <a:xfrm>
              <a:off x="4573996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DER_deltar_tau</a:t>
              </a:r>
              <a:endParaRPr lang="en-US" sz="900" dirty="0"/>
            </a:p>
          </p:txBody>
        </p:sp>
        <p:sp>
          <p:nvSpPr>
            <p:cNvPr id="24" name="Text Placeholder 2"/>
            <p:cNvSpPr txBox="1">
              <a:spLocks/>
            </p:cNvSpPr>
            <p:nvPr/>
          </p:nvSpPr>
          <p:spPr>
            <a:xfrm>
              <a:off x="1108742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DER_mass_transv</a:t>
              </a:r>
              <a:endParaRPr lang="en-US" sz="900" dirty="0"/>
            </a:p>
          </p:txBody>
        </p:sp>
        <p:sp>
          <p:nvSpPr>
            <p:cNvPr id="25" name="Text Placeholder 2"/>
            <p:cNvSpPr txBox="1">
              <a:spLocks/>
            </p:cNvSpPr>
            <p:nvPr/>
          </p:nvSpPr>
          <p:spPr>
            <a:xfrm>
              <a:off x="5786428" y="1719944"/>
              <a:ext cx="554235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DER_sum_pt</a:t>
              </a:r>
              <a:endParaRPr lang="en-US" sz="900" dirty="0"/>
            </a:p>
          </p:txBody>
        </p:sp>
        <p:sp>
          <p:nvSpPr>
            <p:cNvPr id="26" name="Text Placeholder 2"/>
            <p:cNvSpPr txBox="1">
              <a:spLocks/>
            </p:cNvSpPr>
            <p:nvPr/>
          </p:nvSpPr>
          <p:spPr>
            <a:xfrm>
              <a:off x="6385079" y="1692213"/>
              <a:ext cx="503850" cy="26720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 anchor="ctr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Label</a:t>
              </a:r>
              <a:endParaRPr lang="en-US" sz="900" dirty="0"/>
            </a:p>
          </p:txBody>
        </p:sp>
        <p:sp>
          <p:nvSpPr>
            <p:cNvPr id="27" name="Line 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46048" y="3398533"/>
              <a:ext cx="6360849" cy="0"/>
            </a:xfrm>
            <a:prstGeom prst="line">
              <a:avLst/>
            </a:prstGeom>
            <a:noFill/>
            <a:ln w="28575">
              <a:solidFill>
                <a:srgbClr val="E0301E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Text Placeholder 2"/>
            <p:cNvSpPr txBox="1">
              <a:spLocks/>
            </p:cNvSpPr>
            <p:nvPr/>
          </p:nvSpPr>
          <p:spPr>
            <a:xfrm>
              <a:off x="340353" y="1381435"/>
              <a:ext cx="6573989" cy="1938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ct val="25000"/>
                </a:spcBef>
                <a:buNone/>
              </a:pPr>
              <a:r>
                <a:rPr lang="en-US" sz="1400" b="1" dirty="0" smtClean="0"/>
                <a:t>Standardized Variable Distribution</a:t>
              </a:r>
              <a:endParaRPr lang="en-US" sz="1100" dirty="0"/>
            </a:p>
          </p:txBody>
        </p:sp>
      </p:grpSp>
      <p:sp>
        <p:nvSpPr>
          <p:cNvPr id="29" name="AutoShape 2"/>
          <p:cNvSpPr>
            <a:spLocks noChangeArrowheads="1"/>
          </p:cNvSpPr>
          <p:nvPr/>
        </p:nvSpPr>
        <p:spPr bwMode="auto">
          <a:xfrm rot="5400000">
            <a:off x="5336842" y="3707195"/>
            <a:ext cx="2980494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7063856" y="2272093"/>
            <a:ext cx="2332693" cy="3151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Top part of distribution is signals</a:t>
            </a:r>
          </a:p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Most variables have noticeable difference in either mean or standard deviation comparing signal to background</a:t>
            </a:r>
          </a:p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Again, mass variables tend to vary greatly for signal vs background</a:t>
            </a:r>
            <a:endParaRPr lang="en-US" i="1" dirty="0"/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Understand Dataset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068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5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PCA results indicate it will be difficult to reduce dimensions as first principal component explains just 23% of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2" y="1367244"/>
            <a:ext cx="5015530" cy="491180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 rot="5400000">
            <a:off x="4317941" y="3707195"/>
            <a:ext cx="2980494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192997" y="2872990"/>
            <a:ext cx="3225321" cy="2265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Reducing to 10 principal components explains just 75% of variance</a:t>
            </a:r>
          </a:p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First principal component explains only 23% of variance</a:t>
            </a:r>
          </a:p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Will be difficult to eliminate variables </a:t>
            </a:r>
            <a:r>
              <a:rPr lang="en-US" b="1" i="1" dirty="0" smtClean="0">
                <a:sym typeface="Wingdings" panose="05000000000000000000" pitchFamily="2" charset="2"/>
              </a:rPr>
              <a:t> implies meaningful information contained</a:t>
            </a:r>
            <a:endParaRPr lang="en-US" i="1" dirty="0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Understand Dataset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971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9921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31812" y="2614613"/>
            <a:ext cx="2940050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255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Understand Dataset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31812" y="3022600"/>
            <a:ext cx="2940050" cy="4064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smtClean="0"/>
              <a:t>Test Individual Models</a:t>
            </a:r>
            <a:endParaRPr lang="en-US" b="1" dirty="0" smtClean="0"/>
          </a:p>
        </p:txBody>
      </p:sp>
      <p:sp>
        <p:nvSpPr>
          <p:cNvPr id="20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31812" y="3429000"/>
            <a:ext cx="2940050" cy="40798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80963" tIns="82550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Takeaways and Next Steps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937EEB20-9213-4E1A-A868-C4081869EF08}" type="datetime'Agenda'">
              <a:rPr lang="en-US" altLang="en-US"/>
              <a:pPr/>
              <a:t>Agenda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33532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34" name="think-cell Slide" r:id="rId37" imgW="270" imgH="270" progId="TCLayout.ActiveDocument.1">
                  <p:embed/>
                </p:oleObj>
              </mc:Choice>
              <mc:Fallback>
                <p:oleObj name="think-cell Slide" r:id="rId3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4"/>
          <p:cNvSpPr txBox="1">
            <a:spLocks/>
          </p:cNvSpPr>
          <p:nvPr/>
        </p:nvSpPr>
        <p:spPr>
          <a:xfrm>
            <a:off x="375158" y="1979613"/>
            <a:ext cx="4454031" cy="43414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endParaRPr lang="en-US" sz="1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First individual model attempted was a Random Forest which was not highly predictive but highlighted importance of mass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77340048"/>
              </p:ext>
            </p:extLst>
          </p:nvPr>
        </p:nvGraphicFramePr>
        <p:xfrm>
          <a:off x="1905000" y="1905000"/>
          <a:ext cx="2924189" cy="450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35" name="Chart" r:id="rId39" imgW="2924189" imgH="4505220" progId="MSGraph.Chart.8">
                  <p:embed followColorScheme="full"/>
                </p:oleObj>
              </mc:Choice>
              <mc:Fallback>
                <p:oleObj name="Chart" r:id="rId39" imgW="2924189" imgH="45052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905000" y="1905000"/>
                        <a:ext cx="2924189" cy="4505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444625" y="3343275"/>
            <a:ext cx="6064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855C9FA-6F7C-404F-AC31-B1C7F96E725D}" type="datetime'''''D''E''''''''R''''''''''''''''''_p''''''''t_''''''''''h'">
              <a:rPr lang="en-US" altLang="en-US" sz="1000" b="1"/>
              <a:pPr/>
              <a:t>DER_pt_h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397000" y="3481388"/>
            <a:ext cx="654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6BAD22B-9128-4256-B069-BA24673E5C7A}" type="datetime'P''''''RI''''''''''''''''''_l''''e''p''''''_p''''''''''t'''''">
              <a:rPr lang="en-US" altLang="en-US" sz="1000" b="1"/>
              <a:pPr/>
              <a:t>PRI_lep_pt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58900" y="3619500"/>
            <a:ext cx="6921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A41ADC9-D050-47D1-880D-59CF05E1C3B2}" type="datetime'DE''''''''''''''''''R''_p''''''''''t''''''_''to''t'''''''">
              <a:rPr lang="en-US" altLang="en-US" sz="1000" b="1"/>
              <a:pPr/>
              <a:t>DER_pt_tot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101725" y="3757613"/>
            <a:ext cx="9493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83DE7CA-E59C-4F8B-85B1-F38EF89B7BE9}" type="datetime'''''P''''''''RI''_''''''m''''''e''''t''''''_''''''''s''umet'">
              <a:rPr lang="en-US" altLang="en-US" sz="1000" b="1"/>
              <a:pPr/>
              <a:t>PRI_met_sumet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335088" y="3895725"/>
            <a:ext cx="715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A0781D3-0FC8-46D1-8A31-5BC7066E53C5}" type="datetime'''PR''I''''_''''l''''''''''''''''''ep''''_''''et''''''a'''''''">
              <a:rPr lang="en-US" altLang="en-US" sz="1000" b="1"/>
              <a:pPr/>
              <a:t>PRI_lep_eta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57250" y="4033838"/>
            <a:ext cx="11938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2856F7E-A8AA-4500-AC7A-604977AD7A8B}" type="datetime'PR''''I_j''e''''''t_''''''''l''''''''ea''''''din''g_e''ta'''''">
              <a:rPr lang="en-US" altLang="en-US" sz="1000" b="1"/>
              <a:pPr/>
              <a:t>PRI_jet_leading_eta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93738" y="5829300"/>
            <a:ext cx="13573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6D5B7F1-C604-449E-85D8-8CC3F3847565}" type="datetime'''P''''''''RI''''_jet''_''su''''bleading_''''''''''''''pt'''">
              <a:rPr lang="en-US" altLang="en-US" sz="1000" b="1"/>
              <a:pPr/>
              <a:t>PRI_jet_subleading_pt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623888" y="5967413"/>
            <a:ext cx="14271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CB8565F-3B6D-4CE2-9EA5-058396E96A86}" type="datetime'''''''PR''''I_''j''''e''t_s''ub''''leadin''''g''''_''p''hi'">
              <a:rPr lang="en-US" altLang="en-US" sz="1000" b="1"/>
              <a:pPr/>
              <a:t>PRI_jet_subleading_phi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52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284288" y="6105525"/>
            <a:ext cx="7667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CB81708-60E0-4387-8998-679465D70AEC}" type="datetime'P''R''''I_''''''''jet''''''''''''''_''''''''n''''''u''''m'''">
              <a:rPr lang="en-US" altLang="en-US" sz="1000" b="1"/>
              <a:pPr/>
              <a:t>PRI_jet_num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95313" y="2652713"/>
            <a:ext cx="14557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8D9E12E-BA1C-4AD7-9C55-090C58CD60A3}" type="datetime'D''ER''''_me''t_''phi_''''''''''cen''t''''r''''''''ality'''">
              <a:rPr lang="en-US" altLang="en-US" sz="1000" b="1"/>
              <a:pPr/>
              <a:t>DER_met_phi_centrality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327150" y="5000625"/>
            <a:ext cx="723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F0A1D3B-9EEF-4594-A967-F818460B57BF}" type="datetime'P''''R''I''''''''_''''l''''e''''''p''''_''p''''''''''hi'''''''">
              <a:rPr lang="en-US" altLang="en-US" sz="1000" b="1"/>
              <a:pPr/>
              <a:t>PRI_lep_phi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5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284288" y="5138738"/>
            <a:ext cx="7667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A44C05B-5510-4646-9CD8-CE650887ECAE}" type="datetime'''PR''''I''''_''''''''''''m''''et_''''''p''''h''i'''''''''">
              <a:rPr lang="en-US" altLang="en-US" sz="1000" b="1"/>
              <a:pPr/>
              <a:t>PRI_met_phi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6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46113" y="5276850"/>
            <a:ext cx="14049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361DB43-8E41-4888-84E1-53EEEF747399}" type="datetime'''D''ER''_''''''l''ep''''''_''''''et''a_''''c''''en''trality'">
              <a:rPr lang="en-US" altLang="en-US" sz="1000" b="1"/>
              <a:pPr/>
              <a:t>DER_lep_eta_centrality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7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319213" y="5414963"/>
            <a:ext cx="7318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5A50EF1-0384-4AC5-ABDC-4C47B18C9650}" type="datetime'''P''''''''''''R''''I''''_t''''au''_''p''h''''''i'''''">
              <a:rPr lang="en-US" altLang="en-US" sz="1000" b="1"/>
              <a:pPr/>
              <a:t>PRI_tau_phi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49313" y="5553075"/>
            <a:ext cx="12017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9FB3E29-F3AF-4886-86DC-F832E044624B}" type="datetime'PR''''I''_''j''et_''l''''''ea''d''i''''''''''ng_''p''hi'">
              <a:rPr lang="en-US" altLang="en-US" sz="1000" b="1"/>
              <a:pPr/>
              <a:t>PRI_jet_leading_phi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31825" y="5691188"/>
            <a:ext cx="14192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37C42AA-EFE0-4F1B-B25E-7443E5387413}" type="datetime'P''''''R''''I''''_''''''''je''''t_s''ubl''e''a''''ding_eta'">
              <a:rPr lang="en-US" altLang="en-US" sz="1000" b="1"/>
              <a:pPr/>
              <a:t>PRI_jet_subleading_eta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222375" y="4171950"/>
            <a:ext cx="828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B93A7BB-77D5-4979-8FFE-6629D1D700EE}" type="datetime'''P''R''''I_j''''e''''t''_a''''l''l''''''''_p''''''t'">
              <a:rPr lang="en-US" altLang="en-US" sz="1000" b="1"/>
              <a:pPr/>
              <a:t>PRI_jet_all_pt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327150" y="4310063"/>
            <a:ext cx="723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2E116F3-ECD9-47E4-A211-CFC5943FFCF8}" type="datetime'''''''''''P''''R''''''I''_''''''''t''''''au_e''''''''t''''a'">
              <a:rPr lang="en-US" altLang="en-US" sz="1000" b="1"/>
              <a:pPr/>
              <a:t>PRI_tau_eta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919163" y="4448175"/>
            <a:ext cx="11318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96BB002-BE66-45E9-BDD4-51F6F0955D2A}" type="datetime'''''''PR''''I_''j''e''''''t_l''e''''a''din''''g''_''p''''t'">
              <a:rPr lang="en-US" altLang="en-US" sz="1000" b="1"/>
              <a:pPr/>
              <a:t>PRI_jet_leading_pt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800100" y="4586288"/>
            <a:ext cx="1250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58B7CD8-B669-463F-B84E-126F446ED403}" type="datetime'DER''''''''_''''''d''''eltaeta_''''''j''''e''''''t''''_je''t'">
              <a:rPr lang="en-US" altLang="en-US" sz="1000" b="1"/>
              <a:pPr/>
              <a:t>DER_deltaeta_jet_jet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955675" y="4724400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172D661-3385-4F71-941F-B5C87BD4ABD7}" type="datetime'D''''E''R_''m''a''s''s_''''''''''''j''''et_''j''et'''''">
              <a:rPr lang="en-US" altLang="en-US" sz="1000" b="1"/>
              <a:pPr/>
              <a:t>DER_mass_jet_jet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812800" y="4862513"/>
            <a:ext cx="12382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AC7862A-7661-4D9F-9129-C042F0438698}" type="datetime'D''''''E''R_''''prod''''''''eta_''j''e''t''''''''_''''je''''t'">
              <a:rPr lang="en-US" altLang="en-US" sz="1000" b="1"/>
              <a:pPr/>
              <a:t>DER_prodeta_jet_jet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389063" y="2514600"/>
            <a:ext cx="6619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EFDA94D-E7C7-4364-A987-48002F3E963A}" type="datetime'''''''''''P''''''RI''''''''''_''ta''''u''''''_''p''t'''">
              <a:rPr lang="en-US" altLang="en-US" sz="1000" b="1"/>
              <a:pPr/>
              <a:t>PRI_tau_pt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46175" y="2376488"/>
            <a:ext cx="904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4294ADB-F02E-463D-AA08-D4730DE2BD46}" type="datetime'''''''D''''''''''E''''R_ma''s''''s''_''''''vis'''''''''''''">
              <a:rPr lang="en-US" altLang="en-US" sz="1000" b="1"/>
              <a:pPr/>
              <a:t>DER_mass_vis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35013" y="2790825"/>
            <a:ext cx="13160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6907D4B-023A-447E-A7DB-5CE58F5450BD}" type="datetime'DER_p''''''''t_''''r''a''''''''tio''_''lep_''ta''''u'''">
              <a:rPr lang="en-US" altLang="en-US" sz="1000" b="1"/>
              <a:pPr/>
              <a:t>DER_pt_ratio_lep_tau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855663" y="2928938"/>
            <a:ext cx="11953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656B7BA-8D5C-4FD7-BAD5-20DB51A50944}" type="datetime'D''E''''R''''_de''lt''a''''''r''''''''''''''_tau''''_l''e''p'">
              <a:rPr lang="en-US" altLang="en-US" sz="1000" b="1"/>
              <a:pPr/>
              <a:t>DER_deltar_tau_lep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544638" y="3067050"/>
            <a:ext cx="506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BF45A3C-1ADC-4862-A0C4-1465EAFF5DE7}" type="datetime'''''''PRI''''''''_''m''''''''''''''''''''''e''''''''''t'''">
              <a:rPr lang="en-US" altLang="en-US" sz="1000" b="1"/>
              <a:pPr/>
              <a:t>PRI_met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1262063" y="3205163"/>
            <a:ext cx="7889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E3A986E-3601-4FC5-A56B-720F006A3F77}" type="datetime'D''''''''''E''''''''''''''''''R''_''''''''s''um_p''''''''t'">
              <a:rPr lang="en-US" altLang="en-US" sz="1000" b="1"/>
              <a:pPr/>
              <a:t>DER_sum_pt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463550" y="2238375"/>
            <a:ext cx="15875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172EDF6-06CB-4B58-8F8B-DBAF1E92F2D2}" type="datetime'DE''''''R_mas''s_tr''''''''a''''ns''_m''''''et_l''''''e''p'''">
              <a:rPr lang="en-US" altLang="en-US" sz="1000" b="1"/>
              <a:pPr/>
              <a:t>DER_mass_trans_met_lep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016000" y="2100263"/>
            <a:ext cx="1035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39688F3-AFEF-4735-B433-F269ACACBE49}" type="datetime'''D''''''''''E''R''''''''_''ma''''''''s''''s_''''MMC'''''">
              <a:rPr lang="en-US" altLang="en-US" sz="1000" b="1"/>
              <a:pPr/>
              <a:t>DER_mass_MMC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74" name="Text Placeholder 2"/>
          <p:cNvSpPr txBox="1">
            <a:spLocks/>
          </p:cNvSpPr>
          <p:nvPr/>
        </p:nvSpPr>
        <p:spPr>
          <a:xfrm>
            <a:off x="375189" y="1538288"/>
            <a:ext cx="4453999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smtClean="0"/>
              <a:t>Random Forest Variable Importance Plot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sz="1200" dirty="0" smtClean="0"/>
              <a:t>(Scaled: Max = 100)</a:t>
            </a:r>
            <a:endParaRPr lang="en-US" sz="1100" dirty="0"/>
          </a:p>
        </p:txBody>
      </p:sp>
      <p:sp>
        <p:nvSpPr>
          <p:cNvPr id="75" name="Text Placeholder 4"/>
          <p:cNvSpPr txBox="1">
            <a:spLocks/>
          </p:cNvSpPr>
          <p:nvPr/>
        </p:nvSpPr>
        <p:spPr>
          <a:xfrm>
            <a:off x="5511814" y="1979612"/>
            <a:ext cx="3861473" cy="31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 smtClean="0"/>
              <a:t>Trained model using: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250,000 samples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Cross-validation (2 fold, repeated once)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3 different “</a:t>
            </a:r>
            <a:r>
              <a:rPr lang="en-US" sz="1400" dirty="0" err="1" smtClean="0"/>
              <a:t>mtry”s</a:t>
            </a:r>
            <a:r>
              <a:rPr lang="en-US" sz="1400" dirty="0" smtClean="0"/>
              <a:t> (2, 16, 30)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Algorithm selected in an attempt to: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Predict response on test set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Understand variable importance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Relatively low AMS implies not a great model for prediction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Seems that mass related variables are most important</a:t>
            </a:r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gray">
          <a:xfrm>
            <a:off x="5511814" y="1512922"/>
            <a:ext cx="3861473" cy="41627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77" name="AutoShape 2"/>
          <p:cNvSpPr>
            <a:spLocks noChangeArrowheads="1"/>
          </p:cNvSpPr>
          <p:nvPr/>
        </p:nvSpPr>
        <p:spPr bwMode="auto">
          <a:xfrm rot="10800000">
            <a:off x="5547137" y="5214393"/>
            <a:ext cx="3762229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78" name="Rectangle 2"/>
          <p:cNvSpPr>
            <a:spLocks noChangeArrowheads="1"/>
          </p:cNvSpPr>
          <p:nvPr/>
        </p:nvSpPr>
        <p:spPr bwMode="gray">
          <a:xfrm>
            <a:off x="6388871" y="5548726"/>
            <a:ext cx="2059651" cy="762000"/>
          </a:xfrm>
          <a:prstGeom prst="rect">
            <a:avLst/>
          </a:prstGeom>
          <a:solidFill>
            <a:srgbClr val="EAE8E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Test AMS = 2.10</a:t>
            </a:r>
            <a:endParaRPr lang="en-US" sz="1400" b="1" dirty="0"/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0" name="AutoShape 4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Test Individual Models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424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6&quot;&gt;&lt;elem m_fUsage=&quot;2.22297348283290000000E+000&quot;&gt;&lt;m_msothmcolidx val=&quot;0&quot;/&gt;&lt;m_rgb r=&quot;A5&quot; g=&quot;CC&quot; b=&quot;ED&quot;/&gt;&lt;m_nBrightness val=&quot;0&quot;/&gt;&lt;/elem&gt;&lt;elem m_fUsage=&quot;2.21720698622061050000E+000&quot;&gt;&lt;m_msothmcolidx val=&quot;0&quot;/&gt;&lt;m_rgb r=&quot;8F&quot; g=&quot;8F&quot; b=&quot;8F&quot;/&gt;&lt;m_nBrightness val=&quot;0&quot;/&gt;&lt;/elem&gt;&lt;elem m_fUsage=&quot;1.63635834209464900000E+000&quot;&gt;&lt;m_msothmcolidx val=&quot;0&quot;/&gt;&lt;m_rgb r=&quot;06&quot; g=&quot;6B&quot; b=&quot;B0&quot;/&gt;&lt;m_nBrightness val=&quot;0&quot;/&gt;&lt;/elem&gt;&lt;elem m_fUsage=&quot;8.10000000000000050000E-001&quot;&gt;&lt;m_msothmcolidx val=&quot;0&quot;/&gt;&lt;m_rgb r=&quot;0D&quot; g=&quot;96&quot; b=&quot;01&quot;/&gt;&lt;m_nBrightness val=&quot;0&quot;/&gt;&lt;/elem&gt;&lt;elem m_fUsage=&quot;7.29000000000000090000E-001&quot;&gt;&lt;m_msothmcolidx val=&quot;0&quot;/&gt;&lt;m_rgb r=&quot;00&quot; g=&quot;45&quot; b=&quot;5A&quot;/&gt;&lt;m_nBrightness val=&quot;0&quot;/&gt;&lt;/elem&gt;&lt;elem m_fUsage=&quot;5.31441000000000160000E-001&quot;&gt;&lt;m_msothmcolidx val=&quot;0&quot;/&gt;&lt;m_rgb r=&quot;14&quot; g=&quot;6B&quot; b=&quot;FF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DSRWGvEKMlYI4bzS_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WCzNDjc9kiTCHGpI4Kor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KpPKuUQyKfIQFcMXtK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.4W0yAQ_2e6Wv_C4tu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_9fz4pURaqRnffPKmUy4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Ozj61T8mNcJLx64AD6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8inLA6TRCUFt.IzXNG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.uRu.8R7Olw5Uej__ZP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o5fcjKTjWHPQYmd7T4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Gqp7ZDTn.6zS3.pCjaz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msXOq47ESrrdcRaZS6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8inLA6TRCUFt.IzXNG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7_uuVRQGWV3p1oYVRcE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hLpNlZR5W65Jn1lKKYe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rZAG_RQmW2HC9ItImNb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l0w4C4S5C4BfKWdO1ae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rJMUZKQwaimvO2KUPUy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vzppytMTF6ugGEvWOu13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ZLKDf.Qq2ywCP_90Fgw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IfhFPCTHeaw2ST8zAV5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WR.tvcTe6WD3TEuHoBX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zA_I9oQse57tdGa3vF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nInAobSvOnq1ZLV1gQl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94uM7ORQqD4dO7byaQ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WXmq8HS.GpxjChdX7IK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gr8yjoQdeeebyYE3gSt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KLqIX2QXaBm0A9En_D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jR7n6yTsCTWIyPsC4xq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di1QofR5qYkRjCdm6x.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0HrCx_QN6KistiCK0ex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L.SH82R4O2k6ut40Yz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AIbdfrT0WF5oaHq9Kfy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sc95BYRF.1aX1xR3hwj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gLhcRSTC2YZb.ywuQBr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r6zo7nTaq9.VZnk.Osw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RPNVj2SB.yeD0RhoeJR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4sOJwvQYynjoD9cew0M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vGEcgmShyvQOGt_NwN5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DhabrcS4.Jyr6yrSSL0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thSZ0zTae0._0gqPERM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hP5Dz2Ssu_y7gmwpx9y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d.UuTGSr2Ebg8rW7zOy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vsEozqTbWCBtntwQT28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f9TfCUTt2u9I.e0fiGc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vAjyvRe.aZ1R4g2Fnz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SlG7Z_SfePKxx2y0rdb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gl1.AWTmOTScNebAVuL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cVWkaPQBiJ5v25ZPRBz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kT2YX7QeC60xYqQ7sGV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QPe0gpRnmU9JZ6dFPAc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ilf2OrShu8zdGERksLz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FjibfhTLGNrTB4aL5.F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6KX_YWTzq3eyGyBaAtF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gl1.AWTmOTScNebAVuL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h.IA5OR3uYowVuOemuF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AJ_wj6TfaO7Tm17Hhec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cVWkaPQBiJ5v25ZPRBz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ZYMkIhSrS1bFO9SCnq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rsdjSxSk2NQaoIJPSoA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TriJBJTMqbZlho2hr21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kT2YX7QeC60xYqQ7sGV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8inLA6TRCUFt.IzXNGW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7_uuVRQGWV3p1oYVRcE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U9aj.3RGalDRyRG9iYf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se.TnBQQGbxKCkk_QGBg"/>
</p:tagLst>
</file>

<file path=ppt/theme/theme1.xml><?xml version="1.0" encoding="utf-8"?>
<a:theme xmlns:a="http://schemas.openxmlformats.org/drawingml/2006/main" name="Blank">
  <a:themeElements>
    <a:clrScheme name="Booz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4C9BDC"/>
      </a:accent1>
      <a:accent2>
        <a:srgbClr val="76B2E4"/>
      </a:accent2>
      <a:accent3>
        <a:srgbClr val="A5CCED"/>
      </a:accent3>
      <a:accent4>
        <a:srgbClr val="066BB0"/>
      </a:accent4>
      <a:accent5>
        <a:srgbClr val="DCDCDC"/>
      </a:accent5>
      <a:accent6>
        <a:srgbClr val="BFBFBF"/>
      </a:accent6>
      <a:hlink>
        <a:srgbClr val="4C9BDC"/>
      </a:hlink>
      <a:folHlink>
        <a:srgbClr val="066BB0"/>
      </a:folHlink>
    </a:clrScheme>
    <a:fontScheme name="nachsehe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50205</TotalTime>
  <Words>969</Words>
  <Application>Microsoft Office PowerPoint</Application>
  <PresentationFormat>A4 Paper (210x297 mm)</PresentationFormat>
  <Paragraphs>238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 Antiqua</vt:lpstr>
      <vt:lpstr>Calibri</vt:lpstr>
      <vt:lpstr>Wingdings</vt:lpstr>
      <vt:lpstr>Blank</vt:lpstr>
      <vt:lpstr>think-cell Slide</vt:lpstr>
      <vt:lpstr>Chart</vt:lpstr>
      <vt:lpstr>PowerPoint Presentation</vt:lpstr>
      <vt:lpstr>Our team completed 2 steps of a 3 step approach to the Higgs Boson Kaggle competition</vt:lpstr>
      <vt:lpstr>Agenda</vt:lpstr>
      <vt:lpstr>Agenda</vt:lpstr>
      <vt:lpstr>Examining the relationships between variables reveals several strong correlations</vt:lpstr>
      <vt:lpstr>Mean and Standard Deviations of many variables tend to vary for signal vs background events</vt:lpstr>
      <vt:lpstr>PCA results indicate it will be difficult to reduce dimensions as first principal component explains just 23% of variance</vt:lpstr>
      <vt:lpstr>Agenda</vt:lpstr>
      <vt:lpstr>First individual model attempted was a Random Forest which was not highly predictive but highlighted importance of mass variables</vt:lpstr>
      <vt:lpstr>Neural Networks generally yielded poor results; cross validation tuning with large hidden node values was unsuccessful given time</vt:lpstr>
      <vt:lpstr>Detail: with 2 nodes, best Neural Network AMS produced ~0.6</vt:lpstr>
      <vt:lpstr>XGBoost produced a much better model – particularly after tuning to avoid overfitting – and resulted in a test AMS of 3.64 to 3.70</vt:lpstr>
      <vt:lpstr>PowerPoint Presentation</vt:lpstr>
      <vt:lpstr>Agenda</vt:lpstr>
      <vt:lpstr>Takeaways and Next Steps</vt:lpstr>
    </vt:vector>
  </TitlesOfParts>
  <Company>Booz &amp;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Knutson</dc:creator>
  <cp:lastModifiedBy>Tyler Knutson</cp:lastModifiedBy>
  <cp:revision>1222</cp:revision>
  <dcterms:created xsi:type="dcterms:W3CDTF">2013-08-13T16:05:17Z</dcterms:created>
  <dcterms:modified xsi:type="dcterms:W3CDTF">2016-08-29T02:11:34Z</dcterms:modified>
</cp:coreProperties>
</file>