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73" r:id="rId6"/>
    <p:sldId id="259" r:id="rId7"/>
    <p:sldId id="260" r:id="rId8"/>
    <p:sldId id="261" r:id="rId9"/>
    <p:sldId id="262" r:id="rId10"/>
    <p:sldId id="274" r:id="rId11"/>
    <p:sldId id="263" r:id="rId12"/>
    <p:sldId id="264" r:id="rId13"/>
    <p:sldId id="269" r:id="rId14"/>
    <p:sldId id="270" r:id="rId15"/>
    <p:sldId id="271" r:id="rId16"/>
    <p:sldId id="265" r:id="rId17"/>
    <p:sldId id="266" r:id="rId18"/>
    <p:sldId id="267" r:id="rId19"/>
    <p:sldId id="272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DE336-1008-4A00-8D9F-987B1EB21BC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CB24E-E281-4682-BAEA-1280E5FC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B24E-E281-4682-BAEA-1280E5FC4A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3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0350-E60B-4C5C-9088-2AEC805A5FF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BA2A-0624-4EB4-B892-616589E8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990600"/>
          </a:xfrm>
        </p:spPr>
        <p:txBody>
          <a:bodyPr/>
          <a:lstStyle/>
          <a:p>
            <a:r>
              <a:rPr lang="en-US" dirty="0" smtClean="0"/>
              <a:t>Mass Shooting in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5982" y="6019800"/>
            <a:ext cx="5638800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Samriddhi</a:t>
            </a:r>
            <a:r>
              <a:rPr lang="en-US" dirty="0" smtClean="0"/>
              <a:t> </a:t>
            </a:r>
            <a:r>
              <a:rPr lang="en-US" dirty="0" err="1" smtClean="0"/>
              <a:t>Shakya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1705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915400" cy="6553200"/>
          </a:xfrm>
        </p:spPr>
      </p:pic>
    </p:spTree>
    <p:extLst>
      <p:ext uri="{BB962C8B-B14F-4D97-AF65-F5344CB8AC3E}">
        <p14:creationId xmlns:p14="http://schemas.microsoft.com/office/powerpoint/2010/main" val="19014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8991600" cy="6858000"/>
          </a:xfrm>
        </p:spPr>
      </p:pic>
    </p:spTree>
    <p:extLst>
      <p:ext uri="{BB962C8B-B14F-4D97-AF65-F5344CB8AC3E}">
        <p14:creationId xmlns:p14="http://schemas.microsoft.com/office/powerpoint/2010/main" val="22183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6477000"/>
          </a:xfrm>
        </p:spPr>
      </p:pic>
    </p:spTree>
    <p:extLst>
      <p:ext uri="{BB962C8B-B14F-4D97-AF65-F5344CB8AC3E}">
        <p14:creationId xmlns:p14="http://schemas.microsoft.com/office/powerpoint/2010/main" val="9075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" y="304800"/>
            <a:ext cx="8971706" cy="6400800"/>
          </a:xfrm>
        </p:spPr>
      </p:pic>
    </p:spTree>
    <p:extLst>
      <p:ext uri="{BB962C8B-B14F-4D97-AF65-F5344CB8AC3E}">
        <p14:creationId xmlns:p14="http://schemas.microsoft.com/office/powerpoint/2010/main" val="14061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991600" cy="6262687"/>
          </a:xfrm>
        </p:spPr>
      </p:pic>
    </p:spTree>
    <p:extLst>
      <p:ext uri="{BB962C8B-B14F-4D97-AF65-F5344CB8AC3E}">
        <p14:creationId xmlns:p14="http://schemas.microsoft.com/office/powerpoint/2010/main" val="33115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" y="228600"/>
            <a:ext cx="8944429" cy="6477000"/>
          </a:xfrm>
        </p:spPr>
      </p:pic>
    </p:spTree>
    <p:extLst>
      <p:ext uri="{BB962C8B-B14F-4D97-AF65-F5344CB8AC3E}">
        <p14:creationId xmlns:p14="http://schemas.microsoft.com/office/powerpoint/2010/main" val="4740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" y="228600"/>
            <a:ext cx="9019309" cy="6324600"/>
          </a:xfrm>
        </p:spPr>
      </p:pic>
    </p:spTree>
    <p:extLst>
      <p:ext uri="{BB962C8B-B14F-4D97-AF65-F5344CB8AC3E}">
        <p14:creationId xmlns:p14="http://schemas.microsoft.com/office/powerpoint/2010/main" val="33626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763000" cy="6781800"/>
          </a:xfrm>
        </p:spPr>
      </p:pic>
    </p:spTree>
    <p:extLst>
      <p:ext uri="{BB962C8B-B14F-4D97-AF65-F5344CB8AC3E}">
        <p14:creationId xmlns:p14="http://schemas.microsoft.com/office/powerpoint/2010/main" val="2135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839200" cy="6461569"/>
          </a:xfrm>
        </p:spPr>
      </p:pic>
    </p:spTree>
    <p:extLst>
      <p:ext uri="{BB962C8B-B14F-4D97-AF65-F5344CB8AC3E}">
        <p14:creationId xmlns:p14="http://schemas.microsoft.com/office/powerpoint/2010/main" val="29828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915400" cy="6400800"/>
          </a:xfrm>
        </p:spPr>
      </p:pic>
    </p:spTree>
    <p:extLst>
      <p:ext uri="{BB962C8B-B14F-4D97-AF65-F5344CB8AC3E}">
        <p14:creationId xmlns:p14="http://schemas.microsoft.com/office/powerpoint/2010/main" val="12638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Definition of Mass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mass shooting</a:t>
            </a:r>
            <a:r>
              <a:rPr lang="en-US" dirty="0"/>
              <a:t> is an incident involving </a:t>
            </a:r>
            <a:r>
              <a:rPr lang="en-US" dirty="0" smtClean="0"/>
              <a:t>multiple </a:t>
            </a:r>
            <a:r>
              <a:rPr lang="en-US" dirty="0"/>
              <a:t>victims of gun </a:t>
            </a:r>
            <a:r>
              <a:rPr lang="en-US" dirty="0" smtClean="0"/>
              <a:t>violence</a:t>
            </a:r>
          </a:p>
          <a:p>
            <a:pPr fontAlgn="base"/>
            <a:r>
              <a:rPr lang="en-US" b="1" dirty="0"/>
              <a:t>FBI</a:t>
            </a:r>
            <a:r>
              <a:rPr lang="en-US" dirty="0"/>
              <a:t> derived definition</a:t>
            </a:r>
            <a:r>
              <a:rPr lang="en-US" dirty="0" smtClean="0"/>
              <a:t>: FOUR </a:t>
            </a:r>
            <a:r>
              <a:rPr lang="en-US" dirty="0"/>
              <a:t>or more shot and/or killed in a single event [incident], at the same general time and location, not including the shooter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According to the </a:t>
            </a:r>
            <a:r>
              <a:rPr lang="en-US" b="1" dirty="0"/>
              <a:t>Gun Violence </a:t>
            </a:r>
            <a:r>
              <a:rPr lang="en-US" b="1" dirty="0" smtClean="0"/>
              <a:t>Archive</a:t>
            </a:r>
            <a:r>
              <a:rPr lang="en-US" dirty="0" smtClean="0"/>
              <a:t>, </a:t>
            </a:r>
            <a:r>
              <a:rPr lang="en-US" dirty="0"/>
              <a:t>a “mass shooting” is any incident where four or more people are wounded or killed. </a:t>
            </a:r>
            <a:endParaRPr lang="en-US" dirty="0" smtClean="0"/>
          </a:p>
          <a:p>
            <a:pPr fontAlgn="base"/>
            <a:r>
              <a:rPr lang="en-US" dirty="0" smtClean="0"/>
              <a:t>According to </a:t>
            </a:r>
            <a:r>
              <a:rPr lang="en-US" b="1" dirty="0" smtClean="0"/>
              <a:t>Stanford  University database</a:t>
            </a:r>
            <a:r>
              <a:rPr lang="en-US" dirty="0" smtClean="0"/>
              <a:t> </a:t>
            </a:r>
            <a:r>
              <a:rPr lang="en-US" dirty="0" smtClean="0"/>
              <a:t>definition, </a:t>
            </a:r>
            <a:r>
              <a:rPr lang="en-US" dirty="0"/>
              <a:t>mass shooting </a:t>
            </a:r>
            <a:r>
              <a:rPr lang="en-US" dirty="0" smtClean="0"/>
              <a:t>is incident with 3 </a:t>
            </a:r>
            <a:r>
              <a:rPr lang="en-US" dirty="0"/>
              <a:t>or more shooting victims (not necessarily fatalities), not including the shooter. The shooting must not be identifiably gang, drug, or organized crime related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While the U.S. has 5% of the world’s population, it had 31% of all public mass shootings. These gun statistics are quite alarming and the country really needs to act to alleviate the problem.</a:t>
            </a:r>
          </a:p>
          <a:p>
            <a:pPr fontAlgn="base"/>
            <a:endParaRPr lang="en-US" b="1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ass </a:t>
            </a:r>
            <a:r>
              <a:rPr lang="en-US" dirty="0"/>
              <a:t>shooting incidents </a:t>
            </a:r>
            <a:r>
              <a:rPr lang="en-US" dirty="0" smtClean="0"/>
              <a:t>in </a:t>
            </a:r>
            <a:r>
              <a:rPr lang="en-US" dirty="0"/>
              <a:t>California, Florida, Georgia and Texas are very high with high number of fatalities and injuries.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gun which the shooters commonly used was handguns followed by multiple guns in most of the mass shooting incident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shooters were predominantly male with most of them belonging to White Americans or European American race.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reasons behind most of the </a:t>
            </a:r>
            <a:r>
              <a:rPr lang="en-US" dirty="0" smtClean="0"/>
              <a:t>shooter’s </a:t>
            </a:r>
            <a:r>
              <a:rPr lang="en-US" dirty="0"/>
              <a:t>motives were unknown followed by mental illness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Most of the mass shooting commonly occurred in residential and neighborhood areas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Comparing </a:t>
            </a:r>
            <a:r>
              <a:rPr lang="en-US" dirty="0"/>
              <a:t>the recent mass shooting data from 2014 to 2016, we can notice that there are more mass shooting in States like California, Georgia, Illinois and near Maryland. </a:t>
            </a:r>
            <a:endParaRPr lang="en-US" dirty="0" smtClean="0"/>
          </a:p>
          <a:p>
            <a:r>
              <a:rPr lang="en-US" dirty="0" smtClean="0"/>
              <a:t>Comparing </a:t>
            </a:r>
            <a:r>
              <a:rPr lang="en-US" dirty="0"/>
              <a:t>2014 and 2015 data, there were more mass shooting and fatalities in 2015 than 2014.</a:t>
            </a:r>
          </a:p>
        </p:txBody>
      </p:sp>
    </p:spTree>
    <p:extLst>
      <p:ext uri="{BB962C8B-B14F-4D97-AF65-F5344CB8AC3E}">
        <p14:creationId xmlns:p14="http://schemas.microsoft.com/office/powerpoint/2010/main" val="17793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249145" cy="4648200"/>
          </a:xfrm>
        </p:spPr>
      </p:pic>
    </p:spTree>
    <p:extLst>
      <p:ext uri="{BB962C8B-B14F-4D97-AF65-F5344CB8AC3E}">
        <p14:creationId xmlns:p14="http://schemas.microsoft.com/office/powerpoint/2010/main" val="3849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Orlando Mass Shooting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05200"/>
            <a:ext cx="4038600" cy="2569464"/>
          </a:xfrm>
        </p:spPr>
      </p:pic>
      <p:sp>
        <p:nvSpPr>
          <p:cNvPr id="5" name="Rectangle 4"/>
          <p:cNvSpPr/>
          <p:nvPr/>
        </p:nvSpPr>
        <p:spPr>
          <a:xfrm>
            <a:off x="381000" y="13716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On June 12, 2016, United States suffered the worst mass shooting in its modern history when 50 people were killed and 53 injured in Orlando, Florida, after a gunman stormed into a packed gay nightclub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27" y="3581400"/>
            <a:ext cx="3962400" cy="24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Occurrence of Mass shooting by state (1966 -2016)</a:t>
            </a:r>
          </a:p>
          <a:p>
            <a:r>
              <a:rPr lang="en-US" dirty="0" smtClean="0"/>
              <a:t>Mass Shooting Deaths and injuries by State</a:t>
            </a:r>
            <a:r>
              <a:rPr lang="en-US" dirty="0" smtClean="0"/>
              <a:t> (1966 -2016)</a:t>
            </a:r>
            <a:endParaRPr lang="en-US" dirty="0" smtClean="0"/>
          </a:p>
          <a:p>
            <a:r>
              <a:rPr lang="en-US" dirty="0" smtClean="0"/>
              <a:t>Which guns have been used more commonly during the mass shooting</a:t>
            </a:r>
            <a:r>
              <a:rPr lang="en-US" dirty="0" smtClean="0"/>
              <a:t> (1966 -2016)</a:t>
            </a:r>
            <a:endParaRPr lang="en-US" dirty="0" smtClean="0"/>
          </a:p>
          <a:p>
            <a:r>
              <a:rPr lang="en-US" dirty="0" smtClean="0"/>
              <a:t>Which race and sex was more involved in mass shooting </a:t>
            </a:r>
            <a:r>
              <a:rPr lang="en-US" dirty="0" smtClean="0"/>
              <a:t>(1966 -2016)</a:t>
            </a:r>
            <a:endParaRPr lang="en-US" dirty="0" smtClean="0"/>
          </a:p>
          <a:p>
            <a:r>
              <a:rPr lang="en-US" dirty="0" smtClean="0"/>
              <a:t>Which type of place was targeted more for mass shooting </a:t>
            </a:r>
            <a:r>
              <a:rPr lang="en-US" dirty="0" smtClean="0"/>
              <a:t>(1966 -2016)</a:t>
            </a:r>
            <a:endParaRPr lang="en-US" dirty="0" smtClean="0"/>
          </a:p>
          <a:p>
            <a:r>
              <a:rPr lang="en-US" dirty="0" smtClean="0"/>
              <a:t>Comparison between Mass shooting data from 2014 and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Source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r>
              <a:rPr lang="en-US" b="1" dirty="0"/>
              <a:t> Stanford </a:t>
            </a:r>
            <a:r>
              <a:rPr lang="en-US" b="1" dirty="0" smtClean="0"/>
              <a:t>University Library MSA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 </a:t>
            </a:r>
            <a:r>
              <a:rPr lang="en-US" b="1" dirty="0"/>
              <a:t>Gun Violence Archive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67818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15000"/>
            <a:ext cx="7315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0"/>
            <a:ext cx="9067800" cy="6477000"/>
          </a:xfrm>
        </p:spPr>
      </p:pic>
    </p:spTree>
    <p:extLst>
      <p:ext uri="{BB962C8B-B14F-4D97-AF65-F5344CB8AC3E}">
        <p14:creationId xmlns:p14="http://schemas.microsoft.com/office/powerpoint/2010/main" val="13767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5638800" cy="3876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27" y="3269674"/>
            <a:ext cx="5209309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065112" cy="6781800"/>
          </a:xfrm>
        </p:spPr>
      </p:pic>
    </p:spTree>
    <p:extLst>
      <p:ext uri="{BB962C8B-B14F-4D97-AF65-F5344CB8AC3E}">
        <p14:creationId xmlns:p14="http://schemas.microsoft.com/office/powerpoint/2010/main" val="1148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8"/>
            <a:ext cx="8915400" cy="6591766"/>
          </a:xfrm>
        </p:spPr>
      </p:pic>
    </p:spTree>
    <p:extLst>
      <p:ext uri="{BB962C8B-B14F-4D97-AF65-F5344CB8AC3E}">
        <p14:creationId xmlns:p14="http://schemas.microsoft.com/office/powerpoint/2010/main" val="26329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281</Words>
  <Application>Microsoft Office PowerPoint</Application>
  <PresentationFormat>On-screen Show (4:3)</PresentationFormat>
  <Paragraphs>36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Mass Shooting in US</vt:lpstr>
      <vt:lpstr>Definition of Mass Shooting</vt:lpstr>
      <vt:lpstr>Orlando Mass Shooting</vt:lpstr>
      <vt:lpstr>Questions?</vt:lpstr>
      <vt:lpstr>Data Source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Shooting in US</dc:title>
  <dc:creator>Samriddhi Shakya</dc:creator>
  <cp:lastModifiedBy>Samriddhi Shakya</cp:lastModifiedBy>
  <cp:revision>14</cp:revision>
  <dcterms:created xsi:type="dcterms:W3CDTF">2016-07-19T19:41:10Z</dcterms:created>
  <dcterms:modified xsi:type="dcterms:W3CDTF">2016-07-19T20:48:03Z</dcterms:modified>
</cp:coreProperties>
</file>