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ports-reference.com/olympic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0140204000881966198-origin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435" y="1166866"/>
            <a:ext cx="9233930" cy="681464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ubTitle" sz="quarter" idx="1"/>
          </p:nvPr>
        </p:nvSpPr>
        <p:spPr>
          <a:xfrm>
            <a:off x="1852240" y="8140700"/>
            <a:ext cx="10464801" cy="1130300"/>
          </a:xfrm>
          <a:prstGeom prst="rect">
            <a:avLst/>
          </a:prstGeom>
        </p:spPr>
        <p:txBody>
          <a:bodyPr/>
          <a:lstStyle/>
          <a:p>
            <a:pPr defTabSz="432308">
              <a:defRPr b="1" sz="2368">
                <a:latin typeface="Helvetica"/>
                <a:ea typeface="Helvetica"/>
                <a:cs typeface="Helvetica"/>
                <a:sym typeface="Helvetica"/>
              </a:defRPr>
            </a:pPr>
            <a:r>
              <a:t>Analysis of Olympics Games</a:t>
            </a:r>
          </a:p>
          <a:p>
            <a:pPr algn="r" defTabSz="432308">
              <a:defRPr sz="1480"/>
            </a:pPr>
            <a:r>
              <a:t>Shuo Zhang</a:t>
            </a:r>
          </a:p>
          <a:p>
            <a:pPr algn="r" defTabSz="432308">
              <a:defRPr sz="1480"/>
            </a:pPr>
            <a:r>
              <a:t>August 14,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94939" y="-19050"/>
            <a:ext cx="3747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Medals by sport:</a:t>
            </a:r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4800" y="1585223"/>
            <a:ext cx="4818618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178934" y="977900"/>
            <a:ext cx="58069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swimming by score (with greater weights on Gold)</a:t>
            </a:r>
          </a:p>
        </p:txBody>
      </p:sp>
      <p:sp>
        <p:nvSpPr>
          <p:cNvPr id="202" name="Shape 202"/>
          <p:cNvSpPr/>
          <p:nvPr/>
        </p:nvSpPr>
        <p:spPr>
          <a:xfrm>
            <a:off x="6703559" y="977900"/>
            <a:ext cx="561009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athletics by score (with greater weights on Gold)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199" y="1585223"/>
            <a:ext cx="4818619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101083" y="5233538"/>
            <a:ext cx="59626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gymnastics by score (with greater weights on Gold)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66700" y="5778500"/>
            <a:ext cx="4952777" cy="360747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4537409" y="2464369"/>
            <a:ext cx="2120152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/>
            </a:pPr>
            <a:r>
              <a:t>leading country:</a:t>
            </a:r>
          </a:p>
          <a:p>
            <a:pPr algn="just">
              <a:defRPr sz="2100"/>
            </a:pPr>
            <a:r>
              <a:t>US</a:t>
            </a:r>
          </a:p>
          <a:p>
            <a:pPr algn="just">
              <a:defRPr sz="2100"/>
            </a:pPr>
            <a:r>
              <a:t>Australia</a:t>
            </a:r>
          </a:p>
          <a:p>
            <a:pPr algn="just">
              <a:defRPr sz="2100"/>
            </a:pPr>
            <a:r>
              <a:t>China</a:t>
            </a:r>
          </a:p>
          <a:p>
            <a:pPr algn="just">
              <a:defRPr sz="2100"/>
            </a:pPr>
            <a:r>
              <a:t>Netherland</a:t>
            </a:r>
          </a:p>
        </p:txBody>
      </p:sp>
      <p:sp>
        <p:nvSpPr>
          <p:cNvPr id="207" name="Shape 207"/>
          <p:cNvSpPr/>
          <p:nvPr/>
        </p:nvSpPr>
        <p:spPr>
          <a:xfrm>
            <a:off x="10667314" y="2330449"/>
            <a:ext cx="2120152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/>
            </a:pPr>
            <a:r>
              <a:t>leading country:</a:t>
            </a:r>
          </a:p>
          <a:p>
            <a:pPr algn="just">
              <a:defRPr sz="2100"/>
            </a:pPr>
            <a:r>
              <a:t>US</a:t>
            </a:r>
          </a:p>
          <a:p>
            <a:pPr algn="just">
              <a:defRPr sz="2100"/>
            </a:pPr>
            <a:r>
              <a:t>Russia</a:t>
            </a:r>
          </a:p>
          <a:p>
            <a:pPr algn="just">
              <a:defRPr sz="2100"/>
            </a:pPr>
            <a:r>
              <a:t>Jamaica</a:t>
            </a:r>
          </a:p>
          <a:p>
            <a:pPr algn="just">
              <a:defRPr sz="2100"/>
            </a:pPr>
            <a:r>
              <a:t>Kenya</a:t>
            </a:r>
          </a:p>
        </p:txBody>
      </p:sp>
      <p:sp>
        <p:nvSpPr>
          <p:cNvPr id="208" name="Shape 208"/>
          <p:cNvSpPr/>
          <p:nvPr/>
        </p:nvSpPr>
        <p:spPr>
          <a:xfrm>
            <a:off x="4657248" y="6716359"/>
            <a:ext cx="116669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/>
            </a:pPr>
            <a:r>
              <a:t>leading</a:t>
            </a:r>
          </a:p>
          <a:p>
            <a:pPr algn="just">
              <a:defRPr sz="2100"/>
            </a:pPr>
            <a:r>
              <a:t>country:</a:t>
            </a:r>
          </a:p>
          <a:p>
            <a:pPr algn="just">
              <a:defRPr sz="2100"/>
            </a:pPr>
            <a:r>
              <a:t>China</a:t>
            </a:r>
          </a:p>
          <a:p>
            <a:pPr algn="just">
              <a:defRPr sz="2100"/>
            </a:pPr>
            <a:r>
              <a:t>US</a:t>
            </a:r>
          </a:p>
          <a:p>
            <a:pPr algn="just">
              <a:defRPr sz="2100"/>
            </a:pPr>
            <a:r>
              <a:t>Russia</a:t>
            </a:r>
          </a:p>
          <a:p>
            <a:pPr algn="just">
              <a:defRPr sz="2100"/>
            </a:pPr>
            <a:r>
              <a:t>Romania</a:t>
            </a:r>
          </a:p>
        </p:txBody>
      </p:sp>
      <p:pic>
        <p:nvPicPr>
          <p:cNvPr id="20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8123" y="5827359"/>
            <a:ext cx="4812430" cy="350975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10956024" y="6754459"/>
            <a:ext cx="1542733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2000"/>
            </a:lvl1pPr>
          </a:lstStyle>
          <a:p>
            <a:pPr/>
            <a:r>
              <a:t>Athletics is number one, followed by swimming, rowing, and football.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361342" y="-6350"/>
            <a:ext cx="42811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I have more time:</a:t>
            </a:r>
          </a:p>
        </p:txBody>
      </p:sp>
      <p:sp>
        <p:nvSpPr>
          <p:cNvPr id="213" name="Shape 213"/>
          <p:cNvSpPr/>
          <p:nvPr/>
        </p:nvSpPr>
        <p:spPr>
          <a:xfrm>
            <a:off x="355600" y="1142999"/>
            <a:ext cx="1145671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8680" indent="-308680" algn="just">
              <a:buSzPct val="75000"/>
              <a:buChar char="•"/>
              <a:defRPr sz="2500"/>
            </a:pPr>
            <a:r>
              <a:t>K-means clustering analysis among 1960-2008 year</a:t>
            </a:r>
          </a:p>
          <a:p>
            <a:pPr marL="308680" indent="-308680" algn="just">
              <a:buSzPct val="75000"/>
              <a:buChar char="•"/>
              <a:defRPr sz="2500"/>
            </a:pPr>
            <a:r>
              <a:t>analysis of gender and age distribution of all Olympics games </a:t>
            </a:r>
          </a:p>
          <a:p>
            <a:pPr marL="308680" indent="-308680" algn="just">
              <a:buSzPct val="75000"/>
              <a:buChar char="•"/>
              <a:defRPr sz="2500"/>
            </a:pPr>
            <a:r>
              <a:t>analysis of more sports </a:t>
            </a:r>
          </a:p>
        </p:txBody>
      </p:sp>
      <p:pic>
        <p:nvPicPr>
          <p:cNvPr id="214" name="6359749212265071701171552202_Dollarphotoclub_77959340-1024x57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75" y="3772971"/>
            <a:ext cx="10454689" cy="5890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64120" y="44450"/>
            <a:ext cx="31039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Web scraping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161607" y="1270000"/>
            <a:ext cx="11973632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/>
            </a:pPr>
            <a:r>
              <a:t>website: </a:t>
            </a:r>
            <a:r>
              <a:rPr u="sng">
                <a:hlinkClick r:id="rId2" invalidUrl="" action="" tgtFrame="" tooltip="" history="1" highlightClick="0" endSnd="0"/>
              </a:rPr>
              <a:t>http://www.sports-reference.com/olympics/</a:t>
            </a:r>
          </a:p>
          <a:p>
            <a:pPr algn="just">
              <a:defRPr sz="2500"/>
            </a:pPr>
          </a:p>
          <a:p>
            <a:pPr algn="just">
              <a:defRPr sz="2500"/>
            </a:pPr>
            <a:r>
              <a:t>web scraping:</a:t>
            </a:r>
          </a:p>
          <a:p>
            <a:pPr algn="just">
              <a:defRPr sz="2500"/>
            </a:pPr>
          </a:p>
          <a:p>
            <a:pPr marL="308680" indent="-308680" algn="just">
              <a:buSzPct val="75000"/>
              <a:buChar char="•"/>
              <a:defRPr sz="2500"/>
            </a:pPr>
            <a:r>
              <a:t>Events of country medal leaders among 28 summer Olympics Games</a:t>
            </a:r>
          </a:p>
          <a:p>
            <a:pPr marL="308680" indent="-308680" algn="just">
              <a:buSzPct val="75000"/>
              <a:buChar char="•"/>
              <a:defRPr sz="2500"/>
            </a:pPr>
            <a:r>
              <a:t>Events of country medal leaders of 3 sports among 28 summer Olympics Games</a:t>
            </a:r>
          </a:p>
          <a:p>
            <a:pPr marL="308680" indent="-308680" algn="just">
              <a:buSzPct val="75000"/>
              <a:buChar char="•"/>
              <a:defRPr sz="2500"/>
            </a:pPr>
            <a:r>
              <a:t>Events of athletes and medalists of 84 countries during 2012 Olympics Game</a:t>
            </a:r>
          </a:p>
          <a:p>
            <a:pPr algn="just">
              <a:defRPr sz="2500"/>
            </a:pPr>
          </a:p>
        </p:txBody>
      </p:sp>
      <p:sp>
        <p:nvSpPr>
          <p:cNvPr id="124" name="Shape 124"/>
          <p:cNvSpPr/>
          <p:nvPr/>
        </p:nvSpPr>
        <p:spPr>
          <a:xfrm>
            <a:off x="141287" y="5029200"/>
            <a:ext cx="12014272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/>
            </a:pPr>
            <a:r>
              <a:t>analysis:</a:t>
            </a:r>
          </a:p>
          <a:p>
            <a:pPr algn="just">
              <a:defRPr sz="2500"/>
            </a:pPr>
          </a:p>
          <a:p>
            <a:pPr marL="308680" indent="-308680" algn="just">
              <a:buSzPct val="75000"/>
              <a:buChar char="•"/>
              <a:defRPr sz="2500"/>
            </a:pPr>
            <a:r>
              <a:t>History of country medal leaders</a:t>
            </a:r>
          </a:p>
          <a:p>
            <a:pPr marL="308680" indent="-308680" algn="just">
              <a:buSzPct val="75000"/>
              <a:buChar char="•"/>
              <a:defRPr sz="2500"/>
            </a:pPr>
            <a:r>
              <a:t>Contributing factors to total medals by different countries</a:t>
            </a:r>
          </a:p>
          <a:p>
            <a:pPr marL="308680" indent="-308680" algn="just">
              <a:buSzPct val="75000"/>
              <a:buChar char="•"/>
              <a:defRPr sz="2500"/>
            </a:pPr>
            <a:r>
              <a:t>Gender and age distribution of athletics and medalists in 2012 Olympics</a:t>
            </a:r>
          </a:p>
          <a:p>
            <a:pPr marL="308680" indent="-308680" algn="just">
              <a:buSzPct val="75000"/>
              <a:buChar char="•"/>
              <a:defRPr sz="2500"/>
            </a:pPr>
            <a:r>
              <a:t>History of country medal leaders in 3 sports: swimming, athletics and gymnastics</a:t>
            </a:r>
          </a:p>
          <a:p>
            <a:pPr marL="308680" indent="-308680" algn="just">
              <a:buSzPct val="75000"/>
              <a:buChar char="•"/>
              <a:defRPr sz="2500"/>
            </a:pPr>
          </a:p>
          <a:p>
            <a:pPr algn="just"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-2209800" y="-1397000"/>
            <a:ext cx="11099800" cy="1013371"/>
          </a:xfrm>
          <a:prstGeom prst="rect">
            <a:avLst/>
          </a:prstGeom>
        </p:spPr>
        <p:txBody>
          <a:bodyPr/>
          <a:lstStyle>
            <a:lvl1pPr algn="l"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Medal by country</a:t>
            </a:r>
          </a:p>
        </p:txBody>
      </p:sp>
      <p:sp>
        <p:nvSpPr>
          <p:cNvPr id="127" name="Shape 127"/>
          <p:cNvSpPr/>
          <p:nvPr/>
        </p:nvSpPr>
        <p:spPr>
          <a:xfrm>
            <a:off x="154279" y="44446"/>
            <a:ext cx="2366379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rPr b="1">
                <a:latin typeface="Helvetica"/>
                <a:ea typeface="Helvetica"/>
                <a:cs typeface="Helvetica"/>
                <a:sym typeface="Helvetica"/>
              </a:rPr>
              <a:t>History of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Medal by Country: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534629" y="323850"/>
            <a:ext cx="12393762" cy="9553335"/>
            <a:chOff x="-533400" y="0"/>
            <a:chExt cx="12393760" cy="9553334"/>
          </a:xfrm>
        </p:grpSpPr>
        <p:sp>
          <p:nvSpPr>
            <p:cNvPr id="128" name="Shape 128"/>
            <p:cNvSpPr/>
            <p:nvPr/>
          </p:nvSpPr>
          <p:spPr>
            <a:xfrm>
              <a:off x="-533400" y="6403729"/>
              <a:ext cx="11915845" cy="3149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500"/>
              </a:pPr>
            </a:p>
            <a:p>
              <a:pPr algn="just">
                <a:defRPr sz="2500"/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Past Olympic success:</a:t>
              </a:r>
              <a:r>
                <a:t> </a:t>
              </a:r>
            </a:p>
            <a:p>
              <a:pPr algn="just">
                <a:defRPr sz="2000"/>
              </a:pPr>
              <a:r>
                <a:t>Medals won in the past can be seen as an indicator of "sports culture”.</a:t>
              </a:r>
            </a:p>
            <a:p>
              <a:pPr algn="l">
                <a:defRPr b="1" sz="25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Host-country effect: </a:t>
              </a:r>
            </a:p>
            <a:p>
              <a:pPr algn="just">
                <a:defRPr sz="2000"/>
              </a:pPr>
              <a:r>
                <a:t>Performing in front of a home crowd, combined with extra investment in sport, gives the country a medals boost.</a:t>
              </a:r>
            </a:p>
            <a:p>
              <a:pPr algn="just">
                <a:defRPr b="1" sz="25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Future-host effect:</a:t>
              </a:r>
            </a:p>
            <a:p>
              <a:pPr algn="just">
                <a:defRPr sz="2000"/>
              </a:pPr>
              <a:r>
                <a:t>Due to increased investment in sport in the future,  the country performs better.</a:t>
              </a:r>
            </a:p>
          </p:txBody>
        </p:sp>
        <p:grpSp>
          <p:nvGrpSpPr>
            <p:cNvPr id="140" name="Group 140"/>
            <p:cNvGrpSpPr/>
            <p:nvPr/>
          </p:nvGrpSpPr>
          <p:grpSpPr>
            <a:xfrm>
              <a:off x="1596117" y="0"/>
              <a:ext cx="9073506" cy="6572741"/>
              <a:chOff x="0" y="0"/>
              <a:chExt cx="9073504" cy="6572740"/>
            </a:xfrm>
          </p:grpSpPr>
          <p:pic>
            <p:nvPicPr>
              <p:cNvPr id="129" name="dygraph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023859" cy="65727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0" name="Shape 130"/>
              <p:cNvSpPr/>
              <p:nvPr/>
            </p:nvSpPr>
            <p:spPr>
              <a:xfrm>
                <a:off x="1498772" y="562039"/>
                <a:ext cx="382256" cy="484041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791311" y="1701731"/>
                <a:ext cx="382257" cy="484040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2146366" y="1712769"/>
                <a:ext cx="1390113" cy="6869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146:24</a:t>
                </a:r>
              </a:p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London, UK</a:t>
                </a: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7329620" y="1264589"/>
                <a:ext cx="921746" cy="6869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174:94</a:t>
                </a:r>
              </a:p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LA, US</a:t>
                </a: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811016" y="2263770"/>
                <a:ext cx="382256" cy="484041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983921" y="452754"/>
                <a:ext cx="1402758" cy="6869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231:48</a:t>
                </a:r>
              </a:p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St. louis, US</a:t>
                </a: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264589" y="3044350"/>
                <a:ext cx="382256" cy="484041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97402" y="2977358"/>
                <a:ext cx="1520084" cy="6869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102:11</a:t>
                </a:r>
              </a:p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Paris, France</a:t>
                </a: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8462977" y="3299146"/>
                <a:ext cx="256200" cy="263701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475439" y="2497953"/>
                <a:ext cx="1598066" cy="686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100:63</a:t>
                </a:r>
              </a:p>
              <a:p>
                <a:pPr>
                  <a:defRPr sz="1500">
                    <a:solidFill>
                      <a:srgbClr val="FF2600"/>
                    </a:solidFill>
                  </a:defRPr>
                </a:pPr>
                <a:r>
                  <a:t>Beijing, China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9525694" y="4099246"/>
              <a:ext cx="256200" cy="263701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170094" y="4484599"/>
              <a:ext cx="256200" cy="263701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8966894" y="4852899"/>
              <a:ext cx="256200" cy="263701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877756" y="3705762"/>
              <a:ext cx="1598067" cy="68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>
                  <a:solidFill>
                    <a:srgbClr val="0433FF"/>
                  </a:solidFill>
                </a:defRPr>
              </a:pPr>
              <a:r>
                <a:t>27:41:58</a:t>
              </a:r>
            </a:p>
            <a:p>
              <a:pPr>
                <a:defRPr sz="1500">
                  <a:solidFill>
                    <a:srgbClr val="0433FF"/>
                  </a:solidFill>
                </a:defRPr>
              </a:pPr>
              <a:r>
                <a:t>Sydney, Australia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236894" y="3972246"/>
              <a:ext cx="256200" cy="263701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0046394" y="4277046"/>
              <a:ext cx="256200" cy="263701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9843194" y="4632646"/>
              <a:ext cx="256200" cy="263701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0262294" y="3612509"/>
              <a:ext cx="1598067" cy="68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>
                  <a:solidFill>
                    <a:srgbClr val="0433FF"/>
                  </a:solidFill>
                </a:defRPr>
              </a:pPr>
              <a:r>
                <a:t>30:47:65</a:t>
              </a:r>
            </a:p>
            <a:p>
              <a:pPr>
                <a:defRPr sz="1500">
                  <a:solidFill>
                    <a:srgbClr val="0433FF"/>
                  </a:solidFill>
                </a:defRPr>
              </a:pPr>
              <a:r>
                <a:t>London, UK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7280886" y="3006970"/>
              <a:ext cx="194576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500"/>
              </a:pPr>
              <a:r>
                <a:t>1890:</a:t>
              </a:r>
            </a:p>
            <a:p>
              <a:pPr>
                <a:defRPr sz="1500"/>
              </a:pPr>
              <a:r>
                <a:t>Moskva, Soviet Union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522579" y="3790949"/>
            <a:ext cx="2366379" cy="2908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1800"/>
            </a:pPr>
            <a:r>
              <a:t>1932–1948: </a:t>
            </a:r>
          </a:p>
          <a:p>
            <a:pPr algn="just">
              <a:defRPr sz="1800"/>
            </a:pPr>
            <a:r>
              <a:t>as part of the  Republic of China</a:t>
            </a:r>
          </a:p>
          <a:p>
            <a:pPr algn="just">
              <a:defRPr sz="1800"/>
            </a:pPr>
            <a:r>
              <a:t>1952–1980:</a:t>
            </a:r>
          </a:p>
          <a:p>
            <a:pPr algn="just">
              <a:defRPr sz="1800"/>
            </a:pPr>
            <a:r>
              <a:t>China did not participate. </a:t>
            </a:r>
          </a:p>
          <a:p>
            <a:pPr algn="just">
              <a:defRPr sz="1800"/>
            </a:pPr>
            <a:r>
              <a:t>1894 Olympics:</a:t>
            </a:r>
          </a:p>
          <a:p>
            <a:pPr algn="just">
              <a:defRPr sz="1800"/>
            </a:pPr>
            <a:r>
              <a:t>China attended the games for the first time. </a:t>
            </a:r>
          </a:p>
        </p:txBody>
      </p:sp>
      <p:sp>
        <p:nvSpPr>
          <p:cNvPr id="152" name="Shape 152"/>
          <p:cNvSpPr/>
          <p:nvPr/>
        </p:nvSpPr>
        <p:spPr>
          <a:xfrm>
            <a:off x="522579" y="1803400"/>
            <a:ext cx="2366379" cy="1790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1800"/>
            </a:pPr>
            <a:r>
              <a:t>1890 Olympics:</a:t>
            </a:r>
          </a:p>
          <a:p>
            <a:pPr algn="just">
              <a:defRPr sz="1800"/>
            </a:pPr>
            <a:r>
              <a:t>Led by the United States, 65 countries boycotted the games because of the Soviet war in Afghanistan.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49560" y="146050"/>
            <a:ext cx="859728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about other contributing factors?</a:t>
            </a:r>
          </a:p>
        </p:txBody>
      </p:sp>
      <p:sp>
        <p:nvSpPr>
          <p:cNvPr id="155" name="Shape 155"/>
          <p:cNvSpPr/>
          <p:nvPr/>
        </p:nvSpPr>
        <p:spPr>
          <a:xfrm>
            <a:off x="435570" y="6540498"/>
            <a:ext cx="12133660" cy="3454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Wealth (GDP):</a:t>
            </a:r>
          </a:p>
          <a:p>
            <a:pPr algn="just">
              <a:defRPr sz="2000"/>
            </a:pPr>
            <a:r>
              <a:t>Countries with a high GDP, like Germany or USA, can afford to invest in sports facilities, and their populations have enough leisure time and money to take part in sports. </a:t>
            </a:r>
          </a:p>
          <a:p>
            <a:pPr algn="just"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Population:</a:t>
            </a:r>
          </a:p>
          <a:p>
            <a:pPr algn="just">
              <a:defRPr sz="2000"/>
            </a:pPr>
            <a:r>
              <a:t>A big population means a big talent pool to choose athletes from, like China.</a:t>
            </a:r>
          </a:p>
          <a:p>
            <a:pPr algn="just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Planned economies</a:t>
            </a:r>
            <a:r>
              <a:t> (GDP growth):</a:t>
            </a:r>
          </a:p>
          <a:p>
            <a:pPr algn="just">
              <a:defRPr sz="2000"/>
            </a:pPr>
            <a:r>
              <a:t>These countries tend to have more money to invest in sport, like China.</a:t>
            </a:r>
          </a:p>
          <a:p>
            <a:pPr algn="just"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Health (life expectancy):</a:t>
            </a:r>
          </a:p>
          <a:p>
            <a:pPr algn="just">
              <a:defRPr sz="2000"/>
            </a:pPr>
            <a:r>
              <a:t>Countries with a high life expectancy, have a big healthy pool to choose athletes from, like Japan.</a:t>
            </a:r>
          </a:p>
          <a:p>
            <a:pPr algn="just">
              <a:defRPr sz="2000"/>
            </a:pPr>
          </a:p>
        </p:txBody>
      </p:sp>
      <p:pic>
        <p:nvPicPr>
          <p:cNvPr id="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768350"/>
            <a:ext cx="8094503" cy="5903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8600" y="508000"/>
            <a:ext cx="7279259" cy="529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424085" y="95250"/>
            <a:ext cx="81434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sp>
        <p:nvSpPr>
          <p:cNvPr id="160" name="Shape 160"/>
          <p:cNvSpPr/>
          <p:nvPr/>
        </p:nvSpPr>
        <p:spPr>
          <a:xfrm>
            <a:off x="452580" y="1060449"/>
            <a:ext cx="4940363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 Means Clustering:</a:t>
            </a:r>
          </a:p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 unsupervised learning algorithm: no outcome to be predicted</a:t>
            </a: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Cluster data based on their similarity: find patterns.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The general approach is as follows:</a:t>
            </a:r>
          </a:p>
          <a:p>
            <a:pPr marL="185208" indent="-185208" algn="just" defTabSz="457200">
              <a:buSzPct val="75000"/>
              <a:buChar char="•"/>
              <a:tabLst>
                <a:tab pos="139700" algn="l"/>
                <a:tab pos="457200" algn="l"/>
              </a:tabLst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Choose k centroids randomly.</a:t>
            </a:r>
          </a:p>
          <a:p>
            <a:pPr marL="185208" indent="-185208" algn="just" defTabSz="457200">
              <a:buSzPct val="75000"/>
              <a:buChar char="•"/>
              <a:tabLst>
                <a:tab pos="139700" algn="l"/>
                <a:tab pos="457200" algn="l"/>
              </a:tabLst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Calculate the distance from each point in the dataset to </a:t>
            </a:r>
          </a:p>
          <a:p>
            <a:pPr marL="185208" indent="-185208" algn="just" defTabSz="457200">
              <a:buSzPct val="75000"/>
              <a:buChar char="•"/>
              <a:tabLst>
                <a:tab pos="139700" algn="l"/>
                <a:tab pos="457200" algn="l"/>
              </a:tabLst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be classified to each centroid.</a:t>
            </a:r>
          </a:p>
          <a:p>
            <a:pPr marL="185208" indent="-185208" algn="just" defTabSz="457200">
              <a:buSzPct val="75000"/>
              <a:buChar char="•"/>
              <a:tabLst>
                <a:tab pos="139700" algn="l"/>
                <a:tab pos="457200" algn="l"/>
              </a:tabLst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Assign each point to the nearest centroid.</a:t>
            </a:r>
          </a:p>
          <a:p>
            <a:pPr marL="185208" indent="-185208" algn="just" defTabSz="457200">
              <a:buSzPct val="75000"/>
              <a:buChar char="•"/>
              <a:tabLst>
                <a:tab pos="139700" algn="l"/>
                <a:tab pos="457200" algn="l"/>
              </a:tabLst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Calculate the centroids of the resulting clusters.</a:t>
            </a:r>
          </a:p>
          <a:p>
            <a:pPr marL="185208" indent="-185208" algn="just" defTabSz="457200">
              <a:buSzPct val="75000"/>
              <a:buChar char="•"/>
              <a:tabLst>
                <a:tab pos="139700" algn="l"/>
                <a:tab pos="457200" algn="l"/>
              </a:tabLst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Repeat until the centroids don't move too much.</a:t>
            </a:r>
          </a:p>
        </p:txBody>
      </p:sp>
      <p:pic>
        <p:nvPicPr>
          <p:cNvPr id="16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325" y="5187949"/>
            <a:ext cx="5326072" cy="388436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6385579" y="6045200"/>
            <a:ext cx="5985403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400"/>
            </a:pPr>
            <a:r>
              <a:t>Average silhouette method to determine clusters K:</a:t>
            </a:r>
          </a:p>
          <a:p>
            <a:pPr marL="296333" indent="-296333" algn="just">
              <a:buSzPct val="75000"/>
              <a:buChar char="•"/>
              <a:defRPr sz="1700"/>
            </a:pPr>
            <a:r>
              <a:t>Compute clustering algorithm for different values of k. </a:t>
            </a:r>
          </a:p>
          <a:p>
            <a:pPr marL="246944" indent="-246944" algn="just">
              <a:buSzPct val="75000"/>
              <a:buChar char="•"/>
              <a:defRPr sz="1700"/>
            </a:pPr>
            <a:r>
              <a:t>For each k, calculate the average silhouette of observations (avg.sil)</a:t>
            </a:r>
          </a:p>
          <a:p>
            <a:pPr marL="246944" indent="-246944" algn="just">
              <a:buSzPct val="75000"/>
              <a:buChar char="•"/>
              <a:defRPr sz="1700"/>
            </a:pPr>
            <a:r>
              <a:t>Plot the curve of avg.sil according to the number of clusters k.</a:t>
            </a:r>
          </a:p>
          <a:p>
            <a:pPr marL="246944" indent="-246944" algn="just">
              <a:buSzPct val="75000"/>
              <a:buChar char="•"/>
              <a:defRPr sz="1700"/>
            </a:pPr>
            <a:r>
              <a:t>The location of the maximum is considered as the appropriate number of clusters.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24085" y="95250"/>
            <a:ext cx="81434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2343150"/>
            <a:ext cx="5408493" cy="3944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3700" y="2419350"/>
            <a:ext cx="7620000" cy="554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24085" y="95250"/>
            <a:ext cx="81434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pic>
        <p:nvPicPr>
          <p:cNvPr id="1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0" y="1384299"/>
            <a:ext cx="8143429" cy="542895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300018" y="1073150"/>
            <a:ext cx="4665651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Cluster 1(China, India):</a:t>
            </a:r>
          </a:p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well-developing big countries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highest avg total medal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biggest avg population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lower avg GDP 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highest  avg GDP growth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higher  avg life expectancy</a:t>
            </a:r>
          </a:p>
        </p:txBody>
      </p:sp>
      <p:sp>
        <p:nvSpPr>
          <p:cNvPr id="171" name="Shape 171"/>
          <p:cNvSpPr/>
          <p:nvPr/>
        </p:nvSpPr>
        <p:spPr>
          <a:xfrm>
            <a:off x="109518" y="3460749"/>
            <a:ext cx="417296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Cluster 2(Mexico, Greece, </a:t>
            </a:r>
          </a:p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Portugal):</a:t>
            </a:r>
          </a:p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less-developed countries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lower avg total medal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lower avg population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lower avg GDP 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lower avg GDP growth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higher avg life expectancy</a:t>
            </a:r>
          </a:p>
        </p:txBody>
      </p:sp>
      <p:sp>
        <p:nvSpPr>
          <p:cNvPr id="172" name="Shape 172"/>
          <p:cNvSpPr/>
          <p:nvPr/>
        </p:nvSpPr>
        <p:spPr>
          <a:xfrm>
            <a:off x="376218" y="6902449"/>
            <a:ext cx="599770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Cluster3(Kenya, South African, Mongolia):</a:t>
            </a:r>
          </a:p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less-developing countries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lowest avg total medal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lowest avg population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lowest avg GDP 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higher avg GDP growth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lowest avg life expectancy</a:t>
            </a:r>
          </a:p>
        </p:txBody>
      </p:sp>
      <p:sp>
        <p:nvSpPr>
          <p:cNvPr id="173" name="Shape 173"/>
          <p:cNvSpPr/>
          <p:nvPr/>
        </p:nvSpPr>
        <p:spPr>
          <a:xfrm>
            <a:off x="6417530" y="7016750"/>
            <a:ext cx="5888609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Cluster 4(UA, UK, France, Australia):</a:t>
            </a:r>
          </a:p>
          <a:p>
            <a:pPr algn="just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well-developed countries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higher avg total medal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lower avg population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highest avg GDP 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lowest avg GDP growth</a:t>
            </a:r>
          </a:p>
          <a:p>
            <a:pPr marL="259291" indent="-259291" algn="just">
              <a:buSzPct val="75000"/>
              <a:buChar char="•"/>
              <a:defRPr sz="2100"/>
            </a:pPr>
            <a:r>
              <a:t>highest avg life expectancy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32543" y="-6350"/>
            <a:ext cx="8142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Gender distribution (2012 Olympics):</a:t>
            </a:r>
          </a:p>
        </p:txBody>
      </p:sp>
      <p:sp>
        <p:nvSpPr>
          <p:cNvPr id="176" name="Shape 176"/>
          <p:cNvSpPr/>
          <p:nvPr/>
        </p:nvSpPr>
        <p:spPr>
          <a:xfrm>
            <a:off x="873383" y="8610600"/>
            <a:ext cx="77528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/>
            </a:pPr>
            <a:r>
              <a:t>More women are engaged in Olympics.</a:t>
            </a:r>
          </a:p>
          <a:p>
            <a:pPr algn="just">
              <a:defRPr sz="2000"/>
            </a:pPr>
            <a:r>
              <a:t>There is still some way to go to achieve gender equality.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743297" y="4494490"/>
            <a:ext cx="5015806" cy="3658080"/>
            <a:chOff x="0" y="0"/>
            <a:chExt cx="5015805" cy="3658078"/>
          </a:xfrm>
        </p:grpSpPr>
        <p:grpSp>
          <p:nvGrpSpPr>
            <p:cNvPr id="181" name="Group 181"/>
            <p:cNvGrpSpPr/>
            <p:nvPr/>
          </p:nvGrpSpPr>
          <p:grpSpPr>
            <a:xfrm>
              <a:off x="0" y="0"/>
              <a:ext cx="5015806" cy="3658079"/>
              <a:chOff x="0" y="0"/>
              <a:chExt cx="5015805" cy="3658078"/>
            </a:xfrm>
          </p:grpSpPr>
          <p:pic>
            <p:nvPicPr>
              <p:cNvPr id="177" name="pasted-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015806" cy="36580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8" name="Shape 178"/>
              <p:cNvSpPr/>
              <p:nvPr/>
            </p:nvSpPr>
            <p:spPr>
              <a:xfrm>
                <a:off x="1167638" y="2362200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3903725" y="218440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42</a:t>
                </a: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2582925" y="236220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82" name="Shape 182"/>
            <p:cNvSpPr/>
            <p:nvPr/>
          </p:nvSpPr>
          <p:spPr>
            <a:xfrm>
              <a:off x="4347116" y="0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162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2365916" y="445809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132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1027692" y="637280"/>
            <a:ext cx="10949416" cy="3658080"/>
            <a:chOff x="0" y="0"/>
            <a:chExt cx="10949414" cy="3658078"/>
          </a:xfrm>
        </p:grpSpPr>
        <p:pic>
          <p:nvPicPr>
            <p:cNvPr id="18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053559" cy="36580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27743" y="141583"/>
              <a:ext cx="4821672" cy="3516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7216439" y="2703761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872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8777593" y="2703761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991</a:t>
              </a:r>
            </a:p>
          </p:txBody>
        </p:sp>
      </p:grpSp>
      <p:pic>
        <p:nvPicPr>
          <p:cNvPr id="19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23914" y="4283119"/>
            <a:ext cx="6593586" cy="4808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20005" y="31750"/>
            <a:ext cx="74053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Age distribution (2012 Olympics):</a:t>
            </a:r>
          </a:p>
        </p:txBody>
      </p:sp>
      <p:pic>
        <p:nvPicPr>
          <p:cNvPr id="1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82" y="1149350"/>
            <a:ext cx="4712836" cy="3437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5264150"/>
            <a:ext cx="5308600" cy="3871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499" y="5053901"/>
            <a:ext cx="5885168" cy="429211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5863435" y="5670550"/>
            <a:ext cx="698501" cy="868561"/>
          </a:xfrm>
          <a:prstGeom prst="rightArrow">
            <a:avLst>
              <a:gd name="adj1" fmla="val 32000"/>
              <a:gd name="adj2" fmla="val 7958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" name="Shape 197"/>
          <p:cNvSpPr/>
          <p:nvPr/>
        </p:nvSpPr>
        <p:spPr>
          <a:xfrm>
            <a:off x="5767705" y="1051809"/>
            <a:ext cx="6793717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/>
            </a:pPr>
            <a:r>
              <a:t>Age distribution: </a:t>
            </a:r>
          </a:p>
          <a:p>
            <a:pPr marL="246944" indent="-246944" algn="just">
              <a:buSzPct val="75000"/>
              <a:buChar char="•"/>
              <a:defRPr sz="2000"/>
            </a:pPr>
            <a:r>
              <a:t>youngest medalists :15</a:t>
            </a:r>
          </a:p>
          <a:p>
            <a:pPr marL="246944" indent="-246944" algn="just">
              <a:buSzPct val="75000"/>
              <a:buChar char="•"/>
              <a:defRPr sz="2000"/>
            </a:pPr>
            <a:r>
              <a:t>oldest medalists: 56</a:t>
            </a:r>
          </a:p>
          <a:p>
            <a:pPr marL="246944" indent="-246944" algn="just">
              <a:buSzPct val="75000"/>
              <a:buChar char="•"/>
              <a:defRPr sz="2000"/>
            </a:pPr>
            <a:r>
              <a:t>older medalists (late 30s-over 40) win fewer total medals </a:t>
            </a:r>
          </a:p>
          <a:p>
            <a:pPr marL="246944" indent="-246944" algn="just">
              <a:buSzPct val="75000"/>
              <a:buChar char="•"/>
              <a:defRPr sz="2000"/>
            </a:pPr>
            <a:r>
              <a:t>than medalists within the age-range “sweet spot” of late teens-early 30s.</a:t>
            </a:r>
          </a:p>
          <a:p>
            <a:pPr algn="just">
              <a:defRPr sz="2000"/>
            </a:pPr>
          </a:p>
          <a:p>
            <a:pPr algn="just">
              <a:defRPr sz="2000"/>
            </a:pPr>
            <a:r>
              <a:t>Sport:</a:t>
            </a:r>
          </a:p>
          <a:p>
            <a:pPr algn="just">
              <a:defRPr sz="2000"/>
            </a:pPr>
            <a:r>
              <a:t>Some sports, like equestrianism,have older athletes winning medals, whereas a sport like gymnastics has a peak age-range of early-to-late teens  and early 20s.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