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p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4" r:id="rId2"/>
  </p:sldMasterIdLst>
  <p:notesMasterIdLst>
    <p:notesMasterId r:id="rId19"/>
  </p:notesMasterIdLst>
  <p:handoutMasterIdLst>
    <p:handoutMasterId r:id="rId20"/>
  </p:handoutMasterIdLst>
  <p:sldIdLst>
    <p:sldId id="275" r:id="rId3"/>
    <p:sldId id="291" r:id="rId4"/>
    <p:sldId id="276" r:id="rId5"/>
    <p:sldId id="287" r:id="rId6"/>
    <p:sldId id="293" r:id="rId7"/>
    <p:sldId id="288" r:id="rId8"/>
    <p:sldId id="294" r:id="rId9"/>
    <p:sldId id="295" r:id="rId10"/>
    <p:sldId id="296" r:id="rId11"/>
    <p:sldId id="297" r:id="rId12"/>
    <p:sldId id="298" r:id="rId13"/>
    <p:sldId id="290" r:id="rId14"/>
    <p:sldId id="286" r:id="rId15"/>
    <p:sldId id="280"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18" autoAdjust="0"/>
    <p:restoredTop sz="80914" autoAdjust="0"/>
  </p:normalViewPr>
  <p:slideViewPr>
    <p:cSldViewPr snapToGrid="0">
      <p:cViewPr varScale="1">
        <p:scale>
          <a:sx n="87" d="100"/>
          <a:sy n="87" d="100"/>
        </p:scale>
        <p:origin x="-712" y="-112"/>
      </p:cViewPr>
      <p:guideLst>
        <p:guide orient="horz" pos="2160"/>
        <p:guide orient="horz" pos="4128"/>
        <p:guide pos="3840"/>
        <p:guide pos="7296"/>
      </p:guideLst>
    </p:cSldViewPr>
  </p:slideViewPr>
  <p:notesTextViewPr>
    <p:cViewPr>
      <p:scale>
        <a:sx n="125" d="100"/>
        <a:sy n="125" d="100"/>
      </p:scale>
      <p:origin x="0" y="0"/>
    </p:cViewPr>
  </p:notesTextViewPr>
  <p:notesViewPr>
    <p:cSldViewPr snapToGrid="0" showGuides="1">
      <p:cViewPr varScale="1">
        <p:scale>
          <a:sx n="76" d="100"/>
          <a:sy n="76" d="100"/>
        </p:scale>
        <p:origin x="2538" y="9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handoutMaster" Target="handoutMasters/handout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notesMaster" Target="notesMasters/notesMaster1.xml"/><Relationship Id="rId1" Type="http://schemas.openxmlformats.org/officeDocument/2006/relationships/customXml" Target="../customXml/item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74A659-A151-40B6-AA09-4AD8105E9F43}"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lang="en-GB"/>
        </a:p>
      </dgm:t>
    </dgm:pt>
    <dgm:pt modelId="{79A6D704-4D41-4391-B647-9697F712A084}">
      <dgm:prSet phldrT="[Text]" custT="1"/>
      <dgm:spPr/>
      <dgm:t>
        <a:bodyPr/>
        <a:lstStyle/>
        <a:p>
          <a:r>
            <a:rPr lang="en-GB" sz="3200" b="1" dirty="0" smtClean="0"/>
            <a:t>1.Introduction &amp; Background Review</a:t>
          </a:r>
          <a:endParaRPr lang="en-GB" sz="3200" b="1" dirty="0"/>
        </a:p>
      </dgm:t>
    </dgm:pt>
    <dgm:pt modelId="{06549B18-809D-46AC-9DF6-B6B89FAC387C}" type="parTrans" cxnId="{44673158-51CB-4F95-B320-DC71DEFF2205}">
      <dgm:prSet/>
      <dgm:spPr/>
      <dgm:t>
        <a:bodyPr/>
        <a:lstStyle/>
        <a:p>
          <a:endParaRPr lang="en-GB" b="1"/>
        </a:p>
      </dgm:t>
    </dgm:pt>
    <dgm:pt modelId="{1B28C580-8407-4C17-B0E4-E4967B05B498}" type="sibTrans" cxnId="{44673158-51CB-4F95-B320-DC71DEFF2205}">
      <dgm:prSet/>
      <dgm:spPr/>
      <dgm:t>
        <a:bodyPr/>
        <a:lstStyle/>
        <a:p>
          <a:endParaRPr lang="en-GB" b="1"/>
        </a:p>
      </dgm:t>
    </dgm:pt>
    <dgm:pt modelId="{732C70B6-C76D-41E0-8064-5A5FFB6D8A54}">
      <dgm:prSet phldrT="[Text]" custT="1"/>
      <dgm:spPr/>
      <dgm:t>
        <a:bodyPr/>
        <a:lstStyle/>
        <a:p>
          <a:r>
            <a:rPr lang="en-GB" sz="3200" b="1" dirty="0" smtClean="0"/>
            <a:t>2. Visualization the data  </a:t>
          </a:r>
          <a:endParaRPr lang="en-GB" sz="3200" b="1" dirty="0"/>
        </a:p>
      </dgm:t>
    </dgm:pt>
    <dgm:pt modelId="{DC94953F-34BA-4A2B-B78D-45ED684F13F0}" type="parTrans" cxnId="{5EA22CC6-4466-4AD4-BA9C-968ED80563F2}">
      <dgm:prSet/>
      <dgm:spPr/>
      <dgm:t>
        <a:bodyPr/>
        <a:lstStyle/>
        <a:p>
          <a:endParaRPr lang="en-GB" b="1"/>
        </a:p>
      </dgm:t>
    </dgm:pt>
    <dgm:pt modelId="{48ECB0CD-A630-44B1-A9FB-64DF20C184B4}" type="sibTrans" cxnId="{5EA22CC6-4466-4AD4-BA9C-968ED80563F2}">
      <dgm:prSet/>
      <dgm:spPr/>
      <dgm:t>
        <a:bodyPr/>
        <a:lstStyle/>
        <a:p>
          <a:endParaRPr lang="en-GB" b="1"/>
        </a:p>
      </dgm:t>
    </dgm:pt>
    <dgm:pt modelId="{A5C10572-8650-4D16-BBFD-585579EE1456}">
      <dgm:prSet phldrT="[Text]" custT="1"/>
      <dgm:spPr/>
      <dgm:t>
        <a:bodyPr/>
        <a:lstStyle/>
        <a:p>
          <a:r>
            <a:rPr lang="en-GB" sz="3200" b="1" dirty="0" smtClean="0"/>
            <a:t>3. Predictive Modelling Approaches</a:t>
          </a:r>
          <a:endParaRPr lang="en-GB" sz="3200" b="1" dirty="0"/>
        </a:p>
      </dgm:t>
    </dgm:pt>
    <dgm:pt modelId="{E21543FD-9C46-409C-9B18-1B6AD66AB155}" type="parTrans" cxnId="{8CF63CC0-752E-4435-9B11-01111CA610AC}">
      <dgm:prSet/>
      <dgm:spPr/>
      <dgm:t>
        <a:bodyPr/>
        <a:lstStyle/>
        <a:p>
          <a:endParaRPr lang="en-GB" b="1"/>
        </a:p>
      </dgm:t>
    </dgm:pt>
    <dgm:pt modelId="{194FA0CC-2A78-49C6-A9A6-23B6E2B9245D}" type="sibTrans" cxnId="{8CF63CC0-752E-4435-9B11-01111CA610AC}">
      <dgm:prSet/>
      <dgm:spPr/>
      <dgm:t>
        <a:bodyPr/>
        <a:lstStyle/>
        <a:p>
          <a:endParaRPr lang="en-GB" b="1"/>
        </a:p>
      </dgm:t>
    </dgm:pt>
    <dgm:pt modelId="{4B49E4F9-D1E0-4CD4-82FC-52EBDA0BB7D0}">
      <dgm:prSet phldrT="[Text]" custT="1"/>
      <dgm:spPr/>
      <dgm:t>
        <a:bodyPr/>
        <a:lstStyle/>
        <a:p>
          <a:r>
            <a:rPr lang="en-GB" sz="3200" b="1" dirty="0" smtClean="0"/>
            <a:t>4. </a:t>
          </a:r>
          <a:r>
            <a:rPr lang="en-GB" sz="3200" b="1" dirty="0" smtClean="0"/>
            <a:t>Accuracy &amp;Validation</a:t>
          </a:r>
          <a:endParaRPr lang="en-GB" sz="3200" b="1" dirty="0"/>
        </a:p>
      </dgm:t>
    </dgm:pt>
    <dgm:pt modelId="{06287D22-9A87-49C6-A144-01E7A83F13AE}" type="parTrans" cxnId="{014A653C-A833-47EF-A924-3D4A77B4095D}">
      <dgm:prSet/>
      <dgm:spPr/>
      <dgm:t>
        <a:bodyPr/>
        <a:lstStyle/>
        <a:p>
          <a:endParaRPr lang="en-GB" b="1"/>
        </a:p>
      </dgm:t>
    </dgm:pt>
    <dgm:pt modelId="{09FD67C8-6358-4A7D-ADC1-54845C6D8146}" type="sibTrans" cxnId="{014A653C-A833-47EF-A924-3D4A77B4095D}">
      <dgm:prSet/>
      <dgm:spPr/>
      <dgm:t>
        <a:bodyPr/>
        <a:lstStyle/>
        <a:p>
          <a:endParaRPr lang="en-GB" b="1"/>
        </a:p>
      </dgm:t>
    </dgm:pt>
    <dgm:pt modelId="{EBE2F13E-FFB6-4AD5-9898-A147EC87A0B4}">
      <dgm:prSet phldrT="[Text]" custT="1"/>
      <dgm:spPr/>
      <dgm:t>
        <a:bodyPr/>
        <a:lstStyle/>
        <a:p>
          <a:r>
            <a:rPr lang="en-GB" sz="3200" b="1" dirty="0" smtClean="0"/>
            <a:t>5. Conclusion and Recommendation</a:t>
          </a:r>
          <a:endParaRPr lang="en-GB" sz="3200" b="1" dirty="0"/>
        </a:p>
      </dgm:t>
    </dgm:pt>
    <dgm:pt modelId="{EF7877F3-9E13-4954-A37C-BD1BD60B62E6}" type="parTrans" cxnId="{79755AC6-2888-4447-A509-766F2FEA7A1B}">
      <dgm:prSet/>
      <dgm:spPr/>
      <dgm:t>
        <a:bodyPr/>
        <a:lstStyle/>
        <a:p>
          <a:endParaRPr lang="en-GB" b="1"/>
        </a:p>
      </dgm:t>
    </dgm:pt>
    <dgm:pt modelId="{D1D787D0-F762-4CA8-89A0-E3C6789E19F3}" type="sibTrans" cxnId="{79755AC6-2888-4447-A509-766F2FEA7A1B}">
      <dgm:prSet/>
      <dgm:spPr/>
      <dgm:t>
        <a:bodyPr/>
        <a:lstStyle/>
        <a:p>
          <a:endParaRPr lang="en-GB" b="1"/>
        </a:p>
      </dgm:t>
    </dgm:pt>
    <dgm:pt modelId="{12B07F5B-1E68-4BB1-AC67-7362FF43E9F1}" type="pres">
      <dgm:prSet presAssocID="{2A74A659-A151-40B6-AA09-4AD8105E9F43}" presName="linear" presStyleCnt="0">
        <dgm:presLayoutVars>
          <dgm:animLvl val="lvl"/>
          <dgm:resizeHandles val="exact"/>
        </dgm:presLayoutVars>
      </dgm:prSet>
      <dgm:spPr/>
      <dgm:t>
        <a:bodyPr/>
        <a:lstStyle/>
        <a:p>
          <a:endParaRPr lang="en-GB"/>
        </a:p>
      </dgm:t>
    </dgm:pt>
    <dgm:pt modelId="{097B9EF5-ACBF-4449-9275-9C0EA6CDB18F}" type="pres">
      <dgm:prSet presAssocID="{79A6D704-4D41-4391-B647-9697F712A084}" presName="parentText" presStyleLbl="node1" presStyleIdx="0" presStyleCnt="5">
        <dgm:presLayoutVars>
          <dgm:chMax val="0"/>
          <dgm:bulletEnabled val="1"/>
        </dgm:presLayoutVars>
      </dgm:prSet>
      <dgm:spPr/>
      <dgm:t>
        <a:bodyPr/>
        <a:lstStyle/>
        <a:p>
          <a:endParaRPr lang="en-GB"/>
        </a:p>
      </dgm:t>
    </dgm:pt>
    <dgm:pt modelId="{EA71C57E-0F2D-40C1-991F-4ACE8F215850}" type="pres">
      <dgm:prSet presAssocID="{1B28C580-8407-4C17-B0E4-E4967B05B498}" presName="spacer" presStyleCnt="0"/>
      <dgm:spPr/>
    </dgm:pt>
    <dgm:pt modelId="{F6E66CF8-1138-4F7C-B440-5924C085B108}" type="pres">
      <dgm:prSet presAssocID="{732C70B6-C76D-41E0-8064-5A5FFB6D8A54}" presName="parentText" presStyleLbl="node1" presStyleIdx="1" presStyleCnt="5">
        <dgm:presLayoutVars>
          <dgm:chMax val="0"/>
          <dgm:bulletEnabled val="1"/>
        </dgm:presLayoutVars>
      </dgm:prSet>
      <dgm:spPr/>
      <dgm:t>
        <a:bodyPr/>
        <a:lstStyle/>
        <a:p>
          <a:endParaRPr lang="en-GB"/>
        </a:p>
      </dgm:t>
    </dgm:pt>
    <dgm:pt modelId="{8AF88B63-6C06-482A-88D4-F41CBD1FD632}" type="pres">
      <dgm:prSet presAssocID="{48ECB0CD-A630-44B1-A9FB-64DF20C184B4}" presName="spacer" presStyleCnt="0"/>
      <dgm:spPr/>
    </dgm:pt>
    <dgm:pt modelId="{067AE8E2-BDE6-40D4-ABF2-E01EA70B91FE}" type="pres">
      <dgm:prSet presAssocID="{A5C10572-8650-4D16-BBFD-585579EE1456}" presName="parentText" presStyleLbl="node1" presStyleIdx="2" presStyleCnt="5">
        <dgm:presLayoutVars>
          <dgm:chMax val="0"/>
          <dgm:bulletEnabled val="1"/>
        </dgm:presLayoutVars>
      </dgm:prSet>
      <dgm:spPr/>
      <dgm:t>
        <a:bodyPr/>
        <a:lstStyle/>
        <a:p>
          <a:endParaRPr lang="en-GB"/>
        </a:p>
      </dgm:t>
    </dgm:pt>
    <dgm:pt modelId="{BB47BD66-0195-40EB-B715-A136C6690E62}" type="pres">
      <dgm:prSet presAssocID="{194FA0CC-2A78-49C6-A9A6-23B6E2B9245D}" presName="spacer" presStyleCnt="0"/>
      <dgm:spPr/>
    </dgm:pt>
    <dgm:pt modelId="{93D3BB2C-BEFD-47E5-B7FE-80D3BB21758E}" type="pres">
      <dgm:prSet presAssocID="{4B49E4F9-D1E0-4CD4-82FC-52EBDA0BB7D0}" presName="parentText" presStyleLbl="node1" presStyleIdx="3" presStyleCnt="5">
        <dgm:presLayoutVars>
          <dgm:chMax val="0"/>
          <dgm:bulletEnabled val="1"/>
        </dgm:presLayoutVars>
      </dgm:prSet>
      <dgm:spPr/>
      <dgm:t>
        <a:bodyPr/>
        <a:lstStyle/>
        <a:p>
          <a:endParaRPr lang="en-GB"/>
        </a:p>
      </dgm:t>
    </dgm:pt>
    <dgm:pt modelId="{2952EAF8-4D08-40E1-AC6B-9FB3B522B4D4}" type="pres">
      <dgm:prSet presAssocID="{09FD67C8-6358-4A7D-ADC1-54845C6D8146}" presName="spacer" presStyleCnt="0"/>
      <dgm:spPr/>
    </dgm:pt>
    <dgm:pt modelId="{F95E9863-06F1-4C69-9698-B13CE552E1E8}" type="pres">
      <dgm:prSet presAssocID="{EBE2F13E-FFB6-4AD5-9898-A147EC87A0B4}" presName="parentText" presStyleLbl="node1" presStyleIdx="4" presStyleCnt="5">
        <dgm:presLayoutVars>
          <dgm:chMax val="0"/>
          <dgm:bulletEnabled val="1"/>
        </dgm:presLayoutVars>
      </dgm:prSet>
      <dgm:spPr/>
      <dgm:t>
        <a:bodyPr/>
        <a:lstStyle/>
        <a:p>
          <a:endParaRPr lang="en-GB"/>
        </a:p>
      </dgm:t>
    </dgm:pt>
  </dgm:ptLst>
  <dgm:cxnLst>
    <dgm:cxn modelId="{5EA22CC6-4466-4AD4-BA9C-968ED80563F2}" srcId="{2A74A659-A151-40B6-AA09-4AD8105E9F43}" destId="{732C70B6-C76D-41E0-8064-5A5FFB6D8A54}" srcOrd="1" destOrd="0" parTransId="{DC94953F-34BA-4A2B-B78D-45ED684F13F0}" sibTransId="{48ECB0CD-A630-44B1-A9FB-64DF20C184B4}"/>
    <dgm:cxn modelId="{E16E6DD2-04AA-4C13-9BEC-F893D528EF08}" type="presOf" srcId="{79A6D704-4D41-4391-B647-9697F712A084}" destId="{097B9EF5-ACBF-4449-9275-9C0EA6CDB18F}" srcOrd="0" destOrd="0" presId="urn:microsoft.com/office/officeart/2005/8/layout/vList2"/>
    <dgm:cxn modelId="{014A653C-A833-47EF-A924-3D4A77B4095D}" srcId="{2A74A659-A151-40B6-AA09-4AD8105E9F43}" destId="{4B49E4F9-D1E0-4CD4-82FC-52EBDA0BB7D0}" srcOrd="3" destOrd="0" parTransId="{06287D22-9A87-49C6-A144-01E7A83F13AE}" sibTransId="{09FD67C8-6358-4A7D-ADC1-54845C6D8146}"/>
    <dgm:cxn modelId="{8CF63CC0-752E-4435-9B11-01111CA610AC}" srcId="{2A74A659-A151-40B6-AA09-4AD8105E9F43}" destId="{A5C10572-8650-4D16-BBFD-585579EE1456}" srcOrd="2" destOrd="0" parTransId="{E21543FD-9C46-409C-9B18-1B6AD66AB155}" sibTransId="{194FA0CC-2A78-49C6-A9A6-23B6E2B9245D}"/>
    <dgm:cxn modelId="{44673158-51CB-4F95-B320-DC71DEFF2205}" srcId="{2A74A659-A151-40B6-AA09-4AD8105E9F43}" destId="{79A6D704-4D41-4391-B647-9697F712A084}" srcOrd="0" destOrd="0" parTransId="{06549B18-809D-46AC-9DF6-B6B89FAC387C}" sibTransId="{1B28C580-8407-4C17-B0E4-E4967B05B498}"/>
    <dgm:cxn modelId="{A3BC16C8-895C-4197-97F8-1B8F92460938}" type="presOf" srcId="{A5C10572-8650-4D16-BBFD-585579EE1456}" destId="{067AE8E2-BDE6-40D4-ABF2-E01EA70B91FE}" srcOrd="0" destOrd="0" presId="urn:microsoft.com/office/officeart/2005/8/layout/vList2"/>
    <dgm:cxn modelId="{C14B84A6-CE4F-46B4-9757-705C8BF1F230}" type="presOf" srcId="{4B49E4F9-D1E0-4CD4-82FC-52EBDA0BB7D0}" destId="{93D3BB2C-BEFD-47E5-B7FE-80D3BB21758E}" srcOrd="0" destOrd="0" presId="urn:microsoft.com/office/officeart/2005/8/layout/vList2"/>
    <dgm:cxn modelId="{79755AC6-2888-4447-A509-766F2FEA7A1B}" srcId="{2A74A659-A151-40B6-AA09-4AD8105E9F43}" destId="{EBE2F13E-FFB6-4AD5-9898-A147EC87A0B4}" srcOrd="4" destOrd="0" parTransId="{EF7877F3-9E13-4954-A37C-BD1BD60B62E6}" sibTransId="{D1D787D0-F762-4CA8-89A0-E3C6789E19F3}"/>
    <dgm:cxn modelId="{0163750A-D33D-4F66-A87D-7AD764A6EA56}" type="presOf" srcId="{732C70B6-C76D-41E0-8064-5A5FFB6D8A54}" destId="{F6E66CF8-1138-4F7C-B440-5924C085B108}" srcOrd="0" destOrd="0" presId="urn:microsoft.com/office/officeart/2005/8/layout/vList2"/>
    <dgm:cxn modelId="{5009BC9E-9A0B-4EB4-A138-80A5FB62F7C3}" type="presOf" srcId="{2A74A659-A151-40B6-AA09-4AD8105E9F43}" destId="{12B07F5B-1E68-4BB1-AC67-7362FF43E9F1}" srcOrd="0" destOrd="0" presId="urn:microsoft.com/office/officeart/2005/8/layout/vList2"/>
    <dgm:cxn modelId="{C03E71DD-1E4A-43C1-8B42-A85C587AD269}" type="presOf" srcId="{EBE2F13E-FFB6-4AD5-9898-A147EC87A0B4}" destId="{F95E9863-06F1-4C69-9698-B13CE552E1E8}" srcOrd="0" destOrd="0" presId="urn:microsoft.com/office/officeart/2005/8/layout/vList2"/>
    <dgm:cxn modelId="{68E4593E-A2C9-44A9-B1C3-7AB707BF8EAC}" type="presParOf" srcId="{12B07F5B-1E68-4BB1-AC67-7362FF43E9F1}" destId="{097B9EF5-ACBF-4449-9275-9C0EA6CDB18F}" srcOrd="0" destOrd="0" presId="urn:microsoft.com/office/officeart/2005/8/layout/vList2"/>
    <dgm:cxn modelId="{B2C76D7F-E5B9-4C25-BA59-146811DB27F5}" type="presParOf" srcId="{12B07F5B-1E68-4BB1-AC67-7362FF43E9F1}" destId="{EA71C57E-0F2D-40C1-991F-4ACE8F215850}" srcOrd="1" destOrd="0" presId="urn:microsoft.com/office/officeart/2005/8/layout/vList2"/>
    <dgm:cxn modelId="{BAAA260F-B9CC-4047-86C7-75FA9E7B491E}" type="presParOf" srcId="{12B07F5B-1E68-4BB1-AC67-7362FF43E9F1}" destId="{F6E66CF8-1138-4F7C-B440-5924C085B108}" srcOrd="2" destOrd="0" presId="urn:microsoft.com/office/officeart/2005/8/layout/vList2"/>
    <dgm:cxn modelId="{EE42A9E0-45C9-4B2D-99FB-32D2CB60D943}" type="presParOf" srcId="{12B07F5B-1E68-4BB1-AC67-7362FF43E9F1}" destId="{8AF88B63-6C06-482A-88D4-F41CBD1FD632}" srcOrd="3" destOrd="0" presId="urn:microsoft.com/office/officeart/2005/8/layout/vList2"/>
    <dgm:cxn modelId="{2AA4101D-6803-4EB0-98F0-85FF63F28368}" type="presParOf" srcId="{12B07F5B-1E68-4BB1-AC67-7362FF43E9F1}" destId="{067AE8E2-BDE6-40D4-ABF2-E01EA70B91FE}" srcOrd="4" destOrd="0" presId="urn:microsoft.com/office/officeart/2005/8/layout/vList2"/>
    <dgm:cxn modelId="{68A4B4F7-98B8-42A6-B4D5-55A7781F45B5}" type="presParOf" srcId="{12B07F5B-1E68-4BB1-AC67-7362FF43E9F1}" destId="{BB47BD66-0195-40EB-B715-A136C6690E62}" srcOrd="5" destOrd="0" presId="urn:microsoft.com/office/officeart/2005/8/layout/vList2"/>
    <dgm:cxn modelId="{0259A50F-3608-4B27-8014-AC8B8F8D7A65}" type="presParOf" srcId="{12B07F5B-1E68-4BB1-AC67-7362FF43E9F1}" destId="{93D3BB2C-BEFD-47E5-B7FE-80D3BB21758E}" srcOrd="6" destOrd="0" presId="urn:microsoft.com/office/officeart/2005/8/layout/vList2"/>
    <dgm:cxn modelId="{5C72D245-0E26-4568-B600-7A2875DA88BD}" type="presParOf" srcId="{12B07F5B-1E68-4BB1-AC67-7362FF43E9F1}" destId="{2952EAF8-4D08-40E1-AC6B-9FB3B522B4D4}" srcOrd="7" destOrd="0" presId="urn:microsoft.com/office/officeart/2005/8/layout/vList2"/>
    <dgm:cxn modelId="{D56D6F6F-CB1C-488F-B8AB-BB6BBE27C35A}" type="presParOf" srcId="{12B07F5B-1E68-4BB1-AC67-7362FF43E9F1}" destId="{F95E9863-06F1-4C69-9698-B13CE552E1E8}"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344914-D5BA-47C2-867C-CEBD4ACE7EDF}"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GB"/>
        </a:p>
      </dgm:t>
    </dgm:pt>
    <dgm:pt modelId="{AAC28497-CD69-4721-AC3C-3BF06A01FA84}">
      <dgm:prSet phldrT="[Tex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GB" dirty="0" smtClean="0"/>
            <a:t>Key findings</a:t>
          </a:r>
          <a:endParaRPr lang="en-GB" dirty="0"/>
        </a:p>
      </dgm:t>
    </dgm:pt>
    <dgm:pt modelId="{58473378-7091-40DF-BCD1-F4CEBA355D51}" type="parTrans" cxnId="{B9C7CA52-296E-456D-8DD2-AF4AD632FF53}">
      <dgm:prSet/>
      <dgm:spPr/>
      <dgm:t>
        <a:bodyPr/>
        <a:lstStyle/>
        <a:p>
          <a:endParaRPr lang="en-GB"/>
        </a:p>
      </dgm:t>
    </dgm:pt>
    <dgm:pt modelId="{3709EE1B-54BD-41C5-960E-601A18F6208D}" type="sibTrans" cxnId="{B9C7CA52-296E-456D-8DD2-AF4AD632FF53}">
      <dgm:prSet/>
      <dgm:spPr/>
      <dgm:t>
        <a:bodyPr/>
        <a:lstStyle/>
        <a:p>
          <a:endParaRPr lang="en-GB"/>
        </a:p>
      </dgm:t>
    </dgm:pt>
    <dgm:pt modelId="{15E9907F-5A90-4367-BDE5-F1035252E151}">
      <dgm:prSet phldrT="[Text]" custT="1"/>
      <dgm:spPr/>
      <dgm:t>
        <a:bodyPr/>
        <a:lstStyle/>
        <a:p>
          <a:endParaRPr lang="en-GB" sz="2000" dirty="0"/>
        </a:p>
      </dgm:t>
    </dgm:pt>
    <dgm:pt modelId="{D43CDCCD-7B8D-4C00-B143-48225E28AF18}" type="parTrans" cxnId="{355327A5-1928-4410-BA0F-F68BCFCC14F5}">
      <dgm:prSet/>
      <dgm:spPr/>
      <dgm:t>
        <a:bodyPr/>
        <a:lstStyle/>
        <a:p>
          <a:endParaRPr lang="en-GB"/>
        </a:p>
      </dgm:t>
    </dgm:pt>
    <dgm:pt modelId="{2E5491D5-2E6A-49C5-B185-9FC270E5BFE6}" type="sibTrans" cxnId="{355327A5-1928-4410-BA0F-F68BCFCC14F5}">
      <dgm:prSet/>
      <dgm:spPr/>
      <dgm:t>
        <a:bodyPr/>
        <a:lstStyle/>
        <a:p>
          <a:endParaRPr lang="en-GB"/>
        </a:p>
      </dgm:t>
    </dgm:pt>
    <dgm:pt modelId="{34C7C87D-86A7-4521-89A3-A824FB735BD9}">
      <dgm:prSet phldrT="[Text]">
        <dgm:style>
          <a:lnRef idx="3">
            <a:schemeClr val="lt1"/>
          </a:lnRef>
          <a:fillRef idx="1">
            <a:schemeClr val="accent2"/>
          </a:fillRef>
          <a:effectRef idx="1">
            <a:schemeClr val="accent2"/>
          </a:effectRef>
          <a:fontRef idx="minor">
            <a:schemeClr val="lt1"/>
          </a:fontRef>
        </dgm:style>
      </dgm:prSet>
      <dgm:spPr/>
      <dgm:t>
        <a:bodyPr/>
        <a:lstStyle/>
        <a:p>
          <a:r>
            <a:rPr lang="en-GB" dirty="0" smtClean="0"/>
            <a:t>Recommendation</a:t>
          </a:r>
          <a:endParaRPr lang="en-GB" dirty="0"/>
        </a:p>
      </dgm:t>
    </dgm:pt>
    <dgm:pt modelId="{6613A5FE-42E5-4177-8565-31A29D4BBE9A}" type="parTrans" cxnId="{C6DF2224-26AD-4985-BA82-858DD167395E}">
      <dgm:prSet/>
      <dgm:spPr/>
      <dgm:t>
        <a:bodyPr/>
        <a:lstStyle/>
        <a:p>
          <a:endParaRPr lang="en-GB"/>
        </a:p>
      </dgm:t>
    </dgm:pt>
    <dgm:pt modelId="{3D207313-FBEC-4AA3-85A1-C32751B4C06B}" type="sibTrans" cxnId="{C6DF2224-26AD-4985-BA82-858DD167395E}">
      <dgm:prSet/>
      <dgm:spPr/>
      <dgm:t>
        <a:bodyPr/>
        <a:lstStyle/>
        <a:p>
          <a:endParaRPr lang="en-GB"/>
        </a:p>
      </dgm:t>
    </dgm:pt>
    <dgm:pt modelId="{0AD3037F-5203-4A2D-B0C1-75714186458C}">
      <dgm:prSet phldrT="[Text]" custT="1"/>
      <dgm:spPr/>
      <dgm:t>
        <a:bodyPr/>
        <a:lstStyle/>
        <a:p>
          <a:endParaRPr lang="en-GB" sz="2000" b="1" dirty="0"/>
        </a:p>
      </dgm:t>
    </dgm:pt>
    <dgm:pt modelId="{0B7F4627-AF0A-4B55-9AD5-367410FB3A08}" type="parTrans" cxnId="{592740D8-9F82-4062-B474-0F39FB960F5A}">
      <dgm:prSet/>
      <dgm:spPr/>
      <dgm:t>
        <a:bodyPr/>
        <a:lstStyle/>
        <a:p>
          <a:endParaRPr lang="en-GB"/>
        </a:p>
      </dgm:t>
    </dgm:pt>
    <dgm:pt modelId="{87FF8232-873D-44D8-8E73-F2AB75538669}" type="sibTrans" cxnId="{592740D8-9F82-4062-B474-0F39FB960F5A}">
      <dgm:prSet/>
      <dgm:spPr/>
      <dgm:t>
        <a:bodyPr/>
        <a:lstStyle/>
        <a:p>
          <a:endParaRPr lang="en-GB"/>
        </a:p>
      </dgm:t>
    </dgm:pt>
    <dgm:pt modelId="{74D175C2-6B4E-480D-B7AB-8DD4ECF254DC}" type="pres">
      <dgm:prSet presAssocID="{4D344914-D5BA-47C2-867C-CEBD4ACE7EDF}" presName="Name0" presStyleCnt="0">
        <dgm:presLayoutVars>
          <dgm:dir/>
          <dgm:animLvl val="lvl"/>
          <dgm:resizeHandles/>
        </dgm:presLayoutVars>
      </dgm:prSet>
      <dgm:spPr/>
      <dgm:t>
        <a:bodyPr/>
        <a:lstStyle/>
        <a:p>
          <a:endParaRPr lang="en-US"/>
        </a:p>
      </dgm:t>
    </dgm:pt>
    <dgm:pt modelId="{4FA01158-78FF-41CF-85FC-5E5AA63C6817}" type="pres">
      <dgm:prSet presAssocID="{AAC28497-CD69-4721-AC3C-3BF06A01FA84}" presName="linNode" presStyleCnt="0"/>
      <dgm:spPr/>
    </dgm:pt>
    <dgm:pt modelId="{BAC9E873-3ABA-4495-8E10-B46BC6719557}" type="pres">
      <dgm:prSet presAssocID="{AAC28497-CD69-4721-AC3C-3BF06A01FA84}" presName="parentShp" presStyleLbl="node1" presStyleIdx="0" presStyleCnt="2" custScaleX="64331" custScaleY="50876" custLinFactNeighborX="-9943" custLinFactNeighborY="-3533">
        <dgm:presLayoutVars>
          <dgm:bulletEnabled val="1"/>
        </dgm:presLayoutVars>
      </dgm:prSet>
      <dgm:spPr/>
      <dgm:t>
        <a:bodyPr/>
        <a:lstStyle/>
        <a:p>
          <a:endParaRPr lang="en-US"/>
        </a:p>
      </dgm:t>
    </dgm:pt>
    <dgm:pt modelId="{5FC96CA4-E23C-45F9-ACB8-D1F08ED79B7F}" type="pres">
      <dgm:prSet presAssocID="{AAC28497-CD69-4721-AC3C-3BF06A01FA84}" presName="childShp" presStyleLbl="bgAccFollowNode1" presStyleIdx="0" presStyleCnt="2" custScaleX="107115" custScaleY="108467" custLinFactNeighborX="-7103" custLinFactNeighborY="-577">
        <dgm:presLayoutVars>
          <dgm:bulletEnabled val="1"/>
        </dgm:presLayoutVars>
      </dgm:prSet>
      <dgm:spPr/>
      <dgm:t>
        <a:bodyPr/>
        <a:lstStyle/>
        <a:p>
          <a:endParaRPr lang="en-GB"/>
        </a:p>
      </dgm:t>
    </dgm:pt>
    <dgm:pt modelId="{F8E27479-366F-458A-8E19-0F36A2E655BE}" type="pres">
      <dgm:prSet presAssocID="{3709EE1B-54BD-41C5-960E-601A18F6208D}" presName="spacing" presStyleCnt="0"/>
      <dgm:spPr/>
    </dgm:pt>
    <dgm:pt modelId="{90BEEF5E-BD57-40B7-A211-A6528951CACE}" type="pres">
      <dgm:prSet presAssocID="{34C7C87D-86A7-4521-89A3-A824FB735BD9}" presName="linNode" presStyleCnt="0"/>
      <dgm:spPr/>
    </dgm:pt>
    <dgm:pt modelId="{7EFFAFFE-6447-415A-824B-DA27E142C296}" type="pres">
      <dgm:prSet presAssocID="{34C7C87D-86A7-4521-89A3-A824FB735BD9}" presName="parentShp" presStyleLbl="node1" presStyleIdx="1" presStyleCnt="2" custScaleX="65876" custScaleY="54047" custLinFactNeighborX="-9627" custLinFactNeighborY="-6056">
        <dgm:presLayoutVars>
          <dgm:bulletEnabled val="1"/>
        </dgm:presLayoutVars>
      </dgm:prSet>
      <dgm:spPr/>
      <dgm:t>
        <a:bodyPr/>
        <a:lstStyle/>
        <a:p>
          <a:endParaRPr lang="en-GB"/>
        </a:p>
      </dgm:t>
    </dgm:pt>
    <dgm:pt modelId="{4EF2F8F5-131C-4BA0-9455-32DC2B9C1190}" type="pres">
      <dgm:prSet presAssocID="{34C7C87D-86A7-4521-89A3-A824FB735BD9}" presName="childShp" presStyleLbl="bgAccFollowNode1" presStyleIdx="1" presStyleCnt="2" custScaleX="107389" custScaleY="106827" custLinFactNeighborX="-8760" custLinFactNeighborY="-2968">
        <dgm:presLayoutVars>
          <dgm:bulletEnabled val="1"/>
        </dgm:presLayoutVars>
      </dgm:prSet>
      <dgm:spPr/>
      <dgm:t>
        <a:bodyPr/>
        <a:lstStyle/>
        <a:p>
          <a:endParaRPr lang="en-GB"/>
        </a:p>
      </dgm:t>
    </dgm:pt>
  </dgm:ptLst>
  <dgm:cxnLst>
    <dgm:cxn modelId="{355327A5-1928-4410-BA0F-F68BCFCC14F5}" srcId="{AAC28497-CD69-4721-AC3C-3BF06A01FA84}" destId="{15E9907F-5A90-4367-BDE5-F1035252E151}" srcOrd="0" destOrd="0" parTransId="{D43CDCCD-7B8D-4C00-B143-48225E28AF18}" sibTransId="{2E5491D5-2E6A-49C5-B185-9FC270E5BFE6}"/>
    <dgm:cxn modelId="{B330CA93-0BA0-43B5-8239-1B91C5F9D789}" type="presOf" srcId="{AAC28497-CD69-4721-AC3C-3BF06A01FA84}" destId="{BAC9E873-3ABA-4495-8E10-B46BC6719557}" srcOrd="0" destOrd="0" presId="urn:microsoft.com/office/officeart/2005/8/layout/vList6"/>
    <dgm:cxn modelId="{F0A9B780-CBF4-44A2-B988-0876C5B19C6B}" type="presOf" srcId="{15E9907F-5A90-4367-BDE5-F1035252E151}" destId="{5FC96CA4-E23C-45F9-ACB8-D1F08ED79B7F}" srcOrd="0" destOrd="0" presId="urn:microsoft.com/office/officeart/2005/8/layout/vList6"/>
    <dgm:cxn modelId="{B9C7CA52-296E-456D-8DD2-AF4AD632FF53}" srcId="{4D344914-D5BA-47C2-867C-CEBD4ACE7EDF}" destId="{AAC28497-CD69-4721-AC3C-3BF06A01FA84}" srcOrd="0" destOrd="0" parTransId="{58473378-7091-40DF-BCD1-F4CEBA355D51}" sibTransId="{3709EE1B-54BD-41C5-960E-601A18F6208D}"/>
    <dgm:cxn modelId="{C6DF2224-26AD-4985-BA82-858DD167395E}" srcId="{4D344914-D5BA-47C2-867C-CEBD4ACE7EDF}" destId="{34C7C87D-86A7-4521-89A3-A824FB735BD9}" srcOrd="1" destOrd="0" parTransId="{6613A5FE-42E5-4177-8565-31A29D4BBE9A}" sibTransId="{3D207313-FBEC-4AA3-85A1-C32751B4C06B}"/>
    <dgm:cxn modelId="{592740D8-9F82-4062-B474-0F39FB960F5A}" srcId="{34C7C87D-86A7-4521-89A3-A824FB735BD9}" destId="{0AD3037F-5203-4A2D-B0C1-75714186458C}" srcOrd="0" destOrd="0" parTransId="{0B7F4627-AF0A-4B55-9AD5-367410FB3A08}" sibTransId="{87FF8232-873D-44D8-8E73-F2AB75538669}"/>
    <dgm:cxn modelId="{6711A016-6965-4205-8B18-1C701BD6B3E7}" type="presOf" srcId="{34C7C87D-86A7-4521-89A3-A824FB735BD9}" destId="{7EFFAFFE-6447-415A-824B-DA27E142C296}" srcOrd="0" destOrd="0" presId="urn:microsoft.com/office/officeart/2005/8/layout/vList6"/>
    <dgm:cxn modelId="{E24C07A7-C608-4491-90DD-49DF6BBF3BA0}" type="presOf" srcId="{4D344914-D5BA-47C2-867C-CEBD4ACE7EDF}" destId="{74D175C2-6B4E-480D-B7AB-8DD4ECF254DC}" srcOrd="0" destOrd="0" presId="urn:microsoft.com/office/officeart/2005/8/layout/vList6"/>
    <dgm:cxn modelId="{EC6308D2-A909-4BF5-8505-6EBDF1FF2F3D}" type="presOf" srcId="{0AD3037F-5203-4A2D-B0C1-75714186458C}" destId="{4EF2F8F5-131C-4BA0-9455-32DC2B9C1190}" srcOrd="0" destOrd="0" presId="urn:microsoft.com/office/officeart/2005/8/layout/vList6"/>
    <dgm:cxn modelId="{63528F8E-54EB-43DB-BDD6-932632A1AE98}" type="presParOf" srcId="{74D175C2-6B4E-480D-B7AB-8DD4ECF254DC}" destId="{4FA01158-78FF-41CF-85FC-5E5AA63C6817}" srcOrd="0" destOrd="0" presId="urn:microsoft.com/office/officeart/2005/8/layout/vList6"/>
    <dgm:cxn modelId="{836E8ACC-FCE5-480F-B701-6B47BAFFC2E8}" type="presParOf" srcId="{4FA01158-78FF-41CF-85FC-5E5AA63C6817}" destId="{BAC9E873-3ABA-4495-8E10-B46BC6719557}" srcOrd="0" destOrd="0" presId="urn:microsoft.com/office/officeart/2005/8/layout/vList6"/>
    <dgm:cxn modelId="{6183DD7C-C480-489E-A9D8-7035C968F1B1}" type="presParOf" srcId="{4FA01158-78FF-41CF-85FC-5E5AA63C6817}" destId="{5FC96CA4-E23C-45F9-ACB8-D1F08ED79B7F}" srcOrd="1" destOrd="0" presId="urn:microsoft.com/office/officeart/2005/8/layout/vList6"/>
    <dgm:cxn modelId="{44229E7A-C3EC-4001-9877-971EFC3E4F10}" type="presParOf" srcId="{74D175C2-6B4E-480D-B7AB-8DD4ECF254DC}" destId="{F8E27479-366F-458A-8E19-0F36A2E655BE}" srcOrd="1" destOrd="0" presId="urn:microsoft.com/office/officeart/2005/8/layout/vList6"/>
    <dgm:cxn modelId="{D3A64121-3613-41AB-9E9B-BEECD3C39B28}" type="presParOf" srcId="{74D175C2-6B4E-480D-B7AB-8DD4ECF254DC}" destId="{90BEEF5E-BD57-40B7-A211-A6528951CACE}" srcOrd="2" destOrd="0" presId="urn:microsoft.com/office/officeart/2005/8/layout/vList6"/>
    <dgm:cxn modelId="{83EC52D5-C90C-4D31-B1C6-649202BD1A2C}" type="presParOf" srcId="{90BEEF5E-BD57-40B7-A211-A6528951CACE}" destId="{7EFFAFFE-6447-415A-824B-DA27E142C296}" srcOrd="0" destOrd="0" presId="urn:microsoft.com/office/officeart/2005/8/layout/vList6"/>
    <dgm:cxn modelId="{58A1D9DE-F51D-4CD7-B285-7C0CC54B45BE}" type="presParOf" srcId="{90BEEF5E-BD57-40B7-A211-A6528951CACE}" destId="{4EF2F8F5-131C-4BA0-9455-32DC2B9C1190}"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7B9EF5-ACBF-4449-9275-9C0EA6CDB18F}">
      <dsp:nvSpPr>
        <dsp:cNvPr id="0" name=""/>
        <dsp:cNvSpPr/>
      </dsp:nvSpPr>
      <dsp:spPr>
        <a:xfrm>
          <a:off x="0" y="716"/>
          <a:ext cx="7682344" cy="73192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GB" sz="3200" b="1" kern="1200" dirty="0" smtClean="0"/>
            <a:t>1.Introduction &amp; Background Review</a:t>
          </a:r>
          <a:endParaRPr lang="en-GB" sz="3200" b="1" kern="1200" dirty="0"/>
        </a:p>
      </dsp:txBody>
      <dsp:txXfrm>
        <a:off x="35730" y="36446"/>
        <a:ext cx="7610884" cy="660466"/>
      </dsp:txXfrm>
    </dsp:sp>
    <dsp:sp modelId="{F6E66CF8-1138-4F7C-B440-5924C085B108}">
      <dsp:nvSpPr>
        <dsp:cNvPr id="0" name=""/>
        <dsp:cNvSpPr/>
      </dsp:nvSpPr>
      <dsp:spPr>
        <a:xfrm>
          <a:off x="0" y="746100"/>
          <a:ext cx="7682344" cy="73192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GB" sz="3200" b="1" kern="1200" dirty="0" smtClean="0"/>
            <a:t>2. Visualization the data  </a:t>
          </a:r>
          <a:endParaRPr lang="en-GB" sz="3200" b="1" kern="1200" dirty="0"/>
        </a:p>
      </dsp:txBody>
      <dsp:txXfrm>
        <a:off x="35730" y="781830"/>
        <a:ext cx="7610884" cy="660466"/>
      </dsp:txXfrm>
    </dsp:sp>
    <dsp:sp modelId="{067AE8E2-BDE6-40D4-ABF2-E01EA70B91FE}">
      <dsp:nvSpPr>
        <dsp:cNvPr id="0" name=""/>
        <dsp:cNvSpPr/>
      </dsp:nvSpPr>
      <dsp:spPr>
        <a:xfrm>
          <a:off x="0" y="1491484"/>
          <a:ext cx="7682344" cy="73192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GB" sz="3200" b="1" kern="1200" dirty="0" smtClean="0"/>
            <a:t>3. Predictive Modelling Approaches</a:t>
          </a:r>
          <a:endParaRPr lang="en-GB" sz="3200" b="1" kern="1200" dirty="0"/>
        </a:p>
      </dsp:txBody>
      <dsp:txXfrm>
        <a:off x="35730" y="1527214"/>
        <a:ext cx="7610884" cy="660466"/>
      </dsp:txXfrm>
    </dsp:sp>
    <dsp:sp modelId="{93D3BB2C-BEFD-47E5-B7FE-80D3BB21758E}">
      <dsp:nvSpPr>
        <dsp:cNvPr id="0" name=""/>
        <dsp:cNvSpPr/>
      </dsp:nvSpPr>
      <dsp:spPr>
        <a:xfrm>
          <a:off x="0" y="2236868"/>
          <a:ext cx="7682344" cy="73192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GB" sz="3200" b="1" kern="1200" dirty="0" smtClean="0"/>
            <a:t>4. </a:t>
          </a:r>
          <a:r>
            <a:rPr lang="en-GB" sz="3200" b="1" kern="1200" dirty="0" smtClean="0"/>
            <a:t>Accuracy &amp;Validation</a:t>
          </a:r>
          <a:endParaRPr lang="en-GB" sz="3200" b="1" kern="1200" dirty="0"/>
        </a:p>
      </dsp:txBody>
      <dsp:txXfrm>
        <a:off x="35730" y="2272598"/>
        <a:ext cx="7610884" cy="660466"/>
      </dsp:txXfrm>
    </dsp:sp>
    <dsp:sp modelId="{F95E9863-06F1-4C69-9698-B13CE552E1E8}">
      <dsp:nvSpPr>
        <dsp:cNvPr id="0" name=""/>
        <dsp:cNvSpPr/>
      </dsp:nvSpPr>
      <dsp:spPr>
        <a:xfrm>
          <a:off x="0" y="2982252"/>
          <a:ext cx="7682344" cy="73192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GB" sz="3200" b="1" kern="1200" dirty="0" smtClean="0"/>
            <a:t>5. Conclusion and Recommendation</a:t>
          </a:r>
          <a:endParaRPr lang="en-GB" sz="3200" b="1" kern="1200" dirty="0"/>
        </a:p>
      </dsp:txBody>
      <dsp:txXfrm>
        <a:off x="35730" y="3017982"/>
        <a:ext cx="7610884" cy="6604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C96CA4-E23C-45F9-ACB8-D1F08ED79B7F}">
      <dsp:nvSpPr>
        <dsp:cNvPr id="0" name=""/>
        <dsp:cNvSpPr/>
      </dsp:nvSpPr>
      <dsp:spPr>
        <a:xfrm>
          <a:off x="3065104" y="0"/>
          <a:ext cx="7038341" cy="2081864"/>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endParaRPr lang="en-GB" sz="2000" kern="1200" dirty="0"/>
        </a:p>
      </dsp:txBody>
      <dsp:txXfrm>
        <a:off x="3065104" y="260233"/>
        <a:ext cx="6257642" cy="1561398"/>
      </dsp:txXfrm>
    </dsp:sp>
    <dsp:sp modelId="{BAC9E873-3ABA-4495-8E10-B46BC6719557}">
      <dsp:nvSpPr>
        <dsp:cNvPr id="0" name=""/>
        <dsp:cNvSpPr/>
      </dsp:nvSpPr>
      <dsp:spPr>
        <a:xfrm>
          <a:off x="0" y="484958"/>
          <a:ext cx="2818052" cy="976489"/>
        </a:xfrm>
        <a:prstGeom prst="roundRect">
          <a:avLst/>
        </a:prstGeom>
        <a:solidFill>
          <a:schemeClr val="accent2"/>
        </a:solidFill>
        <a:ln w="12700" cap="flat" cmpd="sng" algn="ctr">
          <a:solidFill>
            <a:schemeClr val="accent2">
              <a:shade val="50000"/>
            </a:schemeClr>
          </a:solidFill>
          <a:prstDash val="solid"/>
          <a:miter lim="800000"/>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99060" tIns="49530" rIns="99060" bIns="49530" numCol="1" spcCol="1270" anchor="ctr" anchorCtr="0">
          <a:noAutofit/>
        </a:bodyPr>
        <a:lstStyle/>
        <a:p>
          <a:pPr lvl="0" algn="ctr" defTabSz="1155700">
            <a:lnSpc>
              <a:spcPct val="90000"/>
            </a:lnSpc>
            <a:spcBef>
              <a:spcPct val="0"/>
            </a:spcBef>
            <a:spcAft>
              <a:spcPct val="35000"/>
            </a:spcAft>
          </a:pPr>
          <a:r>
            <a:rPr lang="en-GB" sz="2600" kern="1200" dirty="0" smtClean="0"/>
            <a:t>Key findings</a:t>
          </a:r>
          <a:endParaRPr lang="en-GB" sz="2600" kern="1200" dirty="0"/>
        </a:p>
      </dsp:txBody>
      <dsp:txXfrm>
        <a:off x="47668" y="532626"/>
        <a:ext cx="2722716" cy="881153"/>
      </dsp:txXfrm>
    </dsp:sp>
    <dsp:sp modelId="{4EF2F8F5-131C-4BA0-9455-32DC2B9C1190}">
      <dsp:nvSpPr>
        <dsp:cNvPr id="0" name=""/>
        <dsp:cNvSpPr/>
      </dsp:nvSpPr>
      <dsp:spPr>
        <a:xfrm>
          <a:off x="3014943" y="2216914"/>
          <a:ext cx="7063243" cy="2050386"/>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endParaRPr lang="en-GB" sz="2000" b="1" kern="1200" dirty="0"/>
        </a:p>
      </dsp:txBody>
      <dsp:txXfrm>
        <a:off x="3014943" y="2473212"/>
        <a:ext cx="6294348" cy="1537790"/>
      </dsp:txXfrm>
    </dsp:sp>
    <dsp:sp modelId="{7EFFAFFE-6447-415A-824B-DA27E142C296}">
      <dsp:nvSpPr>
        <dsp:cNvPr id="0" name=""/>
        <dsp:cNvSpPr/>
      </dsp:nvSpPr>
      <dsp:spPr>
        <a:xfrm>
          <a:off x="0" y="2664162"/>
          <a:ext cx="2888553" cy="1037352"/>
        </a:xfrm>
        <a:prstGeom prst="roundRect">
          <a:avLst/>
        </a:prstGeom>
        <a:solidFill>
          <a:schemeClr val="accent2"/>
        </a:solidFill>
        <a:ln w="19050" cap="flat" cmpd="sng" algn="ctr">
          <a:solidFill>
            <a:schemeClr val="lt1"/>
          </a:solidFill>
          <a:prstDash val="solid"/>
          <a:miter lim="800000"/>
        </a:ln>
        <a:effectLst/>
      </dsp:spPr>
      <dsp:style>
        <a:lnRef idx="3">
          <a:schemeClr val="lt1"/>
        </a:lnRef>
        <a:fillRef idx="1">
          <a:schemeClr val="accent2"/>
        </a:fillRef>
        <a:effectRef idx="1">
          <a:schemeClr val="accent2"/>
        </a:effectRef>
        <a:fontRef idx="minor">
          <a:schemeClr val="lt1"/>
        </a:fontRef>
      </dsp:style>
      <dsp:txBody>
        <a:bodyPr spcFirstLastPara="0" vert="horz" wrap="square" lIns="99060" tIns="49530" rIns="99060" bIns="49530" numCol="1" spcCol="1270" anchor="ctr" anchorCtr="0">
          <a:noAutofit/>
        </a:bodyPr>
        <a:lstStyle/>
        <a:p>
          <a:pPr lvl="0" algn="ctr" defTabSz="1155700">
            <a:lnSpc>
              <a:spcPct val="90000"/>
            </a:lnSpc>
            <a:spcBef>
              <a:spcPct val="0"/>
            </a:spcBef>
            <a:spcAft>
              <a:spcPct val="35000"/>
            </a:spcAft>
          </a:pPr>
          <a:r>
            <a:rPr lang="en-GB" sz="2600" kern="1200" dirty="0" smtClean="0"/>
            <a:t>Recommendation</a:t>
          </a:r>
          <a:endParaRPr lang="en-GB" sz="2600" kern="1200" dirty="0"/>
        </a:p>
      </dsp:txBody>
      <dsp:txXfrm>
        <a:off x="50639" y="2714801"/>
        <a:ext cx="2787275" cy="93607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796EA6-6F25-4F19-87BA-7ADCC16DAEFF}" type="datetimeFigureOut">
              <a:rPr lang="en-US" smtClean="0"/>
              <a:t>8/14/16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4E50CC-F33A-4EF4-9F12-93EC4A21A0CF}" type="slidenum">
              <a:rPr lang="en-US" smtClean="0"/>
              <a:t>‹#›</a:t>
            </a:fld>
            <a:endParaRPr lang="en-US"/>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C172E-A8B5-46F6-B05C-DFA3E2E0F207}" type="datetimeFigureOut">
              <a:rPr lang="en-US" smtClean="0"/>
              <a:t>8/14/16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74CE4-FBD8-4481-AEFB-CA53E599A745}" type="slidenum">
              <a:rPr lang="en-US" smtClean="0"/>
              <a:t>‹#›</a:t>
            </a:fld>
            <a:endParaRPr lang="en-US"/>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a:p>
        </p:txBody>
      </p:sp>
    </p:spTree>
    <p:extLst>
      <p:ext uri="{BB962C8B-B14F-4D97-AF65-F5344CB8AC3E}">
        <p14:creationId xmlns:p14="http://schemas.microsoft.com/office/powerpoint/2010/main" val="1063280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2</a:t>
            </a:fld>
            <a:endParaRPr lang="en-US"/>
          </a:p>
        </p:txBody>
      </p:sp>
    </p:spTree>
    <p:extLst>
      <p:ext uri="{BB962C8B-B14F-4D97-AF65-F5344CB8AC3E}">
        <p14:creationId xmlns:p14="http://schemas.microsoft.com/office/powerpoint/2010/main" val="652325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3</a:t>
            </a:fld>
            <a:endParaRPr lang="en-US"/>
          </a:p>
        </p:txBody>
      </p:sp>
    </p:spTree>
    <p:extLst>
      <p:ext uri="{BB962C8B-B14F-4D97-AF65-F5344CB8AC3E}">
        <p14:creationId xmlns:p14="http://schemas.microsoft.com/office/powerpoint/2010/main" val="1336608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What is rent the runway?</a:t>
            </a:r>
          </a:p>
          <a:p>
            <a:r>
              <a:rPr lang="en-US" sz="1200" kern="1200" dirty="0" smtClean="0">
                <a:solidFill>
                  <a:schemeClr val="tx1"/>
                </a:solidFill>
                <a:latin typeface="+mn-lt"/>
                <a:ea typeface="+mn-ea"/>
                <a:cs typeface="+mn-cs"/>
              </a:rPr>
              <a:t>Rent the Runway is an online service that provides designer dress and accessory rentals. Initially a purely e-commerce company, it later opened brick-and-mortar retail locations in New York City, Chicago, Washington, DC and Las </a:t>
            </a:r>
            <a:r>
              <a:rPr lang="en-US" sz="1200" kern="1200" dirty="0" err="1" smtClean="0">
                <a:solidFill>
                  <a:schemeClr val="tx1"/>
                </a:solidFill>
                <a:latin typeface="+mn-lt"/>
                <a:ea typeface="+mn-ea"/>
                <a:cs typeface="+mn-cs"/>
              </a:rPr>
              <a:t>Vegas.Rent</a:t>
            </a:r>
            <a:r>
              <a:rPr lang="en-US" sz="1200" kern="1200" dirty="0" smtClean="0">
                <a:solidFill>
                  <a:schemeClr val="tx1"/>
                </a:solidFill>
                <a:latin typeface="+mn-lt"/>
                <a:ea typeface="+mn-ea"/>
                <a:cs typeface="+mn-cs"/>
              </a:rPr>
              <a:t> the Runway now offers over thousands of dresses and accessories from over hundreds of designer partners, including </a:t>
            </a:r>
            <a:r>
              <a:rPr lang="en-US" sz="1200" kern="1200" dirty="0" err="1" smtClean="0">
                <a:solidFill>
                  <a:schemeClr val="tx1"/>
                </a:solidFill>
                <a:latin typeface="+mn-lt"/>
                <a:ea typeface="+mn-ea"/>
                <a:cs typeface="+mn-cs"/>
              </a:rPr>
              <a:t>Badgley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Mischka</a:t>
            </a:r>
            <a:r>
              <a:rPr lang="en-US" sz="1200" kern="1200" dirty="0" smtClean="0">
                <a:solidFill>
                  <a:schemeClr val="tx1"/>
                </a:solidFill>
                <a:latin typeface="+mn-lt"/>
                <a:ea typeface="+mn-ea"/>
                <a:cs typeface="+mn-cs"/>
              </a:rPr>
              <a:t>, Vera Wang, Alexis </a:t>
            </a:r>
            <a:r>
              <a:rPr lang="en-US" sz="1200" kern="1200" dirty="0" err="1" smtClean="0">
                <a:solidFill>
                  <a:schemeClr val="tx1"/>
                </a:solidFill>
                <a:latin typeface="+mn-lt"/>
                <a:ea typeface="+mn-ea"/>
                <a:cs typeface="+mn-cs"/>
              </a:rPr>
              <a:t>Bittar</a:t>
            </a:r>
            <a:r>
              <a:rPr lang="en-US" sz="1200" kern="1200" dirty="0" smtClean="0">
                <a:solidFill>
                  <a:schemeClr val="tx1"/>
                </a:solidFill>
                <a:latin typeface="+mn-lt"/>
                <a:ea typeface="+mn-ea"/>
                <a:cs typeface="+mn-cs"/>
              </a:rPr>
              <a:t>,  and Calvin Klein. </a:t>
            </a:r>
          </a:p>
          <a:p>
            <a:r>
              <a:rPr lang="en-US" sz="1200" kern="1200" dirty="0" smtClean="0">
                <a:solidFill>
                  <a:schemeClr val="tx1"/>
                </a:solidFill>
                <a:latin typeface="+mn-lt"/>
                <a:ea typeface="+mn-ea"/>
                <a:cs typeface="+mn-cs"/>
              </a:rPr>
              <a:t>What is their business model?</a:t>
            </a:r>
          </a:p>
          <a:p>
            <a:r>
              <a:rPr lang="en-US" sz="1200" kern="1200" dirty="0" smtClean="0">
                <a:solidFill>
                  <a:schemeClr val="tx1"/>
                </a:solidFill>
                <a:latin typeface="+mn-lt"/>
                <a:ea typeface="+mn-ea"/>
                <a:cs typeface="+mn-cs"/>
              </a:rPr>
              <a:t>Rent the Runway's 4 million customers can lease Rent the Runway’s designer dresses and accessories for a 4- or 8-day period for a </a:t>
            </a:r>
            <a:r>
              <a:rPr lang="en-US" sz="1200" kern="1200" dirty="0" err="1" smtClean="0">
                <a:solidFill>
                  <a:schemeClr val="tx1"/>
                </a:solidFill>
                <a:latin typeface="+mn-lt"/>
                <a:ea typeface="+mn-ea"/>
                <a:cs typeface="+mn-cs"/>
              </a:rPr>
              <a:t>fracton</a:t>
            </a:r>
            <a:r>
              <a:rPr lang="en-US" sz="1200" kern="1200" dirty="0" smtClean="0">
                <a:solidFill>
                  <a:schemeClr val="tx1"/>
                </a:solidFill>
                <a:latin typeface="+mn-lt"/>
                <a:ea typeface="+mn-ea"/>
                <a:cs typeface="+mn-cs"/>
              </a:rPr>
              <a:t> of the retail price. Rent the Runway carries apparel in sizes 0 to 22, depending on the designer. Each dress rental includes a back-up size at no additional cost to ensure fit. Customers can get a second dress style with their order for an additional cost. Rent the Runway provides customers with a pre-paid, pre-addressed package to return the dress, and offers insurance fee to protect against accidents. Rental prices include the dry cleaning and care of the garments. </a:t>
            </a:r>
            <a:endParaRPr lang="en-GB" dirty="0"/>
          </a:p>
        </p:txBody>
      </p:sp>
      <p:sp>
        <p:nvSpPr>
          <p:cNvPr id="4" name="Slide Number Placeholder 3"/>
          <p:cNvSpPr>
            <a:spLocks noGrp="1"/>
          </p:cNvSpPr>
          <p:nvPr>
            <p:ph type="sldNum" sz="quarter" idx="10"/>
          </p:nvPr>
        </p:nvSpPr>
        <p:spPr/>
        <p:txBody>
          <a:bodyPr/>
          <a:lstStyle/>
          <a:p>
            <a:fld id="{32674CE4-FBD8-4481-AEFB-CA53E599A745}" type="slidenum">
              <a:rPr lang="en-US" smtClean="0"/>
              <a:pPr/>
              <a:t>4</a:t>
            </a:fld>
            <a:endParaRPr lang="en-US"/>
          </a:p>
        </p:txBody>
      </p:sp>
    </p:spTree>
    <p:extLst>
      <p:ext uri="{BB962C8B-B14F-4D97-AF65-F5344CB8AC3E}">
        <p14:creationId xmlns:p14="http://schemas.microsoft.com/office/powerpoint/2010/main" val="25320314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Before we started to conduct the project, </a:t>
            </a:r>
            <a:endParaRPr lang="en-GB"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2674CE4-FBD8-4481-AEFB-CA53E599A745}" type="slidenum">
              <a:rPr lang="en-US" smtClean="0"/>
              <a:pPr/>
              <a:t>6</a:t>
            </a:fld>
            <a:endParaRPr lang="en-US"/>
          </a:p>
        </p:txBody>
      </p:sp>
    </p:spTree>
    <p:extLst>
      <p:ext uri="{BB962C8B-B14F-4D97-AF65-F5344CB8AC3E}">
        <p14:creationId xmlns:p14="http://schemas.microsoft.com/office/powerpoint/2010/main" val="1467390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Number of reviews</a:t>
            </a:r>
            <a:r>
              <a:rPr lang="en-US" baseline="0" dirty="0" smtClean="0"/>
              <a:t> treated as customer renting activity records , a random sample from the true population who rent the dresses . </a:t>
            </a:r>
          </a:p>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7</a:t>
            </a:fld>
            <a:endParaRPr lang="en-US"/>
          </a:p>
        </p:txBody>
      </p:sp>
    </p:spTree>
    <p:extLst>
      <p:ext uri="{BB962C8B-B14F-4D97-AF65-F5344CB8AC3E}">
        <p14:creationId xmlns:p14="http://schemas.microsoft.com/office/powerpoint/2010/main" val="1589096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228600" indent="-228600">
              <a:buNone/>
            </a:pPr>
            <a:endParaRPr lang="en-GB" dirty="0"/>
          </a:p>
        </p:txBody>
      </p:sp>
      <p:sp>
        <p:nvSpPr>
          <p:cNvPr id="4" name="灯片编号占位符 3"/>
          <p:cNvSpPr>
            <a:spLocks noGrp="1"/>
          </p:cNvSpPr>
          <p:nvPr>
            <p:ph type="sldNum" sz="quarter" idx="10"/>
          </p:nvPr>
        </p:nvSpPr>
        <p:spPr/>
        <p:txBody>
          <a:bodyPr/>
          <a:lstStyle/>
          <a:p>
            <a:fld id="{32674CE4-FBD8-4481-AEFB-CA53E599A745}" type="slidenum">
              <a:rPr lang="en-US" smtClean="0"/>
              <a:pPr/>
              <a:t>12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000" b="0" kern="1200" dirty="0" smtClean="0">
                <a:solidFill>
                  <a:schemeClr val="tx1"/>
                </a:solidFill>
                <a:effectLst/>
                <a:latin typeface="+mn-lt"/>
                <a:ea typeface="+mn-ea"/>
                <a:cs typeface="+mn-cs"/>
              </a:rPr>
              <a:t>Cross validation is a model validation technique for assessing how the results of a statistical analysis will generalize to an independent dataset.</a:t>
            </a:r>
          </a:p>
          <a:p>
            <a:r>
              <a:rPr lang="en-GB" sz="1000" kern="1200" dirty="0" smtClean="0">
                <a:solidFill>
                  <a:schemeClr val="tx1"/>
                </a:solidFill>
                <a:effectLst/>
                <a:latin typeface="+mn-lt"/>
                <a:ea typeface="+mn-ea"/>
                <a:cs typeface="+mn-cs"/>
              </a:rPr>
              <a:t>For classification problems, we measure the performance of a model in terms of its error rate, that is, percentage of incorrectly classiﬁed instances in the data set. </a:t>
            </a:r>
          </a:p>
          <a:p>
            <a:r>
              <a:rPr lang="en-GB" sz="1000" kern="1200" dirty="0" smtClean="0">
                <a:solidFill>
                  <a:schemeClr val="tx1"/>
                </a:solidFill>
                <a:effectLst/>
                <a:latin typeface="+mn-lt"/>
                <a:ea typeface="+mn-ea"/>
                <a:cs typeface="+mn-cs"/>
              </a:rPr>
              <a:t>So we build a model based on the training set because we want to use it to classify testing set. In other words, we use training data (seen data) to build the model and use the testing set (unseen data) to measure its performance.</a:t>
            </a:r>
            <a:endParaRPr lang="en-GB" sz="1000" b="0" dirty="0"/>
          </a:p>
        </p:txBody>
      </p:sp>
      <p:sp>
        <p:nvSpPr>
          <p:cNvPr id="4" name="Slide Number Placeholder 3"/>
          <p:cNvSpPr>
            <a:spLocks noGrp="1"/>
          </p:cNvSpPr>
          <p:nvPr>
            <p:ph type="sldNum" sz="quarter" idx="10"/>
          </p:nvPr>
        </p:nvSpPr>
        <p:spPr/>
        <p:txBody>
          <a:bodyPr/>
          <a:lstStyle/>
          <a:p>
            <a:fld id="{32674CE4-FBD8-4481-AEFB-CA53E599A745}" type="slidenum">
              <a:rPr lang="en-US" smtClean="0"/>
              <a:pPr/>
              <a:t>13</a:t>
            </a:fld>
            <a:endParaRPr lang="en-US"/>
          </a:p>
        </p:txBody>
      </p:sp>
    </p:spTree>
    <p:extLst>
      <p:ext uri="{BB962C8B-B14F-4D97-AF65-F5344CB8AC3E}">
        <p14:creationId xmlns:p14="http://schemas.microsoft.com/office/powerpoint/2010/main" val="33516478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GB" dirty="0"/>
          </a:p>
        </p:txBody>
      </p:sp>
      <p:sp>
        <p:nvSpPr>
          <p:cNvPr id="4" name="Slide Number Placeholder 3"/>
          <p:cNvSpPr>
            <a:spLocks noGrp="1"/>
          </p:cNvSpPr>
          <p:nvPr>
            <p:ph type="sldNum" sz="quarter" idx="10"/>
          </p:nvPr>
        </p:nvSpPr>
        <p:spPr/>
        <p:txBody>
          <a:bodyPr/>
          <a:lstStyle/>
          <a:p>
            <a:fld id="{32674CE4-FBD8-4481-AEFB-CA53E599A745}" type="slidenum">
              <a:rPr lang="en-US" smtClean="0"/>
              <a:t>14</a:t>
            </a:fld>
            <a:endParaRPr lang="en-US"/>
          </a:p>
        </p:txBody>
      </p:sp>
    </p:spTree>
    <p:extLst>
      <p:ext uri="{BB962C8B-B14F-4D97-AF65-F5344CB8AC3E}">
        <p14:creationId xmlns:p14="http://schemas.microsoft.com/office/powerpoint/2010/main" val="2017889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8" name="Date Placeholder 27"/>
          <p:cNvSpPr>
            <a:spLocks noGrp="1"/>
          </p:cNvSpPr>
          <p:nvPr>
            <p:ph type="dt" sz="half" idx="10"/>
          </p:nvPr>
        </p:nvSpPr>
        <p:spPr>
          <a:xfrm>
            <a:off x="8940800" y="4206240"/>
            <a:ext cx="1280160" cy="457200"/>
          </a:xfrm>
        </p:spPr>
        <p:txBody>
          <a:bodyPr/>
          <a:lstStyle/>
          <a:p>
            <a:fld id="{4E708F12-96AD-4ED4-8132-A78F5E42C1F5}" type="datetime1">
              <a:rPr lang="en-US" smtClean="0"/>
              <a:t>8/14/16</a:t>
            </a:fld>
            <a:endParaRPr lang="en-US"/>
          </a:p>
        </p:txBody>
      </p:sp>
      <p:sp>
        <p:nvSpPr>
          <p:cNvPr id="17" name="Footer Placeholder 16"/>
          <p:cNvSpPr>
            <a:spLocks noGrp="1"/>
          </p:cNvSpPr>
          <p:nvPr>
            <p:ph type="ftr" sz="quarter" idx="11"/>
          </p:nvPr>
        </p:nvSpPr>
        <p:spPr>
          <a:xfrm>
            <a:off x="7213600" y="4205288"/>
            <a:ext cx="1727200" cy="457200"/>
          </a:xfrm>
        </p:spPr>
        <p:txBody>
          <a:bodyPr/>
          <a:lstStyle/>
          <a:p>
            <a:endParaRPr lang="en-US"/>
          </a:p>
        </p:txBody>
      </p:sp>
      <p:sp>
        <p:nvSpPr>
          <p:cNvPr id="29" name="Slide Number Placeholder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fld id="{401CF334-2D5C-4859-84A6-CA7E6E43FAEB}" type="slidenum">
              <a:rPr lang="en-US" smtClean="0"/>
              <a:t>‹#›</a:t>
            </a:fld>
            <a:endParaRPr lang="en-US"/>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8" name="Title 7"/>
          <p:cNvSpPr>
            <a:spLocks noGrp="1"/>
          </p:cNvSpPr>
          <p:nvPr>
            <p:ph type="ctrTitle"/>
          </p:nvPr>
        </p:nvSpPr>
        <p:spPr>
          <a:xfrm>
            <a:off x="609600" y="2401888"/>
            <a:ext cx="11277600" cy="1470025"/>
          </a:xfrm>
        </p:spPr>
        <p:txBody>
          <a:bodyPr anchor="b"/>
          <a:lstStyle>
            <a:lvl1pPr>
              <a:defRPr sz="4400">
                <a:solidFill>
                  <a:schemeClr val="bg1"/>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65205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7FA170-8299-44AD-AEEF-FC686C3D7804}" type="datetime1">
              <a:rPr lang="en-US" smtClean="0"/>
              <a:t>8/14/16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3283139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231763A-68EC-4ECD-9620-D9FE9CDDD622}" type="datetime1">
              <a:rPr lang="en-US" smtClean="0"/>
              <a:t>8/14/16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a:xfrm>
            <a:off x="609600" y="1143000"/>
            <a:ext cx="8331200" cy="54483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Vertical Title 1"/>
          <p:cNvSpPr>
            <a:spLocks noGrp="1"/>
          </p:cNvSpPr>
          <p:nvPr>
            <p:ph type="title" orient="vert"/>
          </p:nvPr>
        </p:nvSpPr>
        <p:spPr>
          <a:xfrm>
            <a:off x="9042400" y="1143000"/>
            <a:ext cx="2540000" cy="5448300"/>
          </a:xfrm>
        </p:spPr>
        <p:txBody>
          <a:bodyPr vert="eaVert"/>
          <a:lstStyle/>
          <a:p>
            <a:r>
              <a:rPr kumimoji="0" lang="en-US" smtClean="0"/>
              <a:t>Click to edit Master title style</a:t>
            </a:r>
            <a:endParaRPr kumimoji="0" lang="en-US"/>
          </a:p>
        </p:txBody>
      </p:sp>
    </p:spTree>
    <p:extLst>
      <p:ext uri="{BB962C8B-B14F-4D97-AF65-F5344CB8AC3E}">
        <p14:creationId xmlns:p14="http://schemas.microsoft.com/office/powerpoint/2010/main" val="2722773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98BEDD-6160-49BB-B372-861DE7DE9BA5}" type="datetime1">
              <a:rPr lang="en-US" smtClean="0"/>
              <a:t>8/14/16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2619211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AAE819F-B7FD-4B29-8F66-9E318144BC2A}" type="datetime1">
              <a:rPr lang="en-US" smtClean="0"/>
              <a:t>8/14/16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963084" y="1981201"/>
            <a:ext cx="10363200" cy="1362075"/>
          </a:xfrm>
        </p:spPr>
        <p:txBody>
          <a:bodyPr anchor="b">
            <a:noAutofit/>
          </a:bodyPr>
          <a:lstStyle>
            <a:lvl1pPr algn="l">
              <a:buNone/>
              <a:defRPr sz="4300" b="1" cap="none" baseline="0">
                <a:ln w="12700">
                  <a:solidFill>
                    <a:schemeClr val="accent2">
                      <a:shade val="90000"/>
                      <a:satMod val="150000"/>
                    </a:schemeClr>
                  </a:solidFill>
                </a:ln>
                <a:solidFill>
                  <a:schemeClr val="accent2"/>
                </a:solidFill>
                <a:effectLst/>
              </a:defRPr>
            </a:lvl1pPr>
          </a:lstStyle>
          <a:p>
            <a:r>
              <a:rPr kumimoji="0" lang="en-US" smtClean="0"/>
              <a:t>Click to edit Master title style</a:t>
            </a:r>
            <a:endParaRPr kumimoji="0" lang="en-US" dirty="0"/>
          </a:p>
        </p:txBody>
      </p:sp>
    </p:spTree>
    <p:extLst>
      <p:ext uri="{BB962C8B-B14F-4D97-AF65-F5344CB8AC3E}">
        <p14:creationId xmlns:p14="http://schemas.microsoft.com/office/powerpoint/2010/main" val="709858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4CA159C-B6E0-4F10-9F4A-2FA57003B139}" type="datetime1">
              <a:rPr lang="en-US" smtClean="0"/>
              <a:t>8/14/16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2"/>
          </p:nvPr>
        </p:nvSpPr>
        <p:spPr>
          <a:xfrm>
            <a:off x="6197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Content Placeholder 2"/>
          <p:cNvSpPr>
            <a:spLocks noGrp="1"/>
          </p:cNvSpPr>
          <p:nvPr>
            <p:ph sz="half" idx="1"/>
          </p:nvPr>
        </p:nvSpPr>
        <p:spPr>
          <a:xfrm>
            <a:off x="609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1163549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6" name="Date Placeholder 25"/>
          <p:cNvSpPr>
            <a:spLocks noGrp="1"/>
          </p:cNvSpPr>
          <p:nvPr>
            <p:ph type="dt" sz="half" idx="10"/>
          </p:nvPr>
        </p:nvSpPr>
        <p:spPr/>
        <p:txBody>
          <a:bodyPr rtlCol="0"/>
          <a:lstStyle/>
          <a:p>
            <a:fld id="{8170CBBB-D1D1-4386-A5E9-07F3477B78F3}" type="datetime1">
              <a:rPr lang="en-US" smtClean="0"/>
              <a:t>8/14/16</a:t>
            </a:fld>
            <a:endParaRPr lang="en-US"/>
          </a:p>
        </p:txBody>
      </p:sp>
      <p:sp>
        <p:nvSpPr>
          <p:cNvPr id="27" name="Slide Number Placeholder 26"/>
          <p:cNvSpPr>
            <a:spLocks noGrp="1"/>
          </p:cNvSpPr>
          <p:nvPr>
            <p:ph type="sldNum" sz="quarter" idx="11"/>
          </p:nvPr>
        </p:nvSpPr>
        <p:spPr/>
        <p:txBody>
          <a:bodyPr rtlCol="0"/>
          <a:lstStyle/>
          <a:p>
            <a:fld id="{401CF334-2D5C-4859-84A6-CA7E6E43FAEB}"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3"/>
          </p:nvPr>
        </p:nvSpPr>
        <p:spPr>
          <a:xfrm>
            <a:off x="6294968" y="2244970"/>
            <a:ext cx="5389033"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1"/>
          </p:nvPr>
        </p:nvSpPr>
        <p:spPr>
          <a:xfrm>
            <a:off x="508000" y="2244970"/>
            <a:ext cx="5388864"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smtClean="0"/>
              <a:t>Click to edit Master title style</a:t>
            </a:r>
            <a:endParaRPr kumimoji="0" lang="en-US"/>
          </a:p>
        </p:txBody>
      </p:sp>
    </p:spTree>
    <p:extLst>
      <p:ext uri="{BB962C8B-B14F-4D97-AF65-F5344CB8AC3E}">
        <p14:creationId xmlns:p14="http://schemas.microsoft.com/office/powerpoint/2010/main" val="918306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778240" y="612648"/>
            <a:ext cx="1276352" cy="457200"/>
          </a:xfrm>
        </p:spPr>
        <p:txBody>
          <a:bodyPr/>
          <a:lstStyle/>
          <a:p>
            <a:fld id="{9FA4CAD8-0EA7-4615-B69B-B2F199EF3A93}" type="datetime1">
              <a:rPr lang="en-US" smtClean="0"/>
              <a:t>8/14/16</a:t>
            </a:fld>
            <a:endParaRPr lang="en-US"/>
          </a:p>
        </p:txBody>
      </p:sp>
      <p:sp>
        <p:nvSpPr>
          <p:cNvPr id="4" name="Footer Placeholder 3"/>
          <p:cNvSpPr>
            <a:spLocks noGrp="1"/>
          </p:cNvSpPr>
          <p:nvPr>
            <p:ph type="ftr" sz="quarter" idx="11"/>
          </p:nvPr>
        </p:nvSpPr>
        <p:spPr>
          <a:xfrm>
            <a:off x="7010400" y="612648"/>
            <a:ext cx="1767840" cy="457200"/>
          </a:xfrm>
        </p:spPr>
        <p:txBody>
          <a:bodyPr/>
          <a:lstStyle/>
          <a:p>
            <a:endParaRPr lang="en-US"/>
          </a:p>
        </p:txBody>
      </p:sp>
      <p:sp>
        <p:nvSpPr>
          <p:cNvPr id="5" name="Slide Number Placeholder 4"/>
          <p:cNvSpPr>
            <a:spLocks noGrp="1"/>
          </p:cNvSpPr>
          <p:nvPr>
            <p:ph type="sldNum" sz="quarter" idx="12"/>
          </p:nvPr>
        </p:nvSpPr>
        <p:spPr>
          <a:xfrm>
            <a:off x="10899648" y="2272"/>
            <a:ext cx="1016000" cy="365760"/>
          </a:xfrm>
        </p:spPr>
        <p:txBody>
          <a:bodyPr/>
          <a:lstStyle/>
          <a:p>
            <a:fld id="{401CF334-2D5C-4859-84A6-CA7E6E43FAEB}" type="slidenum">
              <a:rPr lang="en-US" smtClean="0"/>
              <a:t>‹#›</a:t>
            </a:fld>
            <a:endParaRPr lang="en-US"/>
          </a:p>
        </p:txBody>
      </p:sp>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2840604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234BD7-6953-492C-921B-E68B2D7F14C8}" type="datetime1">
              <a:rPr lang="en-US" smtClean="0"/>
              <a:t>8/14/16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58224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5A17D9B-D4D3-4E23-88DF-2E354FA43196}" type="datetime1">
              <a:rPr lang="en-US" smtClean="0"/>
              <a:t>8/14/16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1"/>
          </p:nvPr>
        </p:nvSpPr>
        <p:spPr>
          <a:xfrm>
            <a:off x="203200" y="776287"/>
            <a:ext cx="6803136" cy="580508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7137995" y="2010727"/>
            <a:ext cx="4511040" cy="4580573"/>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7137995" y="1101970"/>
            <a:ext cx="4511040" cy="877824"/>
          </a:xfrm>
        </p:spPr>
        <p:txBody>
          <a:bodyPr anchor="b"/>
          <a:lstStyle>
            <a:lvl1pPr algn="l">
              <a:buNone/>
              <a:defRPr sz="1800" b="1"/>
            </a:lvl1pPr>
          </a:lstStyle>
          <a:p>
            <a:r>
              <a:rPr kumimoji="0" lang="en-US" smtClean="0"/>
              <a:t>Click to edit Master title style</a:t>
            </a:r>
            <a:endParaRPr kumimoji="0" lang="en-US"/>
          </a:p>
        </p:txBody>
      </p:sp>
    </p:spTree>
    <p:extLst>
      <p:ext uri="{BB962C8B-B14F-4D97-AF65-F5344CB8AC3E}">
        <p14:creationId xmlns:p14="http://schemas.microsoft.com/office/powerpoint/2010/main" val="1230751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41F67C5-D04E-4576-B61C-12ABA14BBD6C}" type="datetime1">
              <a:rPr lang="en-US" smtClean="0"/>
              <a:t>8/14/16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3" name="Picture Placeholder 2"/>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Tree>
    <p:extLst>
      <p:ext uri="{BB962C8B-B14F-4D97-AF65-F5344CB8AC3E}">
        <p14:creationId xmlns:p14="http://schemas.microsoft.com/office/powerpoint/2010/main" val="931748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4" name="Date Placeholder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800">
                <a:solidFill>
                  <a:schemeClr val="accent2"/>
                </a:solidFill>
              </a:defRPr>
            </a:lvl1pPr>
          </a:lstStyle>
          <a:p>
            <a:fld id="{C20F09E4-6EA4-4BF3-9FC8-FF40373B88E6}" type="datetime1">
              <a:rPr lang="en-US" smtClean="0"/>
              <a:t>8/14/16</a:t>
            </a:fld>
            <a:endParaRPr lang="en-US"/>
          </a:p>
        </p:txBody>
      </p:sp>
      <p:sp>
        <p:nvSpPr>
          <p:cNvPr id="3" name="Footer Placeholder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800">
                <a:solidFill>
                  <a:schemeClr val="accent2"/>
                </a:solidFill>
              </a:defRPr>
            </a:lvl1pPr>
          </a:lstStyle>
          <a:p>
            <a:endParaRPr lang="en-US" dirty="0"/>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fld id="{401CF334-2D5C-4859-84A6-CA7E6E43FAEB}" type="slidenum">
              <a:rPr lang="en-US" smtClean="0"/>
              <a:t>‹#›</a:t>
            </a:fld>
            <a:endParaRPr lang="en-US"/>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2" name="Title Placeholder 21"/>
          <p:cNvSpPr>
            <a:spLocks noGrp="1"/>
          </p:cNvSpPr>
          <p:nvPr>
            <p:ph type="title"/>
          </p:nvPr>
        </p:nvSpPr>
        <p:spPr>
          <a:xfrm>
            <a:off x="609600" y="1143000"/>
            <a:ext cx="10972800" cy="1066800"/>
          </a:xfrm>
          <a:prstGeom prst="rect">
            <a:avLst/>
          </a:prstGeom>
        </p:spPr>
        <p:txBody>
          <a:bodyPr vert="horz" anchor="ctr">
            <a:normAutofit/>
          </a:bodyPr>
          <a:lstStyle/>
          <a:p>
            <a:r>
              <a:rPr kumimoji="0" lang="en-US" smtClean="0"/>
              <a:t>Click to edit Master title style</a:t>
            </a:r>
            <a:endParaRPr kumimoji="0" lang="en-US"/>
          </a:p>
        </p:txBody>
      </p:sp>
    </p:spTree>
    <p:extLst>
      <p:ext uri="{BB962C8B-B14F-4D97-AF65-F5344CB8AC3E}">
        <p14:creationId xmlns:p14="http://schemas.microsoft.com/office/powerpoint/2010/main" val="146487208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userDrawn="1">
          <p15:clr>
            <a:srgbClr val="F26B43"/>
          </p15:clr>
        </p15:guide>
        <p15:guide id="2" pos="3840" userDrawn="1">
          <p15:clr>
            <a:srgbClr val="F26B43"/>
          </p15:clr>
        </p15:guide>
        <p15:guide id="3"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renttherunway.com" TargetMode="External"/><Relationship Id="rId4" Type="http://schemas.openxmlformats.org/officeDocument/2006/relationships/image" Target="../media/image2.jp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jp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4237" y="4131663"/>
            <a:ext cx="9400541" cy="2317115"/>
          </a:xfrm>
        </p:spPr>
        <p:txBody>
          <a:bodyPr>
            <a:normAutofit/>
          </a:bodyPr>
          <a:lstStyle/>
          <a:p>
            <a:endParaRPr lang="en-US" sz="2600" b="1" dirty="0" smtClean="0"/>
          </a:p>
          <a:p>
            <a:r>
              <a:rPr lang="en-US" sz="2600" b="1" dirty="0" smtClean="0"/>
              <a:t>Yunrou Gong</a:t>
            </a:r>
            <a:r>
              <a:rPr lang="en-US" sz="2600" b="1" dirty="0"/>
              <a:t> </a:t>
            </a:r>
            <a:r>
              <a:rPr lang="en-US" sz="2600" b="1" dirty="0" smtClean="0"/>
              <a:t>(Crystal)</a:t>
            </a:r>
          </a:p>
          <a:p>
            <a:endParaRPr lang="de-DE" sz="2800" dirty="0" smtClean="0"/>
          </a:p>
          <a:p>
            <a:r>
              <a:rPr lang="de-DE" sz="2800" dirty="0" smtClean="0"/>
              <a:t>August </a:t>
            </a:r>
            <a:r>
              <a:rPr lang="de-DE" sz="2800" dirty="0"/>
              <a:t>14, 2016</a:t>
            </a:r>
            <a:endParaRPr lang="en-US" sz="2600" b="1" dirty="0" smtClean="0"/>
          </a:p>
        </p:txBody>
      </p:sp>
      <p:sp>
        <p:nvSpPr>
          <p:cNvPr id="5" name="Title 4"/>
          <p:cNvSpPr>
            <a:spLocks noGrp="1"/>
          </p:cNvSpPr>
          <p:nvPr>
            <p:ph type="ctrTitle"/>
          </p:nvPr>
        </p:nvSpPr>
        <p:spPr>
          <a:xfrm>
            <a:off x="563880" y="2127568"/>
            <a:ext cx="11277600" cy="1470025"/>
          </a:xfrm>
        </p:spPr>
        <p:txBody>
          <a:bodyPr>
            <a:normAutofit/>
          </a:bodyPr>
          <a:lstStyle/>
          <a:p>
            <a:r>
              <a:rPr lang="en-US" sz="4800" b="1" dirty="0"/>
              <a:t>Web-scraping </a:t>
            </a:r>
            <a:r>
              <a:rPr lang="en-US" sz="4800" b="1" dirty="0" smtClean="0"/>
              <a:t>project – Rent the Runway</a:t>
            </a:r>
            <a:endParaRPr lang="en-GB" sz="4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15943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340041"/>
            <a:ext cx="10972800" cy="769502"/>
          </a:xfrm>
        </p:spPr>
        <p:txBody>
          <a:bodyPr/>
          <a:lstStyle/>
          <a:p>
            <a:r>
              <a:rPr lang="en-US" dirty="0"/>
              <a:t>Exploratory Data Analysis </a:t>
            </a:r>
          </a:p>
        </p:txBody>
      </p:sp>
      <p:pic>
        <p:nvPicPr>
          <p:cNvPr id="4" name="Picture 3" descr="rental_8_vs_rental_4.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323" y="1165702"/>
            <a:ext cx="11337875" cy="5257970"/>
          </a:xfrm>
          <a:prstGeom prst="rect">
            <a:avLst/>
          </a:prstGeom>
        </p:spPr>
      </p:pic>
    </p:spTree>
    <p:extLst>
      <p:ext uri="{BB962C8B-B14F-4D97-AF65-F5344CB8AC3E}">
        <p14:creationId xmlns:p14="http://schemas.microsoft.com/office/powerpoint/2010/main" val="198250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95003" y="340041"/>
            <a:ext cx="10972800" cy="769503"/>
          </a:xfrm>
        </p:spPr>
        <p:txBody>
          <a:bodyPr/>
          <a:lstStyle/>
          <a:p>
            <a:r>
              <a:rPr lang="en-US" dirty="0"/>
              <a:t>Exploratory Data Analysis </a:t>
            </a:r>
          </a:p>
        </p:txBody>
      </p:sp>
      <p:pic>
        <p:nvPicPr>
          <p:cNvPr id="4" name="Picture 3" descr="rental_4_vs_retail.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 y="1167939"/>
            <a:ext cx="11938000" cy="5562317"/>
          </a:xfrm>
          <a:prstGeom prst="rect">
            <a:avLst/>
          </a:prstGeom>
        </p:spPr>
      </p:pic>
    </p:spTree>
    <p:extLst>
      <p:ext uri="{BB962C8B-B14F-4D97-AF65-F5344CB8AC3E}">
        <p14:creationId xmlns:p14="http://schemas.microsoft.com/office/powerpoint/2010/main" val="1655820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74072" y="274320"/>
            <a:ext cx="10972800" cy="1066800"/>
          </a:xfrm>
        </p:spPr>
        <p:txBody>
          <a:bodyPr>
            <a:normAutofit/>
          </a:bodyPr>
          <a:lstStyle/>
          <a:p>
            <a:r>
              <a:rPr lang="en-GB" b="1" dirty="0" smtClean="0"/>
              <a:t>2.Predictive </a:t>
            </a:r>
            <a:r>
              <a:rPr lang="en-GB" b="1" dirty="0"/>
              <a:t>Modelling </a:t>
            </a:r>
            <a:r>
              <a:rPr lang="en-GB" b="1" dirty="0"/>
              <a:t>A</a:t>
            </a:r>
            <a:r>
              <a:rPr lang="en-GB" b="1" dirty="0" smtClean="0"/>
              <a:t>pproaches</a:t>
            </a:r>
            <a:endParaRPr lang="en-GB" b="1" dirty="0"/>
          </a:p>
        </p:txBody>
      </p:sp>
      <p:graphicFrame>
        <p:nvGraphicFramePr>
          <p:cNvPr id="4" name="表格 3"/>
          <p:cNvGraphicFramePr>
            <a:graphicFrameLocks noGrp="1"/>
          </p:cNvGraphicFramePr>
          <p:nvPr>
            <p:extLst>
              <p:ext uri="{D42A27DB-BD31-4B8C-83A1-F6EECF244321}">
                <p14:modId xmlns:p14="http://schemas.microsoft.com/office/powerpoint/2010/main" val="3391756921"/>
              </p:ext>
            </p:extLst>
          </p:nvPr>
        </p:nvGraphicFramePr>
        <p:xfrm>
          <a:off x="493775" y="1160587"/>
          <a:ext cx="10844784" cy="5334000"/>
        </p:xfrm>
        <a:graphic>
          <a:graphicData uri="http://schemas.openxmlformats.org/drawingml/2006/table">
            <a:tbl>
              <a:tblPr firstRow="1" bandRow="1">
                <a:tableStyleId>{21E4AEA4-8DFA-4A89-87EB-49C32662AFE0}</a:tableStyleId>
              </a:tblPr>
              <a:tblGrid>
                <a:gridCol w="3614928"/>
                <a:gridCol w="3614928"/>
                <a:gridCol w="3614928"/>
              </a:tblGrid>
              <a:tr h="549520">
                <a:tc>
                  <a:txBody>
                    <a:bodyPr/>
                    <a:lstStyle/>
                    <a:p>
                      <a:pPr algn="ctr"/>
                      <a:endParaRPr lang="en-GB" sz="3200" dirty="0"/>
                    </a:p>
                  </a:txBody>
                  <a:tcPr anchor="ctr"/>
                </a:tc>
                <a:tc>
                  <a:txBody>
                    <a:bodyPr/>
                    <a:lstStyle/>
                    <a:p>
                      <a:pPr algn="ctr"/>
                      <a:r>
                        <a:rPr lang="en-US" sz="3200" dirty="0" smtClean="0"/>
                        <a:t>Advantages</a:t>
                      </a:r>
                      <a:r>
                        <a:rPr lang="en-US" sz="3200" baseline="0" dirty="0" smtClean="0"/>
                        <a:t> </a:t>
                      </a:r>
                      <a:endParaRPr lang="en-GB" sz="3200" dirty="0"/>
                    </a:p>
                  </a:txBody>
                  <a:tcPr anchor="ctr"/>
                </a:tc>
                <a:tc>
                  <a:txBody>
                    <a:bodyPr/>
                    <a:lstStyle/>
                    <a:p>
                      <a:pPr algn="ctr"/>
                      <a:r>
                        <a:rPr lang="en-US" sz="3200" dirty="0" smtClean="0"/>
                        <a:t>Disadvantages </a:t>
                      </a:r>
                      <a:endParaRPr lang="en-GB" sz="3200" dirty="0"/>
                    </a:p>
                  </a:txBody>
                  <a:tcPr anchor="ctr"/>
                </a:tc>
              </a:tr>
              <a:tr h="1475028">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GB" sz="2400" dirty="0" smtClean="0"/>
                        <a:t>Decision Tree</a:t>
                      </a:r>
                    </a:p>
                    <a:p>
                      <a:pPr algn="ctr"/>
                      <a:endParaRPr lang="en-GB" sz="2400" dirty="0"/>
                    </a:p>
                  </a:txBody>
                  <a:tcPr anchor="ctr"/>
                </a:tc>
                <a:tc>
                  <a:txBody>
                    <a:bodyPr/>
                    <a:lstStyle/>
                    <a:p>
                      <a:pPr algn="l">
                        <a:buFont typeface="Arial" pitchFamily="34" charset="0"/>
                        <a:buChar char="•"/>
                      </a:pPr>
                      <a:r>
                        <a:rPr lang="en-US" sz="2400" kern="1200" dirty="0" smtClean="0"/>
                        <a:t>Easy to</a:t>
                      </a:r>
                      <a:r>
                        <a:rPr lang="en-US" sz="2400" kern="1200" baseline="0" dirty="0" smtClean="0"/>
                        <a:t> understand </a:t>
                      </a:r>
                      <a:endParaRPr lang="en-GB" sz="2400" kern="1200" dirty="0" smtClean="0"/>
                    </a:p>
                    <a:p>
                      <a:pPr algn="l">
                        <a:buFont typeface="Arial" pitchFamily="34" charset="0"/>
                        <a:buChar char="•"/>
                      </a:pPr>
                      <a:r>
                        <a:rPr lang="en-GB" sz="2400" kern="1200" dirty="0" smtClean="0"/>
                        <a:t>Numerical &amp;nominal data</a:t>
                      </a:r>
                    </a:p>
                    <a:p>
                      <a:pPr algn="l">
                        <a:buFont typeface="Arial" pitchFamily="34" charset="0"/>
                        <a:buChar char="•"/>
                      </a:pPr>
                      <a:r>
                        <a:rPr lang="en-US" sz="2400" kern="1200" dirty="0" smtClean="0"/>
                        <a:t>No pre-processing </a:t>
                      </a:r>
                      <a:endParaRPr lang="en-GB" sz="2400" dirty="0"/>
                    </a:p>
                  </a:txBody>
                  <a:tcPr anchor="ctr"/>
                </a:tc>
                <a:tc>
                  <a:txBody>
                    <a:bodyPr/>
                    <a:lstStyle/>
                    <a:p>
                      <a:pPr algn="l">
                        <a:buFont typeface="Arial" pitchFamily="34" charset="0"/>
                        <a:buChar char="•"/>
                      </a:pPr>
                      <a:r>
                        <a:rPr lang="en-US" sz="2400" dirty="0" smtClean="0"/>
                        <a:t>Lower accuracy</a:t>
                      </a:r>
                      <a:r>
                        <a:rPr lang="en-GB" sz="2400" baseline="0" dirty="0" smtClean="0"/>
                        <a:t> if prevent over-fitting</a:t>
                      </a:r>
                    </a:p>
                    <a:p>
                      <a:pPr algn="l">
                        <a:buFont typeface="Arial" pitchFamily="34" charset="0"/>
                        <a:buChar char="•"/>
                      </a:pPr>
                      <a:r>
                        <a:rPr lang="en-US" sz="2400" baseline="0" dirty="0" smtClean="0"/>
                        <a:t>Complex calculation with uncertainty</a:t>
                      </a:r>
                      <a:endParaRPr lang="en-US" sz="2400" dirty="0" smtClean="0"/>
                    </a:p>
                  </a:txBody>
                  <a:tcPr anchor="ctr"/>
                </a:tc>
              </a:tr>
              <a:tr h="780897">
                <a:tc>
                  <a:txBody>
                    <a:bodyPr/>
                    <a:lstStyle/>
                    <a:p>
                      <a:pPr algn="ctr"/>
                      <a:r>
                        <a:rPr lang="en-GB" sz="2400" dirty="0" smtClean="0"/>
                        <a:t>Clustering</a:t>
                      </a:r>
                    </a:p>
                    <a:p>
                      <a:pPr algn="ctr"/>
                      <a:endParaRPr lang="en-GB" sz="2400" dirty="0"/>
                    </a:p>
                  </a:txBody>
                  <a:tcPr anchor="ctr"/>
                </a:tc>
                <a:tc>
                  <a:txBody>
                    <a:bodyPr/>
                    <a:lstStyle/>
                    <a:p>
                      <a:pPr algn="l">
                        <a:buFont typeface="Arial" pitchFamily="34" charset="0"/>
                        <a:buChar char="•"/>
                      </a:pPr>
                      <a:r>
                        <a:rPr lang="en-US" sz="2400" dirty="0" smtClean="0"/>
                        <a:t> different methods</a:t>
                      </a:r>
                      <a:r>
                        <a:rPr lang="en-US" sz="2400" baseline="0" dirty="0" smtClean="0"/>
                        <a:t> can be applied for grouping</a:t>
                      </a:r>
                      <a:endParaRPr lang="en-GB" sz="2400" dirty="0"/>
                    </a:p>
                  </a:txBody>
                  <a:tcPr anchor="ctr"/>
                </a:tc>
                <a:tc>
                  <a:txBody>
                    <a:bodyPr/>
                    <a:lstStyle/>
                    <a:p>
                      <a:pPr algn="l">
                        <a:buFont typeface="Arial" pitchFamily="34" charset="0"/>
                        <a:buChar char="•"/>
                      </a:pPr>
                      <a:r>
                        <a:rPr lang="en-US" sz="2400" dirty="0" smtClean="0"/>
                        <a:t> better</a:t>
                      </a:r>
                      <a:r>
                        <a:rPr lang="en-US" sz="2400" baseline="0" dirty="0" smtClean="0"/>
                        <a:t> for static data, not for time series </a:t>
                      </a:r>
                      <a:endParaRPr lang="en-GB" sz="2400" dirty="0"/>
                    </a:p>
                  </a:txBody>
                  <a:tcPr anchor="ctr"/>
                </a:tc>
              </a:tr>
              <a:tr h="1141511">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GB" sz="2400" dirty="0" smtClean="0"/>
                        <a:t>Artificial Neural Network</a:t>
                      </a:r>
                    </a:p>
                    <a:p>
                      <a:pPr algn="ctr"/>
                      <a:endParaRPr lang="en-GB" sz="2400" dirty="0"/>
                    </a:p>
                  </a:txBody>
                  <a:tcPr anchor="ctr"/>
                </a:tc>
                <a:tc>
                  <a:txBody>
                    <a:bodyPr/>
                    <a:lstStyle/>
                    <a:p>
                      <a:pPr algn="l">
                        <a:buFont typeface="Arial" pitchFamily="34" charset="0"/>
                        <a:buChar char="•"/>
                      </a:pPr>
                      <a:r>
                        <a:rPr kumimoji="0" lang="en-GB" sz="2400" kern="1200" dirty="0" smtClean="0"/>
                        <a:t>non-linear dependence</a:t>
                      </a:r>
                    </a:p>
                    <a:p>
                      <a:pPr algn="l">
                        <a:buFont typeface="Arial" pitchFamily="34" charset="0"/>
                        <a:buChar char="•"/>
                      </a:pPr>
                      <a:r>
                        <a:rPr kumimoji="0" lang="en-US" sz="2400" kern="1200" dirty="0" smtClean="0"/>
                        <a:t> powerful in modeling</a:t>
                      </a:r>
                      <a:r>
                        <a:rPr kumimoji="0" lang="en-US" sz="2400" kern="1200" baseline="0" dirty="0" smtClean="0"/>
                        <a:t> any relationship</a:t>
                      </a:r>
                      <a:endParaRPr kumimoji="0" lang="en-GB" sz="2400" kern="1200" dirty="0" smtClean="0">
                        <a:solidFill>
                          <a:schemeClr val="tx1"/>
                        </a:solidFill>
                        <a:latin typeface="+mn-lt"/>
                        <a:ea typeface="+mn-ea"/>
                        <a:cs typeface="+mn-cs"/>
                      </a:endParaRPr>
                    </a:p>
                  </a:txBody>
                  <a:tcPr anchor="ctr"/>
                </a:tc>
                <a:tc>
                  <a:txBody>
                    <a:bodyPr/>
                    <a:lstStyle/>
                    <a:p>
                      <a:pPr algn="l">
                        <a:buFont typeface="Arial" pitchFamily="34" charset="0"/>
                        <a:buChar char="•"/>
                      </a:pPr>
                      <a:r>
                        <a:rPr lang="en-US" sz="2400" dirty="0" smtClean="0"/>
                        <a:t> complex</a:t>
                      </a:r>
                      <a:r>
                        <a:rPr lang="en-US" sz="2400" baseline="0" dirty="0" smtClean="0"/>
                        <a:t> calculation</a:t>
                      </a:r>
                    </a:p>
                    <a:p>
                      <a:pPr algn="l">
                        <a:buFont typeface="Arial" pitchFamily="34" charset="0"/>
                        <a:buChar char="•"/>
                      </a:pPr>
                      <a:r>
                        <a:rPr lang="en-US" sz="2400" baseline="0" dirty="0" smtClean="0"/>
                        <a:t> over-fitting </a:t>
                      </a:r>
                      <a:endParaRPr lang="en-GB" sz="2400" dirty="0"/>
                    </a:p>
                  </a:txBody>
                  <a:tcPr anchor="ctr"/>
                </a:tc>
              </a:tr>
              <a:tr h="1178958">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GB" sz="2400" dirty="0" smtClean="0"/>
                        <a:t>Regression</a:t>
                      </a:r>
                    </a:p>
                    <a:p>
                      <a:pPr marL="0" marR="0" lvl="1" indent="0" algn="ctr" defTabSz="914400" rtl="0" eaLnBrk="1" fontAlgn="auto" latinLnBrk="0" hangingPunct="1">
                        <a:lnSpc>
                          <a:spcPct val="100000"/>
                        </a:lnSpc>
                        <a:spcBef>
                          <a:spcPts val="0"/>
                        </a:spcBef>
                        <a:spcAft>
                          <a:spcPts val="0"/>
                        </a:spcAft>
                        <a:buClrTx/>
                        <a:buSzTx/>
                        <a:buFontTx/>
                        <a:buNone/>
                        <a:tabLst/>
                        <a:defRPr/>
                      </a:pPr>
                      <a:r>
                        <a:rPr lang="en-GB" sz="2400" dirty="0" smtClean="0"/>
                        <a:t> (linear &amp; non-linear)</a:t>
                      </a:r>
                    </a:p>
                    <a:p>
                      <a:pPr algn="ctr"/>
                      <a:endParaRPr lang="en-GB" sz="2400" dirty="0"/>
                    </a:p>
                  </a:txBody>
                  <a:tcPr anchor="ctr"/>
                </a:tc>
                <a:tc>
                  <a:txBody>
                    <a:bodyPr/>
                    <a:lstStyle/>
                    <a:p>
                      <a:pPr algn="l">
                        <a:buFont typeface="Arial" pitchFamily="34" charset="0"/>
                        <a:buChar char="•"/>
                      </a:pPr>
                      <a:r>
                        <a:rPr lang="en-US" sz="2400" dirty="0" smtClean="0"/>
                        <a:t>Easy</a:t>
                      </a:r>
                      <a:r>
                        <a:rPr lang="en-US" sz="2400" baseline="0" dirty="0" smtClean="0"/>
                        <a:t> to build model with multiple variables </a:t>
                      </a:r>
                      <a:endParaRPr lang="en-US" sz="2400" dirty="0" smtClean="0"/>
                    </a:p>
                  </a:txBody>
                  <a:tcPr anchor="ct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400" baseline="0" dirty="0" smtClean="0"/>
                        <a:t>Factor selection </a:t>
                      </a:r>
                      <a:endParaRPr lang="en-US" sz="2400" dirty="0" smtClean="0"/>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400" dirty="0" smtClean="0"/>
                        <a:t>Not able to deal with higher dimension data</a:t>
                      </a:r>
                      <a:r>
                        <a:rPr lang="en-US" sz="2400" baseline="0" dirty="0" smtClean="0"/>
                        <a:t> </a:t>
                      </a:r>
                    </a:p>
                  </a:txBody>
                  <a:tcPr anchor="ctr"/>
                </a:tc>
              </a:tr>
            </a:tbl>
          </a:graphicData>
        </a:graphic>
      </p:graphicFrame>
    </p:spTree>
    <p:extLst>
      <p:ext uri="{BB962C8B-B14F-4D97-AF65-F5344CB8AC3E}">
        <p14:creationId xmlns:p14="http://schemas.microsoft.com/office/powerpoint/2010/main" val="2544261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643467"/>
            <a:ext cx="10972800" cy="914401"/>
          </a:xfrm>
        </p:spPr>
        <p:txBody>
          <a:bodyPr>
            <a:normAutofit/>
          </a:bodyPr>
          <a:lstStyle/>
          <a:p>
            <a:pPr lvl="0"/>
            <a:r>
              <a:rPr lang="en-GB" b="1" dirty="0" smtClean="0"/>
              <a:t>4.Accuracy &amp; Validation</a:t>
            </a:r>
            <a:endParaRPr lang="en-GB" dirty="0"/>
          </a:p>
        </p:txBody>
      </p:sp>
      <p:sp>
        <p:nvSpPr>
          <p:cNvPr id="16" name="Oval 15"/>
          <p:cNvSpPr/>
          <p:nvPr/>
        </p:nvSpPr>
        <p:spPr>
          <a:xfrm>
            <a:off x="1174002" y="2022530"/>
            <a:ext cx="1965857" cy="88727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smtClean="0"/>
              <a:t>Build model</a:t>
            </a:r>
            <a:endParaRPr lang="en-GB" dirty="0"/>
          </a:p>
        </p:txBody>
      </p:sp>
      <p:sp>
        <p:nvSpPr>
          <p:cNvPr id="17" name="Oval 16"/>
          <p:cNvSpPr/>
          <p:nvPr/>
        </p:nvSpPr>
        <p:spPr>
          <a:xfrm>
            <a:off x="4246534" y="1998886"/>
            <a:ext cx="2072557" cy="100745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smtClean="0"/>
              <a:t>Measure performance</a:t>
            </a:r>
            <a:endParaRPr lang="en-GB" dirty="0"/>
          </a:p>
        </p:txBody>
      </p:sp>
      <p:sp>
        <p:nvSpPr>
          <p:cNvPr id="18" name="Right Arrow 17"/>
          <p:cNvSpPr/>
          <p:nvPr/>
        </p:nvSpPr>
        <p:spPr>
          <a:xfrm>
            <a:off x="3305060" y="2273013"/>
            <a:ext cx="830594" cy="4592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ounded Rectangle 18"/>
          <p:cNvSpPr/>
          <p:nvPr/>
        </p:nvSpPr>
        <p:spPr>
          <a:xfrm>
            <a:off x="779495" y="4029983"/>
            <a:ext cx="2754871" cy="1620609"/>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GB" sz="2000" dirty="0" smtClean="0"/>
              <a:t>Training set</a:t>
            </a:r>
          </a:p>
          <a:p>
            <a:pPr algn="ctr"/>
            <a:r>
              <a:rPr lang="en-GB" sz="2000" dirty="0" smtClean="0"/>
              <a:t>(seen data)</a:t>
            </a:r>
          </a:p>
          <a:p>
            <a:pPr algn="ctr"/>
            <a:r>
              <a:rPr lang="en-GB" sz="2000" dirty="0" smtClean="0">
                <a:ln w="10160">
                  <a:solidFill>
                    <a:schemeClr val="accent1"/>
                  </a:solidFill>
                  <a:prstDash val="solid"/>
                </a:ln>
                <a:solidFill>
                  <a:srgbClr val="FFFFFF"/>
                </a:solidFill>
                <a:effectLst>
                  <a:outerShdw blurRad="38100" dist="32000" dir="5400000" algn="tl">
                    <a:srgbClr val="000000">
                      <a:alpha val="30000"/>
                    </a:srgbClr>
                  </a:outerShdw>
                </a:effectLst>
              </a:rPr>
              <a:t>The more training, the better the model</a:t>
            </a:r>
            <a:endParaRPr lang="en-GB" sz="200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21" name="Rounded Rectangle 20"/>
          <p:cNvSpPr/>
          <p:nvPr/>
        </p:nvSpPr>
        <p:spPr>
          <a:xfrm>
            <a:off x="3848986" y="4085520"/>
            <a:ext cx="2867653" cy="163004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GB" sz="2000" dirty="0" smtClean="0"/>
              <a:t>Test set</a:t>
            </a:r>
          </a:p>
          <a:p>
            <a:pPr algn="ctr"/>
            <a:r>
              <a:rPr lang="en-GB" sz="2000" dirty="0" smtClean="0"/>
              <a:t>(unseen data)</a:t>
            </a:r>
          </a:p>
          <a:p>
            <a:pPr algn="ctr"/>
            <a:r>
              <a:rPr lang="en-GB" sz="2000" dirty="0" smtClean="0">
                <a:ln w="10160">
                  <a:solidFill>
                    <a:schemeClr val="accent1"/>
                  </a:solidFill>
                  <a:prstDash val="solid"/>
                </a:ln>
                <a:solidFill>
                  <a:srgbClr val="FFFFFF"/>
                </a:solidFill>
                <a:effectLst>
                  <a:outerShdw blurRad="38100" dist="32000" dir="5400000" algn="tl">
                    <a:srgbClr val="000000">
                      <a:alpha val="30000"/>
                    </a:srgbClr>
                  </a:outerShdw>
                </a:effectLst>
              </a:rPr>
              <a:t>The more test data, the more accurate the error estimate</a:t>
            </a:r>
            <a:endParaRPr lang="en-GB" sz="200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22" name="Up Arrow 21"/>
          <p:cNvSpPr/>
          <p:nvPr/>
        </p:nvSpPr>
        <p:spPr>
          <a:xfrm>
            <a:off x="1939953" y="3153057"/>
            <a:ext cx="433954" cy="66642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Up Arrow 22"/>
          <p:cNvSpPr/>
          <p:nvPr/>
        </p:nvSpPr>
        <p:spPr>
          <a:xfrm>
            <a:off x="5065835" y="3153056"/>
            <a:ext cx="433954" cy="66642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p:cNvSpPr txBox="1"/>
          <p:nvPr/>
        </p:nvSpPr>
        <p:spPr>
          <a:xfrm>
            <a:off x="2603713" y="1629554"/>
            <a:ext cx="3285641" cy="369332"/>
          </a:xfrm>
          <a:prstGeom prst="rect">
            <a:avLst/>
          </a:prstGeom>
          <a:noFill/>
        </p:spPr>
        <p:txBody>
          <a:bodyPr wrap="square" rtlCol="0">
            <a:spAutoFit/>
          </a:bodyPr>
          <a:lstStyle/>
          <a:p>
            <a:r>
              <a:rPr lang="en-GB" b="1" dirty="0" smtClean="0"/>
              <a:t>Classify unseen data</a:t>
            </a:r>
            <a:endParaRPr lang="en-GB" b="1" dirty="0"/>
          </a:p>
        </p:txBody>
      </p:sp>
      <p:sp>
        <p:nvSpPr>
          <p:cNvPr id="4" name="TextBox 3"/>
          <p:cNvSpPr txBox="1"/>
          <p:nvPr/>
        </p:nvSpPr>
        <p:spPr>
          <a:xfrm>
            <a:off x="7260116" y="2183324"/>
            <a:ext cx="4186409" cy="3693319"/>
          </a:xfrm>
          <a:prstGeom prst="rect">
            <a:avLst/>
          </a:prstGeom>
          <a:noFill/>
        </p:spPr>
        <p:txBody>
          <a:bodyPr wrap="square" rtlCol="0">
            <a:spAutoFit/>
          </a:bodyPr>
          <a:lstStyle/>
          <a:p>
            <a:pPr marL="342900" lvl="0" indent="-342900">
              <a:buFont typeface="Arial" panose="020B0604020202020204" pitchFamily="34" charset="0"/>
              <a:buChar char="•"/>
            </a:pPr>
            <a:r>
              <a:rPr lang="en-GB" sz="2400" dirty="0" smtClean="0"/>
              <a:t>assessing </a:t>
            </a:r>
            <a:r>
              <a:rPr lang="en-GB" sz="2400" dirty="0"/>
              <a:t>how the results of a statistical analysis will generalize to an independent dataset.</a:t>
            </a:r>
          </a:p>
          <a:p>
            <a:pPr marL="342900" lvl="0" indent="-342900">
              <a:buFont typeface="Arial" panose="020B0604020202020204" pitchFamily="34" charset="0"/>
              <a:buChar char="•"/>
            </a:pPr>
            <a:r>
              <a:rPr lang="en-US" sz="2400" dirty="0" smtClean="0"/>
              <a:t>uses </a:t>
            </a:r>
            <a:r>
              <a:rPr lang="en-US" sz="2400" dirty="0"/>
              <a:t>the training set of </a:t>
            </a:r>
            <a:r>
              <a:rPr lang="en-US" sz="2400" dirty="0" smtClean="0"/>
              <a:t>data</a:t>
            </a:r>
          </a:p>
          <a:p>
            <a:pPr marL="342900" lvl="0" indent="-342900">
              <a:buFont typeface="Arial" panose="020B0604020202020204" pitchFamily="34" charset="0"/>
              <a:buChar char="•"/>
            </a:pPr>
            <a:r>
              <a:rPr lang="en-US" sz="2400" dirty="0" smtClean="0"/>
              <a:t>based on iteratively partitioning the </a:t>
            </a:r>
            <a:r>
              <a:rPr lang="en-US" sz="2400" b="1" dirty="0" smtClean="0"/>
              <a:t>full set</a:t>
            </a:r>
            <a:r>
              <a:rPr lang="en-US" sz="2400" dirty="0" smtClean="0"/>
              <a:t> of  training data into </a:t>
            </a:r>
            <a:r>
              <a:rPr lang="en-US" sz="2400" b="1" dirty="0" smtClean="0"/>
              <a:t>training</a:t>
            </a:r>
            <a:r>
              <a:rPr lang="en-US" sz="2400" dirty="0" smtClean="0"/>
              <a:t> and </a:t>
            </a:r>
            <a:r>
              <a:rPr lang="en-US" sz="2400" b="1" dirty="0" smtClean="0"/>
              <a:t>test subsets</a:t>
            </a:r>
            <a:r>
              <a:rPr lang="en-US" sz="2400" dirty="0" smtClean="0"/>
              <a:t>  </a:t>
            </a:r>
            <a:endParaRPr lang="en-GB" sz="2400" dirty="0" smtClean="0"/>
          </a:p>
          <a:p>
            <a:endParaRPr lang="en-GB" dirty="0"/>
          </a:p>
        </p:txBody>
      </p:sp>
    </p:spTree>
    <p:extLst>
      <p:ext uri="{BB962C8B-B14F-4D97-AF65-F5344CB8AC3E}">
        <p14:creationId xmlns:p14="http://schemas.microsoft.com/office/powerpoint/2010/main" val="3173444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99209" y="723156"/>
            <a:ext cx="10972800" cy="1066800"/>
          </a:xfrm>
        </p:spPr>
        <p:txBody>
          <a:bodyPr/>
          <a:lstStyle/>
          <a:p>
            <a:r>
              <a:rPr lang="en-GB" b="1" dirty="0" smtClean="0"/>
              <a:t>5.Conclusions and Recommendation</a:t>
            </a:r>
            <a:endParaRPr lang="en-GB"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22669410"/>
              </p:ext>
            </p:extLst>
          </p:nvPr>
        </p:nvGraphicFramePr>
        <p:xfrm>
          <a:off x="609600" y="2249488"/>
          <a:ext cx="10972800" cy="43243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80175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0" y="467177"/>
            <a:ext cx="7152446" cy="700763"/>
          </a:xfrm>
        </p:spPr>
        <p:txBody>
          <a:bodyPr/>
          <a:lstStyle/>
          <a:p>
            <a:pPr algn="ctr"/>
            <a:r>
              <a:rPr lang="en-US" dirty="0" smtClean="0"/>
              <a:t>Questions and Answers </a:t>
            </a:r>
            <a:endParaRPr lang="en-US" dirty="0"/>
          </a:p>
        </p:txBody>
      </p:sp>
      <p:pic>
        <p:nvPicPr>
          <p:cNvPr id="2" name="Picture 1" descr="Questions-and-Answers.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96555" y="1949850"/>
            <a:ext cx="7986898" cy="3743859"/>
          </a:xfrm>
          <a:prstGeom prst="rect">
            <a:avLst/>
          </a:prstGeom>
        </p:spPr>
      </p:pic>
    </p:spTree>
    <p:extLst>
      <p:ext uri="{BB962C8B-B14F-4D97-AF65-F5344CB8AC3E}">
        <p14:creationId xmlns:p14="http://schemas.microsoft.com/office/powerpoint/2010/main" val="2494420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9"/>
          <p:cNvSpPr>
            <a:spLocks noGrp="1"/>
          </p:cNvSpPr>
          <p:nvPr>
            <p:ph type="subTitle" idx="1"/>
          </p:nvPr>
        </p:nvSpPr>
        <p:spPr/>
        <p:txBody>
          <a:bodyPr/>
          <a:lstStyle/>
          <a:p>
            <a:r>
              <a:rPr lang="en-US" dirty="0" smtClean="0"/>
              <a:t> </a:t>
            </a:r>
            <a:endParaRPr lang="en-US" dirty="0"/>
          </a:p>
        </p:txBody>
      </p:sp>
      <p:sp>
        <p:nvSpPr>
          <p:cNvPr id="2" name="Title 1"/>
          <p:cNvSpPr>
            <a:spLocks noGrp="1"/>
          </p:cNvSpPr>
          <p:nvPr>
            <p:ph type="ctrTitle"/>
          </p:nvPr>
        </p:nvSpPr>
        <p:spPr/>
        <p:txBody>
          <a:bodyPr/>
          <a:lstStyle/>
          <a:p>
            <a:r>
              <a:rPr lang="en-US" smtClean="0"/>
              <a:t> </a:t>
            </a:r>
            <a:endParaRPr lang="en-US" dirty="0"/>
          </a:p>
        </p:txBody>
      </p:sp>
    </p:spTree>
    <p:extLst>
      <p:ext uri="{BB962C8B-B14F-4D97-AF65-F5344CB8AC3E}">
        <p14:creationId xmlns:p14="http://schemas.microsoft.com/office/powerpoint/2010/main" val="1321221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rentrunway1.jpg">
            <a:hlinkClick r:id="rId3"/>
          </p:cNvPr>
          <p:cNvPicPr>
            <a:picLocks noGrp="1" noChangeAspect="1"/>
          </p:cNvPicPr>
          <p:nvPr>
            <p:ph idx="1"/>
          </p:nvPr>
        </p:nvPicPr>
        <p:blipFill>
          <a:blip r:embed="rId4">
            <a:extLst>
              <a:ext uri="{28A0092B-C50C-407E-A947-70E740481C1C}">
                <a14:useLocalDpi xmlns:a14="http://schemas.microsoft.com/office/drawing/2010/main" val="0"/>
              </a:ext>
            </a:extLst>
          </a:blip>
          <a:srcRect t="10959" b="10959"/>
          <a:stretch>
            <a:fillRect/>
          </a:stretch>
        </p:blipFill>
        <p:spPr/>
      </p:pic>
      <p:sp>
        <p:nvSpPr>
          <p:cNvPr id="3" name="Title 2"/>
          <p:cNvSpPr>
            <a:spLocks noGrp="1"/>
          </p:cNvSpPr>
          <p:nvPr>
            <p:ph type="title"/>
          </p:nvPr>
        </p:nvSpPr>
        <p:spPr/>
        <p:txBody>
          <a:bodyPr>
            <a:normAutofit fontScale="90000"/>
          </a:bodyPr>
          <a:lstStyle/>
          <a:p>
            <a:r>
              <a:rPr lang="en-GB" b="1" dirty="0" smtClean="0">
                <a:latin typeface="Arial" panose="020B0604020202020204" pitchFamily="34" charset="0"/>
                <a:cs typeface="Arial" panose="020B0604020202020204" pitchFamily="34" charset="0"/>
              </a:rPr>
              <a:t>Predict Rental Prices of Rent </a:t>
            </a:r>
            <a:r>
              <a:rPr lang="en-GB" b="1" dirty="0">
                <a:latin typeface="Arial" panose="020B0604020202020204" pitchFamily="34" charset="0"/>
                <a:cs typeface="Arial" panose="020B0604020202020204" pitchFamily="34" charset="0"/>
              </a:rPr>
              <a:t>the Runway’s </a:t>
            </a:r>
            <a:r>
              <a:rPr lang="en-GB" b="1" dirty="0" smtClean="0">
                <a:latin typeface="Arial" panose="020B0604020202020204" pitchFamily="34" charset="0"/>
                <a:cs typeface="Arial" panose="020B0604020202020204" pitchFamily="34" charset="0"/>
              </a:rPr>
              <a:t>Dresses </a:t>
            </a:r>
            <a:endParaRPr lang="en-US" dirty="0"/>
          </a:p>
        </p:txBody>
      </p:sp>
    </p:spTree>
    <p:extLst>
      <p:ext uri="{BB962C8B-B14F-4D97-AF65-F5344CB8AC3E}">
        <p14:creationId xmlns:p14="http://schemas.microsoft.com/office/powerpoint/2010/main" val="4170536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Contents</a:t>
            </a:r>
            <a:endParaRPr lang="en-US" b="1" dirty="0"/>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1494036755"/>
              </p:ext>
            </p:extLst>
          </p:nvPr>
        </p:nvGraphicFramePr>
        <p:xfrm>
          <a:off x="869374" y="2509260"/>
          <a:ext cx="7682344" cy="37148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9068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480991" y="1255536"/>
            <a:ext cx="5181873" cy="627768"/>
          </a:xfrm>
        </p:spPr>
        <p:txBody>
          <a:bodyPr>
            <a:noAutofit/>
          </a:bodyPr>
          <a:lstStyle/>
          <a:p>
            <a:r>
              <a:rPr lang="en-US" sz="3200" b="1" i="1" dirty="0" smtClean="0">
                <a:solidFill>
                  <a:schemeClr val="accent2">
                    <a:lumMod val="50000"/>
                  </a:schemeClr>
                </a:solidFill>
              </a:rPr>
              <a:t>What is their business model?</a:t>
            </a:r>
            <a:endParaRPr lang="en-GB" sz="3200" b="1" dirty="0"/>
          </a:p>
        </p:txBody>
      </p:sp>
      <p:sp>
        <p:nvSpPr>
          <p:cNvPr id="6" name="TextBox 5"/>
          <p:cNvSpPr txBox="1"/>
          <p:nvPr/>
        </p:nvSpPr>
        <p:spPr>
          <a:xfrm>
            <a:off x="566800" y="2207883"/>
            <a:ext cx="5164281" cy="3847207"/>
          </a:xfrm>
          <a:prstGeom prst="rect">
            <a:avLst/>
          </a:prstGeom>
          <a:noFill/>
        </p:spPr>
        <p:txBody>
          <a:bodyPr wrap="square" rtlCol="0">
            <a:spAutoFit/>
          </a:bodyPr>
          <a:lstStyle/>
          <a:p>
            <a:pPr marL="342900" indent="-342900">
              <a:buFont typeface="Arial"/>
              <a:buChar char="•"/>
            </a:pPr>
            <a:r>
              <a:rPr lang="en-US" sz="2400" b="1" dirty="0" smtClean="0">
                <a:solidFill>
                  <a:schemeClr val="tx2"/>
                </a:solidFill>
              </a:rPr>
              <a:t>Online rental</a:t>
            </a:r>
            <a:r>
              <a:rPr lang="en-US" sz="2400" dirty="0" smtClean="0">
                <a:solidFill>
                  <a:schemeClr val="tx2"/>
                </a:solidFill>
              </a:rPr>
              <a:t> service for designer </a:t>
            </a:r>
            <a:r>
              <a:rPr lang="en-US" sz="2400" b="1" dirty="0">
                <a:solidFill>
                  <a:schemeClr val="tx2"/>
                </a:solidFill>
              </a:rPr>
              <a:t>dress</a:t>
            </a:r>
            <a:r>
              <a:rPr lang="en-US" sz="2400" dirty="0">
                <a:solidFill>
                  <a:schemeClr val="tx2"/>
                </a:solidFill>
              </a:rPr>
              <a:t> and accessory </a:t>
            </a:r>
          </a:p>
          <a:p>
            <a:pPr marL="342900" indent="-342900">
              <a:buFont typeface="Arial"/>
              <a:buChar char="•"/>
            </a:pPr>
            <a:r>
              <a:rPr lang="en-US" sz="2400" dirty="0" smtClean="0">
                <a:solidFill>
                  <a:schemeClr val="tx2"/>
                </a:solidFill>
              </a:rPr>
              <a:t>purely </a:t>
            </a:r>
            <a:r>
              <a:rPr lang="en-US" sz="2400" dirty="0">
                <a:solidFill>
                  <a:schemeClr val="tx2"/>
                </a:solidFill>
              </a:rPr>
              <a:t>e-</a:t>
            </a:r>
            <a:r>
              <a:rPr lang="en-US" sz="2800" dirty="0">
                <a:solidFill>
                  <a:schemeClr val="tx2"/>
                </a:solidFill>
              </a:rPr>
              <a:t>commerce</a:t>
            </a:r>
            <a:r>
              <a:rPr lang="en-US" sz="2400" dirty="0">
                <a:solidFill>
                  <a:schemeClr val="tx2"/>
                </a:solidFill>
              </a:rPr>
              <a:t> </a:t>
            </a:r>
            <a:r>
              <a:rPr lang="en-US" sz="2400" dirty="0" smtClean="0">
                <a:solidFill>
                  <a:schemeClr val="tx2"/>
                </a:solidFill>
              </a:rPr>
              <a:t>company</a:t>
            </a:r>
            <a:endParaRPr lang="en-US" sz="2400" dirty="0">
              <a:solidFill>
                <a:schemeClr val="tx2"/>
              </a:solidFill>
            </a:endParaRPr>
          </a:p>
          <a:p>
            <a:pPr marL="342900" indent="-342900">
              <a:buFont typeface="Arial"/>
              <a:buChar char="•"/>
            </a:pPr>
            <a:r>
              <a:rPr lang="en-US" sz="2400" dirty="0" smtClean="0">
                <a:solidFill>
                  <a:schemeClr val="tx2"/>
                </a:solidFill>
              </a:rPr>
              <a:t>opened </a:t>
            </a:r>
            <a:r>
              <a:rPr lang="en-US" sz="2400" dirty="0">
                <a:solidFill>
                  <a:schemeClr val="tx2"/>
                </a:solidFill>
              </a:rPr>
              <a:t>brick-and-mortar retail locations in</a:t>
            </a:r>
            <a:r>
              <a:rPr lang="en-US" sz="2400" b="1" dirty="0">
                <a:solidFill>
                  <a:schemeClr val="tx2"/>
                </a:solidFill>
              </a:rPr>
              <a:t> </a:t>
            </a:r>
            <a:r>
              <a:rPr lang="en-US" sz="2400" b="1" i="1" dirty="0">
                <a:solidFill>
                  <a:schemeClr val="tx2"/>
                </a:solidFill>
              </a:rPr>
              <a:t>New York City, Chicago, Washington, DC </a:t>
            </a:r>
            <a:r>
              <a:rPr lang="en-US" sz="2400" i="1" dirty="0" smtClean="0">
                <a:solidFill>
                  <a:schemeClr val="tx2"/>
                </a:solidFill>
              </a:rPr>
              <a:t>and</a:t>
            </a:r>
            <a:r>
              <a:rPr lang="en-US" sz="2400" b="1" i="1" dirty="0" smtClean="0">
                <a:solidFill>
                  <a:schemeClr val="tx2"/>
                </a:solidFill>
              </a:rPr>
              <a:t> </a:t>
            </a:r>
            <a:r>
              <a:rPr lang="en-US" sz="2400" b="1" i="1" dirty="0">
                <a:solidFill>
                  <a:schemeClr val="tx2"/>
                </a:solidFill>
              </a:rPr>
              <a:t>Las </a:t>
            </a:r>
            <a:r>
              <a:rPr lang="en-US" sz="2400" b="1" i="1" dirty="0" smtClean="0">
                <a:solidFill>
                  <a:schemeClr val="tx2"/>
                </a:solidFill>
              </a:rPr>
              <a:t>Vegas</a:t>
            </a:r>
            <a:r>
              <a:rPr lang="en-US" sz="2400" b="1" dirty="0" smtClean="0">
                <a:solidFill>
                  <a:schemeClr val="tx2"/>
                </a:solidFill>
              </a:rPr>
              <a:t>.</a:t>
            </a:r>
          </a:p>
          <a:p>
            <a:pPr marL="342900" indent="-342900">
              <a:buFont typeface="Arial"/>
              <a:buChar char="•"/>
            </a:pPr>
            <a:r>
              <a:rPr lang="en-US" sz="2400" dirty="0">
                <a:solidFill>
                  <a:schemeClr val="tx2"/>
                </a:solidFill>
              </a:rPr>
              <a:t>D</a:t>
            </a:r>
            <a:r>
              <a:rPr lang="en-US" sz="2400" dirty="0" smtClean="0">
                <a:solidFill>
                  <a:schemeClr val="tx2"/>
                </a:solidFill>
              </a:rPr>
              <a:t>esigner partners</a:t>
            </a:r>
            <a:r>
              <a:rPr lang="en-US" sz="2400" dirty="0">
                <a:solidFill>
                  <a:schemeClr val="tx2"/>
                </a:solidFill>
              </a:rPr>
              <a:t> </a:t>
            </a:r>
            <a:r>
              <a:rPr lang="en-US" sz="2400" dirty="0" smtClean="0">
                <a:solidFill>
                  <a:schemeClr val="tx2"/>
                </a:solidFill>
              </a:rPr>
              <a:t>:  </a:t>
            </a:r>
            <a:r>
              <a:rPr lang="en-US" sz="2400" dirty="0" err="1">
                <a:solidFill>
                  <a:schemeClr val="tx2"/>
                </a:solidFill>
              </a:rPr>
              <a:t>Badgley</a:t>
            </a:r>
            <a:r>
              <a:rPr lang="en-US" sz="2400" dirty="0">
                <a:solidFill>
                  <a:schemeClr val="tx2"/>
                </a:solidFill>
              </a:rPr>
              <a:t> </a:t>
            </a:r>
            <a:r>
              <a:rPr lang="en-US" sz="2400" dirty="0" err="1">
                <a:solidFill>
                  <a:schemeClr val="tx2"/>
                </a:solidFill>
              </a:rPr>
              <a:t>Mischka</a:t>
            </a:r>
            <a:r>
              <a:rPr lang="en-US" sz="2400" dirty="0">
                <a:solidFill>
                  <a:schemeClr val="tx2"/>
                </a:solidFill>
              </a:rPr>
              <a:t>, Vera Wang, Alexis </a:t>
            </a:r>
            <a:r>
              <a:rPr lang="en-US" sz="2400" dirty="0" err="1">
                <a:solidFill>
                  <a:schemeClr val="tx2"/>
                </a:solidFill>
              </a:rPr>
              <a:t>Bittar</a:t>
            </a:r>
            <a:r>
              <a:rPr lang="en-US" sz="2400" dirty="0">
                <a:solidFill>
                  <a:schemeClr val="tx2"/>
                </a:solidFill>
              </a:rPr>
              <a:t>,  and Calvin </a:t>
            </a:r>
            <a:r>
              <a:rPr lang="en-US" sz="2400" dirty="0" smtClean="0">
                <a:solidFill>
                  <a:schemeClr val="tx2"/>
                </a:solidFill>
              </a:rPr>
              <a:t>Klein, etc.</a:t>
            </a:r>
            <a:r>
              <a:rPr lang="en-US" sz="2400" dirty="0">
                <a:solidFill>
                  <a:schemeClr val="tx2"/>
                </a:solidFill>
              </a:rPr>
              <a:t> </a:t>
            </a:r>
            <a:endParaRPr lang="en-US" sz="2400" dirty="0" smtClean="0">
              <a:solidFill>
                <a:schemeClr val="tx2"/>
              </a:solidFill>
            </a:endParaRPr>
          </a:p>
          <a:p>
            <a:pPr marL="342900" indent="-342900">
              <a:buFont typeface="Arial"/>
              <a:buChar char="•"/>
            </a:pPr>
            <a:r>
              <a:rPr lang="en-US" sz="2400" b="1" dirty="0">
                <a:solidFill>
                  <a:schemeClr val="tx2"/>
                </a:solidFill>
              </a:rPr>
              <a:t>4 million </a:t>
            </a:r>
            <a:r>
              <a:rPr lang="en-US" sz="2400" dirty="0">
                <a:solidFill>
                  <a:schemeClr val="tx2"/>
                </a:solidFill>
              </a:rPr>
              <a:t>customers </a:t>
            </a:r>
          </a:p>
        </p:txBody>
      </p:sp>
      <p:sp>
        <p:nvSpPr>
          <p:cNvPr id="7" name="Title 2"/>
          <p:cNvSpPr txBox="1">
            <a:spLocks/>
          </p:cNvSpPr>
          <p:nvPr/>
        </p:nvSpPr>
        <p:spPr>
          <a:xfrm>
            <a:off x="647700" y="422563"/>
            <a:ext cx="109728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GB" b="1" dirty="0" smtClean="0"/>
              <a:t>1. Background Review</a:t>
            </a:r>
            <a:endParaRPr lang="en-GB" dirty="0"/>
          </a:p>
        </p:txBody>
      </p:sp>
      <p:sp>
        <p:nvSpPr>
          <p:cNvPr id="2" name="Rounded Rectangle 1"/>
          <p:cNvSpPr/>
          <p:nvPr/>
        </p:nvSpPr>
        <p:spPr>
          <a:xfrm>
            <a:off x="428748" y="1870364"/>
            <a:ext cx="5453774" cy="4465714"/>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9" name="Content Placeholder 8"/>
          <p:cNvSpPr>
            <a:spLocks noGrp="1"/>
          </p:cNvSpPr>
          <p:nvPr>
            <p:ph idx="1"/>
          </p:nvPr>
        </p:nvSpPr>
        <p:spPr>
          <a:xfrm>
            <a:off x="6553976" y="2043896"/>
            <a:ext cx="4875340" cy="4219184"/>
          </a:xfrm>
        </p:spPr>
        <p:txBody>
          <a:bodyPr>
            <a:normAutofit fontScale="85000" lnSpcReduction="10000"/>
          </a:bodyPr>
          <a:lstStyle/>
          <a:p>
            <a:r>
              <a:rPr lang="en-US" dirty="0" smtClean="0"/>
              <a:t>Two time options for customer to rent</a:t>
            </a:r>
            <a:r>
              <a:rPr lang="en-US" b="1" dirty="0" smtClean="0"/>
              <a:t>:  4</a:t>
            </a:r>
            <a:r>
              <a:rPr lang="en-US" b="1" dirty="0"/>
              <a:t>- </a:t>
            </a:r>
            <a:r>
              <a:rPr lang="en-US" b="1" dirty="0" smtClean="0"/>
              <a:t>day</a:t>
            </a:r>
            <a:r>
              <a:rPr lang="en-US" dirty="0" smtClean="0"/>
              <a:t> or</a:t>
            </a:r>
            <a:r>
              <a:rPr lang="en-US" b="1" dirty="0" smtClean="0"/>
              <a:t> </a:t>
            </a:r>
            <a:r>
              <a:rPr lang="en-US" b="1" dirty="0"/>
              <a:t>8-day </a:t>
            </a:r>
            <a:endParaRPr lang="en-US" b="1" dirty="0" smtClean="0"/>
          </a:p>
          <a:p>
            <a:r>
              <a:rPr lang="en-US" dirty="0" smtClean="0"/>
              <a:t>back</a:t>
            </a:r>
            <a:r>
              <a:rPr lang="en-US" dirty="0"/>
              <a:t>-up size at no additional cost to ensure </a:t>
            </a:r>
            <a:r>
              <a:rPr lang="en-US" dirty="0" smtClean="0"/>
              <a:t>fit</a:t>
            </a:r>
          </a:p>
          <a:p>
            <a:r>
              <a:rPr lang="en-US" dirty="0" smtClean="0"/>
              <a:t>Additional cost for getting </a:t>
            </a:r>
            <a:r>
              <a:rPr lang="en-US" dirty="0"/>
              <a:t>a second dress style with </a:t>
            </a:r>
            <a:r>
              <a:rPr lang="en-US" dirty="0" smtClean="0"/>
              <a:t>their </a:t>
            </a:r>
            <a:r>
              <a:rPr lang="en-US" dirty="0"/>
              <a:t>order </a:t>
            </a:r>
            <a:endParaRPr lang="en-US" dirty="0" smtClean="0"/>
          </a:p>
          <a:p>
            <a:r>
              <a:rPr lang="en-US" b="1" dirty="0" smtClean="0"/>
              <a:t>Rental price </a:t>
            </a:r>
            <a:r>
              <a:rPr lang="en-US" dirty="0" smtClean="0"/>
              <a:t>is </a:t>
            </a:r>
            <a:r>
              <a:rPr lang="en-US" b="1" dirty="0" smtClean="0"/>
              <a:t>a fraction </a:t>
            </a:r>
            <a:r>
              <a:rPr lang="en-US" dirty="0" smtClean="0"/>
              <a:t>of </a:t>
            </a:r>
            <a:r>
              <a:rPr lang="en-US" b="1" dirty="0" smtClean="0"/>
              <a:t>retail price</a:t>
            </a:r>
            <a:r>
              <a:rPr lang="en-US" dirty="0" smtClean="0"/>
              <a:t>, include </a:t>
            </a:r>
            <a:r>
              <a:rPr lang="en-US" dirty="0"/>
              <a:t>the dry cleaning and care of the </a:t>
            </a:r>
            <a:r>
              <a:rPr lang="en-US" dirty="0" smtClean="0"/>
              <a:t>garments</a:t>
            </a:r>
          </a:p>
          <a:p>
            <a:r>
              <a:rPr lang="en-US" b="1" dirty="0" smtClean="0"/>
              <a:t>Return</a:t>
            </a:r>
            <a:r>
              <a:rPr lang="en-US" dirty="0" smtClean="0"/>
              <a:t> policy: </a:t>
            </a:r>
            <a:r>
              <a:rPr lang="en-US" b="1" dirty="0" smtClean="0"/>
              <a:t>pre</a:t>
            </a:r>
            <a:r>
              <a:rPr lang="en-US" b="1" dirty="0"/>
              <a:t>-paid, pre-addressed</a:t>
            </a:r>
            <a:r>
              <a:rPr lang="en-US" dirty="0"/>
              <a:t> package to return the dress</a:t>
            </a:r>
            <a:endParaRPr lang="en-GB" dirty="0"/>
          </a:p>
        </p:txBody>
      </p:sp>
      <p:sp>
        <p:nvSpPr>
          <p:cNvPr id="10" name="Title 2"/>
          <p:cNvSpPr txBox="1">
            <a:spLocks/>
          </p:cNvSpPr>
          <p:nvPr/>
        </p:nvSpPr>
        <p:spPr>
          <a:xfrm>
            <a:off x="647700" y="1211739"/>
            <a:ext cx="5439177" cy="700764"/>
          </a:xfrm>
          <a:prstGeom prst="rect">
            <a:avLst/>
          </a:prstGeom>
        </p:spPr>
        <p:txBody>
          <a:bodyPr vert="horz" anchor="ctr">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endParaRPr lang="en-US" sz="3200" b="1" i="1" dirty="0" smtClean="0">
              <a:solidFill>
                <a:schemeClr val="accent2">
                  <a:lumMod val="50000"/>
                </a:schemeClr>
              </a:solidFill>
            </a:endParaRPr>
          </a:p>
          <a:p>
            <a:r>
              <a:rPr lang="en-US" sz="3200" b="1" i="1" dirty="0" smtClean="0">
                <a:solidFill>
                  <a:schemeClr val="accent2">
                    <a:lumMod val="50000"/>
                  </a:schemeClr>
                </a:solidFill>
              </a:rPr>
              <a:t>What is rent the runway?</a:t>
            </a:r>
            <a:r>
              <a:rPr lang="en-US" sz="3200" b="1" dirty="0" smtClean="0"/>
              <a:t/>
            </a:r>
            <a:br>
              <a:rPr lang="en-US" sz="3200" b="1" dirty="0" smtClean="0"/>
            </a:br>
            <a:endParaRPr lang="en-GB" sz="3200" b="1" dirty="0"/>
          </a:p>
        </p:txBody>
      </p:sp>
      <p:sp>
        <p:nvSpPr>
          <p:cNvPr id="11" name="Rounded Rectangle 10"/>
          <p:cNvSpPr/>
          <p:nvPr/>
        </p:nvSpPr>
        <p:spPr>
          <a:xfrm>
            <a:off x="6230120" y="1862173"/>
            <a:ext cx="5453774" cy="4465714"/>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933748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t>Summary of the data </a:t>
            </a:r>
            <a:endParaRPr lang="en-US" b="1" dirty="0"/>
          </a:p>
        </p:txBody>
      </p:sp>
      <p:sp>
        <p:nvSpPr>
          <p:cNvPr id="9" name="Content Placeholder 8"/>
          <p:cNvSpPr>
            <a:spLocks noGrp="1"/>
          </p:cNvSpPr>
          <p:nvPr>
            <p:ph idx="1"/>
          </p:nvPr>
        </p:nvSpPr>
        <p:spPr>
          <a:xfrm>
            <a:off x="609600" y="2249424"/>
            <a:ext cx="9506001" cy="4261844"/>
          </a:xfrm>
        </p:spPr>
        <p:txBody>
          <a:bodyPr/>
          <a:lstStyle/>
          <a:p>
            <a:r>
              <a:rPr lang="en-US" b="1" dirty="0" smtClean="0"/>
              <a:t>2072</a:t>
            </a:r>
            <a:r>
              <a:rPr lang="en-US" dirty="0" smtClean="0"/>
              <a:t> observations </a:t>
            </a:r>
          </a:p>
          <a:p>
            <a:r>
              <a:rPr lang="en-US" b="1" dirty="0" smtClean="0"/>
              <a:t>13 </a:t>
            </a:r>
            <a:r>
              <a:rPr lang="en-US" dirty="0" smtClean="0"/>
              <a:t>variables </a:t>
            </a:r>
          </a:p>
          <a:p>
            <a:r>
              <a:rPr lang="en-US" dirty="0" smtClean="0"/>
              <a:t>Categorical variables: </a:t>
            </a:r>
            <a:r>
              <a:rPr lang="en-US" b="1" dirty="0" smtClean="0"/>
              <a:t>item, brand, type and </a:t>
            </a:r>
            <a:r>
              <a:rPr lang="en-US" b="1" dirty="0" err="1" smtClean="0"/>
              <a:t>img_url</a:t>
            </a:r>
            <a:endParaRPr lang="en-US" b="1" dirty="0" smtClean="0"/>
          </a:p>
          <a:p>
            <a:r>
              <a:rPr lang="en-US" dirty="0" smtClean="0"/>
              <a:t>Numerical variables: </a:t>
            </a:r>
            <a:r>
              <a:rPr lang="en-US" b="1" dirty="0" smtClean="0"/>
              <a:t>number of reviews, avgrating(0-10) , </a:t>
            </a:r>
            <a:r>
              <a:rPr lang="en-US" b="1" dirty="0" err="1" smtClean="0"/>
              <a:t>fit_large</a:t>
            </a:r>
            <a:r>
              <a:rPr lang="en-US" b="1" dirty="0" smtClean="0"/>
              <a:t>,</a:t>
            </a:r>
            <a:r>
              <a:rPr lang="en-US" b="1" dirty="0"/>
              <a:t> </a:t>
            </a:r>
            <a:r>
              <a:rPr lang="en-US" b="1" dirty="0" err="1" smtClean="0"/>
              <a:t>true_to_size</a:t>
            </a:r>
            <a:r>
              <a:rPr lang="en-US" b="1" dirty="0" smtClean="0"/>
              <a:t>,</a:t>
            </a:r>
            <a:r>
              <a:rPr lang="en-US" b="1" dirty="0"/>
              <a:t> </a:t>
            </a:r>
            <a:r>
              <a:rPr lang="en-US" b="1" dirty="0" err="1" smtClean="0"/>
              <a:t>fit_small</a:t>
            </a:r>
            <a:r>
              <a:rPr lang="en-US" b="1" dirty="0" smtClean="0"/>
              <a:t>,</a:t>
            </a:r>
            <a:r>
              <a:rPr lang="en-US" b="1" dirty="0"/>
              <a:t> </a:t>
            </a:r>
            <a:r>
              <a:rPr lang="en-US" b="1" dirty="0" err="1"/>
              <a:t>retailPrice</a:t>
            </a:r>
            <a:r>
              <a:rPr lang="en-US" b="1" dirty="0"/>
              <a:t> </a:t>
            </a:r>
            <a:r>
              <a:rPr lang="en-US" b="1" dirty="0" smtClean="0"/>
              <a:t>, rentalPrice_4,</a:t>
            </a:r>
            <a:r>
              <a:rPr lang="en-US" b="1" dirty="0"/>
              <a:t> </a:t>
            </a:r>
            <a:r>
              <a:rPr lang="en-US" b="1" dirty="0" smtClean="0"/>
              <a:t>rentalPrice_8, discount</a:t>
            </a:r>
          </a:p>
          <a:p>
            <a:endParaRPr lang="en-US" dirty="0"/>
          </a:p>
        </p:txBody>
      </p:sp>
    </p:spTree>
    <p:extLst>
      <p:ext uri="{BB962C8B-B14F-4D97-AF65-F5344CB8AC3E}">
        <p14:creationId xmlns:p14="http://schemas.microsoft.com/office/powerpoint/2010/main" val="31045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47570" y="887818"/>
            <a:ext cx="10972800" cy="1066800"/>
          </a:xfrm>
        </p:spPr>
        <p:txBody>
          <a:bodyPr/>
          <a:lstStyle/>
          <a:p>
            <a:r>
              <a:rPr lang="en-GB" dirty="0" smtClean="0"/>
              <a:t>Visualization of the data by brand ,type </a:t>
            </a:r>
            <a:endParaRPr lang="en-GB"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819805"/>
            <a:ext cx="6001994" cy="4676466"/>
          </a:xfrm>
        </p:spPr>
      </p:pic>
      <p:pic>
        <p:nvPicPr>
          <p:cNvPr id="33"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0006" y="1795679"/>
            <a:ext cx="5860871" cy="4497877"/>
          </a:xfrm>
          <a:prstGeom prst="rect">
            <a:avLst/>
          </a:prstGeom>
        </p:spPr>
      </p:pic>
    </p:spTree>
    <p:extLst>
      <p:ext uri="{BB962C8B-B14F-4D97-AF65-F5344CB8AC3E}">
        <p14:creationId xmlns:p14="http://schemas.microsoft.com/office/powerpoint/2010/main" val="1056947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24197" y="1388068"/>
            <a:ext cx="10972800" cy="977011"/>
          </a:xfrm>
        </p:spPr>
        <p:txBody>
          <a:bodyPr/>
          <a:lstStyle/>
          <a:p>
            <a:r>
              <a:rPr lang="en-US" dirty="0" smtClean="0"/>
              <a:t>Measurement : </a:t>
            </a:r>
            <a:r>
              <a:rPr lang="en-US" b="1" dirty="0" smtClean="0"/>
              <a:t>number of reviews </a:t>
            </a:r>
            <a:r>
              <a:rPr lang="en-US" dirty="0" smtClean="0"/>
              <a:t>, the more number of reviews a brand have , the more popular the it will be. </a:t>
            </a:r>
          </a:p>
          <a:p>
            <a:endParaRPr lang="en-US" dirty="0" smtClean="0"/>
          </a:p>
          <a:p>
            <a:pPr marL="109728" indent="0">
              <a:buNone/>
            </a:pPr>
            <a:endParaRPr lang="en-US" dirty="0" smtClean="0"/>
          </a:p>
        </p:txBody>
      </p:sp>
      <p:sp>
        <p:nvSpPr>
          <p:cNvPr id="3" name="Title 2"/>
          <p:cNvSpPr>
            <a:spLocks noGrp="1"/>
          </p:cNvSpPr>
          <p:nvPr>
            <p:ph type="title"/>
          </p:nvPr>
        </p:nvSpPr>
        <p:spPr>
          <a:xfrm>
            <a:off x="595003" y="252446"/>
            <a:ext cx="10972800" cy="1066800"/>
          </a:xfrm>
        </p:spPr>
        <p:txBody>
          <a:bodyPr/>
          <a:lstStyle/>
          <a:p>
            <a:r>
              <a:rPr lang="en-US" dirty="0" smtClean="0"/>
              <a:t>Popularity of the Dresses </a:t>
            </a:r>
            <a:endParaRPr lang="en-US" dirty="0"/>
          </a:p>
        </p:txBody>
      </p:sp>
      <p:pic>
        <p:nvPicPr>
          <p:cNvPr id="4" name="Picture 3" descr="top20populardres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130" y="1255239"/>
            <a:ext cx="10874637" cy="5602761"/>
          </a:xfrm>
          <a:prstGeom prst="rect">
            <a:avLst/>
          </a:prstGeom>
        </p:spPr>
      </p:pic>
    </p:spTree>
    <p:extLst>
      <p:ext uri="{BB962C8B-B14F-4D97-AF65-F5344CB8AC3E}">
        <p14:creationId xmlns:p14="http://schemas.microsoft.com/office/powerpoint/2010/main" val="123868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27636"/>
            <a:ext cx="10972800" cy="711106"/>
          </a:xfrm>
        </p:spPr>
        <p:txBody>
          <a:bodyPr/>
          <a:lstStyle/>
          <a:p>
            <a:r>
              <a:rPr lang="en-US" dirty="0"/>
              <a:t>Popularity of the </a:t>
            </a:r>
            <a:r>
              <a:rPr lang="en-US" dirty="0" smtClean="0"/>
              <a:t>Brands</a:t>
            </a:r>
            <a:endParaRPr lang="en-US" dirty="0"/>
          </a:p>
        </p:txBody>
      </p:sp>
      <p:pic>
        <p:nvPicPr>
          <p:cNvPr id="6" name="Picture 5" descr="top20popularbrand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162" y="1182540"/>
            <a:ext cx="11867221" cy="5562315"/>
          </a:xfrm>
          <a:prstGeom prst="rect">
            <a:avLst/>
          </a:prstGeom>
        </p:spPr>
      </p:pic>
    </p:spTree>
    <p:extLst>
      <p:ext uri="{BB962C8B-B14F-4D97-AF65-F5344CB8AC3E}">
        <p14:creationId xmlns:p14="http://schemas.microsoft.com/office/powerpoint/2010/main" val="2536237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3067" y="442236"/>
            <a:ext cx="10972800" cy="754903"/>
          </a:xfrm>
        </p:spPr>
        <p:txBody>
          <a:bodyPr/>
          <a:lstStyle/>
          <a:p>
            <a:r>
              <a:rPr lang="en-US" dirty="0" smtClean="0"/>
              <a:t>Exploratory Data Analysis </a:t>
            </a:r>
            <a:endParaRPr lang="en-US" dirty="0"/>
          </a:p>
        </p:txBody>
      </p:sp>
      <p:pic>
        <p:nvPicPr>
          <p:cNvPr id="4" name="Picture 3" descr="matrixscatt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405" y="1166943"/>
            <a:ext cx="9852859" cy="5643609"/>
          </a:xfrm>
          <a:prstGeom prst="rect">
            <a:avLst/>
          </a:prstGeom>
        </p:spPr>
      </p:pic>
    </p:spTree>
    <p:extLst>
      <p:ext uri="{BB962C8B-B14F-4D97-AF65-F5344CB8AC3E}">
        <p14:creationId xmlns:p14="http://schemas.microsoft.com/office/powerpoint/2010/main" val="4249210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S103460557">
  <a:themeElements>
    <a:clrScheme name="Custom 9">
      <a:dk1>
        <a:srgbClr val="000000"/>
      </a:dk1>
      <a:lt1>
        <a:srgbClr val="FFFFFF"/>
      </a:lt1>
      <a:dk2>
        <a:srgbClr val="5E5E5E"/>
      </a:dk2>
      <a:lt2>
        <a:srgbClr val="DDDDDD"/>
      </a:lt2>
      <a:accent1>
        <a:srgbClr val="C6C6C6"/>
      </a:accent1>
      <a:accent2>
        <a:srgbClr val="A6B727"/>
      </a:accent2>
      <a:accent3>
        <a:srgbClr val="B86D00"/>
      </a:accent3>
      <a:accent4>
        <a:srgbClr val="838383"/>
      </a:accent4>
      <a:accent5>
        <a:srgbClr val="FEC306"/>
      </a:accent5>
      <a:accent6>
        <a:srgbClr val="DF5327"/>
      </a:accent6>
      <a:hlink>
        <a:srgbClr val="F59E00"/>
      </a:hlink>
      <a:folHlink>
        <a:srgbClr val="B2B2B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 xmlns:thm15="http://schemas.microsoft.com/office/thememl/2012/main" name="Sales strategy  proposal presentation" id="{046EAC39-0F7A-434B-A008-25AEA0734A86}" vid="{35BA20B6-3833-4B27-995B-0B2F0A323CD3}"/>
    </a:ext>
  </a:extLst>
</a:theme>
</file>

<file path=ppt/theme/theme2.xml><?xml version="1.0" encoding="utf-8"?>
<a:theme xmlns:a="http://schemas.openxmlformats.org/drawingml/2006/main" name="Office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49BB7A1-C70F-403E-B471-F185B83BA8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689</Words>
  <Application>Microsoft Macintosh PowerPoint</Application>
  <PresentationFormat>Custom</PresentationFormat>
  <Paragraphs>97</Paragraphs>
  <Slides>16</Slides>
  <Notes>9</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TS103460557</vt:lpstr>
      <vt:lpstr>Web-scraping project – Rent the Runway</vt:lpstr>
      <vt:lpstr>Predict Rental Prices of Rent the Runway’s Dresses </vt:lpstr>
      <vt:lpstr>Contents</vt:lpstr>
      <vt:lpstr>What is their business model?</vt:lpstr>
      <vt:lpstr>Summary of the data </vt:lpstr>
      <vt:lpstr>Visualization of the data by brand ,type </vt:lpstr>
      <vt:lpstr>Popularity of the Dresses </vt:lpstr>
      <vt:lpstr>Popularity of the Brands</vt:lpstr>
      <vt:lpstr>Exploratory Data Analysis </vt:lpstr>
      <vt:lpstr>Exploratory Data Analysis </vt:lpstr>
      <vt:lpstr>Exploratory Data Analysis </vt:lpstr>
      <vt:lpstr>2.Predictive Modelling Approaches</vt:lpstr>
      <vt:lpstr>4.Accuracy &amp; Validation</vt:lpstr>
      <vt:lpstr>5.Conclusions and Recommendation</vt:lpstr>
      <vt:lpstr>Questions and Answers </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2014-03-31T13:32:10Z</dcterms:created>
  <dcterms:modified xsi:type="dcterms:W3CDTF">2016-08-15T01:43:51Z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TC034605579991</vt:lpwstr>
  </property>
</Properties>
</file>