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1" r:id="rId11"/>
    <p:sldId id="290" r:id="rId12"/>
    <p:sldId id="293" r:id="rId13"/>
    <p:sldId id="287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017" autoAdjust="0"/>
    <p:restoredTop sz="81767" autoAdjust="0"/>
  </p:normalViewPr>
  <p:slideViewPr>
    <p:cSldViewPr>
      <p:cViewPr>
        <p:scale>
          <a:sx n="112" d="100"/>
          <a:sy n="112" d="100"/>
        </p:scale>
        <p:origin x="-3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FF1D-C402-4C4F-BD12-C34F6A0E8A6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5AC6A-2503-BC4C-AAB1-AD4E361A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4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36BD8-CD78-41DF-8D7D-E9F05375FFE5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F4A49-2218-49F9-A339-F86BCA4B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4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4A49-2218-49F9-A339-F86BCA4B9A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4A49-2218-49F9-A339-F86BCA4B9A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55FA-2D51-034B-B7D4-84605F0E0143}" type="datetime4">
              <a:rPr lang="en-US" smtClean="0"/>
              <a:t>July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E7DB-9006-324B-A8D5-640B77F58308}" type="datetime4">
              <a:rPr lang="en-US" smtClean="0"/>
              <a:t>July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FFD5-1586-8447-AC73-B32B6A69327E}" type="datetime4">
              <a:rPr lang="en-US" smtClean="0"/>
              <a:t>July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FC82-D1D2-BA4B-A7FD-93071B4BFDA9}" type="datetime4">
              <a:rPr lang="en-US" smtClean="0"/>
              <a:t>July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3D4-1181-DB4F-9B27-03FEED828DD2}" type="datetime4">
              <a:rPr lang="en-US" smtClean="0"/>
              <a:t>July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9F9-E60A-C041-B1CE-3F817B820FDA}" type="datetime4">
              <a:rPr lang="en-US" smtClean="0"/>
              <a:t>July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F84A-E42A-714F-9855-E056BAE31FC2}" type="datetime4">
              <a:rPr lang="en-US" smtClean="0"/>
              <a:t>July 17,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8-AF7D-664E-8D72-6339575A8DB0}" type="datetime4">
              <a:rPr lang="en-US" smtClean="0"/>
              <a:t>July 17,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CA0-A9D7-3241-BF76-CE918E6C30C8}" type="datetime4">
              <a:rPr lang="en-US" smtClean="0"/>
              <a:t>July 17,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4848-D48F-0F4D-A3FE-8D4C715E9799}" type="datetime4">
              <a:rPr lang="en-US" smtClean="0"/>
              <a:t>July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27E7-806C-7A41-8A2D-3549BD8E5A3A}" type="datetime4">
              <a:rPr lang="en-US" smtClean="0"/>
              <a:t>July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B8B28A-E825-5043-BF49-49DD55923A3A}" type="datetime4">
              <a:rPr lang="en-US" smtClean="0"/>
              <a:t>July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inlin.cheng@ny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9448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Personal Loan Analysis and Visualization with</a:t>
            </a:r>
          </a:p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Lending Club Data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24200" y="3962400"/>
            <a:ext cx="4953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Times New Roman" pitchFamily="18" charset="0"/>
              </a:rPr>
              <a:t>Linlin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Times New Roman" pitchFamily="18" charset="0"/>
              </a:rPr>
              <a:t>Cheng</a:t>
            </a: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  <a:hlinkClick r:id="rId3"/>
              </a:rPr>
              <a:t>Linlin.cheng@nyu.edu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Times New Roman" pitchFamily="18" charset="0"/>
              </a:rPr>
              <a:t>    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Times New Roman" pitchFamily="18" charset="0"/>
            </a:endParaRPr>
          </a:p>
          <a:p>
            <a:endParaRPr lang="en-US" b="1" dirty="0" smtClean="0">
              <a:latin typeface="+mj-lt"/>
            </a:endParaRP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57150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07/17/2016</a:t>
            </a:r>
            <a:endParaRPr lang="en-US" dirty="0" smtClean="0"/>
          </a:p>
          <a:p>
            <a:r>
              <a:rPr lang="en-US" dirty="0" smtClean="0"/>
              <a:t>Visualization Project </a:t>
            </a:r>
            <a:r>
              <a:rPr lang="en-US" dirty="0" smtClean="0"/>
              <a:t>Presentation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pic>
        <p:nvPicPr>
          <p:cNvPr id="5" name="Content Placeholder 4" descr="Rplot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V:  Default Rate vs. Interest Rate</a:t>
            </a:r>
            <a:endParaRPr lang="en-US" dirty="0"/>
          </a:p>
        </p:txBody>
      </p:sp>
      <p:pic>
        <p:nvPicPr>
          <p:cNvPr id="5" name="Content Placeholder 4" descr="Rplot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VI: Expected Loss Preview</a:t>
            </a:r>
            <a:endParaRPr lang="en-US" dirty="0"/>
          </a:p>
        </p:txBody>
      </p:sp>
      <p:pic>
        <p:nvPicPr>
          <p:cNvPr id="5" name="Content Placeholder 4" descr="Rplot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>
            <a:fillRect/>
          </a:stretch>
        </p:blipFill>
        <p:spPr>
          <a:xfrm>
            <a:off x="381000" y="1524000"/>
            <a:ext cx="8229600" cy="426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410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based on a logistic probability estimation based on annual income, funded amount, home ownership, lender’s grade rating, and installment with a threshold of 0.7.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4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general: the dataset presents similar patterns as predicted by economic theories:</a:t>
            </a:r>
          </a:p>
          <a:p>
            <a:pPr lvl="2"/>
            <a:r>
              <a:rPr lang="en-US" dirty="0" smtClean="0"/>
              <a:t> Number of Loans vs. Interest Rate</a:t>
            </a:r>
          </a:p>
          <a:p>
            <a:pPr lvl="2"/>
            <a:r>
              <a:rPr lang="en-US" dirty="0" smtClean="0"/>
              <a:t> Default Rate vs. Interest Rate</a:t>
            </a:r>
            <a:endParaRPr lang="en-US" dirty="0"/>
          </a:p>
          <a:p>
            <a:pPr lvl="2"/>
            <a:r>
              <a:rPr lang="en-US" dirty="0" smtClean="0"/>
              <a:t>The majority of borrowers are not home owners, but there is an equal percentage of default for all housing type categories. </a:t>
            </a:r>
          </a:p>
          <a:p>
            <a:r>
              <a:rPr lang="en-US" dirty="0" smtClean="0"/>
              <a:t>For borrowers: </a:t>
            </a:r>
          </a:p>
          <a:p>
            <a:pPr lvl="1"/>
            <a:r>
              <a:rPr lang="en-US" dirty="0" smtClean="0"/>
              <a:t>Idaho, Iowa, and Maine are the states with lower interest rates</a:t>
            </a:r>
          </a:p>
          <a:p>
            <a:pPr lvl="1"/>
            <a:r>
              <a:rPr lang="en-US" dirty="0" smtClean="0"/>
              <a:t>July and November are the months with better rates</a:t>
            </a:r>
            <a:endParaRPr lang="en-US" dirty="0"/>
          </a:p>
          <a:p>
            <a:r>
              <a:rPr lang="en-US" dirty="0" smtClean="0"/>
              <a:t>For Lending Club:</a:t>
            </a:r>
          </a:p>
          <a:p>
            <a:pPr lvl="1"/>
            <a:r>
              <a:rPr lang="en-US" dirty="0" smtClean="0"/>
              <a:t>Tennessee, Michigan, and Florida are risking high default rates</a:t>
            </a:r>
          </a:p>
          <a:p>
            <a:pPr lvl="1"/>
            <a:r>
              <a:rPr lang="en-US" dirty="0" smtClean="0"/>
              <a:t>California, Texas, New York, and Florida are of high risks in total loss</a:t>
            </a:r>
          </a:p>
          <a:p>
            <a:pPr marL="54864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cs typeface="Times New Roman" pitchFamily="18" charset="0"/>
              </a:rPr>
              <a:t>Table of Contents</a:t>
            </a:r>
            <a:r>
              <a:rPr lang="en-US" b="1" dirty="0" smtClean="0"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</a:endParaRPr>
          </a:p>
          <a:p>
            <a:pPr lvl="2"/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I. 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Introduction</a:t>
            </a:r>
            <a:endParaRPr kumimoji="1" lang="en-US" altLang="zh-CN" sz="2400" dirty="0" smtClean="0">
              <a:solidFill>
                <a:schemeClr val="tx2">
                  <a:lumMod val="50000"/>
                </a:schemeClr>
              </a:solidFill>
              <a:cs typeface="Times"/>
            </a:endParaRPr>
          </a:p>
          <a:p>
            <a:pPr lvl="2"/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II. 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Data and Methodology</a:t>
            </a:r>
            <a:endParaRPr kumimoji="1" lang="en-US" altLang="zh-CN" sz="2400" dirty="0" smtClean="0">
              <a:solidFill>
                <a:schemeClr val="tx2">
                  <a:lumMod val="50000"/>
                </a:schemeClr>
              </a:solidFill>
              <a:cs typeface="Times"/>
            </a:endParaRPr>
          </a:p>
          <a:p>
            <a:pPr lvl="2"/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III. 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Analysis</a:t>
            </a:r>
            <a:endParaRPr kumimoji="1" lang="en-US" altLang="zh-CN" sz="2400" dirty="0" smtClean="0">
              <a:solidFill>
                <a:schemeClr val="tx2">
                  <a:lumMod val="50000"/>
                </a:schemeClr>
              </a:solidFill>
              <a:cs typeface="Times"/>
            </a:endParaRPr>
          </a:p>
          <a:p>
            <a:pPr lvl="2"/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IV. 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Conclusion</a:t>
            </a:r>
            <a:endParaRPr kumimoji="1" lang="en-US" altLang="zh-CN" sz="2400" dirty="0" smtClean="0">
              <a:solidFill>
                <a:schemeClr val="tx2">
                  <a:lumMod val="50000"/>
                </a:schemeClr>
              </a:solidFill>
              <a:cs typeface="Times"/>
            </a:endParaRPr>
          </a:p>
          <a:p>
            <a:pPr lvl="2"/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V. 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cs typeface="Times"/>
              </a:rPr>
              <a:t>Questions</a:t>
            </a:r>
            <a:endParaRPr kumimoji="1" lang="en-US" altLang="zh-CN" sz="2400" dirty="0" smtClean="0">
              <a:solidFill>
                <a:schemeClr val="tx2">
                  <a:lumMod val="50000"/>
                </a:schemeClr>
              </a:solidFill>
              <a:cs typeface="Times"/>
            </a:endParaRPr>
          </a:p>
          <a:p>
            <a:pPr lvl="2"/>
            <a:endParaRPr kumimoji="1" lang="en-US" altLang="zh-CN" dirty="0" smtClean="0">
              <a:solidFill>
                <a:schemeClr val="tx2">
                  <a:lumMod val="50000"/>
                </a:schemeClr>
              </a:solidFill>
              <a:cs typeface="Times"/>
            </a:endParaRPr>
          </a:p>
          <a:p>
            <a:pPr lvl="2"/>
            <a:endParaRPr kumimoji="1" lang="en-US" altLang="zh-CN" dirty="0">
              <a:solidFill>
                <a:schemeClr val="tx2">
                  <a:lumMod val="50000"/>
                </a:schemeClr>
              </a:solidFill>
              <a:cs typeface="Times"/>
            </a:endParaRPr>
          </a:p>
          <a:p>
            <a:pPr lvl="2"/>
            <a:endParaRPr kumimoji="1" lang="en-US" altLang="zh-CN" sz="1500" dirty="0" smtClean="0">
              <a:solidFill>
                <a:schemeClr val="tx2">
                  <a:lumMod val="50000"/>
                </a:schemeClr>
              </a:solidFill>
              <a:cs typeface="Times" pitchFamily="18" charset="0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2">
                  <a:lumMod val="50000"/>
                </a:schemeClr>
              </a:solidFill>
              <a:cs typeface="Time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1" y="0"/>
            <a:ext cx="381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Linlin Cheng |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cheng@econ.umd.edu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LendingClub</a:t>
            </a:r>
            <a:r>
              <a:rPr lang="en-US" dirty="0"/>
              <a:t> </a:t>
            </a:r>
            <a:r>
              <a:rPr lang="en-US" dirty="0" smtClean="0"/>
              <a:t>Corp, LC:</a:t>
            </a:r>
          </a:p>
          <a:p>
            <a:pPr lvl="2"/>
            <a:r>
              <a:rPr lang="en-US" dirty="0" smtClean="0"/>
              <a:t>The largest </a:t>
            </a:r>
            <a:r>
              <a:rPr lang="en-US" dirty="0"/>
              <a:t>online P2P platform </a:t>
            </a:r>
            <a:endParaRPr lang="en-US" dirty="0" smtClean="0"/>
          </a:p>
          <a:p>
            <a:pPr lvl="2"/>
            <a:r>
              <a:rPr lang="en-US" dirty="0"/>
              <a:t>Founded in 2006, headquartered in San Francisco</a:t>
            </a:r>
          </a:p>
          <a:p>
            <a:pPr lvl="2"/>
            <a:r>
              <a:rPr lang="en-US" dirty="0" smtClean="0"/>
              <a:t>Attracted over $1 billion in IPO </a:t>
            </a:r>
            <a:r>
              <a:rPr lang="en-US" dirty="0"/>
              <a:t>in </a:t>
            </a:r>
            <a:r>
              <a:rPr lang="en-US" dirty="0" smtClean="0"/>
              <a:t>2014, but suffered scandals from management level and decline in investor in the last few years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focuses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 Analyzing </a:t>
            </a:r>
            <a:r>
              <a:rPr lang="en-US" dirty="0"/>
              <a:t>the loan payment record of its past </a:t>
            </a:r>
            <a:r>
              <a:rPr lang="en-US" dirty="0" smtClean="0"/>
              <a:t>loans as reference</a:t>
            </a:r>
          </a:p>
          <a:p>
            <a:pPr lvl="1"/>
            <a:r>
              <a:rPr lang="en-US" dirty="0" smtClean="0"/>
              <a:t> Providing </a:t>
            </a:r>
            <a:r>
              <a:rPr lang="en-US" dirty="0"/>
              <a:t>the investors, borrowers additional view of the investment </a:t>
            </a:r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Offering the company </a:t>
            </a:r>
            <a:r>
              <a:rPr lang="en-US" dirty="0"/>
              <a:t>insights regarding risk management and targeted area </a:t>
            </a:r>
            <a:r>
              <a:rPr lang="en-US" dirty="0" smtClean="0"/>
              <a:t>management for outstanding loans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Kaggle.com</a:t>
            </a:r>
            <a:endParaRPr lang="en-US" dirty="0" smtClean="0"/>
          </a:p>
          <a:p>
            <a:pPr lvl="1"/>
            <a:r>
              <a:rPr lang="en-US" dirty="0" smtClean="0"/>
              <a:t>73 columns and </a:t>
            </a:r>
            <a:r>
              <a:rPr lang="en-US" dirty="0"/>
              <a:t>887380 </a:t>
            </a:r>
            <a:r>
              <a:rPr lang="en-US" dirty="0" smtClean="0"/>
              <a:t>rows</a:t>
            </a:r>
          </a:p>
          <a:p>
            <a:r>
              <a:rPr lang="en-US" dirty="0"/>
              <a:t>E</a:t>
            </a:r>
            <a:r>
              <a:rPr lang="en-US" dirty="0" smtClean="0"/>
              <a:t>xtensive information </a:t>
            </a:r>
            <a:r>
              <a:rPr lang="en-US" dirty="0"/>
              <a:t>on the borrower's </a:t>
            </a:r>
            <a:r>
              <a:rPr lang="en-US" dirty="0" smtClean="0"/>
              <a:t>side: </a:t>
            </a:r>
          </a:p>
          <a:p>
            <a:pPr lvl="1"/>
            <a:r>
              <a:rPr lang="en-US" dirty="0" smtClean="0"/>
              <a:t> interest rate charged upon issuing</a:t>
            </a:r>
          </a:p>
          <a:p>
            <a:pPr lvl="1"/>
            <a:r>
              <a:rPr lang="en-US" dirty="0" smtClean="0"/>
              <a:t>borrower’s personal demographic information, </a:t>
            </a:r>
          </a:p>
          <a:p>
            <a:pPr lvl="1"/>
            <a:r>
              <a:rPr lang="en-US" dirty="0" smtClean="0"/>
              <a:t>loan status,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 order to </a:t>
            </a:r>
            <a:r>
              <a:rPr lang="en-US" dirty="0" smtClean="0"/>
              <a:t>reduce unnecessary </a:t>
            </a:r>
            <a:r>
              <a:rPr lang="en-US" dirty="0"/>
              <a:t>information, this project only focus on the variables with relatively less amount of missing entries to amplified the visualization effects.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Analysis I: Interest Rate VS. Number of Loans</a:t>
            </a:r>
            <a:endParaRPr lang="en-US" sz="2800" dirty="0"/>
          </a:p>
        </p:txBody>
      </p:sp>
      <p:pic>
        <p:nvPicPr>
          <p:cNvPr id="5" name="Content Placeholder 4" descr="Rplot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>
            <a:fillRect/>
          </a:stretch>
        </p:blipFill>
        <p:spPr>
          <a:xfrm>
            <a:off x="381000" y="1066800"/>
            <a:ext cx="3886199" cy="23029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plo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990600"/>
            <a:ext cx="4461604" cy="2538331"/>
          </a:xfrm>
          <a:prstGeom prst="rect">
            <a:avLst/>
          </a:prstGeom>
        </p:spPr>
      </p:pic>
      <p:pic>
        <p:nvPicPr>
          <p:cNvPr id="7" name="Picture 6" descr="Rplot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52800"/>
            <a:ext cx="58039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II: Loan composition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8" descr="Rplot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>
            <a:fillRect/>
          </a:stretch>
        </p:blipFill>
        <p:spPr>
          <a:xfrm>
            <a:off x="457200" y="1600200"/>
            <a:ext cx="4243388" cy="2514600"/>
          </a:xfrm>
        </p:spPr>
      </p:pic>
      <p:pic>
        <p:nvPicPr>
          <p:cNvPr id="10" name="Picture 9" descr="Rplot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62400"/>
            <a:ext cx="4133557" cy="2351695"/>
          </a:xfrm>
          <a:prstGeom prst="rect">
            <a:avLst/>
          </a:prstGeom>
        </p:spPr>
      </p:pic>
      <p:pic>
        <p:nvPicPr>
          <p:cNvPr id="11" name="Picture 10" descr="Rplot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22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5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III: Interest Rate by Month</a:t>
            </a:r>
            <a:endParaRPr lang="en-US" sz="2800" dirty="0"/>
          </a:p>
        </p:txBody>
      </p:sp>
      <p:pic>
        <p:nvPicPr>
          <p:cNvPr id="5" name="Content Placeholder 4" descr="Rplot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>
            <a:fillRect/>
          </a:stretch>
        </p:blipFill>
        <p:spPr>
          <a:xfrm>
            <a:off x="1371600" y="1600200"/>
            <a:ext cx="6324600" cy="37479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IV: Interest Rate by State</a:t>
            </a:r>
            <a:endParaRPr lang="en-US" dirty="0"/>
          </a:p>
        </p:txBody>
      </p:sp>
      <p:pic>
        <p:nvPicPr>
          <p:cNvPr id="5" name="Content Placeholder 4" descr="Rplot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84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unavailable information for North Dakota, as the state hasn’t legalized P2P.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IV: Default Rate by State</a:t>
            </a:r>
            <a:endParaRPr lang="en-US" dirty="0"/>
          </a:p>
        </p:txBody>
      </p:sp>
      <p:pic>
        <p:nvPicPr>
          <p:cNvPr id="5" name="Content Placeholder 4" descr="Rplot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>
            <a:fillRect/>
          </a:stretch>
        </p:blipFill>
        <p:spPr>
          <a:xfrm>
            <a:off x="457200" y="1676400"/>
            <a:ext cx="8686800" cy="45607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84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unavailable information for North Dakota, as the state hasn’t legalized P2P.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3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36383</TotalTime>
  <Words>440</Words>
  <Application>Microsoft Macintosh PowerPoint</Application>
  <PresentationFormat>On-screen Show (4:3)</PresentationFormat>
  <Paragraphs>74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PowerPoint Presentation</vt:lpstr>
      <vt:lpstr>PowerPoint Presentation</vt:lpstr>
      <vt:lpstr>Introduction</vt:lpstr>
      <vt:lpstr>Data and Methodology</vt:lpstr>
      <vt:lpstr>Analysis I: Interest Rate VS. Number of Loans</vt:lpstr>
      <vt:lpstr>Analysis II: Loan composition breakdown</vt:lpstr>
      <vt:lpstr>Analysis III: Interest Rate by Month</vt:lpstr>
      <vt:lpstr>Analysis IV: Interest Rate by State</vt:lpstr>
      <vt:lpstr>Analysis IV: Default Rate by State</vt:lpstr>
      <vt:lpstr>Analysis </vt:lpstr>
      <vt:lpstr>Analysis V:  Default Rate vs. Interest Rate</vt:lpstr>
      <vt:lpstr>Analysis VI: Expected Loss Preview</vt:lpstr>
      <vt:lpstr>Conclusions and Suggestions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NYU User</dc:creator>
  <cp:lastModifiedBy>Linlin Cheng</cp:lastModifiedBy>
  <cp:revision>152</cp:revision>
  <cp:lastPrinted>2016-05-10T18:36:13Z</cp:lastPrinted>
  <dcterms:created xsi:type="dcterms:W3CDTF">2014-03-27T20:41:56Z</dcterms:created>
  <dcterms:modified xsi:type="dcterms:W3CDTF">2016-07-18T03:57:48Z</dcterms:modified>
</cp:coreProperties>
</file>