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191F95F-CF21-46B9-8416-2B9A091AE5FA}">
  <a:tblStyle styleId="{7191F95F-CF21-46B9-8416-2B9A091AE5F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“Extreme selfishness, with a grandiose view of one's own talents and a craving for admiration. ”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Narcissism.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Def. 2 (2015). In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Oxford English dictionary online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(3rd ed.))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jpg"/><Relationship Id="rId4" Type="http://schemas.openxmlformats.org/officeDocument/2006/relationships/hyperlink" Target="http://www.telegraph.co.uk/women/mother-tongue/familyadvice/9831917/Baby-perfume-The-idea-stinks.html.  " TargetMode="External"/><Relationship Id="rId5" Type="http://schemas.openxmlformats.org/officeDocument/2006/relationships/image" Target="../media/image06.jpg"/><Relationship Id="rId6" Type="http://schemas.openxmlformats.org/officeDocument/2006/relationships/hyperlink" Target="http://www.monikahoyt.com/narcissis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abc.net.au/radionational/programs/allinthemind/young-people-today-are-more-narcissistic-than-ever/54572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by_2464393b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99" y="2335924"/>
            <a:ext cx="2524224" cy="15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88050" y="574975"/>
            <a:ext cx="8967900" cy="144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What Can Baby Names Tell Us About Our Narcissism Epidemic?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498450" y="4378525"/>
            <a:ext cx="2377200" cy="4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Emma(Jielei) Zhu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871500" y="3833275"/>
            <a:ext cx="2648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700"/>
              <a:t>Figure 1:</a:t>
            </a:r>
            <a:r>
              <a:rPr lang="en" sz="700"/>
              <a:t> [Baby face] Getty Images. Retrived from </a:t>
            </a:r>
            <a:r>
              <a:rPr i="1" lang="en" sz="700" u="sng">
                <a:solidFill>
                  <a:schemeClr val="hlink"/>
                </a:solidFill>
                <a:hlinkClick r:id="rId4"/>
              </a:rPr>
              <a:t>The Telegraph</a:t>
            </a:r>
          </a:p>
        </p:txBody>
      </p:sp>
      <p:pic>
        <p:nvPicPr>
          <p:cNvPr descr="narcissism.jp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349" y="2100475"/>
            <a:ext cx="1680375" cy="206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flipH="1" rot="10800000">
            <a:off x="3622550" y="3168500"/>
            <a:ext cx="2102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" name="Shape 60"/>
          <p:cNvSpPr txBox="1"/>
          <p:nvPr/>
        </p:nvSpPr>
        <p:spPr>
          <a:xfrm>
            <a:off x="4147950" y="2734599"/>
            <a:ext cx="10782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037062" y="4124125"/>
            <a:ext cx="1680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700"/>
              <a:t>Figure 2:</a:t>
            </a:r>
            <a:r>
              <a:rPr lang="en" sz="700"/>
              <a:t> Retrived from </a:t>
            </a:r>
            <a:r>
              <a:rPr i="1" lang="en" sz="700" u="sng">
                <a:solidFill>
                  <a:schemeClr val="hlink"/>
                </a:solidFill>
                <a:hlinkClick r:id="rId6"/>
              </a:rPr>
              <a:t>Monika Hoyt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_per_name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792025" y="118335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792800" y="244455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046425" y="1310550"/>
            <a:ext cx="3051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13" idx="6"/>
          </p:cNvCxnSpPr>
          <p:nvPr/>
        </p:nvCxnSpPr>
        <p:spPr>
          <a:xfrm>
            <a:off x="7047200" y="2571750"/>
            <a:ext cx="10602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7" idx="0"/>
          </p:cNvCxnSpPr>
          <p:nvPr/>
        </p:nvCxnSpPr>
        <p:spPr>
          <a:xfrm flipH="1" rot="10800000">
            <a:off x="8033925" y="1310700"/>
            <a:ext cx="48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7" idx="2"/>
          </p:cNvCxnSpPr>
          <p:nvPr/>
        </p:nvCxnSpPr>
        <p:spPr>
          <a:xfrm>
            <a:off x="8033925" y="2139300"/>
            <a:ext cx="4800" cy="43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7" name="Shape 117"/>
          <p:cNvSpPr txBox="1"/>
          <p:nvPr/>
        </p:nvSpPr>
        <p:spPr>
          <a:xfrm>
            <a:off x="7065675" y="1767900"/>
            <a:ext cx="193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Decreased by 48.2%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requent_name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952500" y="86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3619500"/>
                <a:gridCol w="3619500"/>
              </a:tblGrid>
              <a:tr h="7056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Examples of Rare</a:t>
                      </a:r>
                      <a:r>
                        <a:rPr lang="en" sz="1800"/>
                        <a:t> Names</a:t>
                      </a:r>
                    </a:p>
                  </a:txBody>
                  <a:tcPr marT="91425" marB="91425" marR="91425" marL="91425"/>
                </a:tc>
                <a:tc hMerge="1"/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Noelli   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Treyor    </a:t>
                      </a: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Adeleine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Marga     </a:t>
                      </a: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Leiann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Keslie    </a:t>
                      </a: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Nikkolaus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Kahmyah 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Benet 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Kimmika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b="1" lang="en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642975"/>
            <a:ext cx="8520600" cy="4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2: Are parents giving their babies </a:t>
            </a:r>
            <a:r>
              <a:rPr b="1" lang="en"/>
              <a:t>long names</a:t>
            </a:r>
            <a:r>
              <a:rPr lang="en"/>
              <a:t>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_length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90500"/>
            <a:ext cx="5915025" cy="400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Shape 141"/>
          <p:cNvGraphicFramePr/>
          <p:nvPr/>
        </p:nvGraphicFramePr>
        <p:xfrm>
          <a:off x="524787" y="4259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</a:tblGrid>
              <a:tr h="538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Ashlley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Ashleah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b="1" lang="en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719175"/>
            <a:ext cx="8520600" cy="4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2: Are parents giving their babies </a:t>
            </a:r>
            <a:r>
              <a:rPr b="1" lang="en">
                <a:solidFill>
                  <a:srgbClr val="CCCCCC"/>
                </a:solidFill>
              </a:rPr>
              <a:t>long names</a:t>
            </a:r>
            <a:r>
              <a:rPr lang="en">
                <a:solidFill>
                  <a:srgbClr val="CCCCCC"/>
                </a:solidFill>
              </a:rPr>
              <a:t>? (no)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2285875"/>
            <a:ext cx="8520600" cy="4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3: Are parents giving their babies </a:t>
            </a:r>
            <a:r>
              <a:rPr b="1" lang="en"/>
              <a:t>names from the opposite gender? 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_neutral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Conclusion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22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narcissism epidemic may be influenced by our parents giving us individualistic names, which are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unique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usually associated with the opposite gender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hat </a:t>
            </a:r>
            <a:r>
              <a:rPr lang="en"/>
              <a:t>might have led us</a:t>
            </a:r>
            <a:r>
              <a:rPr lang="en"/>
              <a:t> to experience unfounded individualism and self-worth and eventually to narcissism.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1F4F5"/>
                </a:highlight>
              </a:rPr>
              <a:t>L. M. (2014, May 16). Research says young people today are more narcissistic than ever. Retrieved July 18, 2016, from </a:t>
            </a:r>
            <a:r>
              <a:rPr lang="en" sz="1200" u="sng">
                <a:solidFill>
                  <a:schemeClr val="hlink"/>
                </a:solidFill>
                <a:highlight>
                  <a:srgbClr val="F1F4F5"/>
                </a:highlight>
                <a:hlinkClick r:id="rId3"/>
              </a:rPr>
              <a:t>http://www.abc.net.au/radionational/programs/allinthemind/young-people-today-are-more-narcissistic-than-ever/5457236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1F4F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Narcissism?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81450" y="1636375"/>
            <a:ext cx="8381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"My greatest pain in life is that I will never be able to see myself perform live."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					 									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––Kanye West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“People love me. And you know what, I have been very successful. Everybody loves me.”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							 							 ––Donald Trump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is Narcissism Epidemic?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3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According to a study conducted on 15,000 college students</a:t>
            </a:r>
            <a:r>
              <a:rPr baseline="30000" lang="en"/>
              <a:t>1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narcissism scores were significantly higher in 2000s than in 1980s.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82% of surveyed high school and college students in 2013 reported “being very well off financially” was an important life goal, whereas in the early 70’s, only 45% said so. Scientists termed this an indicator of materialism, which is correlated with narcissism.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744800"/>
            <a:ext cx="8520600" cy="11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Are there trends in baby names that might explain the rise in narcissism for the past decades?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About the Datasets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92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Two</a:t>
            </a:r>
            <a:r>
              <a:rPr lang="en"/>
              <a:t> baby name files were downloaded from Kaggle.com (originally from Data.gov)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b="1" lang="en"/>
              <a:t>“Baby names across U.S.”</a:t>
            </a:r>
            <a:r>
              <a:rPr lang="en"/>
              <a:t>: 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Attributes: Name, Year(1914-2014), Gender, Count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Observations: ~200k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b="1" lang="en"/>
              <a:t>“Baby names ordered by state”</a:t>
            </a:r>
            <a:r>
              <a:rPr lang="en"/>
              <a:t>: 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Attributes: Name, Year(1914-2014), Gender, State, Count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Observations: ~600k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(Note: for privacy reasons, all names that occurred less than 5 times were excluded from baby name files)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/>
              <a:t>Yearly population change(1914-2014) downloaded from Census.gov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1: Are parents giving their babies </a:t>
            </a:r>
            <a:r>
              <a:rPr b="1" lang="en"/>
              <a:t>unique names</a:t>
            </a:r>
            <a:r>
              <a:rPr lang="en"/>
              <a:t>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que_baby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49875" y="2219700"/>
            <a:ext cx="8244300" cy="606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</a:rPr>
              <a:t>Could the increase in names due to increase in population?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_against_population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