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7" r:id="rId8"/>
    <p:sldId id="264" r:id="rId9"/>
    <p:sldId id="265" r:id="rId10"/>
    <p:sldId id="266" r:id="rId11"/>
    <p:sldId id="261" r:id="rId12"/>
    <p:sldId id="269" r:id="rId13"/>
    <p:sldId id="282" r:id="rId14"/>
    <p:sldId id="271" r:id="rId15"/>
    <p:sldId id="270" r:id="rId16"/>
    <p:sldId id="272" r:id="rId17"/>
    <p:sldId id="260" r:id="rId18"/>
    <p:sldId id="274" r:id="rId19"/>
    <p:sldId id="273" r:id="rId20"/>
    <p:sldId id="275" r:id="rId21"/>
    <p:sldId id="278" r:id="rId22"/>
    <p:sldId id="277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3" y="-2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397A-1CC9-4555-A355-C6EE7888E517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9180-DDF4-4798-AAC0-70DC99505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gatour.com/sta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A Good Walk Ruined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Analysis of Golf Success Measures and Statistics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Nine: Optimal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After Box-Cox Transform and Stepwise Regression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981200"/>
            <a:ext cx="540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AIC yields:  </a:t>
            </a:r>
            <a:r>
              <a:rPr lang="en-US" dirty="0" err="1" smtClean="0"/>
              <a:t>gir</a:t>
            </a:r>
            <a:r>
              <a:rPr lang="en-US" dirty="0" smtClean="0"/>
              <a:t> + </a:t>
            </a:r>
            <a:r>
              <a:rPr lang="en-US" dirty="0" err="1" smtClean="0"/>
              <a:t>ppr</a:t>
            </a:r>
            <a:r>
              <a:rPr lang="en-US" dirty="0" smtClean="0"/>
              <a:t> + </a:t>
            </a:r>
            <a:r>
              <a:rPr lang="en-US" dirty="0" err="1" smtClean="0"/>
              <a:t>drd</a:t>
            </a:r>
            <a:r>
              <a:rPr lang="en-US" dirty="0" smtClean="0"/>
              <a:t> + </a:t>
            </a:r>
            <a:r>
              <a:rPr lang="en-US" dirty="0" err="1" smtClean="0"/>
              <a:t>pthatg</a:t>
            </a:r>
            <a:r>
              <a:rPr lang="en-US" dirty="0" smtClean="0"/>
              <a:t> + </a:t>
            </a:r>
            <a:r>
              <a:rPr lang="en-US" dirty="0" err="1" smtClean="0"/>
              <a:t>dra</a:t>
            </a:r>
            <a:r>
              <a:rPr lang="en-US" dirty="0" smtClean="0"/>
              <a:t> + </a:t>
            </a:r>
            <a:r>
              <a:rPr lang="en-US" dirty="0" err="1" smtClean="0"/>
              <a:t>pmd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6558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IC yields:  </a:t>
            </a:r>
            <a:r>
              <a:rPr lang="en-US" dirty="0" err="1" smtClean="0"/>
              <a:t>gir</a:t>
            </a:r>
            <a:r>
              <a:rPr lang="en-US" dirty="0" smtClean="0"/>
              <a:t> + </a:t>
            </a:r>
            <a:r>
              <a:rPr lang="en-US" dirty="0" err="1" smtClean="0"/>
              <a:t>ppr</a:t>
            </a:r>
            <a:r>
              <a:rPr lang="en-US" dirty="0" smtClean="0"/>
              <a:t> + </a:t>
            </a:r>
            <a:r>
              <a:rPr lang="en-US" dirty="0" err="1" smtClean="0"/>
              <a:t>drd</a:t>
            </a:r>
            <a:r>
              <a:rPr lang="en-US" dirty="0" smtClean="0"/>
              <a:t> + </a:t>
            </a:r>
            <a:r>
              <a:rPr lang="en-US" dirty="0" err="1" smtClean="0"/>
              <a:t>pthatg</a:t>
            </a:r>
            <a:endParaRPr lang="en-US" dirty="0" smtClean="0"/>
          </a:p>
          <a:p>
            <a:r>
              <a:rPr lang="en-US" dirty="0" smtClean="0"/>
              <a:t>Choose this for its simplicity and lack of overlap of variables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3276600"/>
          <a:ext cx="4572001" cy="1457810"/>
        </p:xfrm>
        <a:graphic>
          <a:graphicData uri="http://schemas.openxmlformats.org/drawingml/2006/table">
            <a:tbl>
              <a:tblPr/>
              <a:tblGrid>
                <a:gridCol w="957771"/>
                <a:gridCol w="795131"/>
                <a:gridCol w="795131"/>
                <a:gridCol w="271067"/>
                <a:gridCol w="975842"/>
                <a:gridCol w="777059"/>
              </a:tblGrid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Coefficient*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R-Squared: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51.927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6.27E-05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R-Sq: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0.5562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1.45E-06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&lt;2.2E-16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pthatg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-0.093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0.00745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-4.302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4.01E-14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5105400"/>
          <a:ext cx="2590800" cy="654369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1860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VIF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pthatg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ppr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134" y="3200400"/>
            <a:ext cx="3326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Conclusions</a:t>
            </a:r>
          </a:p>
          <a:p>
            <a:r>
              <a:rPr lang="en-US" dirty="0" smtClean="0"/>
              <a:t>All variables should be included</a:t>
            </a:r>
          </a:p>
          <a:p>
            <a:endParaRPr lang="en-US" dirty="0"/>
          </a:p>
          <a:p>
            <a:r>
              <a:rPr lang="en-US" dirty="0" smtClean="0"/>
              <a:t>VIF no longer an issue</a:t>
            </a:r>
          </a:p>
          <a:p>
            <a:endParaRPr lang="en-US" dirty="0"/>
          </a:p>
          <a:p>
            <a:r>
              <a:rPr lang="en-US" dirty="0" smtClean="0"/>
              <a:t>Model appears to meet assumptions</a:t>
            </a:r>
          </a:p>
          <a:p>
            <a:endParaRPr lang="en-US" dirty="0"/>
          </a:p>
          <a:p>
            <a:r>
              <a:rPr lang="en-US" dirty="0" smtClean="0"/>
              <a:t>R-Squared of 0.5562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Practice Range: Collecting the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4130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Nine: Traditional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2258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Nine: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Statistics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4038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Hole: Time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Nine: Strokes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Strokes Gained: </a:t>
            </a:r>
            <a:r>
              <a:rPr lang="en-US" dirty="0" smtClean="0"/>
              <a:t>Statistic describing how well a golfer did compared to the “baseline” from a specific distance and lie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Golf player takes 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shot from 400 yards out in fairway to 100 yards out in the rough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191000"/>
          <a:ext cx="8686802" cy="1712292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2667000"/>
                <a:gridCol w="1524002"/>
                <a:gridCol w="1828800"/>
              </a:tblGrid>
              <a:tr h="42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Baseline Strokes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Hole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Shots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Fairway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8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Rough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Strokes Gained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89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Difference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Nine: What To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52310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Fedex</a:t>
            </a:r>
            <a:r>
              <a:rPr lang="en-US" dirty="0" smtClean="0"/>
              <a:t> Cup points on:</a:t>
            </a:r>
          </a:p>
          <a:p>
            <a:endParaRPr lang="en-US" dirty="0"/>
          </a:p>
          <a:p>
            <a:r>
              <a:rPr lang="en-US" dirty="0" err="1" smtClean="0"/>
              <a:t>sg_ott</a:t>
            </a:r>
            <a:r>
              <a:rPr lang="en-US" dirty="0" smtClean="0"/>
              <a:t> – Shots Gained Off the Tee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g_aptg</a:t>
            </a:r>
            <a:r>
              <a:rPr lang="en-US" dirty="0" smtClean="0"/>
              <a:t> – Shots Gained Approaching the Green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g_artg</a:t>
            </a:r>
            <a:r>
              <a:rPr lang="en-US" dirty="0" smtClean="0"/>
              <a:t> – Shots Gained Around the Green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g_putt</a:t>
            </a:r>
            <a:r>
              <a:rPr lang="en-US" dirty="0" smtClean="0"/>
              <a:t> – Shots Gained Putting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Nine: SG Optimal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After Box-Cox Transform and Stepwise Regression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981200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reveals that all variables should be used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2667000"/>
          <a:ext cx="4572001" cy="1457810"/>
        </p:xfrm>
        <a:graphic>
          <a:graphicData uri="http://schemas.openxmlformats.org/drawingml/2006/table">
            <a:tbl>
              <a:tblPr/>
              <a:tblGrid>
                <a:gridCol w="957771"/>
                <a:gridCol w="795131"/>
                <a:gridCol w="795131"/>
                <a:gridCol w="271067"/>
                <a:gridCol w="975842"/>
                <a:gridCol w="777059"/>
              </a:tblGrid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Coefficient*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R-Squared: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15.2045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R-Sq: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0.7047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sg_ott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&lt;2.2E-16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sg_aptg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4.117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sg_artg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1.97E-10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sg_putt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4.268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4572000"/>
          <a:ext cx="2590800" cy="654369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1860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VIF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sg_ott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sg_aptg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sg_artg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sg_putt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134" y="2590800"/>
            <a:ext cx="3326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Conclusions</a:t>
            </a:r>
          </a:p>
          <a:p>
            <a:r>
              <a:rPr lang="en-US" dirty="0" smtClean="0"/>
              <a:t>All variables should be included</a:t>
            </a:r>
          </a:p>
          <a:p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r>
              <a:rPr lang="en-US" dirty="0" smtClean="0"/>
              <a:t> not an issue</a:t>
            </a:r>
          </a:p>
          <a:p>
            <a:endParaRPr lang="en-US" dirty="0"/>
          </a:p>
          <a:p>
            <a:r>
              <a:rPr lang="en-US" dirty="0" smtClean="0"/>
              <a:t>All variables meet assumptions independently</a:t>
            </a:r>
          </a:p>
          <a:p>
            <a:endParaRPr lang="en-US" dirty="0"/>
          </a:p>
          <a:p>
            <a:r>
              <a:rPr lang="en-US" dirty="0" smtClean="0"/>
              <a:t>R-Squared of 0.7047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Nine: Leverage Issue</a:t>
            </a:r>
            <a:endParaRPr lang="en-US" dirty="0"/>
          </a:p>
        </p:txBody>
      </p:sp>
      <p:pic>
        <p:nvPicPr>
          <p:cNvPr id="27650" name="Picture 2" descr="C:\Users\towns\Documents\R\sg_levera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805" y="1447800"/>
            <a:ext cx="4226391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Nine: 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1752600"/>
          </a:xfrm>
        </p:spPr>
        <p:txBody>
          <a:bodyPr/>
          <a:lstStyle/>
          <a:p>
            <a:r>
              <a:rPr lang="en-US" b="1" dirty="0" smtClean="0"/>
              <a:t>R-Squared:</a:t>
            </a:r>
            <a:r>
              <a:rPr lang="en-US" dirty="0" smtClean="0"/>
              <a:t> Strokes Gained Model R-Squared of 0.7047 beats Traditional Model R-Squared of 0.5562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657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AIC/BIC Confirm: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AIC and BIC both confirm the Strokes Gained Model is better fit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Practice Range: Collecting the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4130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Nine: Traditional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2258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Nine: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4038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Hole: Time For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Hole: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Can we use model to predict?</a:t>
            </a:r>
          </a:p>
          <a:p>
            <a:pPr>
              <a:buNone/>
            </a:pPr>
            <a:r>
              <a:rPr lang="en-US" dirty="0" smtClean="0"/>
              <a:t>	- Strokes Gained Issue: Derived statistic, requires knowledge of past performance and accurate measurement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Strokes Gained Issue: Was not computed before 2002, altered statistic before 2004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Traditional Model Issue: Not as accurate!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Hole: Tiger Woods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would Tiger of old fare today?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124200"/>
            <a:ext cx="382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Tiger of 2004, using traditional statistics and traditional stats model.</a:t>
            </a:r>
          </a:p>
          <a:p>
            <a:endParaRPr lang="en-US" dirty="0"/>
          </a:p>
          <a:p>
            <a:r>
              <a:rPr lang="en-US" dirty="0" smtClean="0"/>
              <a:t>Tiger would have fared well, but would have fallen behind Jason Day and Dustin Johnson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2819400"/>
          <a:ext cx="3060700" cy="2900680"/>
        </p:xfrm>
        <a:graphic>
          <a:graphicData uri="http://schemas.openxmlformats.org/drawingml/2006/table">
            <a:tbl>
              <a:tblPr/>
              <a:tblGrid>
                <a:gridCol w="1104900"/>
                <a:gridCol w="977900"/>
                <a:gridCol w="977900"/>
              </a:tblGrid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Player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Fedex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Cup Rank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Fitted Values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 Day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26.62197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24.39598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 Johnson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26.52216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23.84958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Upper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23.36207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23.36207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Fit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22.37369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22.37369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Phil Mickelson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22.32562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22.23771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Lower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21.38531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21.38531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 Spieth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24.0911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21.37981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Rickie Fowler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20.07347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20.93607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Brooks Koepka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21.46204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20.48021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Adam Scott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24.44998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20.21326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Henrik Stenson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21.65203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20.15537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Charl Schwartzel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20.3012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19.66504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Hideki Matsuyama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21.2478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19.4972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Brandt Snedeker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22.42809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19.13311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Matt Kuchar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21.46696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19.10473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r>
              <a:rPr lang="en-US" dirty="0" smtClean="0"/>
              <a:t>Practice Range: Collecting the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4130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Nine: Traditional Statistics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2258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Nine: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Statistics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4038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Hole: Time For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Hole: Tiger Woods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Comparing Tiger on Strokes Gained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3300" y="2738120"/>
          <a:ext cx="2882900" cy="2900680"/>
        </p:xfrm>
        <a:graphic>
          <a:graphicData uri="http://schemas.openxmlformats.org/drawingml/2006/table">
            <a:tbl>
              <a:tblPr/>
              <a:tblGrid>
                <a:gridCol w="1092200"/>
                <a:gridCol w="977900"/>
                <a:gridCol w="812800"/>
              </a:tblGrid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Player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Fedex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Cup Rank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Fitted Values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Upper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26.41355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26.41355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Fitted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25.37609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25.37609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 Day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26.621968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24.844669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Lower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24.33862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24.33862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 Johnson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26.522162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23.659951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Adam Scott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24.44998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23.413616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Phil Mickelson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22.32562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23.112582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Rory McIlroy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19.38861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22.943232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 Spieth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24.091096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22.910484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Rickie Fowler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20.07347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22.425606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Matt Kuchar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21.46696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21.994139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Brooks Koepka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21.462038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21.544921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Justin Rose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18.433134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21.421732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Charl Schwartzel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20.301198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21.352246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Henrik Stenson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21.652029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21.112395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3124200"/>
            <a:ext cx="382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Tiger of 2004, using Strokes Gained statistics and model</a:t>
            </a:r>
          </a:p>
          <a:p>
            <a:endParaRPr lang="en-US" dirty="0"/>
          </a:p>
          <a:p>
            <a:r>
              <a:rPr lang="en-US" dirty="0" smtClean="0"/>
              <a:t>We might have expected Tiger of old to perform well beyond the field.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Hole: Ben </a:t>
            </a:r>
            <a:r>
              <a:rPr lang="en-US" dirty="0" err="1" smtClean="0"/>
              <a:t>Townson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would I fare today?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2819400"/>
          <a:ext cx="3060700" cy="2900680"/>
        </p:xfrm>
        <a:graphic>
          <a:graphicData uri="http://schemas.openxmlformats.org/drawingml/2006/table">
            <a:tbl>
              <a:tblPr/>
              <a:tblGrid>
                <a:gridCol w="1104900"/>
                <a:gridCol w="977900"/>
                <a:gridCol w="977900"/>
              </a:tblGrid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Player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Fedex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Cup Rank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Fitted Values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 Day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26.62197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24.39598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 Johnson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26.52216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23.84958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Upper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23.36207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23.36207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Fit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22.37369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22.37369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Phil Mickelson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22.32562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22.23771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Tiger - Lower Conf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21.38531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21.38531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 Spieth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24.0911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21.37981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Rickie Fowler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20.07347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20.93607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Brooks Koepka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21.46204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20.48021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Adam Scott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24.44998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20.21326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Henrik Stenson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21.65203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20.15537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Charl Schwartzel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20.3012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19.66504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Hideki Matsuyama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21.2478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19.4972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Brandt Snedeker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22.42809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19.13311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Matt Kuchar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21.46696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19.10473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3886200"/>
          <a:ext cx="3060700" cy="723900"/>
        </p:xfrm>
        <a:graphic>
          <a:graphicData uri="http://schemas.openxmlformats.org/drawingml/2006/table">
            <a:tbl>
              <a:tblPr/>
              <a:tblGrid>
                <a:gridCol w="1104900"/>
                <a:gridCol w="977900"/>
                <a:gridCol w="9779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Player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Fedex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Cup Rank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Fitted Values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 - Upper Conf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-29.16589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-29.16589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 - Fit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-37.7505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-37.7505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 - Lower Conf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-46.33512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-46.33512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3429000" y="4648200"/>
            <a:ext cx="2667000" cy="2057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361" y="3048000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1989" y="473606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Unless…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Plots – Std Model</a:t>
            </a:r>
            <a:endParaRPr lang="en-US" dirty="0"/>
          </a:p>
        </p:txBody>
      </p:sp>
      <p:pic>
        <p:nvPicPr>
          <p:cNvPr id="36871" name="Picture 7" descr="C:\Users\towns\Documents\R\st_red_bc_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84" y="883920"/>
            <a:ext cx="2732416" cy="2926080"/>
          </a:xfrm>
          <a:prstGeom prst="rect">
            <a:avLst/>
          </a:prstGeom>
          <a:noFill/>
        </p:spPr>
      </p:pic>
      <p:pic>
        <p:nvPicPr>
          <p:cNvPr id="36872" name="Picture 8" descr="C:\Users\towns\Documents\R\st_red_bc_q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84" y="3855720"/>
            <a:ext cx="2732416" cy="2926080"/>
          </a:xfrm>
          <a:prstGeom prst="rect">
            <a:avLst/>
          </a:prstGeom>
          <a:noFill/>
        </p:spPr>
      </p:pic>
      <p:pic>
        <p:nvPicPr>
          <p:cNvPr id="36873" name="Picture 9" descr="C:\Users\towns\Documents\R\sc_red_bc_scLo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8784" y="883920"/>
            <a:ext cx="2732416" cy="2926080"/>
          </a:xfrm>
          <a:prstGeom prst="rect">
            <a:avLst/>
          </a:prstGeom>
          <a:noFill/>
        </p:spPr>
      </p:pic>
      <p:pic>
        <p:nvPicPr>
          <p:cNvPr id="36874" name="Picture 10" descr="C:\Users\towns\Documents\R\sc_red_bc_le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8784" y="3855720"/>
            <a:ext cx="2732416" cy="2926080"/>
          </a:xfrm>
          <a:prstGeom prst="rect">
            <a:avLst/>
          </a:prstGeom>
          <a:noFill/>
        </p:spPr>
      </p:pic>
      <p:pic>
        <p:nvPicPr>
          <p:cNvPr id="36875" name="Picture 11" descr="C:\Users\towns\Documents\R\st_red_bc_av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1752600"/>
            <a:ext cx="335280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Plots – SG Model</a:t>
            </a:r>
            <a:endParaRPr lang="en-US" dirty="0"/>
          </a:p>
        </p:txBody>
      </p:sp>
      <p:pic>
        <p:nvPicPr>
          <p:cNvPr id="37890" name="Picture 2" descr="C:\Users\towns\Documents\R\sg_red_bc_av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1" y="1752600"/>
            <a:ext cx="3352800" cy="3948113"/>
          </a:xfrm>
          <a:prstGeom prst="rect">
            <a:avLst/>
          </a:prstGeom>
          <a:noFill/>
        </p:spPr>
      </p:pic>
      <p:pic>
        <p:nvPicPr>
          <p:cNvPr id="37891" name="Picture 3" descr="C:\Users\towns\Documents\R\sg_sat_bc_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2732416" cy="2926080"/>
          </a:xfrm>
          <a:prstGeom prst="rect">
            <a:avLst/>
          </a:prstGeom>
          <a:noFill/>
        </p:spPr>
      </p:pic>
      <p:pic>
        <p:nvPicPr>
          <p:cNvPr id="37892" name="Picture 4" descr="C:\Users\towns\Documents\R\sg_red_bc_le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44158"/>
            <a:ext cx="2732416" cy="2926080"/>
          </a:xfrm>
          <a:prstGeom prst="rect">
            <a:avLst/>
          </a:prstGeom>
          <a:noFill/>
        </p:spPr>
      </p:pic>
      <p:pic>
        <p:nvPicPr>
          <p:cNvPr id="37893" name="Picture 5" descr="C:\Users\towns\Documents\R\sg_red_bc_scLo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838200"/>
            <a:ext cx="2732416" cy="2926080"/>
          </a:xfrm>
          <a:prstGeom prst="rect">
            <a:avLst/>
          </a:prstGeom>
          <a:noFill/>
        </p:spPr>
      </p:pic>
      <p:pic>
        <p:nvPicPr>
          <p:cNvPr id="37894" name="Picture 6" descr="C:\Users\towns\Documents\R\sg_red_bc_qq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810000"/>
            <a:ext cx="2732416" cy="2926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Practice Range: Collecting the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4130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Nine: Traditional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2258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Nine: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4038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Hole: Time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Practice Range: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Scraped from </a:t>
            </a:r>
            <a:r>
              <a:rPr lang="en-US" dirty="0" smtClean="0">
                <a:hlinkClick r:id="rId2"/>
              </a:rPr>
              <a:t>www.pgatour.com/stats</a:t>
            </a:r>
            <a:r>
              <a:rPr lang="en-US" dirty="0" smtClean="0"/>
              <a:t> using Beautiful Soup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50" y="2921000"/>
            <a:ext cx="5372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Practice Range: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Traditional Performance Statistics:</a:t>
            </a:r>
          </a:p>
          <a:p>
            <a:pPr lvl="1"/>
            <a:r>
              <a:rPr lang="en-US" dirty="0" smtClean="0"/>
              <a:t>Off the Tee</a:t>
            </a:r>
          </a:p>
          <a:p>
            <a:pPr lvl="1"/>
            <a:r>
              <a:rPr lang="en-US" dirty="0" smtClean="0"/>
              <a:t>Approaching the Green</a:t>
            </a:r>
          </a:p>
          <a:p>
            <a:pPr lvl="1"/>
            <a:r>
              <a:rPr lang="en-US" dirty="0" smtClean="0"/>
              <a:t>Around the Green</a:t>
            </a:r>
          </a:p>
          <a:p>
            <a:pPr lvl="1"/>
            <a:r>
              <a:rPr lang="en-US" dirty="0" smtClean="0"/>
              <a:t>Putting</a:t>
            </a:r>
          </a:p>
          <a:p>
            <a:r>
              <a:rPr lang="en-US" dirty="0" smtClean="0"/>
              <a:t>New Performance Statistics:</a:t>
            </a:r>
          </a:p>
          <a:p>
            <a:pPr lvl="1"/>
            <a:r>
              <a:rPr lang="en-US" dirty="0" smtClean="0"/>
              <a:t>Strokes Gained Off the Tee</a:t>
            </a:r>
          </a:p>
          <a:p>
            <a:pPr lvl="1"/>
            <a:r>
              <a:rPr lang="en-US" dirty="0" smtClean="0"/>
              <a:t>Strokes Gained Approaching the Green</a:t>
            </a:r>
          </a:p>
          <a:p>
            <a:pPr lvl="1"/>
            <a:r>
              <a:rPr lang="en-US" dirty="0" smtClean="0"/>
              <a:t>Strokes Gained Around the Green</a:t>
            </a:r>
          </a:p>
          <a:p>
            <a:pPr lvl="1"/>
            <a:r>
              <a:rPr lang="en-US" dirty="0" smtClean="0"/>
              <a:t>Strokes Gained Putting</a:t>
            </a:r>
          </a:p>
          <a:p>
            <a:r>
              <a:rPr lang="en-US" dirty="0" smtClean="0"/>
              <a:t>Success Metrics:</a:t>
            </a:r>
          </a:p>
          <a:p>
            <a:pPr lvl="1"/>
            <a:r>
              <a:rPr lang="en-US" dirty="0" smtClean="0"/>
              <a:t>Money Earned</a:t>
            </a:r>
          </a:p>
          <a:p>
            <a:pPr lvl="1"/>
            <a:r>
              <a:rPr lang="en-US" dirty="0" err="1" smtClean="0"/>
              <a:t>Fedex</a:t>
            </a:r>
            <a:r>
              <a:rPr lang="en-US" dirty="0" smtClean="0"/>
              <a:t> Cup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Practice Range: Collecting the Data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4130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Nine: Traditional Statistics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32258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Nine: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Statistics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4038600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Hole: Time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Nine: What To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First test: Multiple linear </a:t>
            </a:r>
            <a:r>
              <a:rPr lang="en-US" dirty="0"/>
              <a:t>r</a:t>
            </a:r>
            <a:r>
              <a:rPr lang="en-US" dirty="0" smtClean="0"/>
              <a:t>egression on traditional 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667000"/>
            <a:ext cx="54845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Fedex</a:t>
            </a:r>
            <a:r>
              <a:rPr lang="en-US" dirty="0" smtClean="0"/>
              <a:t> Cup points on:</a:t>
            </a:r>
          </a:p>
          <a:p>
            <a:endParaRPr lang="en-US" dirty="0"/>
          </a:p>
          <a:p>
            <a:r>
              <a:rPr lang="en-US" dirty="0" err="1" smtClean="0"/>
              <a:t>drd</a:t>
            </a:r>
            <a:r>
              <a:rPr lang="en-US" dirty="0" smtClean="0"/>
              <a:t> – Driving Distance</a:t>
            </a:r>
          </a:p>
          <a:p>
            <a:r>
              <a:rPr lang="en-US" dirty="0" err="1" smtClean="0"/>
              <a:t>dra</a:t>
            </a:r>
            <a:r>
              <a:rPr lang="en-US" dirty="0" smtClean="0"/>
              <a:t> – Driving Accuracy</a:t>
            </a:r>
          </a:p>
          <a:p>
            <a:r>
              <a:rPr lang="en-US" dirty="0" err="1" smtClean="0"/>
              <a:t>gir</a:t>
            </a:r>
            <a:r>
              <a:rPr lang="en-US" dirty="0" smtClean="0"/>
              <a:t> – Greens in Regulation</a:t>
            </a:r>
          </a:p>
          <a:p>
            <a:r>
              <a:rPr lang="en-US" dirty="0" err="1" smtClean="0"/>
              <a:t>ssv</a:t>
            </a:r>
            <a:r>
              <a:rPr lang="en-US" dirty="0" smtClean="0"/>
              <a:t> – Sand Saves</a:t>
            </a:r>
          </a:p>
          <a:p>
            <a:r>
              <a:rPr lang="en-US" dirty="0" err="1" smtClean="0"/>
              <a:t>scr</a:t>
            </a:r>
            <a:r>
              <a:rPr lang="en-US" dirty="0" smtClean="0"/>
              <a:t> – Scrambling</a:t>
            </a:r>
          </a:p>
          <a:p>
            <a:r>
              <a:rPr lang="en-US" dirty="0" err="1" smtClean="0"/>
              <a:t>pth</a:t>
            </a:r>
            <a:r>
              <a:rPr lang="en-US" dirty="0" smtClean="0"/>
              <a:t> – Proximity to Hole</a:t>
            </a:r>
          </a:p>
          <a:p>
            <a:r>
              <a:rPr lang="en-US" dirty="0" err="1" smtClean="0"/>
              <a:t>pthatg</a:t>
            </a:r>
            <a:r>
              <a:rPr lang="en-US" dirty="0" smtClean="0"/>
              <a:t> – Proximity to Hole from Around The Green</a:t>
            </a:r>
          </a:p>
          <a:p>
            <a:r>
              <a:rPr lang="en-US" dirty="0" err="1" smtClean="0"/>
              <a:t>pmd</a:t>
            </a:r>
            <a:r>
              <a:rPr lang="en-US" dirty="0" smtClean="0"/>
              <a:t> – Putts Made Distance</a:t>
            </a:r>
          </a:p>
          <a:p>
            <a:r>
              <a:rPr lang="en-US" dirty="0" err="1" smtClean="0"/>
              <a:t>ppr</a:t>
            </a:r>
            <a:r>
              <a:rPr lang="en-US" dirty="0" smtClean="0"/>
              <a:t> – Putts Per 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Nine: Predictive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Regress </a:t>
            </a:r>
            <a:r>
              <a:rPr lang="en-US" sz="3200" dirty="0" err="1" smtClean="0"/>
              <a:t>Fedex</a:t>
            </a:r>
            <a:r>
              <a:rPr lang="en-US" sz="3200" dirty="0" smtClean="0"/>
              <a:t> Cup Points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all*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2590800"/>
          <a:ext cx="4572001" cy="2666995"/>
        </p:xfrm>
        <a:graphic>
          <a:graphicData uri="http://schemas.openxmlformats.org/drawingml/2006/table">
            <a:tbl>
              <a:tblPr/>
              <a:tblGrid>
                <a:gridCol w="957771"/>
                <a:gridCol w="795131"/>
                <a:gridCol w="795131"/>
                <a:gridCol w="271067"/>
                <a:gridCol w="975842"/>
                <a:gridCol w="777059"/>
              </a:tblGrid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Coefficient*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R-Squared: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R-Sq: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1.43E-06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&lt;2.2E-16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3.54E-06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scr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-14.4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pth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pthatg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-16.6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2.00E-03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pmd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-332.7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6.00E-04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25146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Conclusions</a:t>
            </a:r>
          </a:p>
          <a:p>
            <a:r>
              <a:rPr lang="en-US" dirty="0" smtClean="0"/>
              <a:t>Lots of coefficients with p-values less than .05</a:t>
            </a:r>
          </a:p>
          <a:p>
            <a:endParaRPr lang="en-US" dirty="0"/>
          </a:p>
          <a:p>
            <a:r>
              <a:rPr lang="en-US" dirty="0" smtClean="0"/>
              <a:t>Reasonable R-Squared</a:t>
            </a:r>
          </a:p>
          <a:p>
            <a:endParaRPr lang="en-US" dirty="0"/>
          </a:p>
          <a:p>
            <a:r>
              <a:rPr lang="en-US" dirty="0" smtClean="0"/>
              <a:t>Perhaps just use highlighted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Nine: Reduced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Regress </a:t>
            </a:r>
            <a:r>
              <a:rPr lang="en-US" sz="3200" dirty="0" err="1" smtClean="0"/>
              <a:t>Fedex</a:t>
            </a:r>
            <a:r>
              <a:rPr lang="en-US" sz="3200" dirty="0" smtClean="0"/>
              <a:t> Cup Points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reduced variable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2590800"/>
          <a:ext cx="4572001" cy="1699647"/>
        </p:xfrm>
        <a:graphic>
          <a:graphicData uri="http://schemas.openxmlformats.org/drawingml/2006/table">
            <a:tbl>
              <a:tblPr/>
              <a:tblGrid>
                <a:gridCol w="957771"/>
                <a:gridCol w="795131"/>
                <a:gridCol w="795131"/>
                <a:gridCol w="271067"/>
                <a:gridCol w="975842"/>
                <a:gridCol w="777059"/>
              </a:tblGrid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Coefficient*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R-Squared: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0.4831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-31.9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R-Sq: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0.4695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3.05E-06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p-value: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&lt;2.2E-16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88.2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5.17E-14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pthatg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-16.6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.000456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-312.2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.000150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pmd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-25.9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.016766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25146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Conclusions</a:t>
            </a:r>
          </a:p>
          <a:p>
            <a:r>
              <a:rPr lang="en-US" dirty="0" smtClean="0"/>
              <a:t>All p-values are small, we can say this model is reasonable</a:t>
            </a:r>
          </a:p>
          <a:p>
            <a:endParaRPr lang="en-US" dirty="0"/>
          </a:p>
          <a:p>
            <a:r>
              <a:rPr lang="en-US" dirty="0" smtClean="0"/>
              <a:t>However, VIF is troublesome and we should be wary</a:t>
            </a:r>
          </a:p>
          <a:p>
            <a:endParaRPr lang="en-US" dirty="0"/>
          </a:p>
          <a:p>
            <a:r>
              <a:rPr lang="en-US" dirty="0" smtClean="0"/>
              <a:t>Further analysis reveals failure on assumptions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984431"/>
          <a:ext cx="3238500" cy="654369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605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VIF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drd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gir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pthatg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ppr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pmd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1124</Words>
  <Application>Microsoft Office PowerPoint</Application>
  <PresentationFormat>On-screen Show (4:3)</PresentationFormat>
  <Paragraphs>448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Good Walk Ruined</vt:lpstr>
      <vt:lpstr>Outline</vt:lpstr>
      <vt:lpstr>Outline</vt:lpstr>
      <vt:lpstr>Practice Range: The Data</vt:lpstr>
      <vt:lpstr>Practice Range: Categories</vt:lpstr>
      <vt:lpstr>Outline</vt:lpstr>
      <vt:lpstr>Front Nine: What To Test </vt:lpstr>
      <vt:lpstr>Front Nine: Predictive Model</vt:lpstr>
      <vt:lpstr>Front Nine: Reduced Model</vt:lpstr>
      <vt:lpstr>Front Nine: Optimal Model</vt:lpstr>
      <vt:lpstr>Outline</vt:lpstr>
      <vt:lpstr>Back Nine: Strokes Gained</vt:lpstr>
      <vt:lpstr>Back Nine: What To Test </vt:lpstr>
      <vt:lpstr>Back Nine: SG Optimal Model</vt:lpstr>
      <vt:lpstr>Back Nine: Leverage Issue</vt:lpstr>
      <vt:lpstr>Back Nine: Comparing Models</vt:lpstr>
      <vt:lpstr>Outline</vt:lpstr>
      <vt:lpstr>19th Hole: Prediction</vt:lpstr>
      <vt:lpstr>19th Hole: Tiger Woods</vt:lpstr>
      <vt:lpstr>19th Hole: Tiger Woods</vt:lpstr>
      <vt:lpstr>19th Hole: Ben Townson</vt:lpstr>
      <vt:lpstr>Slide 22</vt:lpstr>
      <vt:lpstr>Slide 23</vt:lpstr>
      <vt:lpstr>Assumptions Plots – Std Model</vt:lpstr>
      <vt:lpstr>Assumptions Plots – SG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for Show, Putt for Dough?</dc:title>
  <dc:creator>Ben Townson</dc:creator>
  <cp:lastModifiedBy>Ben Townson</cp:lastModifiedBy>
  <cp:revision>47</cp:revision>
  <dcterms:created xsi:type="dcterms:W3CDTF">2016-08-14T17:25:40Z</dcterms:created>
  <dcterms:modified xsi:type="dcterms:W3CDTF">2016-08-15T01:38:53Z</dcterms:modified>
</cp:coreProperties>
</file>