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58" r:id="rId5"/>
    <p:sldId id="272" r:id="rId6"/>
    <p:sldId id="259" r:id="rId7"/>
    <p:sldId id="26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lia#cite_note-nyt-buyout-3" TargetMode="External"/><Relationship Id="rId2" Type="http://schemas.openxmlformats.org/officeDocument/2006/relationships/hyperlink" Target="https://en.wikipedia.org/wiki/Zill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0"/>
            <a:ext cx="7543800" cy="1524000"/>
          </a:xfrm>
        </p:spPr>
        <p:txBody>
          <a:bodyPr/>
          <a:lstStyle/>
          <a:p>
            <a:r>
              <a:rPr lang="en-US" sz="8000" dirty="0" smtClean="0"/>
              <a:t>Scrapping Trulia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5943600"/>
            <a:ext cx="2514600" cy="533400"/>
          </a:xfrm>
        </p:spPr>
        <p:txBody>
          <a:bodyPr/>
          <a:lstStyle/>
          <a:p>
            <a:r>
              <a:rPr lang="en-US" dirty="0" err="1" smtClean="0"/>
              <a:t>Samriddhi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5181600"/>
            <a:ext cx="1447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031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686800" cy="6730622"/>
          </a:xfrm>
        </p:spPr>
      </p:pic>
    </p:spTree>
    <p:extLst>
      <p:ext uri="{BB962C8B-B14F-4D97-AF65-F5344CB8AC3E}">
        <p14:creationId xmlns:p14="http://schemas.microsoft.com/office/powerpoint/2010/main" val="34291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5771251" cy="586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2" y="235527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610600" cy="6477000"/>
          </a:xfrm>
        </p:spPr>
      </p:pic>
    </p:spTree>
    <p:extLst>
      <p:ext uri="{BB962C8B-B14F-4D97-AF65-F5344CB8AC3E}">
        <p14:creationId xmlns:p14="http://schemas.microsoft.com/office/powerpoint/2010/main" val="35996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08350"/>
            <a:ext cx="9067800" cy="6742723"/>
          </a:xfrm>
        </p:spPr>
      </p:pic>
    </p:spTree>
    <p:extLst>
      <p:ext uri="{BB962C8B-B14F-4D97-AF65-F5344CB8AC3E}">
        <p14:creationId xmlns:p14="http://schemas.microsoft.com/office/powerpoint/2010/main" val="34030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763000" cy="6477000"/>
          </a:xfrm>
        </p:spPr>
      </p:pic>
    </p:spTree>
    <p:extLst>
      <p:ext uri="{BB962C8B-B14F-4D97-AF65-F5344CB8AC3E}">
        <p14:creationId xmlns:p14="http://schemas.microsoft.com/office/powerpoint/2010/main" val="1413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350000" cy="4762500"/>
          </a:xfrm>
        </p:spPr>
      </p:pic>
    </p:spTree>
    <p:extLst>
      <p:ext uri="{BB962C8B-B14F-4D97-AF65-F5344CB8AC3E}">
        <p14:creationId xmlns:p14="http://schemas.microsoft.com/office/powerpoint/2010/main" val="20313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Expanding to other boroughs on New York</a:t>
            </a:r>
          </a:p>
          <a:p>
            <a:r>
              <a:rPr lang="en-US" sz="3200" dirty="0" smtClean="0"/>
              <a:t>Include more data from the website</a:t>
            </a:r>
          </a:p>
          <a:p>
            <a:r>
              <a:rPr lang="en-US" sz="3200" dirty="0" smtClean="0"/>
              <a:t>Add more Features to the map</a:t>
            </a:r>
          </a:p>
          <a:p>
            <a:r>
              <a:rPr lang="en-US" sz="3200" dirty="0" smtClean="0"/>
              <a:t>Add Pictures of the Apartments </a:t>
            </a:r>
          </a:p>
          <a:p>
            <a:r>
              <a:rPr lang="en-US" sz="3200" dirty="0" smtClean="0"/>
              <a:t>Built a regression model to estimate price based on different predictor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9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7315200" cy="4648200"/>
          </a:xfrm>
        </p:spPr>
      </p:pic>
    </p:spTree>
    <p:extLst>
      <p:ext uri="{BB962C8B-B14F-4D97-AF65-F5344CB8AC3E}">
        <p14:creationId xmlns:p14="http://schemas.microsoft.com/office/powerpoint/2010/main" val="24923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Trulia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0772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online </a:t>
            </a:r>
            <a:r>
              <a:rPr lang="en-US" sz="2800" dirty="0"/>
              <a:t>residential real estate site for home buyers, sellers, renters and real estate </a:t>
            </a:r>
            <a:r>
              <a:rPr lang="en-US" sz="2800" dirty="0" smtClean="0"/>
              <a:t>professionals</a:t>
            </a:r>
          </a:p>
          <a:p>
            <a:endParaRPr lang="en-US" sz="2800" dirty="0"/>
          </a:p>
          <a:p>
            <a:r>
              <a:rPr lang="en-US" sz="2800" dirty="0" smtClean="0"/>
              <a:t>It </a:t>
            </a:r>
            <a:r>
              <a:rPr lang="en-US" sz="2800" dirty="0"/>
              <a:t>lists properties for sale and rent as well as tools and information needed to be successful in the home search process.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/>
              <a:t>July 28, 2014, </a:t>
            </a:r>
            <a:r>
              <a:rPr lang="en-US" sz="2800" dirty="0">
                <a:hlinkClick r:id="rId2" tooltip="Zillow"/>
              </a:rPr>
              <a:t>Zillow</a:t>
            </a:r>
            <a:r>
              <a:rPr lang="en-US" sz="2800" dirty="0"/>
              <a:t> announced a deal to buy Trulia for $3.5 billion.</a:t>
            </a:r>
            <a:r>
              <a:rPr lang="en-US" sz="2800" baseline="30000" dirty="0">
                <a:hlinkClick r:id="rId3"/>
              </a:rPr>
              <a:t>[3]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93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 about NYC 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848600" cy="5105400"/>
          </a:xfrm>
        </p:spPr>
        <p:txBody>
          <a:bodyPr>
            <a:noAutofit/>
          </a:bodyPr>
          <a:lstStyle/>
          <a:p>
            <a:pPr fontAlgn="auto"/>
            <a:r>
              <a:rPr lang="en-US" sz="2000" b="1" dirty="0"/>
              <a:t>1)</a:t>
            </a:r>
            <a:r>
              <a:rPr lang="en-US" sz="2000" dirty="0"/>
              <a:t> Most NYC renters live in apartments that are subsidized in some way: 8.2 percent live in public housing, 8.4 percent in subsidized housing, and </a:t>
            </a:r>
            <a:r>
              <a:rPr lang="en-US" sz="2000" b="1" dirty="0"/>
              <a:t>45.4 percent</a:t>
            </a:r>
            <a:r>
              <a:rPr lang="en-US" sz="2000" dirty="0"/>
              <a:t> in units that are under rent stabilization or rent control</a:t>
            </a:r>
            <a:r>
              <a:rPr lang="en-US" sz="2000" dirty="0" smtClean="0"/>
              <a:t>.</a:t>
            </a:r>
          </a:p>
          <a:p>
            <a:pPr fontAlgn="auto"/>
            <a:endParaRPr lang="en-US" sz="2000" dirty="0"/>
          </a:p>
          <a:p>
            <a:pPr fontAlgn="auto"/>
            <a:r>
              <a:rPr lang="en-US" sz="2000" b="1" dirty="0"/>
              <a:t>2)</a:t>
            </a:r>
            <a:r>
              <a:rPr lang="en-US" sz="2000" dirty="0"/>
              <a:t> Median monthly rents increased from $999 in 2007 to $1,084 in 2011, a difference of 8.5 percent</a:t>
            </a:r>
            <a:r>
              <a:rPr lang="en-US" sz="2000" dirty="0" smtClean="0"/>
              <a:t>.</a:t>
            </a:r>
          </a:p>
          <a:p>
            <a:pPr fontAlgn="auto"/>
            <a:endParaRPr lang="en-US" sz="2000" dirty="0"/>
          </a:p>
          <a:p>
            <a:pPr fontAlgn="auto"/>
            <a:r>
              <a:rPr lang="en-US" sz="2000" b="1" dirty="0"/>
              <a:t>3)</a:t>
            </a:r>
            <a:r>
              <a:rPr lang="en-US" sz="2000" dirty="0"/>
              <a:t> Median gross rent (the base rent plus estimated utilities) rose 10 percent between 2005 and 2011, but median household income in New York City fell</a:t>
            </a:r>
            <a:r>
              <a:rPr lang="en-US" sz="2000" dirty="0" smtClean="0"/>
              <a:t>.</a:t>
            </a:r>
          </a:p>
          <a:p>
            <a:pPr fontAlgn="auto"/>
            <a:endParaRPr lang="en-US" sz="2000" dirty="0"/>
          </a:p>
          <a:p>
            <a:pPr fontAlgn="auto"/>
            <a:r>
              <a:rPr lang="en-US" sz="2000" b="1" dirty="0"/>
              <a:t>4)</a:t>
            </a:r>
            <a:r>
              <a:rPr lang="en-US" sz="2000" dirty="0"/>
              <a:t>  A severe rent burden is spending more than 50 percent of one's household income on rent, and </a:t>
            </a:r>
            <a:r>
              <a:rPr lang="en-US" sz="2000" b="1" dirty="0"/>
              <a:t>31 percent</a:t>
            </a:r>
            <a:r>
              <a:rPr lang="en-US" sz="2000" dirty="0"/>
              <a:t> of New Yorkers were severely rent burdened as of 2011 (compared to 27 percent in 2007).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Scrapping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001000" cy="3886200"/>
          </a:xfrm>
        </p:spPr>
      </p:pic>
    </p:spTree>
    <p:extLst>
      <p:ext uri="{BB962C8B-B14F-4D97-AF65-F5344CB8AC3E}">
        <p14:creationId xmlns:p14="http://schemas.microsoft.com/office/powerpoint/2010/main" val="23380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229600" cy="5638799"/>
          </a:xfrm>
        </p:spPr>
      </p:pic>
    </p:spTree>
    <p:extLst>
      <p:ext uri="{BB962C8B-B14F-4D97-AF65-F5344CB8AC3E}">
        <p14:creationId xmlns:p14="http://schemas.microsoft.com/office/powerpoint/2010/main" val="2687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pPr algn="ctr"/>
            <a:r>
              <a:rPr lang="en-US" dirty="0" smtClean="0"/>
              <a:t>School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2914650" cy="449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239982"/>
            <a:ext cx="5486400" cy="5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Crime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2914650" cy="366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88966"/>
            <a:ext cx="5439109" cy="43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-  2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Apartment Community Complex  -  Total = 86 </a:t>
            </a:r>
          </a:p>
          <a:p>
            <a:pPr lvl="1"/>
            <a:r>
              <a:rPr lang="en-US" dirty="0" smtClean="0"/>
              <a:t>Studio Apartments</a:t>
            </a:r>
          </a:p>
          <a:p>
            <a:pPr lvl="1"/>
            <a:r>
              <a:rPr lang="en-US" dirty="0" smtClean="0"/>
              <a:t>1 bed room Apartments</a:t>
            </a:r>
          </a:p>
          <a:p>
            <a:pPr lvl="1"/>
            <a:r>
              <a:rPr lang="en-US" dirty="0" smtClean="0"/>
              <a:t>2 bedroom Apartments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2. Individual Apartments/Condo/ Townhomes – Total = 6767</a:t>
            </a:r>
          </a:p>
          <a:p>
            <a:pPr lvl="1"/>
            <a:r>
              <a:rPr lang="en-US" dirty="0" smtClean="0"/>
              <a:t>1-7 bedroom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153400" cy="5911161"/>
          </a:xfrm>
        </p:spPr>
      </p:pic>
    </p:spTree>
    <p:extLst>
      <p:ext uri="{BB962C8B-B14F-4D97-AF65-F5344CB8AC3E}">
        <p14:creationId xmlns:p14="http://schemas.microsoft.com/office/powerpoint/2010/main" val="10812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139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Scrapping Trulia</vt:lpstr>
      <vt:lpstr>About Trulia</vt:lpstr>
      <vt:lpstr>Some Facts about NYC Rents</vt:lpstr>
      <vt:lpstr>Scrapping Project</vt:lpstr>
      <vt:lpstr>PowerPoint Presentation</vt:lpstr>
      <vt:lpstr>School Ratings</vt:lpstr>
      <vt:lpstr>Crime Info</vt:lpstr>
      <vt:lpstr>Data -  2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Demonstration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Scrapping Trulia</dc:title>
  <dc:creator>Samriddhi Shakya</dc:creator>
  <cp:lastModifiedBy>Samriddhi Shakya</cp:lastModifiedBy>
  <cp:revision>7</cp:revision>
  <dcterms:created xsi:type="dcterms:W3CDTF">2006-08-16T00:00:00Z</dcterms:created>
  <dcterms:modified xsi:type="dcterms:W3CDTF">2016-08-15T02:51:33Z</dcterms:modified>
</cp:coreProperties>
</file>