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67" r:id="rId4"/>
    <p:sldId id="258" r:id="rId5"/>
    <p:sldId id="259" r:id="rId6"/>
    <p:sldId id="261" r:id="rId7"/>
    <p:sldId id="263" r:id="rId8"/>
    <p:sldId id="262" r:id="rId9"/>
    <p:sldId id="264" r:id="rId10"/>
    <p:sldId id="260" r:id="rId11"/>
    <p:sldId id="265" r:id="rId12"/>
    <p:sldId id="269"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4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311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6212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82644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CFDA4-2FB1-4E91-87E9-5930BC7E1545}"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DCFDA4-2FB1-4E91-87E9-5930BC7E1545}"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82204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DA4-2FB1-4E91-87E9-5930BC7E1545}"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3849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DCFDA4-2FB1-4E91-87E9-5930BC7E1545}"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84758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CFDA4-2FB1-4E91-87E9-5930BC7E1545}" type="datetimeFigureOut">
              <a:rPr lang="en-US" smtClean="0"/>
              <a:t>8/14/2016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64936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DCFDA4-2FB1-4E91-87E9-5930BC7E1545}" type="datetimeFigureOut">
              <a:rPr lang="en-US" smtClean="0"/>
              <a:t>8/14/2016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EC55D3-4C26-4C50-9660-56AD1C88F339}" type="slidenum">
              <a:rPr lang="en-US" smtClean="0"/>
              <a:t>‹#›</a:t>
            </a:fld>
            <a:endParaRPr lang="en-US"/>
          </a:p>
        </p:txBody>
      </p:sp>
    </p:spTree>
    <p:extLst>
      <p:ext uri="{BB962C8B-B14F-4D97-AF65-F5344CB8AC3E}">
        <p14:creationId xmlns:p14="http://schemas.microsoft.com/office/powerpoint/2010/main" val="151470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CFDA4-2FB1-4E91-87E9-5930BC7E1545}"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2351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DCFDA4-2FB1-4E91-87E9-5930BC7E1545}" type="datetimeFigureOut">
              <a:rPr lang="en-US" smtClean="0"/>
              <a:t>8/14/2016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EC55D3-4C26-4C50-9660-56AD1C88F3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386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Arial" panose="020B0604020202020204" pitchFamily="34" charset="0"/>
                <a:cs typeface="Arial" panose="020B0604020202020204" pitchFamily="34" charset="0"/>
              </a:rPr>
              <a:t>Machine Learning Model for predicting if a school is a Top Tier Business School</a:t>
            </a: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TextBox 2"/>
          <p:cNvSpPr txBox="1"/>
          <p:nvPr/>
        </p:nvSpPr>
        <p:spPr>
          <a:xfrm>
            <a:off x="7328648" y="4518212"/>
            <a:ext cx="3146612" cy="830997"/>
          </a:xfrm>
          <a:prstGeom prst="rect">
            <a:avLst/>
          </a:prstGeom>
          <a:noFill/>
        </p:spPr>
        <p:txBody>
          <a:bodyPr wrap="square" rtlCol="0">
            <a:spAutoFit/>
          </a:bodyPr>
          <a:lstStyle/>
          <a:p>
            <a:r>
              <a:rPr lang="en-US" sz="2400" dirty="0" smtClean="0"/>
              <a:t>Nanda Rajarathinam</a:t>
            </a:r>
          </a:p>
          <a:p>
            <a:r>
              <a:rPr lang="en-US" sz="2400" dirty="0" smtClean="0"/>
              <a:t>August 2016</a:t>
            </a:r>
            <a:endParaRPr lang="en-US" sz="2400" dirty="0"/>
          </a:p>
        </p:txBody>
      </p:sp>
    </p:spTree>
    <p:extLst>
      <p:ext uri="{BB962C8B-B14F-4D97-AF65-F5344CB8AC3E}">
        <p14:creationId xmlns:p14="http://schemas.microsoft.com/office/powerpoint/2010/main" val="3553829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Hypothesis Tests performed…</a:t>
            </a:r>
            <a:endParaRPr lang="en-US" sz="4000"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25911130"/>
              </p:ext>
            </p:extLst>
          </p:nvPr>
        </p:nvGraphicFramePr>
        <p:xfrm>
          <a:off x="712694" y="1846263"/>
          <a:ext cx="10851777" cy="3662680"/>
        </p:xfrm>
        <a:graphic>
          <a:graphicData uri="http://schemas.openxmlformats.org/drawingml/2006/table">
            <a:tbl>
              <a:tblPr firstRow="1" bandRow="1">
                <a:tableStyleId>{5C22544A-7EE6-4342-B048-85BDC9FD1C3A}</a:tableStyleId>
              </a:tblPr>
              <a:tblGrid>
                <a:gridCol w="2864224"/>
                <a:gridCol w="1680882"/>
                <a:gridCol w="1748118"/>
                <a:gridCol w="4558553"/>
              </a:tblGrid>
              <a:tr h="370840">
                <a:tc>
                  <a:txBody>
                    <a:bodyPr/>
                    <a:lstStyle/>
                    <a:p>
                      <a:r>
                        <a:rPr lang="en-US" dirty="0" smtClean="0"/>
                        <a:t>Test Objective</a:t>
                      </a:r>
                      <a:endParaRPr lang="en-US" dirty="0"/>
                    </a:p>
                  </a:txBody>
                  <a:tcPr/>
                </a:tc>
                <a:tc>
                  <a:txBody>
                    <a:bodyPr/>
                    <a:lstStyle/>
                    <a:p>
                      <a:r>
                        <a:rPr lang="en-US" dirty="0" smtClean="0"/>
                        <a:t>Test</a:t>
                      </a:r>
                      <a:r>
                        <a:rPr lang="en-US" baseline="0" dirty="0" smtClean="0"/>
                        <a:t> Performed</a:t>
                      </a:r>
                      <a:endParaRPr lang="en-US" dirty="0"/>
                    </a:p>
                  </a:txBody>
                  <a:tcPr/>
                </a:tc>
                <a:tc>
                  <a:txBody>
                    <a:bodyPr/>
                    <a:lstStyle/>
                    <a:p>
                      <a:r>
                        <a:rPr lang="en-US" dirty="0" smtClean="0"/>
                        <a:t>P Value</a:t>
                      </a:r>
                      <a:endParaRPr lang="en-US" dirty="0"/>
                    </a:p>
                  </a:txBody>
                  <a:tcPr/>
                </a:tc>
                <a:tc>
                  <a:txBody>
                    <a:bodyPr/>
                    <a:lstStyle/>
                    <a:p>
                      <a:r>
                        <a:rPr lang="en-US" dirty="0" smtClean="0"/>
                        <a:t>Inference</a:t>
                      </a:r>
                      <a:endParaRPr lang="en-US" dirty="0"/>
                    </a:p>
                  </a:txBody>
                  <a:tcPr/>
                </a:tc>
              </a:tr>
              <a:tr h="370840">
                <a:tc>
                  <a:txBody>
                    <a:bodyPr/>
                    <a:lstStyle/>
                    <a:p>
                      <a:r>
                        <a:rPr lang="en-US" sz="1600" dirty="0" smtClean="0"/>
                        <a:t>To Test if the average GMAT score is same for all four Business school tiers</a:t>
                      </a:r>
                      <a:endParaRPr lang="en-US" sz="1600" dirty="0"/>
                    </a:p>
                  </a:txBody>
                  <a:tcPr/>
                </a:tc>
                <a:tc>
                  <a:txBody>
                    <a:bodyPr/>
                    <a:lstStyle/>
                    <a:p>
                      <a:r>
                        <a:rPr lang="en-US" sz="1600" dirty="0" smtClean="0"/>
                        <a:t>ANOVA </a:t>
                      </a:r>
                      <a:endParaRPr lang="en-US" sz="1600" dirty="0"/>
                    </a:p>
                  </a:txBody>
                  <a:tcPr/>
                </a:tc>
                <a:tc>
                  <a:txBody>
                    <a:bodyPr/>
                    <a:lstStyle/>
                    <a:p>
                      <a:r>
                        <a:rPr lang="en-US" sz="1600" dirty="0" smtClean="0"/>
                        <a:t>3.87e-14 ***</a:t>
                      </a:r>
                      <a:endParaRPr lang="en-US" sz="1600" dirty="0"/>
                    </a:p>
                  </a:txBody>
                  <a:tcPr/>
                </a:tc>
                <a:tc>
                  <a:txBody>
                    <a:bodyPr/>
                    <a:lstStyle/>
                    <a:p>
                      <a:r>
                        <a:rPr lang="en-US" sz="1600" dirty="0" smtClean="0"/>
                        <a:t>The average GMAT score for at least one of the tiers differs from the average GMAT score of the others</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 Test if the average </a:t>
                      </a:r>
                      <a:r>
                        <a:rPr lang="en-US" sz="1600" baseline="0" dirty="0" smtClean="0"/>
                        <a:t>Diversity score of the</a:t>
                      </a:r>
                      <a:r>
                        <a:rPr lang="en-US" sz="1600" dirty="0" smtClean="0"/>
                        <a:t> MBA cohort is same for U.S.</a:t>
                      </a:r>
                      <a:r>
                        <a:rPr lang="en-US" sz="1600" baseline="0" dirty="0" smtClean="0"/>
                        <a:t> and Rest of the World </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Two Sample T test</a:t>
                      </a:r>
                    </a:p>
                    <a:p>
                      <a:endParaRPr lang="en-US" sz="1600" dirty="0"/>
                    </a:p>
                  </a:txBody>
                  <a:tcPr/>
                </a:tc>
                <a:tc>
                  <a:txBody>
                    <a:bodyPr/>
                    <a:lstStyle/>
                    <a:p>
                      <a:r>
                        <a:rPr lang="en-US" sz="1600" dirty="0" smtClean="0"/>
                        <a:t>0.0002662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true difference in means between US business schools'  diversity score and international business schools' diversity score is not 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 Test if the average Student</a:t>
                      </a:r>
                      <a:r>
                        <a:rPr lang="en-US" sz="1600" baseline="0" dirty="0" smtClean="0"/>
                        <a:t> rating of the</a:t>
                      </a:r>
                      <a:r>
                        <a:rPr lang="en-US" sz="1600" dirty="0" smtClean="0"/>
                        <a:t> MBA program is same for all four Regions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ANOVA </a:t>
                      </a:r>
                    </a:p>
                    <a:p>
                      <a:endParaRPr lang="en-US" sz="1600" dirty="0"/>
                    </a:p>
                  </a:txBody>
                  <a:tcPr/>
                </a:tc>
                <a:tc>
                  <a:txBody>
                    <a:bodyPr/>
                    <a:lstStyle/>
                    <a:p>
                      <a:r>
                        <a:rPr lang="en-US" sz="1600" dirty="0" smtClean="0"/>
                        <a:t>0.124</a:t>
                      </a:r>
                      <a:endParaRPr lang="en-US" sz="1600" dirty="0"/>
                    </a:p>
                  </a:txBody>
                  <a:tcPr/>
                </a:tc>
                <a:tc>
                  <a:txBody>
                    <a:bodyPr/>
                    <a:lstStyle/>
                    <a:p>
                      <a:r>
                        <a:rPr lang="en-US" sz="1600" dirty="0" smtClean="0"/>
                        <a:t>There is no difference in the average Student</a:t>
                      </a:r>
                      <a:r>
                        <a:rPr lang="en-US" sz="1600" baseline="0" dirty="0" smtClean="0"/>
                        <a:t> rating of the</a:t>
                      </a:r>
                      <a:r>
                        <a:rPr lang="en-US" sz="1600" dirty="0" smtClean="0"/>
                        <a:t> MBA program acros</a:t>
                      </a:r>
                      <a:r>
                        <a:rPr lang="en-US" sz="1600" baseline="0" dirty="0" smtClean="0"/>
                        <a:t>s</a:t>
                      </a:r>
                      <a:r>
                        <a:rPr lang="en-US" sz="1600" dirty="0" smtClean="0"/>
                        <a:t> North America, Europe, APAC &amp; Australia</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 Test if the average Student</a:t>
                      </a:r>
                      <a:r>
                        <a:rPr lang="en-US" sz="1600" baseline="0" dirty="0" smtClean="0"/>
                        <a:t> rating of the</a:t>
                      </a:r>
                      <a:r>
                        <a:rPr lang="en-US" sz="1600" dirty="0" smtClean="0"/>
                        <a:t> </a:t>
                      </a:r>
                      <a:r>
                        <a:rPr lang="en-US" sz="1600" dirty="0" smtClean="0"/>
                        <a:t>Faculty is </a:t>
                      </a:r>
                      <a:r>
                        <a:rPr lang="en-US" sz="1600" dirty="0" smtClean="0"/>
                        <a:t>same for all four Regions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ANOVA </a:t>
                      </a:r>
                    </a:p>
                  </a:txBody>
                  <a:tcPr/>
                </a:tc>
                <a:tc>
                  <a:txBody>
                    <a:bodyPr/>
                    <a:lstStyle/>
                    <a:p>
                      <a:pPr marL="0" algn="l" defTabSz="914400" rtl="0" eaLnBrk="1" latinLnBrk="0" hangingPunct="1"/>
                      <a:r>
                        <a:rPr lang="en-US" sz="1600" kern="1200" dirty="0" smtClean="0">
                          <a:solidFill>
                            <a:schemeClr val="dk1"/>
                          </a:solidFill>
                          <a:latin typeface="+mn-lt"/>
                          <a:ea typeface="+mn-ea"/>
                          <a:cs typeface="+mn-cs"/>
                        </a:rPr>
                        <a:t>0.00119 **</a:t>
                      </a:r>
                      <a:endParaRPr lang="en-US" sz="16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average Student</a:t>
                      </a:r>
                      <a:r>
                        <a:rPr lang="en-US" sz="1600" baseline="0" dirty="0" smtClean="0"/>
                        <a:t> rating of the</a:t>
                      </a:r>
                      <a:r>
                        <a:rPr lang="en-US" sz="1600" dirty="0" smtClean="0"/>
                        <a:t> Faculty for at least one of the regions differs from the average Student</a:t>
                      </a:r>
                      <a:r>
                        <a:rPr lang="en-US" sz="1600" baseline="0" dirty="0" smtClean="0"/>
                        <a:t> rating of the</a:t>
                      </a:r>
                      <a:r>
                        <a:rPr lang="en-US" sz="1600" dirty="0" smtClean="0"/>
                        <a:t> Faculty of the other</a:t>
                      </a:r>
                      <a:r>
                        <a:rPr lang="en-US" sz="1600" baseline="0" dirty="0" smtClean="0"/>
                        <a:t> 3 regions</a:t>
                      </a:r>
                      <a:endParaRPr lang="en-US" sz="1600" dirty="0" smtClean="0"/>
                    </a:p>
                  </a:txBody>
                  <a:tcPr/>
                </a:tc>
              </a:tr>
            </a:tbl>
          </a:graphicData>
        </a:graphic>
      </p:graphicFrame>
    </p:spTree>
    <p:extLst>
      <p:ext uri="{BB962C8B-B14F-4D97-AF65-F5344CB8AC3E}">
        <p14:creationId xmlns:p14="http://schemas.microsoft.com/office/powerpoint/2010/main" val="938562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Logistic Regression Model</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i="1" dirty="0" smtClean="0"/>
              <a:t>Top Tier Business School </a:t>
            </a:r>
            <a:r>
              <a:rPr lang="en-US" i="1" dirty="0"/>
              <a:t>~ </a:t>
            </a:r>
            <a:r>
              <a:rPr lang="en-US" i="1" dirty="0" smtClean="0"/>
              <a:t>Average GMAT score </a:t>
            </a:r>
            <a:r>
              <a:rPr lang="en-US" i="1" dirty="0"/>
              <a:t>+ </a:t>
            </a:r>
            <a:r>
              <a:rPr lang="en-US" i="1" dirty="0" smtClean="0"/>
              <a:t>Post MBA salary </a:t>
            </a:r>
            <a:r>
              <a:rPr lang="en-US" i="1" dirty="0"/>
              <a:t>+ </a:t>
            </a:r>
            <a:r>
              <a:rPr lang="en-US" i="1" dirty="0" smtClean="0"/>
              <a:t>Percentage who received job offer </a:t>
            </a:r>
            <a:r>
              <a:rPr lang="en-US" i="1" dirty="0"/>
              <a:t>+ </a:t>
            </a:r>
            <a:r>
              <a:rPr lang="en-US" i="1" dirty="0" smtClean="0"/>
              <a:t>   Percent graduates finding jobs through school’s career services  +   Student rating of program </a:t>
            </a:r>
            <a:r>
              <a:rPr lang="en-US" i="1" dirty="0"/>
              <a:t>+ </a:t>
            </a:r>
            <a:r>
              <a:rPr lang="en-US" i="1" dirty="0" smtClean="0"/>
              <a:t>Student rating of careers service  +  Ratio of Faculty to students</a:t>
            </a:r>
          </a:p>
          <a:p>
            <a:r>
              <a:rPr lang="en-US" b="1" dirty="0" smtClean="0"/>
              <a:t>Statistically Significant Predictor Variables</a:t>
            </a:r>
          </a:p>
          <a:p>
            <a:pPr>
              <a:buFont typeface="Wingdings" panose="05000000000000000000" pitchFamily="2" charset="2"/>
              <a:buChar char="v"/>
            </a:pPr>
            <a:r>
              <a:rPr lang="en-US" dirty="0" smtClean="0"/>
              <a:t> Average </a:t>
            </a:r>
            <a:r>
              <a:rPr lang="en-US" dirty="0"/>
              <a:t>GMAT score </a:t>
            </a:r>
          </a:p>
          <a:p>
            <a:pPr>
              <a:buFont typeface="Wingdings" panose="05000000000000000000" pitchFamily="2" charset="2"/>
              <a:buChar char="v"/>
            </a:pPr>
            <a:r>
              <a:rPr lang="en-US" dirty="0" smtClean="0"/>
              <a:t> Post </a:t>
            </a:r>
            <a:r>
              <a:rPr lang="en-US" dirty="0"/>
              <a:t>MBA salary </a:t>
            </a:r>
          </a:p>
          <a:p>
            <a:pPr>
              <a:buFont typeface="Wingdings" panose="05000000000000000000" pitchFamily="2" charset="2"/>
              <a:buChar char="v"/>
            </a:pPr>
            <a:r>
              <a:rPr lang="en-US" dirty="0" smtClean="0"/>
              <a:t> Percentage </a:t>
            </a:r>
            <a:r>
              <a:rPr lang="en-US" dirty="0"/>
              <a:t>who received job offer </a:t>
            </a:r>
          </a:p>
          <a:p>
            <a:pPr>
              <a:buFont typeface="Wingdings" panose="05000000000000000000" pitchFamily="2" charset="2"/>
              <a:buChar char="v"/>
            </a:pPr>
            <a:r>
              <a:rPr lang="en-US" dirty="0" smtClean="0"/>
              <a:t> Percent </a:t>
            </a:r>
            <a:r>
              <a:rPr lang="en-US" dirty="0"/>
              <a:t>graduates finding jobs through school’s career </a:t>
            </a:r>
            <a:r>
              <a:rPr lang="en-US" dirty="0" smtClean="0"/>
              <a:t>services</a:t>
            </a:r>
          </a:p>
          <a:p>
            <a:pPr>
              <a:buFont typeface="Wingdings" panose="05000000000000000000" pitchFamily="2" charset="2"/>
              <a:buChar char="v"/>
            </a:pPr>
            <a:r>
              <a:rPr lang="en-US" dirty="0"/>
              <a:t> Intercept </a:t>
            </a:r>
            <a:endParaRPr lang="en-US" dirty="0" smtClean="0"/>
          </a:p>
          <a:p>
            <a:endParaRPr lang="en-US" i="1" dirty="0"/>
          </a:p>
        </p:txBody>
      </p:sp>
    </p:spTree>
    <p:extLst>
      <p:ext uri="{BB962C8B-B14F-4D97-AF65-F5344CB8AC3E}">
        <p14:creationId xmlns:p14="http://schemas.microsoft.com/office/powerpoint/2010/main" val="202212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Logistic Regression Outcome – Odds of Success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i="1" dirty="0" smtClean="0"/>
              <a:t> </a:t>
            </a:r>
            <a:endParaRPr lang="en-US" dirty="0" smtClean="0"/>
          </a:p>
          <a:p>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665788482"/>
              </p:ext>
            </p:extLst>
          </p:nvPr>
        </p:nvGraphicFramePr>
        <p:xfrm>
          <a:off x="632013" y="1956795"/>
          <a:ext cx="10986246" cy="4028440"/>
        </p:xfrm>
        <a:graphic>
          <a:graphicData uri="http://schemas.openxmlformats.org/drawingml/2006/table">
            <a:tbl>
              <a:tblPr firstRow="1" bandRow="1">
                <a:tableStyleId>{5C22544A-7EE6-4342-B048-85BDC9FD1C3A}</a:tableStyleId>
              </a:tblPr>
              <a:tblGrid>
                <a:gridCol w="4278578"/>
                <a:gridCol w="6707668"/>
              </a:tblGrid>
              <a:tr h="370840">
                <a:tc>
                  <a:txBody>
                    <a:bodyPr/>
                    <a:lstStyle/>
                    <a:p>
                      <a:r>
                        <a:rPr lang="en-US" dirty="0" smtClean="0"/>
                        <a:t>Variable</a:t>
                      </a:r>
                      <a:endParaRPr lang="en-US" dirty="0"/>
                    </a:p>
                  </a:txBody>
                  <a:tcPr/>
                </a:tc>
                <a:tc>
                  <a:txBody>
                    <a:bodyPr/>
                    <a:lstStyle/>
                    <a:p>
                      <a:r>
                        <a:rPr lang="en-US" dirty="0" smtClean="0"/>
                        <a:t>Slope Coefficient</a:t>
                      </a:r>
                      <a:endParaRPr lang="en-US" dirty="0"/>
                    </a:p>
                  </a:txBody>
                  <a:tcPr/>
                </a:tc>
              </a:tr>
              <a:tr h="370840">
                <a:tc>
                  <a:txBody>
                    <a:bodyPr/>
                    <a:lstStyle/>
                    <a:p>
                      <a:pPr>
                        <a:buFont typeface="Wingdings" panose="05000000000000000000" pitchFamily="2" charset="2"/>
                        <a:buNone/>
                      </a:pPr>
                      <a:r>
                        <a:rPr lang="en-US" sz="1400" dirty="0" smtClean="0"/>
                        <a:t>Average GMAT score </a:t>
                      </a:r>
                      <a:endParaRPr lang="en-US" sz="1400" dirty="0"/>
                    </a:p>
                  </a:txBody>
                  <a:tcPr/>
                </a:tc>
                <a:tc>
                  <a:txBody>
                    <a:bodyPr/>
                    <a:lstStyle/>
                    <a:p>
                      <a:r>
                        <a:rPr lang="en-US" sz="1400" dirty="0" smtClean="0"/>
                        <a:t>For every additional one point increase on the average GMAT score, the odds of that school being a top tier Business school is multiplied by approximately 1.113, holding all other variables constant.</a:t>
                      </a:r>
                      <a:endParaRPr lang="en-US" sz="1400" dirty="0"/>
                    </a:p>
                  </a:txBody>
                  <a:tcPr/>
                </a:tc>
              </a:tr>
              <a:tr h="370840">
                <a:tc>
                  <a:txBody>
                    <a:bodyPr/>
                    <a:lstStyle/>
                    <a:p>
                      <a:r>
                        <a:rPr lang="en-US" sz="1400" dirty="0" smtClean="0"/>
                        <a:t>Post MBA salary </a:t>
                      </a:r>
                      <a:endParaRPr lang="en-US" sz="1400" dirty="0"/>
                    </a:p>
                  </a:txBody>
                  <a:tcPr/>
                </a:tc>
                <a:tc>
                  <a:txBody>
                    <a:bodyPr/>
                    <a:lstStyle/>
                    <a:p>
                      <a:r>
                        <a:rPr lang="en-US" sz="1400" dirty="0" smtClean="0"/>
                        <a:t>For every additional $1 increase in the average salary of the students, the odds of that school being a top tier Business school is multiplied by approximately 1, holding all other variables constant</a:t>
                      </a:r>
                      <a:endParaRPr lang="en-US" sz="1400" dirty="0"/>
                    </a:p>
                  </a:txBody>
                  <a:tcPr/>
                </a:tc>
              </a:tr>
              <a:tr h="370840">
                <a:tc>
                  <a:txBody>
                    <a:bodyPr/>
                    <a:lstStyle/>
                    <a:p>
                      <a:r>
                        <a:rPr lang="en-US" sz="1400" dirty="0" smtClean="0"/>
                        <a:t>Percentage who received job offer </a:t>
                      </a:r>
                      <a:endParaRPr lang="en-US" sz="1400" dirty="0"/>
                    </a:p>
                  </a:txBody>
                  <a:tcPr/>
                </a:tc>
                <a:tc>
                  <a:txBody>
                    <a:bodyPr/>
                    <a:lstStyle/>
                    <a:p>
                      <a:r>
                        <a:rPr lang="en-US" sz="1400" dirty="0" smtClean="0"/>
                        <a:t>For every additional percentage point increase in the students who get a job offer, the odds of that school being a top tier Business school is multiplied by approximately 0.731, holding  all other variables constant</a:t>
                      </a:r>
                      <a:endParaRPr lang="en-US" sz="1400" dirty="0"/>
                    </a:p>
                  </a:txBody>
                  <a:tcPr/>
                </a:tc>
              </a:tr>
              <a:tr h="370840">
                <a:tc>
                  <a:txBody>
                    <a:bodyPr/>
                    <a:lstStyle/>
                    <a:p>
                      <a:r>
                        <a:rPr lang="en-US" sz="1400" dirty="0" smtClean="0"/>
                        <a:t>Percent graduates finding jobs through school’s career services</a:t>
                      </a:r>
                      <a:endParaRPr lang="en-US" sz="1400" dirty="0"/>
                    </a:p>
                  </a:txBody>
                  <a:tcPr/>
                </a:tc>
                <a:tc>
                  <a:txBody>
                    <a:bodyPr/>
                    <a:lstStyle/>
                    <a:p>
                      <a:r>
                        <a:rPr lang="en-US" sz="1400" dirty="0" smtClean="0"/>
                        <a:t>For every additional percentage point increase in the students who get a job offer through the School's career services team, the odds of  that school being a top tier Business school is multiplied by approximately 1.134, holding  all other variables constant</a:t>
                      </a:r>
                      <a:endParaRPr lang="en-US" sz="1400" dirty="0"/>
                    </a:p>
                  </a:txBody>
                  <a:tcPr/>
                </a:tc>
              </a:tr>
              <a:tr h="370840">
                <a:tc>
                  <a:txBody>
                    <a:bodyPr/>
                    <a:lstStyle/>
                    <a:p>
                      <a:r>
                        <a:rPr lang="en-US" sz="1400" dirty="0" smtClean="0"/>
                        <a:t>Intercept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odds of a Business school being a Top Tier school </a:t>
                      </a:r>
                      <a:r>
                        <a:rPr lang="en-US" sz="1400" dirty="0" smtClean="0"/>
                        <a:t>is approximately 0 </a:t>
                      </a:r>
                      <a:r>
                        <a:rPr lang="en-US" sz="1400" dirty="0" smtClean="0"/>
                        <a:t>when the average GMAT score of the students joining the program is zero, when none</a:t>
                      </a:r>
                      <a:r>
                        <a:rPr lang="en-US" sz="1400" baseline="0" dirty="0" smtClean="0"/>
                        <a:t> of the students received a job offer </a:t>
                      </a:r>
                      <a:r>
                        <a:rPr lang="en-US" sz="1400" dirty="0" smtClean="0"/>
                        <a:t>and post MBA compensation</a:t>
                      </a:r>
                      <a:r>
                        <a:rPr lang="en-US" sz="1400" baseline="0" dirty="0" smtClean="0"/>
                        <a:t> </a:t>
                      </a:r>
                      <a:r>
                        <a:rPr lang="en-US" sz="1400" dirty="0" smtClean="0"/>
                        <a:t>is zero</a:t>
                      </a:r>
                      <a:endParaRPr lang="en-US" sz="1400" dirty="0"/>
                    </a:p>
                  </a:txBody>
                  <a:tcPr/>
                </a:tc>
              </a:tr>
            </a:tbl>
          </a:graphicData>
        </a:graphic>
      </p:graphicFrame>
    </p:spTree>
    <p:extLst>
      <p:ext uri="{BB962C8B-B14F-4D97-AF65-F5344CB8AC3E}">
        <p14:creationId xmlns:p14="http://schemas.microsoft.com/office/powerpoint/2010/main" val="232018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True Vs Predicted Value</a:t>
            </a:r>
            <a:endParaRPr lang="en-US" sz="4000"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5930750"/>
              </p:ext>
            </p:extLst>
          </p:nvPr>
        </p:nvGraphicFramePr>
        <p:xfrm>
          <a:off x="1096963" y="1846263"/>
          <a:ext cx="10058400" cy="1112520"/>
        </p:xfrm>
        <a:graphic>
          <a:graphicData uri="http://schemas.openxmlformats.org/drawingml/2006/table">
            <a:tbl>
              <a:tblPr firstRow="1" bandRow="1">
                <a:tableStyleId>{5C22544A-7EE6-4342-B048-85BDC9FD1C3A}</a:tableStyleId>
              </a:tblPr>
              <a:tblGrid>
                <a:gridCol w="3352800"/>
                <a:gridCol w="3352800"/>
                <a:gridCol w="3352800"/>
              </a:tblGrid>
              <a:tr h="370840">
                <a:tc>
                  <a:txBody>
                    <a:bodyPr/>
                    <a:lstStyle/>
                    <a:p>
                      <a:r>
                        <a:rPr lang="en-US" dirty="0" smtClean="0"/>
                        <a:t>Test Dataset</a:t>
                      </a:r>
                      <a:endParaRPr lang="en-US" dirty="0"/>
                    </a:p>
                  </a:txBody>
                  <a:tcPr/>
                </a:tc>
                <a:tc>
                  <a:txBody>
                    <a:bodyPr/>
                    <a:lstStyle/>
                    <a:p>
                      <a:r>
                        <a:rPr lang="en-US" dirty="0" smtClean="0"/>
                        <a:t>0</a:t>
                      </a:r>
                      <a:endParaRPr lang="en-US" dirty="0"/>
                    </a:p>
                  </a:txBody>
                  <a:tcPr/>
                </a:tc>
                <a:tc>
                  <a:txBody>
                    <a:bodyPr/>
                    <a:lstStyle/>
                    <a:p>
                      <a:r>
                        <a:rPr lang="en-US" dirty="0" smtClean="0"/>
                        <a:t> 1</a:t>
                      </a:r>
                      <a:endParaRPr lang="en-US" dirty="0"/>
                    </a:p>
                  </a:txBody>
                  <a:tcPr/>
                </a:tc>
              </a:tr>
              <a:tr h="370840">
                <a:tc>
                  <a:txBody>
                    <a:bodyPr/>
                    <a:lstStyle/>
                    <a:p>
                      <a:r>
                        <a:rPr lang="en-US" dirty="0" smtClean="0"/>
                        <a:t>0 (Not a Top</a:t>
                      </a:r>
                      <a:r>
                        <a:rPr lang="en-US" baseline="0" dirty="0" smtClean="0"/>
                        <a:t> Tier School)</a:t>
                      </a:r>
                      <a:endParaRPr lang="en-US" dirty="0"/>
                    </a:p>
                  </a:txBody>
                  <a:tcPr/>
                </a:tc>
                <a:tc>
                  <a:txBody>
                    <a:bodyPr/>
                    <a:lstStyle/>
                    <a:p>
                      <a:r>
                        <a:rPr lang="en-US" dirty="0" smtClean="0"/>
                        <a:t>22</a:t>
                      </a:r>
                      <a:endParaRPr lang="en-US" dirty="0"/>
                    </a:p>
                  </a:txBody>
                  <a:tcPr/>
                </a:tc>
                <a:tc>
                  <a:txBody>
                    <a:bodyPr/>
                    <a:lstStyle/>
                    <a:p>
                      <a:r>
                        <a:rPr lang="en-US" dirty="0" smtClean="0"/>
                        <a:t>2</a:t>
                      </a:r>
                      <a:endParaRPr lang="en-US" dirty="0"/>
                    </a:p>
                  </a:txBody>
                  <a:tcPr/>
                </a:tc>
              </a:tr>
              <a:tr h="370840">
                <a:tc>
                  <a:txBody>
                    <a:bodyPr/>
                    <a:lstStyle/>
                    <a:p>
                      <a:r>
                        <a:rPr lang="en-US" dirty="0" smtClean="0"/>
                        <a:t>1 </a:t>
                      </a:r>
                      <a:r>
                        <a:rPr lang="en-US" dirty="0" smtClean="0"/>
                        <a:t>(Top</a:t>
                      </a:r>
                      <a:r>
                        <a:rPr lang="en-US" baseline="0" dirty="0" smtClean="0"/>
                        <a:t> Tier School)</a:t>
                      </a:r>
                      <a:endParaRPr lang="en-US" dirty="0"/>
                    </a:p>
                  </a:txBody>
                  <a:tcPr/>
                </a:tc>
                <a:tc>
                  <a:txBody>
                    <a:bodyPr/>
                    <a:lstStyle/>
                    <a:p>
                      <a:r>
                        <a:rPr lang="en-US" dirty="0" smtClean="0"/>
                        <a:t>1</a:t>
                      </a:r>
                      <a:endParaRPr lang="en-US" dirty="0"/>
                    </a:p>
                  </a:txBody>
                  <a:tcPr/>
                </a:tc>
                <a:tc>
                  <a:txBody>
                    <a:bodyPr/>
                    <a:lstStyle/>
                    <a:p>
                      <a:r>
                        <a:rPr lang="en-US" dirty="0" smtClean="0"/>
                        <a:t>7</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322370316"/>
              </p:ext>
            </p:extLst>
          </p:nvPr>
        </p:nvGraphicFramePr>
        <p:xfrm>
          <a:off x="1096963" y="3069515"/>
          <a:ext cx="10058400" cy="1112520"/>
        </p:xfrm>
        <a:graphic>
          <a:graphicData uri="http://schemas.openxmlformats.org/drawingml/2006/table">
            <a:tbl>
              <a:tblPr firstRow="1" bandRow="1">
                <a:tableStyleId>{5C22544A-7EE6-4342-B048-85BDC9FD1C3A}</a:tableStyleId>
              </a:tblPr>
              <a:tblGrid>
                <a:gridCol w="3352800"/>
                <a:gridCol w="3352800"/>
                <a:gridCol w="3352800"/>
              </a:tblGrid>
              <a:tr h="370840">
                <a:tc>
                  <a:txBody>
                    <a:bodyPr/>
                    <a:lstStyle/>
                    <a:p>
                      <a:r>
                        <a:rPr lang="en-US" dirty="0" smtClean="0"/>
                        <a:t>Train Dataset</a:t>
                      </a:r>
                      <a:endParaRPr lang="en-US" dirty="0"/>
                    </a:p>
                  </a:txBody>
                  <a:tcPr/>
                </a:tc>
                <a:tc>
                  <a:txBody>
                    <a:bodyPr/>
                    <a:lstStyle/>
                    <a:p>
                      <a:r>
                        <a:rPr lang="en-US" dirty="0" smtClean="0"/>
                        <a:t>0</a:t>
                      </a:r>
                      <a:endParaRPr lang="en-US" dirty="0"/>
                    </a:p>
                  </a:txBody>
                  <a:tcPr/>
                </a:tc>
                <a:tc>
                  <a:txBody>
                    <a:bodyPr/>
                    <a:lstStyle/>
                    <a:p>
                      <a:r>
                        <a:rPr lang="en-US" dirty="0" smtClean="0"/>
                        <a:t> 1</a:t>
                      </a:r>
                      <a:endParaRPr lang="en-US" dirty="0"/>
                    </a:p>
                  </a:txBody>
                  <a:tcPr/>
                </a:tc>
              </a:tr>
              <a:tr h="370840">
                <a:tc>
                  <a:txBody>
                    <a:bodyPr/>
                    <a:lstStyle/>
                    <a:p>
                      <a:r>
                        <a:rPr lang="en-US" dirty="0" smtClean="0"/>
                        <a:t>0 (Not a Top</a:t>
                      </a:r>
                      <a:r>
                        <a:rPr lang="en-US" baseline="0" dirty="0" smtClean="0"/>
                        <a:t> Tier School)</a:t>
                      </a:r>
                      <a:endParaRPr lang="en-US" dirty="0"/>
                    </a:p>
                  </a:txBody>
                  <a:tcPr/>
                </a:tc>
                <a:tc>
                  <a:txBody>
                    <a:bodyPr/>
                    <a:lstStyle/>
                    <a:p>
                      <a:r>
                        <a:rPr lang="en-US" dirty="0" smtClean="0"/>
                        <a:t>51</a:t>
                      </a:r>
                      <a:endParaRPr lang="en-US" dirty="0"/>
                    </a:p>
                  </a:txBody>
                  <a:tcPr/>
                </a:tc>
                <a:tc>
                  <a:txBody>
                    <a:bodyPr/>
                    <a:lstStyle/>
                    <a:p>
                      <a:r>
                        <a:rPr lang="en-US" dirty="0" smtClean="0"/>
                        <a:t>0</a:t>
                      </a:r>
                      <a:endParaRPr lang="en-US" dirty="0"/>
                    </a:p>
                  </a:txBody>
                  <a:tcPr/>
                </a:tc>
              </a:tr>
              <a:tr h="370840">
                <a:tc>
                  <a:txBody>
                    <a:bodyPr/>
                    <a:lstStyle/>
                    <a:p>
                      <a:r>
                        <a:rPr lang="en-US" dirty="0" smtClean="0"/>
                        <a:t>1 </a:t>
                      </a:r>
                      <a:r>
                        <a:rPr lang="en-US" dirty="0" smtClean="0"/>
                        <a:t>(Top</a:t>
                      </a:r>
                      <a:r>
                        <a:rPr lang="en-US" baseline="0" dirty="0" smtClean="0"/>
                        <a:t> Tier School)</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2616018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Insights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3"/>
            <a:ext cx="10058400" cy="4339913"/>
          </a:xfrm>
        </p:spPr>
        <p:txBody>
          <a:bodyPr>
            <a:normAutofit/>
          </a:bodyPr>
          <a:lstStyle/>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Alcohol usage increases the chances of the collision being fatal than just causing bodily injuries. This can be observed from the higher rank of ‘alcohol usage’ factor in the Fatalities plot compared to Injuries plot</a:t>
            </a: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of the factors in the top 10 category show an overall declining trend except ‘Traffic control disregarded’ and ‘Following too closely’ which display a slightly erratic pattern over the years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The plot showed that there was a consistent observation in all boroughs where evening time(between 5 PM and mid-night) had the most number of casualties compared to rest of the day. </a:t>
            </a:r>
            <a:r>
              <a:rPr lang="en-US" sz="1600" dirty="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South eastern Brooklyn, Northern Bronx and southern Queens have the </a:t>
            </a:r>
            <a:r>
              <a:rPr lang="en-US" sz="1600" dirty="0" smtClean="0">
                <a:latin typeface="Arial" panose="020B0604020202020204" pitchFamily="34" charset="0"/>
                <a:cs typeface="Arial" panose="020B0604020202020204" pitchFamily="34" charset="0"/>
              </a:rPr>
              <a:t>most number </a:t>
            </a:r>
            <a:r>
              <a:rPr lang="en-US" sz="1600" dirty="0">
                <a:latin typeface="Arial" panose="020B0604020202020204" pitchFamily="34" charset="0"/>
                <a:cs typeface="Arial" panose="020B0604020202020204" pitchFamily="34" charset="0"/>
              </a:rPr>
              <a:t>of fatalities and </a:t>
            </a:r>
            <a:r>
              <a:rPr lang="en-US" sz="1600" dirty="0" smtClean="0">
                <a:latin typeface="Arial" panose="020B0604020202020204" pitchFamily="34" charset="0"/>
                <a:cs typeface="Arial" panose="020B0604020202020204" pitchFamily="34" charset="0"/>
              </a:rPr>
              <a:t>injuries compared to all other neighborhoods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80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512"/>
            <a:ext cx="10515600" cy="804769"/>
          </a:xfrm>
        </p:spPr>
        <p:txBody>
          <a:bodyPr>
            <a:normAutofit/>
          </a:bodyPr>
          <a:lstStyle/>
          <a:p>
            <a:r>
              <a:rPr lang="en-US" sz="4000" dirty="0" smtClean="0">
                <a:latin typeface="Arial" panose="020B0604020202020204" pitchFamily="34" charset="0"/>
                <a:cs typeface="Arial" panose="020B0604020202020204" pitchFamily="34" charset="0"/>
              </a:rPr>
              <a:t>Introduction</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01907"/>
            <a:ext cx="10515600" cy="4670892"/>
          </a:xfrm>
        </p:spPr>
        <p:txBody>
          <a:bodyPr>
            <a:normAutofit/>
          </a:bodyPr>
          <a:lstStyle/>
          <a:p>
            <a:pPr algn="just">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There are several Business schools around the world and only a small percentage of them are consistently ranked as top tier institutions</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The objective of this analysis is to build a machine learning model to predict whether a given university’s Business school  is a top tier school or not.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This was accomplished through the following steps: </a:t>
            </a:r>
          </a:p>
          <a:p>
            <a:pPr lvl="1" algn="just">
              <a:buFont typeface="Wingdings" panose="05000000000000000000" pitchFamily="2" charset="2"/>
              <a:buChar char="v"/>
            </a:pPr>
            <a:r>
              <a:rPr lang="en-US" sz="14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S</a:t>
            </a:r>
            <a:r>
              <a:rPr lang="en-US" sz="1600" dirty="0" smtClean="0">
                <a:latin typeface="Arial" panose="020B0604020202020204" pitchFamily="34" charset="0"/>
                <a:cs typeface="Arial" panose="020B0604020202020204" pitchFamily="34" charset="0"/>
              </a:rPr>
              <a:t>crape the Business school ranking data from The Economist website for the year 2015</a:t>
            </a:r>
          </a:p>
          <a:p>
            <a:pPr lvl="1"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Clean up the data, perform Exploratory data analysis and hypothesis tests </a:t>
            </a:r>
          </a:p>
          <a:p>
            <a:pPr lvl="1" algn="just">
              <a:buFont typeface="Wingdings" panose="05000000000000000000" pitchFamily="2" charset="2"/>
              <a:buChar char="v"/>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Build a supervised Machine Learning model to predict if a  school is a top tier school using  the above data</a:t>
            </a:r>
            <a:endParaRPr lang="en-US" sz="1600" dirty="0" smtClean="0">
              <a:latin typeface="Arial" panose="020B0604020202020204" pitchFamily="34" charset="0"/>
              <a:cs typeface="Arial" panose="020B0604020202020204" pitchFamily="34" charset="0"/>
            </a:endParaRPr>
          </a:p>
          <a:p>
            <a:pPr marL="0" indent="0" algn="just">
              <a:buNone/>
            </a:pPr>
            <a:endParaRPr lang="en-US" sz="1600" dirty="0" smtClean="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248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About the </a:t>
            </a:r>
            <a:r>
              <a:rPr lang="en-US" sz="4000" dirty="0" smtClean="0">
                <a:latin typeface="Arial" panose="020B0604020202020204" pitchFamily="34" charset="0"/>
                <a:cs typeface="Arial" panose="020B0604020202020204" pitchFamily="34" charset="0"/>
              </a:rPr>
              <a:t>data…</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 The </a:t>
            </a:r>
            <a:r>
              <a:rPr lang="en-US" dirty="0" smtClean="0"/>
              <a:t>data </a:t>
            </a:r>
            <a:r>
              <a:rPr lang="en-US" dirty="0" smtClean="0"/>
              <a:t>was </a:t>
            </a:r>
            <a:r>
              <a:rPr lang="en-US" dirty="0" smtClean="0"/>
              <a:t>scraped from The Economist website</a:t>
            </a:r>
            <a:endParaRPr lang="en-US" dirty="0" smtClean="0"/>
          </a:p>
          <a:p>
            <a:pPr>
              <a:buFont typeface="Wingdings" panose="05000000000000000000" pitchFamily="2" charset="2"/>
              <a:buChar char="v"/>
            </a:pPr>
            <a:r>
              <a:rPr lang="en-US" dirty="0" smtClean="0"/>
              <a:t> </a:t>
            </a:r>
            <a:r>
              <a:rPr lang="en-US" dirty="0" smtClean="0"/>
              <a:t>500 observations (2011 through 2015) </a:t>
            </a:r>
            <a:r>
              <a:rPr lang="en-US" dirty="0"/>
              <a:t>and </a:t>
            </a:r>
            <a:r>
              <a:rPr lang="en-US" dirty="0" smtClean="0"/>
              <a:t>23 </a:t>
            </a:r>
            <a:r>
              <a:rPr lang="en-US" dirty="0"/>
              <a:t>variables</a:t>
            </a:r>
          </a:p>
          <a:p>
            <a:pPr>
              <a:buFont typeface="Wingdings" panose="05000000000000000000" pitchFamily="2" charset="2"/>
              <a:buChar char="v"/>
            </a:pPr>
            <a:r>
              <a:rPr lang="en-US" dirty="0"/>
              <a:t>  Variables</a:t>
            </a:r>
          </a:p>
          <a:p>
            <a:pPr algn="just"/>
            <a:r>
              <a:rPr lang="en-US" sz="1200" dirty="0">
                <a:latin typeface="Arial" panose="020B0604020202020204" pitchFamily="34" charset="0"/>
                <a:cs typeface="Arial" panose="020B0604020202020204" pitchFamily="34" charset="0"/>
              </a:rPr>
              <a:t>  [1] "</a:t>
            </a:r>
            <a:r>
              <a:rPr lang="en-US" sz="1200" dirty="0" err="1">
                <a:latin typeface="Arial" panose="020B0604020202020204" pitchFamily="34" charset="0"/>
                <a:cs typeface="Arial" panose="020B0604020202020204" pitchFamily="34" charset="0"/>
              </a:rPr>
              <a:t>School.Name</a:t>
            </a:r>
            <a:r>
              <a:rPr lang="en-US" sz="1200" dirty="0">
                <a:latin typeface="Arial" panose="020B0604020202020204" pitchFamily="34" charset="0"/>
                <a:cs typeface="Arial" panose="020B0604020202020204" pitchFamily="34" charset="0"/>
              </a:rPr>
              <a:t>"  [2] "Rank"   [3] "Location"   [4] "</a:t>
            </a:r>
            <a:r>
              <a:rPr lang="en-US" sz="1200" dirty="0" err="1">
                <a:latin typeface="Arial" panose="020B0604020202020204" pitchFamily="34" charset="0"/>
                <a:cs typeface="Arial" panose="020B0604020202020204" pitchFamily="34" charset="0"/>
              </a:rPr>
              <a:t>Programme.fees</a:t>
            </a:r>
            <a:r>
              <a:rPr lang="en-US" sz="1200" dirty="0">
                <a:latin typeface="Arial" panose="020B0604020202020204" pitchFamily="34" charset="0"/>
                <a:cs typeface="Arial" panose="020B0604020202020204" pitchFamily="34" charset="0"/>
              </a:rPr>
              <a:t>"  [5] "Student.rating.of.faculty.out.of.5"                     </a:t>
            </a:r>
          </a:p>
          <a:p>
            <a:pPr algn="just"/>
            <a:r>
              <a:rPr lang="en-US" sz="1200" dirty="0">
                <a:latin typeface="Arial" panose="020B0604020202020204" pitchFamily="34" charset="0"/>
                <a:cs typeface="Arial" panose="020B0604020202020204" pitchFamily="34" charset="0"/>
              </a:rPr>
              <a:t> [6] "</a:t>
            </a:r>
            <a:r>
              <a:rPr lang="en-US" sz="1200" dirty="0" err="1">
                <a:latin typeface="Arial" panose="020B0604020202020204" pitchFamily="34" charset="0"/>
                <a:cs typeface="Arial" panose="020B0604020202020204" pitchFamily="34" charset="0"/>
              </a:rPr>
              <a:t>Ratio.of.faculty.to.students</a:t>
            </a:r>
            <a:r>
              <a:rPr lang="en-US" sz="1200" dirty="0">
                <a:latin typeface="Arial" panose="020B0604020202020204" pitchFamily="34" charset="0"/>
                <a:cs typeface="Arial" panose="020B0604020202020204" pitchFamily="34" charset="0"/>
              </a:rPr>
              <a:t>"  [7] "Student.rating.of.programme.out.of.5"  [8] "</a:t>
            </a:r>
            <a:r>
              <a:rPr lang="en-US" sz="1200" dirty="0" err="1">
                <a:latin typeface="Arial" panose="020B0604020202020204" pitchFamily="34" charset="0"/>
                <a:cs typeface="Arial" panose="020B0604020202020204" pitchFamily="34" charset="0"/>
              </a:rPr>
              <a:t>Average.GMAT.score</a:t>
            </a:r>
            <a:r>
              <a:rPr lang="en-US" sz="1200" dirty="0">
                <a:latin typeface="Arial" panose="020B0604020202020204" pitchFamily="34" charset="0"/>
                <a:cs typeface="Arial" panose="020B0604020202020204" pitchFamily="34" charset="0"/>
              </a:rPr>
              <a:t>"                                     </a:t>
            </a:r>
          </a:p>
          <a:p>
            <a:pPr algn="just"/>
            <a:r>
              <a:rPr lang="en-US" sz="1200" dirty="0">
                <a:latin typeface="Arial" panose="020B0604020202020204" pitchFamily="34" charset="0"/>
                <a:cs typeface="Arial" panose="020B0604020202020204" pitchFamily="34" charset="0"/>
              </a:rPr>
              <a:t> [9] "</a:t>
            </a:r>
            <a:r>
              <a:rPr lang="en-US" sz="1200" dirty="0" err="1">
                <a:latin typeface="Arial" panose="020B0604020202020204" pitchFamily="34" charset="0"/>
                <a:cs typeface="Arial" panose="020B0604020202020204" pitchFamily="34" charset="0"/>
              </a:rPr>
              <a:t>Average.work.experience</a:t>
            </a:r>
            <a:r>
              <a:rPr lang="en-US" sz="1200" dirty="0">
                <a:latin typeface="Arial" panose="020B0604020202020204" pitchFamily="34" charset="0"/>
                <a:cs typeface="Arial" panose="020B0604020202020204" pitchFamily="34" charset="0"/>
              </a:rPr>
              <a:t>"  10] "</a:t>
            </a:r>
            <a:r>
              <a:rPr lang="en-US" sz="1200" dirty="0" err="1">
                <a:latin typeface="Arial" panose="020B0604020202020204" pitchFamily="34" charset="0"/>
                <a:cs typeface="Arial" panose="020B0604020202020204" pitchFamily="34" charset="0"/>
              </a:rPr>
              <a:t>Average.age</a:t>
            </a:r>
            <a:r>
              <a:rPr lang="en-US" sz="1200" dirty="0">
                <a:latin typeface="Arial" panose="020B0604020202020204" pitchFamily="34" charset="0"/>
                <a:cs typeface="Arial" panose="020B0604020202020204" pitchFamily="34" charset="0"/>
              </a:rPr>
              <a:t>" [11] "</a:t>
            </a:r>
            <a:r>
              <a:rPr lang="en-US" sz="1200" dirty="0" err="1">
                <a:latin typeface="Arial" panose="020B0604020202020204" pitchFamily="34" charset="0"/>
                <a:cs typeface="Arial" panose="020B0604020202020204" pitchFamily="34" charset="0"/>
              </a:rPr>
              <a:t>Student.rating.of.cohort</a:t>
            </a:r>
            <a:r>
              <a:rPr lang="en-US" sz="1200" dirty="0">
                <a:latin typeface="Arial" panose="020B0604020202020204" pitchFamily="34" charset="0"/>
                <a:cs typeface="Arial" panose="020B0604020202020204" pitchFamily="34" charset="0"/>
              </a:rPr>
              <a:t>"  12] "</a:t>
            </a:r>
            <a:r>
              <a:rPr lang="en-US" sz="1200" dirty="0" err="1">
                <a:latin typeface="Arial" panose="020B0604020202020204" pitchFamily="34" charset="0"/>
                <a:cs typeface="Arial" panose="020B0604020202020204" pitchFamily="34" charset="0"/>
              </a:rPr>
              <a:t>Percentage.who.received.a.job.offer</a:t>
            </a:r>
            <a:r>
              <a:rPr lang="en-US" sz="1200" dirty="0">
                <a:latin typeface="Arial" panose="020B0604020202020204" pitchFamily="34" charset="0"/>
                <a:cs typeface="Arial" panose="020B0604020202020204" pitchFamily="34" charset="0"/>
              </a:rPr>
              <a:t>"                    </a:t>
            </a:r>
          </a:p>
          <a:p>
            <a:pPr algn="just"/>
            <a:r>
              <a:rPr lang="en-US" sz="1200" dirty="0">
                <a:latin typeface="Arial" panose="020B0604020202020204" pitchFamily="34" charset="0"/>
                <a:cs typeface="Arial" panose="020B0604020202020204" pitchFamily="34" charset="0"/>
              </a:rPr>
              <a:t>[13] "</a:t>
            </a:r>
            <a:r>
              <a:rPr lang="en-US" sz="1200" dirty="0" err="1">
                <a:latin typeface="Arial" panose="020B0604020202020204" pitchFamily="34" charset="0"/>
                <a:cs typeface="Arial" panose="020B0604020202020204" pitchFamily="34" charset="0"/>
              </a:rPr>
              <a:t>Post.MBA.salary</a:t>
            </a:r>
            <a:r>
              <a:rPr lang="en-US" sz="1200" dirty="0">
                <a:latin typeface="Arial" panose="020B0604020202020204" pitchFamily="34" charset="0"/>
                <a:cs typeface="Arial" panose="020B0604020202020204" pitchFamily="34" charset="0"/>
              </a:rPr>
              <a:t>"  [14] "</a:t>
            </a:r>
            <a:r>
              <a:rPr lang="en-US" sz="1200" dirty="0" err="1">
                <a:latin typeface="Arial" panose="020B0604020202020204" pitchFamily="34" charset="0"/>
                <a:cs typeface="Arial" panose="020B0604020202020204" pitchFamily="34" charset="0"/>
              </a:rPr>
              <a:t>Percent.Increase.on.pre.MBA.salary</a:t>
            </a:r>
            <a:r>
              <a:rPr lang="en-US" sz="1200" dirty="0">
                <a:latin typeface="Arial" panose="020B0604020202020204" pitchFamily="34" charset="0"/>
                <a:cs typeface="Arial" panose="020B0604020202020204" pitchFamily="34" charset="0"/>
              </a:rPr>
              <a:t>"  [15] "</a:t>
            </a:r>
            <a:r>
              <a:rPr lang="en-US" sz="1200" dirty="0" err="1">
                <a:latin typeface="Arial" panose="020B0604020202020204" pitchFamily="34" charset="0"/>
                <a:cs typeface="Arial" panose="020B0604020202020204" pitchFamily="34" charset="0"/>
              </a:rPr>
              <a:t>Principal.recruiters</a:t>
            </a:r>
            <a:r>
              <a:rPr lang="en-US" sz="1200" dirty="0">
                <a:latin typeface="Arial" panose="020B0604020202020204" pitchFamily="34" charset="0"/>
                <a:cs typeface="Arial" panose="020B0604020202020204" pitchFamily="34" charset="0"/>
              </a:rPr>
              <a:t>"                                   </a:t>
            </a:r>
          </a:p>
          <a:p>
            <a:pPr algn="just"/>
            <a:r>
              <a:rPr lang="en-US" sz="1200" dirty="0">
                <a:latin typeface="Arial" panose="020B0604020202020204" pitchFamily="34" charset="0"/>
                <a:cs typeface="Arial" panose="020B0604020202020204" pitchFamily="34" charset="0"/>
              </a:rPr>
              <a:t>[16] "</a:t>
            </a:r>
            <a:r>
              <a:rPr lang="en-US" sz="1200" dirty="0" err="1">
                <a:latin typeface="Arial" panose="020B0604020202020204" pitchFamily="34" charset="0"/>
                <a:cs typeface="Arial" panose="020B0604020202020204" pitchFamily="34" charset="0"/>
              </a:rPr>
              <a:t>Student.rating.of.careers.service</a:t>
            </a:r>
            <a:r>
              <a:rPr lang="en-US" sz="1200" dirty="0">
                <a:latin typeface="Arial" panose="020B0604020202020204" pitchFamily="34" charset="0"/>
                <a:cs typeface="Arial" panose="020B0604020202020204" pitchFamily="34" charset="0"/>
              </a:rPr>
              <a:t>"  [17] "</a:t>
            </a:r>
            <a:r>
              <a:rPr lang="en-US" sz="1200" dirty="0" err="1">
                <a:latin typeface="Arial" panose="020B0604020202020204" pitchFamily="34" charset="0"/>
                <a:cs typeface="Arial" panose="020B0604020202020204" pitchFamily="34" charset="0"/>
              </a:rPr>
              <a:t>Percent.graduates.finding.jobs.through.careers.services</a:t>
            </a:r>
            <a:r>
              <a:rPr lang="en-US" sz="1200" dirty="0">
                <a:latin typeface="Arial" panose="020B0604020202020204" pitchFamily="34" charset="0"/>
                <a:cs typeface="Arial" panose="020B0604020202020204" pitchFamily="34" charset="0"/>
              </a:rPr>
              <a:t>"</a:t>
            </a:r>
          </a:p>
          <a:p>
            <a:pPr algn="just"/>
            <a:r>
              <a:rPr lang="en-US" sz="1200" dirty="0">
                <a:latin typeface="Arial" panose="020B0604020202020204" pitchFamily="34" charset="0"/>
                <a:cs typeface="Arial" panose="020B0604020202020204" pitchFamily="34" charset="0"/>
              </a:rPr>
              <a:t>[18] "</a:t>
            </a:r>
            <a:r>
              <a:rPr lang="en-US" sz="1200" dirty="0" err="1">
                <a:latin typeface="Arial" panose="020B0604020202020204" pitchFamily="34" charset="0"/>
                <a:cs typeface="Arial" panose="020B0604020202020204" pitchFamily="34" charset="0"/>
              </a:rPr>
              <a:t>Geographical.diversity.score</a:t>
            </a:r>
            <a:r>
              <a:rPr lang="en-US" sz="1200" dirty="0">
                <a:latin typeface="Arial" panose="020B0604020202020204" pitchFamily="34" charset="0"/>
                <a:cs typeface="Arial" panose="020B0604020202020204" pitchFamily="34" charset="0"/>
              </a:rPr>
              <a:t>"   [19] "</a:t>
            </a:r>
            <a:r>
              <a:rPr lang="en-US" sz="1200" dirty="0" err="1">
                <a:latin typeface="Arial" panose="020B0604020202020204" pitchFamily="34" charset="0"/>
                <a:cs typeface="Arial" panose="020B0604020202020204" pitchFamily="34" charset="0"/>
              </a:rPr>
              <a:t>Student.rating.of.faculty</a:t>
            </a:r>
            <a:r>
              <a:rPr lang="en-US" sz="1200" dirty="0">
                <a:latin typeface="Arial" panose="020B0604020202020204" pitchFamily="34" charset="0"/>
                <a:cs typeface="Arial" panose="020B0604020202020204" pitchFamily="34" charset="0"/>
              </a:rPr>
              <a:t>"                              </a:t>
            </a:r>
          </a:p>
          <a:p>
            <a:pPr algn="just"/>
            <a:r>
              <a:rPr lang="en-US" sz="1200" dirty="0">
                <a:latin typeface="Arial" panose="020B0604020202020204" pitchFamily="34" charset="0"/>
                <a:cs typeface="Arial" panose="020B0604020202020204" pitchFamily="34" charset="0"/>
              </a:rPr>
              <a:t>[20] "</a:t>
            </a:r>
            <a:r>
              <a:rPr lang="en-US" sz="1200" dirty="0" err="1">
                <a:latin typeface="Arial" panose="020B0604020202020204" pitchFamily="34" charset="0"/>
                <a:cs typeface="Arial" panose="020B0604020202020204" pitchFamily="34" charset="0"/>
              </a:rPr>
              <a:t>Student.rating.of.programme</a:t>
            </a:r>
            <a:r>
              <a:rPr lang="en-US" sz="1200" dirty="0">
                <a:latin typeface="Arial" panose="020B0604020202020204" pitchFamily="34" charset="0"/>
                <a:cs typeface="Arial" panose="020B0604020202020204" pitchFamily="34" charset="0"/>
              </a:rPr>
              <a:t>"   [21] "</a:t>
            </a:r>
            <a:r>
              <a:rPr lang="en-US" sz="1200" dirty="0" err="1">
                <a:latin typeface="Arial" panose="020B0604020202020204" pitchFamily="34" charset="0"/>
                <a:cs typeface="Arial" panose="020B0604020202020204" pitchFamily="34" charset="0"/>
              </a:rPr>
              <a:t>Average.GMAT</a:t>
            </a:r>
            <a:r>
              <a:rPr lang="en-US" sz="1200" dirty="0">
                <a:latin typeface="Arial" panose="020B0604020202020204" pitchFamily="34" charset="0"/>
                <a:cs typeface="Arial" panose="020B0604020202020204" pitchFamily="34" charset="0"/>
              </a:rPr>
              <a:t>"  [22] "Region"  [23] "Tier"</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7595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The Economist – 2015 Full time MBA Ranking</a:t>
            </a:r>
            <a:endParaRPr lang="en-US" sz="36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616" y="1831489"/>
            <a:ext cx="9111727" cy="4453271"/>
          </a:xfrm>
          <a:prstGeom prst="rect">
            <a:avLst/>
          </a:prstGeom>
        </p:spPr>
      </p:pic>
    </p:spTree>
    <p:extLst>
      <p:ext uri="{BB962C8B-B14F-4D97-AF65-F5344CB8AC3E}">
        <p14:creationId xmlns:p14="http://schemas.microsoft.com/office/powerpoint/2010/main" val="4189199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Business School Details</a:t>
            </a:r>
            <a:endParaRPr lang="en-US" sz="40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70213"/>
            <a:ext cx="10058400" cy="4288540"/>
          </a:xfrm>
        </p:spPr>
      </p:pic>
    </p:spTree>
    <p:extLst>
      <p:ext uri="{BB962C8B-B14F-4D97-AF65-F5344CB8AC3E}">
        <p14:creationId xmlns:p14="http://schemas.microsoft.com/office/powerpoint/2010/main" val="68575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Distribution of Average GMAT scores by Tiers</a:t>
            </a:r>
            <a:endParaRPr lang="en-US" sz="40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06" y="1846263"/>
            <a:ext cx="7180729" cy="4406619"/>
          </a:xfrm>
        </p:spPr>
      </p:pic>
    </p:spTree>
    <p:extLst>
      <p:ext uri="{BB962C8B-B14F-4D97-AF65-F5344CB8AC3E}">
        <p14:creationId xmlns:p14="http://schemas.microsoft.com/office/powerpoint/2010/main" val="1928557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Distribution of </a:t>
            </a:r>
            <a:r>
              <a:rPr lang="en-US" sz="4000" dirty="0" smtClean="0">
                <a:latin typeface="Arial" panose="020B0604020202020204" pitchFamily="34" charset="0"/>
                <a:cs typeface="Arial" panose="020B0604020202020204" pitchFamily="34" charset="0"/>
              </a:rPr>
              <a:t>Post MBA Compensation by </a:t>
            </a:r>
            <a:r>
              <a:rPr lang="en-US" sz="4000" dirty="0">
                <a:latin typeface="Arial" panose="020B0604020202020204" pitchFamily="34" charset="0"/>
                <a:cs typeface="Arial" panose="020B0604020202020204" pitchFamily="34" charset="0"/>
              </a:rPr>
              <a:t>Tiers</a:t>
            </a:r>
            <a:endParaRPr lang="en-US" sz="40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1153" y="1846263"/>
            <a:ext cx="7019365" cy="4464424"/>
          </a:xfrm>
        </p:spPr>
      </p:pic>
    </p:spTree>
    <p:extLst>
      <p:ext uri="{BB962C8B-B14F-4D97-AF65-F5344CB8AC3E}">
        <p14:creationId xmlns:p14="http://schemas.microsoft.com/office/powerpoint/2010/main" val="4222051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Distribution of Average Work Experience prior to MBA</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88" y="1846263"/>
            <a:ext cx="7234517" cy="4022725"/>
          </a:xfrm>
        </p:spPr>
      </p:pic>
    </p:spTree>
    <p:extLst>
      <p:ext uri="{BB962C8B-B14F-4D97-AF65-F5344CB8AC3E}">
        <p14:creationId xmlns:p14="http://schemas.microsoft.com/office/powerpoint/2010/main" val="320566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286603"/>
            <a:ext cx="10416092" cy="1450757"/>
          </a:xfrm>
        </p:spPr>
        <p:txBody>
          <a:bodyPr>
            <a:normAutofit/>
          </a:bodyPr>
          <a:lstStyle/>
          <a:p>
            <a:r>
              <a:rPr lang="en-US" sz="4000" dirty="0">
                <a:latin typeface="Arial" panose="020B0604020202020204" pitchFamily="34" charset="0"/>
                <a:cs typeface="Arial" panose="020B0604020202020204" pitchFamily="34" charset="0"/>
              </a:rPr>
              <a:t>Distribution of Average </a:t>
            </a:r>
            <a:r>
              <a:rPr lang="en-US" sz="4000" dirty="0" smtClean="0">
                <a:latin typeface="Arial" panose="020B0604020202020204" pitchFamily="34" charset="0"/>
                <a:cs typeface="Arial" panose="020B0604020202020204" pitchFamily="34" charset="0"/>
              </a:rPr>
              <a:t>Annual Compensation</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365" y="1846263"/>
            <a:ext cx="7436223" cy="4339384"/>
          </a:xfrm>
        </p:spPr>
      </p:pic>
    </p:spTree>
    <p:extLst>
      <p:ext uri="{BB962C8B-B14F-4D97-AF65-F5344CB8AC3E}">
        <p14:creationId xmlns:p14="http://schemas.microsoft.com/office/powerpoint/2010/main" val="4002466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380</TotalTime>
  <Words>1002</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Machine Learning Model for predicting if a school is a Top Tier Business School </vt:lpstr>
      <vt:lpstr>Introduction</vt:lpstr>
      <vt:lpstr>About the data…</vt:lpstr>
      <vt:lpstr>The Economist – 2015 Full time MBA Ranking</vt:lpstr>
      <vt:lpstr>Business School Details</vt:lpstr>
      <vt:lpstr>Distribution of Average GMAT scores by Tiers</vt:lpstr>
      <vt:lpstr>Distribution of Post MBA Compensation by Tiers</vt:lpstr>
      <vt:lpstr>Distribution of Average Work Experience prior to MBA</vt:lpstr>
      <vt:lpstr>Distribution of Average Annual Compensation</vt:lpstr>
      <vt:lpstr>Hypothesis Tests performed…</vt:lpstr>
      <vt:lpstr>Logistic Regression Model</vt:lpstr>
      <vt:lpstr>Logistic Regression Outcome – Odds of Success</vt:lpstr>
      <vt:lpstr>True Vs Predicted Value</vt:lpstr>
      <vt:lpstr>Insights</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Motor Vehicle Collision Exploratory Data Analysis</dc:title>
  <dc:creator>Nanda Trichy Rajarathinam</dc:creator>
  <cp:lastModifiedBy>Nanda Trichy Rajarathinam</cp:lastModifiedBy>
  <cp:revision>28</cp:revision>
  <dcterms:created xsi:type="dcterms:W3CDTF">2016-07-18T20:30:02Z</dcterms:created>
  <dcterms:modified xsi:type="dcterms:W3CDTF">2016-08-15T03:38:08Z</dcterms:modified>
</cp:coreProperties>
</file>