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sports-reference.com/olympics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432" y="1166865"/>
            <a:ext cx="9233935" cy="6814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subTitle" sz="quarter" idx="1"/>
          </p:nvPr>
        </p:nvSpPr>
        <p:spPr>
          <a:xfrm>
            <a:off x="1852240" y="8140700"/>
            <a:ext cx="10464801" cy="1130300"/>
          </a:xfrm>
          <a:prstGeom prst="rect">
            <a:avLst/>
          </a:prstGeom>
        </p:spPr>
        <p:txBody>
          <a:bodyPr/>
          <a:lstStyle/>
          <a:p>
            <a:pPr defTabSz="432308">
              <a:defRPr b="1" sz="2300">
                <a:latin typeface="+mn-lt"/>
                <a:ea typeface="+mn-ea"/>
                <a:cs typeface="+mn-cs"/>
                <a:sym typeface="Helvetica"/>
              </a:defRPr>
            </a:pPr>
            <a:r>
              <a:t>Analysis of Olympics Games</a:t>
            </a:r>
          </a:p>
          <a:p>
            <a:pPr algn="r" defTabSz="432308">
              <a:defRPr sz="1400"/>
            </a:pPr>
            <a:r>
              <a:t>Shuo Zhang</a:t>
            </a:r>
          </a:p>
          <a:p>
            <a:pPr algn="r" defTabSz="432308">
              <a:defRPr sz="1400"/>
            </a:pPr>
            <a:r>
              <a:t>August 14,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20005" y="31747"/>
            <a:ext cx="74053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Age distribution (2012 Olympics):</a:t>
            </a:r>
          </a:p>
        </p:txBody>
      </p:sp>
      <p:pic>
        <p:nvPicPr>
          <p:cNvPr id="210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082" y="1149350"/>
            <a:ext cx="4712836" cy="3437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5264150"/>
            <a:ext cx="5308600" cy="3871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499" y="5053900"/>
            <a:ext cx="5885171" cy="429211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5863435" y="5670550"/>
            <a:ext cx="698504" cy="868563"/>
          </a:xfrm>
          <a:prstGeom prst="rightArrow">
            <a:avLst>
              <a:gd name="adj1" fmla="val 32000"/>
              <a:gd name="adj2" fmla="val 79582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5767704" y="1051806"/>
            <a:ext cx="6793719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Age distribution: 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youngest medalists :15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oldest medalists: 56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older medalists (late 30s-over 40) win fewer total medals </a:t>
            </a:r>
          </a:p>
          <a:p>
            <a:pPr marL="246944" indent="-246944" algn="just"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than medalists within the age-range “sweet spot” of late teens-early 30s.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Sport: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Some sports, like equestrianism,have older athletes winning medals, whereas a sport like gymnastics has a peak age-range of early-to-late teens  and early 20s.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94936" y="-19053"/>
            <a:ext cx="37471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Medals by sport:</a:t>
            </a:r>
          </a:p>
        </p:txBody>
      </p:sp>
      <p:pic>
        <p:nvPicPr>
          <p:cNvPr id="21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4800" y="1585223"/>
            <a:ext cx="4818618" cy="3509754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178931" y="977900"/>
            <a:ext cx="58069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swimming by score (with greater weights on Gold)</a:t>
            </a:r>
          </a:p>
        </p:txBody>
      </p:sp>
      <p:sp>
        <p:nvSpPr>
          <p:cNvPr id="219" name="Shape 219"/>
          <p:cNvSpPr/>
          <p:nvPr/>
        </p:nvSpPr>
        <p:spPr>
          <a:xfrm>
            <a:off x="6703559" y="977900"/>
            <a:ext cx="561009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athletics by score (with greater weights on Gold)</a:t>
            </a:r>
          </a:p>
        </p:txBody>
      </p:sp>
      <p:pic>
        <p:nvPicPr>
          <p:cNvPr id="220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5198" y="1585223"/>
            <a:ext cx="4818620" cy="350975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101080" y="5233537"/>
            <a:ext cx="59626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gymnastics by score (with greater weights on Gold)</a:t>
            </a:r>
          </a:p>
        </p:txBody>
      </p:sp>
      <p:pic>
        <p:nvPicPr>
          <p:cNvPr id="222" name="image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66700" y="5778500"/>
            <a:ext cx="4952778" cy="36074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4537409" y="2464368"/>
            <a:ext cx="2120151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leading country: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Australia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China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Netherland</a:t>
            </a:r>
          </a:p>
        </p:txBody>
      </p:sp>
      <p:sp>
        <p:nvSpPr>
          <p:cNvPr id="224" name="Shape 224"/>
          <p:cNvSpPr/>
          <p:nvPr/>
        </p:nvSpPr>
        <p:spPr>
          <a:xfrm>
            <a:off x="10667313" y="2330449"/>
            <a:ext cx="2120151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leading country: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Russia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Jamaica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Kenya</a:t>
            </a:r>
          </a:p>
        </p:txBody>
      </p:sp>
      <p:sp>
        <p:nvSpPr>
          <p:cNvPr id="225" name="Shape 225"/>
          <p:cNvSpPr/>
          <p:nvPr/>
        </p:nvSpPr>
        <p:spPr>
          <a:xfrm>
            <a:off x="4657247" y="6716359"/>
            <a:ext cx="1166699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leading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country: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China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US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Russia</a:t>
            </a:r>
          </a:p>
          <a:p>
            <a:pPr algn="just"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Romania</a:t>
            </a:r>
          </a:p>
        </p:txBody>
      </p:sp>
      <p:pic>
        <p:nvPicPr>
          <p:cNvPr id="226" name="image2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58122" y="5827359"/>
            <a:ext cx="4812432" cy="350975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10956024" y="6754459"/>
            <a:ext cx="1542736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Athletics is number one, followed by swimming, rowing, and football.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361342" y="-6353"/>
            <a:ext cx="42811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If I have more time:</a:t>
            </a:r>
          </a:p>
        </p:txBody>
      </p:sp>
      <p:sp>
        <p:nvSpPr>
          <p:cNvPr id="230" name="Shape 230"/>
          <p:cNvSpPr/>
          <p:nvPr/>
        </p:nvSpPr>
        <p:spPr>
          <a:xfrm>
            <a:off x="355597" y="1142996"/>
            <a:ext cx="11456717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K-means clustering analysis among 1960-2004 year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analysis of gender and age distribution of all Olympics games 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analysis of more sports </a:t>
            </a:r>
          </a:p>
        </p:txBody>
      </p:sp>
      <p:pic>
        <p:nvPicPr>
          <p:cNvPr id="231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975" y="3772970"/>
            <a:ext cx="10454689" cy="5890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64120" y="44447"/>
            <a:ext cx="31039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Web scraping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161605" y="1651000"/>
            <a:ext cx="1197363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website: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http://www.sports-reference.com/olympics/</a:t>
            </a: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web scraping:</a:t>
            </a: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Events of country medal leaders among 28 summer Olympics Games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Events of country medal leaders of 3 sports among 28 summer Olympics Games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Events of athletes and medalists of 84 countries during 2012 Olympics Game</a:t>
            </a:r>
          </a:p>
        </p:txBody>
      </p:sp>
      <p:sp>
        <p:nvSpPr>
          <p:cNvPr id="124" name="Shape 124"/>
          <p:cNvSpPr/>
          <p:nvPr/>
        </p:nvSpPr>
        <p:spPr>
          <a:xfrm>
            <a:off x="141284" y="5600700"/>
            <a:ext cx="11926005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analysis:</a:t>
            </a:r>
          </a:p>
          <a:p>
            <a:pPr algn="just"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History of country medal leaders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Contributing factors to total medals by different countries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Gender and age distribution of athletics and medalists in 2012 Olympics</a:t>
            </a:r>
          </a:p>
          <a:p>
            <a:pPr marL="308679" indent="-308679" algn="just"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History of country medal leaders in 3 sports: swimming, athletics and gymnastics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-2209800" y="-1397000"/>
            <a:ext cx="11099800" cy="1013371"/>
          </a:xfrm>
          <a:prstGeom prst="rect">
            <a:avLst/>
          </a:prstGeom>
        </p:spPr>
        <p:txBody>
          <a:bodyPr/>
          <a:lstStyle>
            <a:lvl1pPr algn="l">
              <a:defRPr b="1" sz="4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Medal by country</a:t>
            </a:r>
          </a:p>
        </p:txBody>
      </p:sp>
      <p:sp>
        <p:nvSpPr>
          <p:cNvPr id="127" name="Shape 127"/>
          <p:cNvSpPr/>
          <p:nvPr/>
        </p:nvSpPr>
        <p:spPr>
          <a:xfrm>
            <a:off x="154278" y="44446"/>
            <a:ext cx="2366381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History of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t>Medal by Country: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534627" y="323848"/>
            <a:ext cx="12393768" cy="9400938"/>
            <a:chOff x="0" y="0"/>
            <a:chExt cx="12393767" cy="9400937"/>
          </a:xfrm>
        </p:grpSpPr>
        <p:sp>
          <p:nvSpPr>
            <p:cNvPr id="128" name="Shape 128"/>
            <p:cNvSpPr/>
            <p:nvPr/>
          </p:nvSpPr>
          <p:spPr>
            <a:xfrm>
              <a:off x="-1" y="6556131"/>
              <a:ext cx="11915853" cy="2844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5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  <a:p>
              <a:pPr algn="just">
                <a:defRPr b="1"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Past Olympic success:</a:t>
              </a:r>
              <a:r>
                <a:rPr b="0">
                  <a:latin typeface="Helvetica Light"/>
                  <a:ea typeface="Helvetica Light"/>
                  <a:cs typeface="Helvetica Light"/>
                  <a:sym typeface="Helvetica Light"/>
                </a:rPr>
                <a:t> </a:t>
              </a:r>
            </a:p>
            <a:p>
              <a:pPr algn="just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Medals won in the past can be seen as an indicator of "sports culture”.</a:t>
              </a:r>
            </a:p>
            <a:p>
              <a:pPr algn="l">
                <a:defRPr b="1"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Host-country effect: </a:t>
              </a:r>
            </a:p>
            <a:p>
              <a:pPr algn="just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Performing in front of a home crowd, combined with extra investment in sport, gives the country a medals boost.</a:t>
              </a:r>
            </a:p>
            <a:p>
              <a:pPr algn="just">
                <a:defRPr b="1" sz="25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Future-host effect:</a:t>
              </a:r>
            </a:p>
            <a:p>
              <a:pPr algn="just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Due to increased investment in sport in the future,  the country performs better.</a:t>
              </a:r>
            </a:p>
          </p:txBody>
        </p:sp>
        <p:grpSp>
          <p:nvGrpSpPr>
            <p:cNvPr id="140" name="Group 140"/>
            <p:cNvGrpSpPr/>
            <p:nvPr/>
          </p:nvGrpSpPr>
          <p:grpSpPr>
            <a:xfrm>
              <a:off x="2129517" y="-1"/>
              <a:ext cx="9073514" cy="6572749"/>
              <a:chOff x="0" y="0"/>
              <a:chExt cx="9073512" cy="6572748"/>
            </a:xfrm>
          </p:grpSpPr>
          <p:pic>
            <p:nvPicPr>
              <p:cNvPr id="129" name="image1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9023869" cy="65727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0" name="Shape 130"/>
              <p:cNvSpPr/>
              <p:nvPr/>
            </p:nvSpPr>
            <p:spPr>
              <a:xfrm>
                <a:off x="1498772" y="562039"/>
                <a:ext cx="382261" cy="48404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791316" y="1701731"/>
                <a:ext cx="382263" cy="484045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2146366" y="1776838"/>
                <a:ext cx="1390117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146:24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London, UK</a:t>
                </a: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7329625" y="1328658"/>
                <a:ext cx="921749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174:94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LA, US</a:t>
                </a: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811016" y="2263771"/>
                <a:ext cx="382261" cy="48404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983921" y="516823"/>
                <a:ext cx="1402761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231:48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St. louis, US</a:t>
                </a: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1264589" y="3044351"/>
                <a:ext cx="382261" cy="48404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597402" y="3041428"/>
                <a:ext cx="1520087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102:11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Paris, France</a:t>
                </a: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8462983" y="3299147"/>
                <a:ext cx="256205" cy="263707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7475445" y="2562024"/>
                <a:ext cx="1598069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100:63</a:t>
                </a:r>
              </a:p>
              <a:p>
                <a:pPr>
                  <a:defRPr sz="1500">
                    <a:solidFill>
                      <a:srgbClr val="FF26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r>
                  <a:t>Beijing, China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>
              <a:off x="10059096" y="4099246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9703496" y="4484599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9500296" y="4852900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8411158" y="3769831"/>
              <a:ext cx="159807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27:41:58</a:t>
              </a:r>
            </a:p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Sydney, Australia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770298" y="3972246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0579797" y="4277046"/>
              <a:ext cx="256205" cy="263707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76596" y="4632647"/>
              <a:ext cx="256205" cy="263706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0795698" y="3676578"/>
              <a:ext cx="159806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30:47:65</a:t>
              </a:r>
            </a:p>
            <a:p>
              <a:pPr>
                <a:defRPr sz="1500">
                  <a:solidFill>
                    <a:srgbClr val="0433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London, UK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7814288" y="3006970"/>
              <a:ext cx="194576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5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1890:</a:t>
              </a:r>
            </a:p>
            <a:p>
              <a:pPr>
                <a:defRPr sz="15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t>Moskva, Soviet Union</a:t>
              </a:r>
            </a:p>
          </p:txBody>
        </p:sp>
      </p:grpSp>
      <p:sp>
        <p:nvSpPr>
          <p:cNvPr id="151" name="Shape 151"/>
          <p:cNvSpPr/>
          <p:nvPr/>
        </p:nvSpPr>
        <p:spPr>
          <a:xfrm>
            <a:off x="522578" y="3790948"/>
            <a:ext cx="2366381" cy="2908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1932–1948: </a:t>
            </a:r>
          </a:p>
          <a:p>
            <a:pPr algn="just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as part of the  Republic of China</a:t>
            </a:r>
          </a:p>
          <a:p>
            <a:pPr algn="just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1952–1980:</a:t>
            </a:r>
          </a:p>
          <a:p>
            <a:pPr algn="just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China did not participate. </a:t>
            </a:r>
          </a:p>
          <a:p>
            <a:pPr algn="just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1894 Olympics:</a:t>
            </a:r>
          </a:p>
          <a:p>
            <a:pPr algn="just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China attended the games for the first time. </a:t>
            </a:r>
          </a:p>
        </p:txBody>
      </p:sp>
      <p:sp>
        <p:nvSpPr>
          <p:cNvPr id="152" name="Shape 152"/>
          <p:cNvSpPr/>
          <p:nvPr/>
        </p:nvSpPr>
        <p:spPr>
          <a:xfrm>
            <a:off x="522578" y="1803400"/>
            <a:ext cx="2366381" cy="1790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1890 Olympics:</a:t>
            </a:r>
          </a:p>
          <a:p>
            <a:pPr algn="just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Led by the United States, 65 countries boycotted the games because of the Soviet war in Afghanistan.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49560" y="146050"/>
            <a:ext cx="859728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about other contributing factors?</a:t>
            </a:r>
          </a:p>
        </p:txBody>
      </p:sp>
      <p:sp>
        <p:nvSpPr>
          <p:cNvPr id="155" name="Shape 155"/>
          <p:cNvSpPr/>
          <p:nvPr/>
        </p:nvSpPr>
        <p:spPr>
          <a:xfrm>
            <a:off x="435567" y="6845296"/>
            <a:ext cx="12133665" cy="284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Wealth (GDP)?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Countries with a high GDP, like Germany or USA, can afford to invest in sports facilities, and their populations have enough leisure time and money to take part in sports. </a:t>
            </a:r>
          </a:p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Population?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 big population means a big talent pool to choose athletes from, like China.</a:t>
            </a:r>
          </a:p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Planned economies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t>(GDP growth)?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These countries tend to have more money to invest in sport, like China.</a:t>
            </a:r>
          </a:p>
          <a:p>
            <a:pPr algn="just">
              <a:defRPr b="1" sz="2000">
                <a:latin typeface="+mn-lt"/>
                <a:ea typeface="+mn-ea"/>
                <a:cs typeface="+mn-cs"/>
                <a:sym typeface="Helvetica"/>
              </a:defRPr>
            </a:pPr>
            <a:r>
              <a:t>Health (life expectancy)?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Countries with a high life expectancy, have a big healthy pool to choose athletes from, like Japan.</a:t>
            </a:r>
          </a:p>
        </p:txBody>
      </p:sp>
      <p:pic>
        <p:nvPicPr>
          <p:cNvPr id="15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00" y="768350"/>
            <a:ext cx="8094503" cy="590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424082" y="95247"/>
            <a:ext cx="81434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sp>
        <p:nvSpPr>
          <p:cNvPr id="159" name="Shape 159"/>
          <p:cNvSpPr/>
          <p:nvPr/>
        </p:nvSpPr>
        <p:spPr>
          <a:xfrm>
            <a:off x="452577" y="1536699"/>
            <a:ext cx="4940369" cy="285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1" sz="25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K Means Clustering:</a:t>
            </a:r>
          </a:p>
          <a:p>
            <a:pPr algn="just" defTabSz="457200">
              <a:defRPr b="1" sz="25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246944" indent="-246944" algn="just" defTabSz="457200">
              <a:buSzPct val="75000"/>
              <a:buChar char="•"/>
              <a:defRPr sz="20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An unsupervised learning algorithm: no outcome to be predicted</a:t>
            </a:r>
          </a:p>
          <a:p>
            <a:pPr marL="246944" indent="-246944" algn="just" defTabSz="457200">
              <a:buSzPct val="75000"/>
              <a:buChar char="•"/>
              <a:defRPr sz="2000">
                <a:solidFill>
                  <a:srgbClr val="444444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Cluster data based on their similarity: find patterns.</a:t>
            </a:r>
          </a:p>
          <a:p>
            <a:pPr algn="l" defTabSz="457200"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Drawbacks: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Strong sensitivity to outliers and noise</a:t>
            </a:r>
          </a:p>
        </p:txBody>
      </p:sp>
      <p:sp>
        <p:nvSpPr>
          <p:cNvPr id="160" name="Shape 160"/>
          <p:cNvSpPr/>
          <p:nvPr/>
        </p:nvSpPr>
        <p:spPr>
          <a:xfrm>
            <a:off x="6385577" y="6045200"/>
            <a:ext cx="5985407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Average silhouette method to determine clusters K:</a:t>
            </a:r>
          </a:p>
          <a:p>
            <a:pPr marL="296333" indent="-296333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Compute clustering algorithm for different values of k. </a:t>
            </a:r>
          </a:p>
          <a:p>
            <a:pPr marL="246944" indent="-246944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For each k, calculate the average silhouette of observations (avg.sil)</a:t>
            </a:r>
          </a:p>
          <a:p>
            <a:pPr marL="246944" indent="-246944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Plot the curve of avg.sil according to the number of clusters k.</a:t>
            </a:r>
          </a:p>
          <a:p>
            <a:pPr marL="246944" indent="-246944" algn="just">
              <a:buSzPct val="75000"/>
              <a:buChar char="•"/>
              <a:defRPr sz="1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location of the maximum is considered as the appropriate number of clusters.</a:t>
            </a:r>
          </a:p>
        </p:txBody>
      </p:sp>
      <p:pic>
        <p:nvPicPr>
          <p:cNvPr id="16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1365642"/>
            <a:ext cx="5562600" cy="4056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104" y="5054600"/>
            <a:ext cx="5328597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424082" y="95247"/>
            <a:ext cx="81434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pic>
        <p:nvPicPr>
          <p:cNvPr id="165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660" y="1124146"/>
            <a:ext cx="4710140" cy="3435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51" y="1135072"/>
            <a:ext cx="7884574" cy="4168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24082" y="95247"/>
            <a:ext cx="81434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(2012 Olympics):</a:t>
            </a:r>
          </a:p>
        </p:txBody>
      </p:sp>
      <p:sp>
        <p:nvSpPr>
          <p:cNvPr id="169" name="Shape 169"/>
          <p:cNvSpPr/>
          <p:nvPr/>
        </p:nvSpPr>
        <p:spPr>
          <a:xfrm>
            <a:off x="107228" y="1349373"/>
            <a:ext cx="299906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4(China, India):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developing countries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life expectancy</a:t>
            </a:r>
          </a:p>
        </p:txBody>
      </p:sp>
      <p:sp>
        <p:nvSpPr>
          <p:cNvPr id="170" name="Shape 170"/>
          <p:cNvSpPr/>
          <p:nvPr/>
        </p:nvSpPr>
        <p:spPr>
          <a:xfrm>
            <a:off x="126303" y="4013198"/>
            <a:ext cx="3257381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1(Mexico, Greece, 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Portugal):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developed countries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life expectancy</a:t>
            </a:r>
          </a:p>
        </p:txBody>
      </p:sp>
      <p:sp>
        <p:nvSpPr>
          <p:cNvPr id="171" name="Shape 171"/>
          <p:cNvSpPr/>
          <p:nvPr/>
        </p:nvSpPr>
        <p:spPr>
          <a:xfrm>
            <a:off x="211115" y="6978648"/>
            <a:ext cx="5997706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5(Kenya, South African, Thailand):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developing countries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life expectancy</a:t>
            </a:r>
          </a:p>
        </p:txBody>
      </p:sp>
      <p:sp>
        <p:nvSpPr>
          <p:cNvPr id="172" name="Shape 172"/>
          <p:cNvSpPr/>
          <p:nvPr/>
        </p:nvSpPr>
        <p:spPr>
          <a:xfrm>
            <a:off x="4995127" y="6978648"/>
            <a:ext cx="5888614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2(UA, UK, Russia):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developed countries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total medal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lower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higher avg life expectancy</a:t>
            </a:r>
          </a:p>
        </p:txBody>
      </p:sp>
      <p:pic>
        <p:nvPicPr>
          <p:cNvPr id="173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0780" y="1267895"/>
            <a:ext cx="9298423" cy="491654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8601927" y="6978646"/>
            <a:ext cx="5888613" cy="2057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Cluster 3(Australia,Netherlands,Canada):</a:t>
            </a:r>
          </a:p>
          <a:p>
            <a:pPr algn="just">
              <a:defRPr b="1" sz="1800">
                <a:latin typeface="+mn-lt"/>
                <a:ea typeface="+mn-ea"/>
                <a:cs typeface="+mn-cs"/>
                <a:sym typeface="Helvetica"/>
              </a:defRPr>
            </a:pPr>
            <a:r>
              <a:t>developed countries</a:t>
            </a:r>
          </a:p>
          <a:p>
            <a:pPr marL="259291" indent="-259291" algn="just">
              <a:buSzPct val="75000"/>
              <a:buChar char="•"/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medium </a:t>
            </a: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avg total medal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lowest avg population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GDP 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medium avg GDP growth</a:t>
            </a:r>
          </a:p>
          <a:p>
            <a:pPr marL="259291" indent="-259291" algn="just">
              <a:buSzPct val="75000"/>
              <a:buChar char="•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highest avg life expectancy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9491" y="44448"/>
            <a:ext cx="129458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K-means clustering (comparison 2012 and 2008 Olympics):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988" y="594916"/>
            <a:ext cx="4410224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Drawbacks:</a:t>
            </a:r>
          </a:p>
          <a:p>
            <a:pPr algn="l" defTabSz="457200">
              <a:defRPr sz="2000">
                <a:solidFill>
                  <a:srgbClr val="32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Strong sensitivity to outliers and noise</a:t>
            </a:r>
          </a:p>
        </p:txBody>
      </p:sp>
      <p:sp>
        <p:nvSpPr>
          <p:cNvPr id="178" name="Shape 178"/>
          <p:cNvSpPr/>
          <p:nvPr/>
        </p:nvSpPr>
        <p:spPr>
          <a:xfrm>
            <a:off x="209345" y="1573352"/>
            <a:ext cx="62270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2012</a:t>
            </a:r>
          </a:p>
        </p:txBody>
      </p:sp>
      <p:sp>
        <p:nvSpPr>
          <p:cNvPr id="179" name="Shape 179"/>
          <p:cNvSpPr/>
          <p:nvPr/>
        </p:nvSpPr>
        <p:spPr>
          <a:xfrm>
            <a:off x="209345" y="4240833"/>
            <a:ext cx="62270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2008</a:t>
            </a:r>
          </a:p>
        </p:txBody>
      </p:sp>
      <p:sp>
        <p:nvSpPr>
          <p:cNvPr id="180" name="Shape 180"/>
          <p:cNvSpPr/>
          <p:nvPr/>
        </p:nvSpPr>
        <p:spPr>
          <a:xfrm>
            <a:off x="5209249" y="735633"/>
            <a:ext cx="622707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2012</a:t>
            </a:r>
          </a:p>
        </p:txBody>
      </p:sp>
      <p:pic>
        <p:nvPicPr>
          <p:cNvPr id="181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5517" y="1145741"/>
            <a:ext cx="7437383" cy="393251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4908346" y="4689500"/>
            <a:ext cx="622707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2008</a:t>
            </a:r>
          </a:p>
        </p:txBody>
      </p:sp>
      <p:pic>
        <p:nvPicPr>
          <p:cNvPr id="183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5187" y="1810978"/>
            <a:ext cx="2981761" cy="217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2276" y="4552948"/>
            <a:ext cx="3206589" cy="2338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85517" y="5113768"/>
            <a:ext cx="7437383" cy="349557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5638798" y="7320243"/>
            <a:ext cx="470409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Shape 187"/>
          <p:cNvSpPr/>
          <p:nvPr/>
        </p:nvSpPr>
        <p:spPr>
          <a:xfrm>
            <a:off x="6540499" y="7345643"/>
            <a:ext cx="470408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Shape 188"/>
          <p:cNvSpPr/>
          <p:nvPr/>
        </p:nvSpPr>
        <p:spPr>
          <a:xfrm>
            <a:off x="6730999" y="6913843"/>
            <a:ext cx="470408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Shape 189"/>
          <p:cNvSpPr/>
          <p:nvPr/>
        </p:nvSpPr>
        <p:spPr>
          <a:xfrm>
            <a:off x="5765799" y="7447243"/>
            <a:ext cx="470408" cy="235001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Shape 190"/>
          <p:cNvSpPr/>
          <p:nvPr/>
        </p:nvSpPr>
        <p:spPr>
          <a:xfrm>
            <a:off x="164674" y="7200187"/>
            <a:ext cx="4318851" cy="146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100"/>
            </a:pPr>
            <a:r>
              <a:t>    Country Total Population      GDP  GDPgrowth  Life cluster Year</a:t>
            </a:r>
          </a:p>
          <a:p>
            <a:pPr>
              <a:defRPr sz="1100"/>
            </a:pPr>
            <a:r>
              <a:t>1 Australia    46   21.37035 49.62812  3.7066995 80.62       4 2008</a:t>
            </a:r>
          </a:p>
          <a:p>
            <a:pPr>
              <a:defRPr sz="1100"/>
            </a:pPr>
            <a:r>
              <a:t>2    Greece     4   11.16175 31.99728 -0.3351726 79.38       3 2008</a:t>
            </a:r>
          </a:p>
          <a:p>
            <a:pPr>
              <a:defRPr sz="1100"/>
            </a:pPr>
            <a:r>
              <a:t>3     Japan    25  127.31790 37.86562 -1.0416360 82.02       3 2008</a:t>
            </a:r>
          </a:p>
          <a:p>
            <a:pPr>
              <a:defRPr sz="1100"/>
            </a:pPr>
            <a:r>
              <a:t>4  Portugal     2   10.57746 24.81561  0.1992723 77.87       3 2008</a:t>
            </a:r>
          </a:p>
          <a:p>
            <a:pPr>
              <a:defRPr sz="1100"/>
            </a:pPr>
            <a:r>
              <a:t>5     Japan    38  127.13982 46.70101  1.7422004 84.74       2 2012</a:t>
            </a:r>
          </a:p>
          <a:p>
            <a:pPr>
              <a:defRPr sz="1100"/>
            </a:pPr>
            <a:r>
              <a:t>6    Greece     2   11.10966 22.24268 -7.3004939 79.92       1 2012</a:t>
            </a:r>
          </a:p>
          <a:p>
            <a:pPr>
              <a:defRPr sz="1100"/>
            </a:pPr>
            <a:r>
              <a:t>7  Portugal     1   10.51502 20.57740 -4.0282567 79.33       1 2012</a:t>
            </a:r>
          </a:p>
          <a:p>
            <a:pPr>
              <a:defRPr sz="1100"/>
            </a:pPr>
            <a:r>
              <a:t>8 Australia    35   22.91137 67.64610  3.6327203 81.81       3 2012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32542" y="-6353"/>
            <a:ext cx="81423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Gender distribution (2012 Olympics):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743295" y="4494486"/>
            <a:ext cx="5015815" cy="3658092"/>
            <a:chOff x="-1" y="-1"/>
            <a:chExt cx="5015813" cy="3658091"/>
          </a:xfrm>
        </p:grpSpPr>
        <p:grpSp>
          <p:nvGrpSpPr>
            <p:cNvPr id="197" name="Group 197"/>
            <p:cNvGrpSpPr/>
            <p:nvPr/>
          </p:nvGrpSpPr>
          <p:grpSpPr>
            <a:xfrm>
              <a:off x="-2" y="-2"/>
              <a:ext cx="5015815" cy="3658092"/>
              <a:chOff x="0" y="0"/>
              <a:chExt cx="5015813" cy="3658091"/>
            </a:xfrm>
          </p:grpSpPr>
          <p:pic>
            <p:nvPicPr>
              <p:cNvPr id="193" name="image10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5015815" cy="36580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4" name="Shape 194"/>
              <p:cNvSpPr/>
              <p:nvPr/>
            </p:nvSpPr>
            <p:spPr>
              <a:xfrm>
                <a:off x="1167638" y="2362205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3903728" y="2184405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42</a:t>
                </a: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2582927" y="2362205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98" name="Shape 198"/>
            <p:cNvSpPr/>
            <p:nvPr/>
          </p:nvSpPr>
          <p:spPr>
            <a:xfrm>
              <a:off x="4347116" y="1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162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2365916" y="445810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132</a:t>
              </a:r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1027689" y="637278"/>
            <a:ext cx="10949424" cy="3658087"/>
            <a:chOff x="0" y="0"/>
            <a:chExt cx="10949423" cy="3658086"/>
          </a:xfrm>
        </p:grpSpPr>
        <p:pic>
          <p:nvPicPr>
            <p:cNvPr id="201" name="image1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053565" cy="3658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image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127745" y="141583"/>
              <a:ext cx="4821678" cy="35165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Shape 203"/>
            <p:cNvSpPr/>
            <p:nvPr/>
          </p:nvSpPr>
          <p:spPr>
            <a:xfrm>
              <a:off x="7216441" y="2703763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872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8777596" y="2703763"/>
              <a:ext cx="53797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991</a:t>
              </a:r>
            </a:p>
          </p:txBody>
        </p:sp>
      </p:grpSp>
      <p:pic>
        <p:nvPicPr>
          <p:cNvPr id="206" name="image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23914" y="4283119"/>
            <a:ext cx="6593586" cy="4808775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873383" y="8610599"/>
            <a:ext cx="77528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More women are engaged in Olympics.</a:t>
            </a:r>
          </a:p>
          <a:p>
            <a: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There is still some way to go to achieve gender equality.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