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048" y="575994"/>
            <a:ext cx="11133489" cy="905775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subTitle" sz="quarter" idx="1"/>
          </p:nvPr>
        </p:nvSpPr>
        <p:spPr>
          <a:xfrm>
            <a:off x="1553955" y="369883"/>
            <a:ext cx="10464801" cy="1130301"/>
          </a:xfrm>
          <a:prstGeom prst="rect">
            <a:avLst/>
          </a:prstGeom>
        </p:spPr>
        <p:txBody>
          <a:bodyPr/>
          <a:lstStyle/>
          <a:p>
            <a:pPr defTabSz="385572">
              <a:defRPr b="1" sz="3100">
                <a:latin typeface="+mn-lt"/>
                <a:ea typeface="+mn-ea"/>
                <a:cs typeface="+mn-cs"/>
                <a:sym typeface="Helvetica"/>
              </a:defRPr>
            </a:pPr>
            <a:r>
              <a:t>What are the most popular phone and APPs in China?</a:t>
            </a:r>
          </a:p>
          <a:p>
            <a:pPr algn="r" defTabSz="385572">
              <a:defRPr sz="1900"/>
            </a:pPr>
            <a:r>
              <a:t>shuo zhang</a:t>
            </a:r>
          </a:p>
          <a:p>
            <a:pPr algn="r" defTabSz="385572">
              <a:defRPr sz="1600"/>
            </a:pPr>
            <a:r>
              <a:t>07/31/2016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474689" y="-559117"/>
            <a:ext cx="11320054" cy="2281911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/>
            <a:r>
              <a:t>Data  Description </a:t>
            </a:r>
          </a:p>
        </p:txBody>
      </p:sp>
      <p:sp>
        <p:nvSpPr>
          <p:cNvPr id="123" name="Shape 123"/>
          <p:cNvSpPr/>
          <p:nvPr/>
        </p:nvSpPr>
        <p:spPr>
          <a:xfrm>
            <a:off x="123943" y="1261863"/>
            <a:ext cx="12756913" cy="2273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75000"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data set is provided by TalkingData, China’s largest third-party mobile data platform.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The data is from 05/01/2016 to 05/07/2016 and iphone data is excluded.</a:t>
            </a:r>
          </a:p>
          <a:p>
            <a:pPr marL="444500" indent="-444500" algn="l">
              <a:spcBef>
                <a:spcPts val="4200"/>
              </a:spcBef>
              <a:buSzPct val="75000"/>
              <a:buChar char="•"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After data merge, two data sets are analyzed in the shiny.</a:t>
            </a:r>
          </a:p>
        </p:txBody>
      </p:sp>
      <p:pic>
        <p:nvPicPr>
          <p:cNvPr id="12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665" y="3666814"/>
            <a:ext cx="9391506" cy="583534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5440736" y="4621503"/>
            <a:ext cx="1107352" cy="541928"/>
          </a:xfrm>
          <a:prstGeom prst="roundRect">
            <a:avLst>
              <a:gd name="adj" fmla="val 3065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2176463" y="4232440"/>
            <a:ext cx="1107352" cy="541928"/>
          </a:xfrm>
          <a:prstGeom prst="roundRect">
            <a:avLst>
              <a:gd name="adj" fmla="val 3065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1852079" y="7491010"/>
            <a:ext cx="1107352" cy="541929"/>
          </a:xfrm>
          <a:prstGeom prst="roundRect">
            <a:avLst>
              <a:gd name="adj" fmla="val 3065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8324991" y="5795374"/>
            <a:ext cx="1107352" cy="541928"/>
          </a:xfrm>
          <a:prstGeom prst="roundRect">
            <a:avLst>
              <a:gd name="adj" fmla="val 3065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5440736" y="7653204"/>
            <a:ext cx="1107352" cy="541928"/>
          </a:xfrm>
          <a:prstGeom prst="roundRect">
            <a:avLst>
              <a:gd name="adj" fmla="val 3065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chemeClr val="accent5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 idx="4294967295"/>
          </p:nvPr>
        </p:nvSpPr>
        <p:spPr>
          <a:xfrm>
            <a:off x="623826" y="-186274"/>
            <a:ext cx="11320055" cy="2281914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/>
            <a:r>
              <a:t>Shiny answers</a:t>
            </a:r>
          </a:p>
        </p:txBody>
      </p:sp>
      <p:sp>
        <p:nvSpPr>
          <p:cNvPr id="132" name="Shape 132"/>
          <p:cNvSpPr/>
          <p:nvPr/>
        </p:nvSpPr>
        <p:spPr>
          <a:xfrm>
            <a:off x="711024" y="2828954"/>
            <a:ext cx="5173738" cy="508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are the most popular phone brands in China? Top 10?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geographical distribution? What are the top cities that have the most users?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gender distribution? Do male and female users have the same taste?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age distribution? Do young and senior people have the similar preference?</a:t>
            </a:r>
          </a:p>
        </p:txBody>
      </p:sp>
      <p:sp>
        <p:nvSpPr>
          <p:cNvPr id="133" name="Shape 133"/>
          <p:cNvSpPr/>
          <p:nvPr/>
        </p:nvSpPr>
        <p:spPr>
          <a:xfrm>
            <a:off x="6967580" y="1041400"/>
            <a:ext cx="5173737" cy="76708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are the most popular APP categories in China? Top 10?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geographical distribution? What are the top cities that have the most users?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gender distribution? Do male and female users have the same taste?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age distribution? Do young and senior people have the similar preference?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phone brand distribution? Do the users of different phone brands have the same preference?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What is the distribution of active APPs compared with the inactive ones?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842374" y="-337947"/>
            <a:ext cx="11320051" cy="2281911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/>
            <a:r>
              <a:t>Discovery</a:t>
            </a:r>
          </a:p>
        </p:txBody>
      </p:sp>
      <p:sp>
        <p:nvSpPr>
          <p:cNvPr id="136" name="Shape 136"/>
          <p:cNvSpPr/>
          <p:nvPr/>
        </p:nvSpPr>
        <p:spPr>
          <a:xfrm>
            <a:off x="681014" y="1940940"/>
            <a:ext cx="5632648" cy="67564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 algn="l">
              <a:spcBef>
                <a:spcPts val="4200"/>
              </a:spcBef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Geographical, Gender and Age distribution of phone: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Top 3 cities: Beijing, Shanghai, Shenzhen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More male users than female users.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Compare Samsung Vivo and OPPO, female prefer fashion Vivo and OPPO  and male prefer Samsung. 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Different phone has different average user age.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Young generation prefer the fashion (and more affordable)  OPPO and Vivo, while senior people prefer Huawei and Samsung . Xiaomi  is the dominant.</a:t>
            </a:r>
          </a:p>
        </p:txBody>
      </p:sp>
      <p:sp>
        <p:nvSpPr>
          <p:cNvPr id="137" name="Shape 137"/>
          <p:cNvSpPr/>
          <p:nvPr/>
        </p:nvSpPr>
        <p:spPr>
          <a:xfrm>
            <a:off x="7000778" y="1979039"/>
            <a:ext cx="5632646" cy="66802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 algn="l">
              <a:spcBef>
                <a:spcPts val="4200"/>
              </a:spcBef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Geographical, Gender and Age distribution of APP: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Top 3 cities: Beijing, Shanghai, Shenzhen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More male users than female users.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More inactive than active.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Different APP has different average user age.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Young and senior generation have same taste of APP preference.</a:t>
            </a:r>
          </a:p>
          <a:p>
            <a:pPr lvl="1" marL="691443" indent="-246943" algn="l">
              <a:spcBef>
                <a:spcPts val="4200"/>
              </a:spcBef>
              <a:buSzPct val="75000"/>
              <a:buChar char="•"/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Phone distribution is different dependent on phone.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 idx="4294967295"/>
          </p:nvPr>
        </p:nvSpPr>
        <p:spPr>
          <a:xfrm>
            <a:off x="715374" y="-490347"/>
            <a:ext cx="11320052" cy="2281911"/>
          </a:xfrm>
          <a:prstGeom prst="rect">
            <a:avLst/>
          </a:prstGeom>
        </p:spPr>
        <p:txBody>
          <a:bodyPr/>
          <a:lstStyle>
            <a:lvl1pPr algn="l">
              <a:defRPr sz="5000"/>
            </a:lvl1pPr>
          </a:lstStyle>
          <a:p>
            <a:pPr/>
            <a:r>
              <a:t>Future Work</a:t>
            </a:r>
          </a:p>
        </p:txBody>
      </p:sp>
      <p:sp>
        <p:nvSpPr>
          <p:cNvPr id="140" name="Shape 140"/>
          <p:cNvSpPr/>
          <p:nvPr/>
        </p:nvSpPr>
        <p:spPr>
          <a:xfrm>
            <a:off x="652952" y="1536700"/>
            <a:ext cx="1102424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Build a model predicting users’ demographic characteristics based on their app usage, geolocation, and mobile device properties. Doing so will help millions of developers and brand advertisers around the world pursue data-driven marketing efforts which are relevant to their users and catered to their preferences.</a:t>
            </a:r>
          </a:p>
        </p:txBody>
      </p:sp>
      <p:pic>
        <p:nvPicPr>
          <p:cNvPr id="141" name="6359749212265071701171552202_Dollarphotoclub_77959340-1024x57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4613" y="3697557"/>
            <a:ext cx="8555880" cy="4821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