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3" r:id="rId4"/>
    <p:sldId id="265" r:id="rId5"/>
    <p:sldId id="267" r:id="rId6"/>
    <p:sldId id="257" r:id="rId7"/>
    <p:sldId id="261" r:id="rId8"/>
    <p:sldId id="258" r:id="rId9"/>
    <p:sldId id="259" r:id="rId10"/>
    <p:sldId id="260" r:id="rId11"/>
    <p:sldId id="262" r:id="rId12"/>
    <p:sldId id="264"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125" d="100"/>
          <a:sy n="125" d="100"/>
        </p:scale>
        <p:origin x="-58"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9/17/2016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bing.com/images/search?q=cleaning+up+oil+spills+with+nanotechnology&amp;view=detailv2&amp;qpvt=cleaning+up+oil+spills+with+nanotechnology&amp;id=8445F56267E959DEF6294E6EE0F32EC82F8F5C9D&amp;selectedIndex=2&amp;ccid=ZjkXPg9m&amp;simid=608013052076230458&amp;thid=OIP.M6639173e0f6685587ea9b6643846c1f0o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1938361"/>
          </a:xfrm>
        </p:spPr>
        <p:txBody>
          <a:bodyPr/>
          <a:lstStyle/>
          <a:p>
            <a:r>
              <a:rPr lang="en-US" dirty="0"/>
              <a:t>Sky and Sea</a:t>
            </a:r>
          </a:p>
        </p:txBody>
      </p:sp>
      <p:sp>
        <p:nvSpPr>
          <p:cNvPr id="3" name="Subtitle 2"/>
          <p:cNvSpPr>
            <a:spLocks noGrp="1"/>
          </p:cNvSpPr>
          <p:nvPr>
            <p:ph type="subTitle" idx="1"/>
          </p:nvPr>
        </p:nvSpPr>
        <p:spPr>
          <a:xfrm>
            <a:off x="1751012" y="3886200"/>
            <a:ext cx="8689976" cy="1562790"/>
          </a:xfrm>
        </p:spPr>
        <p:txBody>
          <a:bodyPr/>
          <a:lstStyle/>
          <a:p>
            <a:r>
              <a:rPr lang="en-US" dirty="0"/>
              <a:t>Disaster analysis and </a:t>
            </a:r>
          </a:p>
          <a:p>
            <a:r>
              <a:rPr lang="en-US" dirty="0"/>
              <a:t>remediation using new technology</a:t>
            </a:r>
          </a:p>
        </p:txBody>
      </p:sp>
      <p:sp>
        <p:nvSpPr>
          <p:cNvPr id="4" name="TextBox 3"/>
          <p:cNvSpPr txBox="1"/>
          <p:nvPr/>
        </p:nvSpPr>
        <p:spPr>
          <a:xfrm>
            <a:off x="7191632" y="4802659"/>
            <a:ext cx="1710725" cy="646331"/>
          </a:xfrm>
          <a:prstGeom prst="rect">
            <a:avLst/>
          </a:prstGeom>
          <a:noFill/>
        </p:spPr>
        <p:txBody>
          <a:bodyPr wrap="none" rtlCol="0">
            <a:spAutoFit/>
          </a:bodyPr>
          <a:lstStyle/>
          <a:p>
            <a:endParaRPr lang="en-US" dirty="0"/>
          </a:p>
          <a:p>
            <a:r>
              <a:rPr lang="en-US" dirty="0"/>
              <a:t>By Anne Song</a:t>
            </a:r>
          </a:p>
        </p:txBody>
      </p:sp>
    </p:spTree>
    <p:extLst>
      <p:ext uri="{BB962C8B-B14F-4D97-AF65-F5344CB8AC3E}">
        <p14:creationId xmlns:p14="http://schemas.microsoft.com/office/powerpoint/2010/main" val="1941764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517" y="618517"/>
            <a:ext cx="11227442" cy="1596177"/>
          </a:xfrm>
        </p:spPr>
        <p:txBody>
          <a:bodyPr/>
          <a:lstStyle/>
          <a:p>
            <a:r>
              <a:rPr lang="en-US" dirty="0"/>
              <a:t> Other proposed solutions for oil spill</a:t>
            </a:r>
          </a:p>
        </p:txBody>
      </p:sp>
      <p:sp>
        <p:nvSpPr>
          <p:cNvPr id="3" name="Content Placeholder 2"/>
          <p:cNvSpPr>
            <a:spLocks noGrp="1"/>
          </p:cNvSpPr>
          <p:nvPr>
            <p:ph sz="quarter" idx="13"/>
          </p:nvPr>
        </p:nvSpPr>
        <p:spPr/>
        <p:txBody>
          <a:bodyPr/>
          <a:lstStyle/>
          <a:p>
            <a:r>
              <a:rPr lang="en-US" dirty="0"/>
              <a:t>Use of microorganisms to digest the oil</a:t>
            </a:r>
          </a:p>
          <a:p>
            <a:r>
              <a:rPr lang="en-US" dirty="0"/>
              <a:t>Mechanical means like skimmers, booms, pumps, mechanical separators</a:t>
            </a:r>
          </a:p>
          <a:p>
            <a:r>
              <a:rPr lang="en-US" dirty="0"/>
              <a:t>Sorbents to remove oil from water through adsorption and/or absorption</a:t>
            </a:r>
          </a:p>
          <a:p>
            <a:r>
              <a:rPr lang="en-US" dirty="0"/>
              <a:t>Use of chemical dispersants like detergents</a:t>
            </a:r>
          </a:p>
        </p:txBody>
      </p:sp>
      <p:sp>
        <p:nvSpPr>
          <p:cNvPr id="4" name="TextBox 3"/>
          <p:cNvSpPr txBox="1"/>
          <p:nvPr/>
        </p:nvSpPr>
        <p:spPr>
          <a:xfrm>
            <a:off x="358190" y="5421867"/>
            <a:ext cx="11941089" cy="923330"/>
          </a:xfrm>
          <a:prstGeom prst="rect">
            <a:avLst/>
          </a:prstGeom>
          <a:noFill/>
        </p:spPr>
        <p:txBody>
          <a:bodyPr wrap="none" rtlCol="0">
            <a:spAutoFit/>
          </a:bodyPr>
          <a:lstStyle/>
          <a:p>
            <a:r>
              <a:rPr lang="en-US" dirty="0"/>
              <a:t>#Conventional techniques are not adequate to solve the problem of massive oil spills.</a:t>
            </a:r>
          </a:p>
          <a:p>
            <a:r>
              <a:rPr lang="en-US" dirty="0"/>
              <a:t>  In recent years, nanotechnology has emerged as a potential source of novel solutions to many of the </a:t>
            </a:r>
          </a:p>
          <a:p>
            <a:r>
              <a:rPr lang="en-US" dirty="0"/>
              <a:t>  world’s outstanding problems. </a:t>
            </a:r>
          </a:p>
        </p:txBody>
      </p:sp>
    </p:spTree>
    <p:extLst>
      <p:ext uri="{BB962C8B-B14F-4D97-AF65-F5344CB8AC3E}">
        <p14:creationId xmlns:p14="http://schemas.microsoft.com/office/powerpoint/2010/main" val="3688080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61" y="549069"/>
            <a:ext cx="10364451" cy="805168"/>
          </a:xfrm>
        </p:spPr>
        <p:txBody>
          <a:bodyPr/>
          <a:lstStyle/>
          <a:p>
            <a:r>
              <a:rPr lang="en-US" dirty="0"/>
              <a:t>Nanomaterials for oil Spill cleanup</a:t>
            </a:r>
          </a:p>
        </p:txBody>
      </p:sp>
      <p:sp>
        <p:nvSpPr>
          <p:cNvPr id="3" name="Content Placeholder 2"/>
          <p:cNvSpPr>
            <a:spLocks noGrp="1"/>
          </p:cNvSpPr>
          <p:nvPr>
            <p:ph sz="quarter" idx="13"/>
          </p:nvPr>
        </p:nvSpPr>
        <p:spPr>
          <a:xfrm>
            <a:off x="1161354" y="1476084"/>
            <a:ext cx="10083354" cy="5170445"/>
          </a:xfrm>
        </p:spPr>
        <p:txBody>
          <a:bodyPr>
            <a:normAutofit/>
          </a:bodyPr>
          <a:lstStyle/>
          <a:p>
            <a:pPr marL="0" indent="0">
              <a:buNone/>
            </a:pPr>
            <a:r>
              <a:rPr lang="en-US" b="1" u="sng" dirty="0">
                <a:solidFill>
                  <a:schemeClr val="accent1"/>
                </a:solidFill>
              </a:rPr>
              <a:t>Aerogels</a:t>
            </a:r>
          </a:p>
          <a:p>
            <a:pPr marL="0" indent="0">
              <a:buNone/>
            </a:pPr>
            <a:r>
              <a:rPr lang="en-US" dirty="0">
                <a:solidFill>
                  <a:schemeClr val="accent1"/>
                </a:solidFill>
              </a:rPr>
              <a:t>-</a:t>
            </a:r>
            <a:r>
              <a:rPr lang="en-US" sz="1600" dirty="0">
                <a:solidFill>
                  <a:schemeClr val="accent1"/>
                </a:solidFill>
              </a:rPr>
              <a:t>Hydrophobic Aerogel</a:t>
            </a:r>
          </a:p>
          <a:p>
            <a:pPr marL="0" indent="0">
              <a:buNone/>
            </a:pPr>
            <a:r>
              <a:rPr lang="en-US" sz="1600" dirty="0">
                <a:solidFill>
                  <a:schemeClr val="accent1"/>
                </a:solidFill>
              </a:rPr>
              <a:t>-</a:t>
            </a:r>
            <a:r>
              <a:rPr lang="en-US" sz="1600" dirty="0" err="1">
                <a:solidFill>
                  <a:schemeClr val="accent1"/>
                </a:solidFill>
              </a:rPr>
              <a:t>Aeroclays</a:t>
            </a:r>
            <a:endParaRPr lang="en-US" sz="1600" dirty="0">
              <a:solidFill>
                <a:schemeClr val="accent1"/>
              </a:solidFill>
            </a:endParaRPr>
          </a:p>
          <a:p>
            <a:pPr marL="0" indent="0">
              <a:buNone/>
            </a:pPr>
            <a:r>
              <a:rPr lang="en-US" sz="1600" dirty="0">
                <a:solidFill>
                  <a:schemeClr val="accent1"/>
                </a:solidFill>
              </a:rPr>
              <a:t>-Rice husk derived silica  aerogel</a:t>
            </a:r>
          </a:p>
          <a:p>
            <a:pPr marL="0" indent="0">
              <a:buNone/>
            </a:pPr>
            <a:r>
              <a:rPr lang="en-US" b="1" u="sng" dirty="0" err="1">
                <a:solidFill>
                  <a:schemeClr val="accent5"/>
                </a:solidFill>
              </a:rPr>
              <a:t>Nanodispersants</a:t>
            </a:r>
            <a:endParaRPr lang="en-US" b="1" u="sng" dirty="0">
              <a:solidFill>
                <a:schemeClr val="accent5"/>
              </a:solidFill>
            </a:endParaRPr>
          </a:p>
          <a:p>
            <a:pPr marL="0" indent="0">
              <a:buNone/>
            </a:pPr>
            <a:r>
              <a:rPr lang="en-US" sz="1600" dirty="0">
                <a:solidFill>
                  <a:schemeClr val="accent5"/>
                </a:solidFill>
              </a:rPr>
              <a:t>-Micelles forming</a:t>
            </a:r>
          </a:p>
          <a:p>
            <a:pPr marL="0" indent="0">
              <a:buNone/>
            </a:pPr>
            <a:r>
              <a:rPr lang="en-US" sz="1600" dirty="0">
                <a:solidFill>
                  <a:schemeClr val="accent5"/>
                </a:solidFill>
              </a:rPr>
              <a:t>-Colloidal solution of bio- based chemicals</a:t>
            </a:r>
          </a:p>
          <a:p>
            <a:pPr marL="0" indent="0">
              <a:buNone/>
            </a:pPr>
            <a:r>
              <a:rPr lang="en-US" b="1" u="sng" dirty="0">
                <a:solidFill>
                  <a:schemeClr val="accent2">
                    <a:lumMod val="75000"/>
                  </a:schemeClr>
                </a:solidFill>
              </a:rPr>
              <a:t>Magnetic Nanocomposites </a:t>
            </a:r>
          </a:p>
          <a:p>
            <a:pPr marL="0" indent="0">
              <a:buNone/>
            </a:pPr>
            <a:r>
              <a:rPr lang="en-US" sz="1600" dirty="0">
                <a:solidFill>
                  <a:schemeClr val="accent2">
                    <a:lumMod val="75000"/>
                  </a:schemeClr>
                </a:solidFill>
              </a:rPr>
              <a:t>-Nano-hybrids of magnetic Fe-oxide NPs in </a:t>
            </a:r>
            <a:r>
              <a:rPr lang="en-US" sz="1600" dirty="0" err="1">
                <a:solidFill>
                  <a:schemeClr val="accent2">
                    <a:lumMod val="75000"/>
                  </a:schemeClr>
                </a:solidFill>
              </a:rPr>
              <a:t>organo</a:t>
            </a:r>
            <a:r>
              <a:rPr lang="en-US" sz="1600" dirty="0">
                <a:solidFill>
                  <a:schemeClr val="accent2">
                    <a:lumMod val="75000"/>
                  </a:schemeClr>
                </a:solidFill>
              </a:rPr>
              <a:t>-clays</a:t>
            </a:r>
          </a:p>
          <a:p>
            <a:pPr marL="0" indent="0">
              <a:buNone/>
            </a:pPr>
            <a:r>
              <a:rPr lang="en-US" sz="1600" dirty="0">
                <a:solidFill>
                  <a:schemeClr val="accent2">
                    <a:lumMod val="75000"/>
                  </a:schemeClr>
                </a:solidFill>
              </a:rPr>
              <a:t>-Magnetic carbon-metal nanocomposites</a:t>
            </a:r>
          </a:p>
          <a:p>
            <a:pPr lvl="1">
              <a:buFontTx/>
              <a:buChar char="-"/>
            </a:pPr>
            <a:endParaRPr lang="en-US" dirty="0">
              <a:solidFill>
                <a:schemeClr val="accent2">
                  <a:lumMod val="75000"/>
                </a:schemeClr>
              </a:solidFill>
            </a:endParaRPr>
          </a:p>
          <a:p>
            <a:pPr lvl="1">
              <a:buFontTx/>
              <a:buChar char="-"/>
            </a:pPr>
            <a:endParaRPr lang="en-US" dirty="0"/>
          </a:p>
          <a:p>
            <a:pPr lvl="1">
              <a:buFontTx/>
              <a:buChar char="-"/>
            </a:pPr>
            <a:endParaRPr lang="en-US" dirty="0"/>
          </a:p>
          <a:p>
            <a:pPr lvl="1">
              <a:buFontTx/>
              <a:buChar char="-"/>
            </a:pPr>
            <a:endParaRPr lang="en-US" dirty="0"/>
          </a:p>
          <a:p>
            <a:pPr lvl="1">
              <a:buFontTx/>
              <a:buChar char="-"/>
            </a:pPr>
            <a:endParaRPr lang="en-US" dirty="0"/>
          </a:p>
          <a:p>
            <a:pPr lvl="1">
              <a:buFontTx/>
              <a:buChar char="-"/>
            </a:pPr>
            <a:endParaRPr lang="en-US" dirty="0"/>
          </a:p>
          <a:p>
            <a:pPr lvl="1">
              <a:buFontTx/>
              <a:buChar char="-"/>
            </a:pPr>
            <a:endParaRPr lang="en-US" dirty="0"/>
          </a:p>
          <a:p>
            <a:pPr lvl="1">
              <a:buFontTx/>
              <a:buChar char="-"/>
            </a:pPr>
            <a:endParaRPr lang="en-US" dirty="0"/>
          </a:p>
        </p:txBody>
      </p:sp>
    </p:spTree>
    <p:extLst>
      <p:ext uri="{BB962C8B-B14F-4D97-AF65-F5344CB8AC3E}">
        <p14:creationId xmlns:p14="http://schemas.microsoft.com/office/powerpoint/2010/main" val="2037138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47651"/>
            <a:ext cx="10364451" cy="800099"/>
          </a:xfrm>
        </p:spPr>
        <p:txBody>
          <a:bodyPr/>
          <a:lstStyle/>
          <a:p>
            <a:r>
              <a:rPr lang="en-US" dirty="0"/>
              <a:t>Oil Spill 1970 - 2015</a:t>
            </a:r>
          </a:p>
        </p:txBody>
      </p:sp>
      <p:pic>
        <p:nvPicPr>
          <p:cNvPr id="4" name="Content Placeholder 3"/>
          <p:cNvPicPr>
            <a:picLocks noGrp="1" noChangeAspect="1"/>
          </p:cNvPicPr>
          <p:nvPr>
            <p:ph sz="quarter" idx="13"/>
          </p:nvPr>
        </p:nvPicPr>
        <p:blipFill>
          <a:blip r:embed="rId2"/>
          <a:stretch>
            <a:fillRect/>
          </a:stretch>
        </p:blipFill>
        <p:spPr>
          <a:xfrm>
            <a:off x="913774" y="971550"/>
            <a:ext cx="10364451" cy="5886450"/>
          </a:xfrm>
        </p:spPr>
      </p:pic>
    </p:spTree>
    <p:extLst>
      <p:ext uri="{BB962C8B-B14F-4D97-AF65-F5344CB8AC3E}">
        <p14:creationId xmlns:p14="http://schemas.microsoft.com/office/powerpoint/2010/main" val="3797769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45691"/>
          </a:xfrm>
        </p:spPr>
        <p:txBody>
          <a:bodyPr/>
          <a:lstStyle/>
          <a:p>
            <a:r>
              <a:rPr lang="en-US" dirty="0"/>
              <a:t>Code </a:t>
            </a:r>
          </a:p>
        </p:txBody>
      </p:sp>
      <p:sp>
        <p:nvSpPr>
          <p:cNvPr id="3" name="Content Placeholder 2"/>
          <p:cNvSpPr>
            <a:spLocks noGrp="1"/>
          </p:cNvSpPr>
          <p:nvPr>
            <p:ph sz="quarter" idx="13"/>
          </p:nvPr>
        </p:nvSpPr>
        <p:spPr>
          <a:xfrm>
            <a:off x="913774" y="1414272"/>
            <a:ext cx="10363826" cy="4535424"/>
          </a:xfrm>
        </p:spPr>
        <p:txBody>
          <a:bodyPr>
            <a:normAutofit fontScale="25000" lnSpcReduction="20000"/>
          </a:bodyPr>
          <a:lstStyle/>
          <a:p>
            <a:pPr marL="0" indent="0">
              <a:buNone/>
            </a:pPr>
            <a:r>
              <a:rPr lang="en-US" sz="1400" dirty="0"/>
              <a:t>library(</a:t>
            </a:r>
            <a:r>
              <a:rPr lang="en-US" sz="1400" dirty="0" err="1"/>
              <a:t>dplyr</a:t>
            </a:r>
            <a:r>
              <a:rPr lang="en-US" sz="1400" dirty="0"/>
              <a:t>)</a:t>
            </a:r>
          </a:p>
          <a:p>
            <a:pPr marL="0" indent="0">
              <a:buNone/>
            </a:pPr>
            <a:r>
              <a:rPr lang="en-US" sz="1400" dirty="0" err="1"/>
              <a:t>AirFatal</a:t>
            </a:r>
            <a:r>
              <a:rPr lang="en-US" sz="1400" dirty="0"/>
              <a:t> &lt;- read.csv('AirPlaneFatal.csv')</a:t>
            </a:r>
          </a:p>
          <a:p>
            <a:pPr marL="0" indent="0">
              <a:buNone/>
            </a:pPr>
            <a:r>
              <a:rPr lang="en-US" sz="1400" dirty="0" err="1"/>
              <a:t>By_Operator</a:t>
            </a:r>
            <a:r>
              <a:rPr lang="en-US" sz="1400" dirty="0"/>
              <a:t> &lt;- </a:t>
            </a:r>
            <a:r>
              <a:rPr lang="en-US" sz="1400" dirty="0" err="1"/>
              <a:t>group_by</a:t>
            </a:r>
            <a:r>
              <a:rPr lang="en-US" sz="1400" dirty="0"/>
              <a:t>(</a:t>
            </a:r>
            <a:r>
              <a:rPr lang="en-US" sz="1400" dirty="0" err="1"/>
              <a:t>AirFatal</a:t>
            </a:r>
            <a:r>
              <a:rPr lang="en-US" sz="1400" dirty="0"/>
              <a:t>, Operator) %&gt;%</a:t>
            </a:r>
          </a:p>
          <a:p>
            <a:pPr marL="0" indent="0">
              <a:buNone/>
            </a:pPr>
            <a:r>
              <a:rPr lang="en-US" sz="1400" dirty="0"/>
              <a:t>  </a:t>
            </a:r>
            <a:r>
              <a:rPr lang="en-US" sz="1400" dirty="0" err="1"/>
              <a:t>summarise</a:t>
            </a:r>
            <a:r>
              <a:rPr lang="en-US" sz="1400" dirty="0"/>
              <a:t>(</a:t>
            </a:r>
            <a:r>
              <a:rPr lang="en-US" sz="1400" dirty="0" err="1"/>
              <a:t>Sum.Fatalies</a:t>
            </a:r>
            <a:r>
              <a:rPr lang="en-US" sz="1400" dirty="0"/>
              <a:t> = sum(Fatalities),</a:t>
            </a:r>
          </a:p>
          <a:p>
            <a:pPr marL="0" indent="0">
              <a:buNone/>
            </a:pPr>
            <a:r>
              <a:rPr lang="en-US" sz="1400" dirty="0"/>
              <a:t>            </a:t>
            </a:r>
            <a:r>
              <a:rPr lang="en-US" sz="1400" dirty="0" err="1"/>
              <a:t>Sum.Aboard</a:t>
            </a:r>
            <a:r>
              <a:rPr lang="en-US" sz="1400" dirty="0"/>
              <a:t> = sum(Aboard),</a:t>
            </a:r>
          </a:p>
          <a:p>
            <a:pPr marL="0" indent="0">
              <a:buNone/>
            </a:pPr>
            <a:r>
              <a:rPr lang="en-US" sz="1400" dirty="0"/>
              <a:t>            Summaries = paste(Summary, collapse = ' '))</a:t>
            </a:r>
          </a:p>
          <a:p>
            <a:pPr marL="0" indent="0">
              <a:buNone/>
            </a:pPr>
            <a:r>
              <a:rPr lang="en-US" sz="1400" dirty="0" err="1"/>
              <a:t>create.data</a:t>
            </a:r>
            <a:r>
              <a:rPr lang="en-US" sz="1400" dirty="0"/>
              <a:t> &lt;- function(</a:t>
            </a:r>
            <a:r>
              <a:rPr lang="en-US" sz="1400" dirty="0" err="1"/>
              <a:t>vec</a:t>
            </a:r>
            <a:r>
              <a:rPr lang="en-US" sz="1400" dirty="0"/>
              <a:t>, </a:t>
            </a:r>
            <a:r>
              <a:rPr lang="en-US" sz="1400" dirty="0" err="1"/>
              <a:t>old.data</a:t>
            </a:r>
            <a:r>
              <a:rPr lang="en-US" sz="1400" dirty="0"/>
              <a:t>) {</a:t>
            </a:r>
          </a:p>
          <a:p>
            <a:pPr marL="0" indent="0">
              <a:buNone/>
            </a:pPr>
            <a:r>
              <a:rPr lang="en-US" sz="1400" dirty="0"/>
              <a:t>   temp &lt;- </a:t>
            </a:r>
            <a:r>
              <a:rPr lang="en-US" sz="1400" dirty="0" err="1"/>
              <a:t>seq</a:t>
            </a:r>
            <a:r>
              <a:rPr lang="en-US" sz="1400" dirty="0"/>
              <a:t>(1,nrow(</a:t>
            </a:r>
            <a:r>
              <a:rPr lang="en-US" sz="1400" dirty="0" err="1"/>
              <a:t>old.data</a:t>
            </a:r>
            <a:r>
              <a:rPr lang="en-US" sz="1400" dirty="0"/>
              <a:t>), by = 1)</a:t>
            </a:r>
          </a:p>
          <a:p>
            <a:pPr marL="0" indent="0">
              <a:buNone/>
            </a:pPr>
            <a:r>
              <a:rPr lang="en-US" sz="1400" dirty="0"/>
              <a:t>  </a:t>
            </a:r>
            <a:r>
              <a:rPr lang="en-US" sz="1400" dirty="0" err="1"/>
              <a:t>df</a:t>
            </a:r>
            <a:r>
              <a:rPr lang="en-US" sz="1400" dirty="0"/>
              <a:t> &lt;- </a:t>
            </a:r>
            <a:r>
              <a:rPr lang="en-US" sz="1400" dirty="0" err="1"/>
              <a:t>data.frame</a:t>
            </a:r>
            <a:r>
              <a:rPr lang="en-US" sz="1400" dirty="0"/>
              <a:t>(temp)</a:t>
            </a:r>
          </a:p>
          <a:p>
            <a:pPr marL="0" indent="0">
              <a:buNone/>
            </a:pPr>
            <a:r>
              <a:rPr lang="en-US" sz="1400" dirty="0"/>
              <a:t>    for (</a:t>
            </a:r>
            <a:r>
              <a:rPr lang="en-US" sz="1400" dirty="0" err="1"/>
              <a:t>i</a:t>
            </a:r>
            <a:r>
              <a:rPr lang="en-US" sz="1400" dirty="0"/>
              <a:t> in </a:t>
            </a:r>
            <a:r>
              <a:rPr lang="en-US" sz="1400" dirty="0" err="1"/>
              <a:t>vec</a:t>
            </a:r>
            <a:r>
              <a:rPr lang="en-US" sz="1400" dirty="0"/>
              <a:t>) {</a:t>
            </a:r>
          </a:p>
          <a:p>
            <a:pPr marL="0" indent="0">
              <a:buNone/>
            </a:pPr>
            <a:r>
              <a:rPr lang="en-US" sz="1400" dirty="0"/>
              <a:t>    values &lt;- c()</a:t>
            </a:r>
          </a:p>
          <a:p>
            <a:pPr marL="0" indent="0">
              <a:buNone/>
            </a:pPr>
            <a:r>
              <a:rPr lang="en-US" sz="1400" dirty="0"/>
              <a:t>    for (j in 1:nrow(</a:t>
            </a:r>
            <a:r>
              <a:rPr lang="en-US" sz="1400" dirty="0" err="1"/>
              <a:t>old.data</a:t>
            </a:r>
            <a:r>
              <a:rPr lang="en-US" sz="1400" dirty="0"/>
              <a:t>)) {</a:t>
            </a:r>
          </a:p>
          <a:p>
            <a:pPr marL="0" indent="0">
              <a:buNone/>
            </a:pPr>
            <a:r>
              <a:rPr lang="en-US" sz="1400" dirty="0"/>
              <a:t>      </a:t>
            </a:r>
            <a:r>
              <a:rPr lang="en-US" sz="1400" dirty="0" err="1"/>
              <a:t>val</a:t>
            </a:r>
            <a:r>
              <a:rPr lang="en-US" sz="1400" dirty="0"/>
              <a:t> &lt;- </a:t>
            </a:r>
            <a:r>
              <a:rPr lang="en-US" sz="1400" dirty="0" err="1"/>
              <a:t>ifelse</a:t>
            </a:r>
            <a:r>
              <a:rPr lang="en-US" sz="1400" dirty="0"/>
              <a:t>(test = (grep(</a:t>
            </a:r>
            <a:r>
              <a:rPr lang="en-US" sz="1400" dirty="0" err="1"/>
              <a:t>i</a:t>
            </a:r>
            <a:r>
              <a:rPr lang="en-US" sz="1400" dirty="0"/>
              <a:t>, </a:t>
            </a:r>
            <a:r>
              <a:rPr lang="en-US" sz="1400" dirty="0" err="1"/>
              <a:t>By_Operator$Summaries</a:t>
            </a:r>
            <a:r>
              <a:rPr lang="en-US" sz="1400" dirty="0"/>
              <a:t>[j])), yes = 1, no = 0)</a:t>
            </a:r>
          </a:p>
          <a:p>
            <a:pPr marL="0" indent="0">
              <a:buNone/>
            </a:pPr>
            <a:r>
              <a:rPr lang="en-US" sz="1400" dirty="0"/>
              <a:t>      values &lt;- c(values, length(</a:t>
            </a:r>
            <a:r>
              <a:rPr lang="en-US" sz="1400" dirty="0" err="1"/>
              <a:t>val</a:t>
            </a:r>
            <a:r>
              <a:rPr lang="en-US" sz="1400" dirty="0"/>
              <a:t>))</a:t>
            </a:r>
          </a:p>
          <a:p>
            <a:pPr marL="0" indent="0">
              <a:buNone/>
            </a:pPr>
            <a:r>
              <a:rPr lang="en-US" sz="1400" dirty="0"/>
              <a:t>    }</a:t>
            </a:r>
          </a:p>
          <a:p>
            <a:pPr marL="0" indent="0">
              <a:buNone/>
            </a:pPr>
            <a:r>
              <a:rPr lang="en-US" sz="1400" dirty="0"/>
              <a:t>    </a:t>
            </a:r>
            <a:r>
              <a:rPr lang="en-US" sz="1400" dirty="0" err="1"/>
              <a:t>df</a:t>
            </a:r>
            <a:r>
              <a:rPr lang="en-US" sz="1400" dirty="0"/>
              <a:t>[</a:t>
            </a:r>
            <a:r>
              <a:rPr lang="en-US" sz="1400" dirty="0" err="1"/>
              <a:t>i</a:t>
            </a:r>
            <a:r>
              <a:rPr lang="en-US" sz="1400" dirty="0"/>
              <a:t>] = values</a:t>
            </a:r>
          </a:p>
          <a:p>
            <a:pPr marL="0" indent="0">
              <a:buNone/>
            </a:pPr>
            <a:r>
              <a:rPr lang="en-US" sz="1400" dirty="0"/>
              <a:t>  }</a:t>
            </a:r>
          </a:p>
          <a:p>
            <a:pPr marL="0" indent="0">
              <a:buNone/>
            </a:pPr>
            <a:r>
              <a:rPr lang="en-US" sz="1400" dirty="0"/>
              <a:t>  return(</a:t>
            </a:r>
            <a:r>
              <a:rPr lang="en-US" sz="1400" dirty="0" err="1"/>
              <a:t>df</a:t>
            </a:r>
            <a:r>
              <a:rPr lang="en-US" sz="1400" dirty="0"/>
              <a:t>)</a:t>
            </a:r>
          </a:p>
          <a:p>
            <a:pPr marL="0" indent="0">
              <a:buNone/>
            </a:pPr>
            <a:r>
              <a:rPr lang="en-US" sz="1400" dirty="0"/>
              <a:t>}</a:t>
            </a:r>
          </a:p>
          <a:p>
            <a:pPr marL="0" indent="0">
              <a:buNone/>
            </a:pPr>
            <a:r>
              <a:rPr lang="en-US" sz="1400" dirty="0" err="1"/>
              <a:t>key.vec</a:t>
            </a:r>
            <a:r>
              <a:rPr lang="en-US" sz="1400" dirty="0"/>
              <a:t> &lt;- c('storm', 'landing', 'mountain', 'tree', 'engine', 'military', 'takeoff', </a:t>
            </a:r>
          </a:p>
          <a:p>
            <a:pPr marL="0" indent="0">
              <a:buNone/>
            </a:pPr>
            <a:r>
              <a:rPr lang="en-US" sz="1400" dirty="0"/>
              <a:t>             'weather', 'wind', 'runway', 'fog')</a:t>
            </a:r>
          </a:p>
          <a:p>
            <a:pPr marL="0" indent="0">
              <a:buNone/>
            </a:pPr>
            <a:r>
              <a:rPr lang="en-US" sz="1400" dirty="0"/>
              <a:t>data &lt;- </a:t>
            </a:r>
            <a:r>
              <a:rPr lang="en-US" sz="1400" dirty="0" err="1"/>
              <a:t>create.data</a:t>
            </a:r>
            <a:r>
              <a:rPr lang="en-US" sz="1400" dirty="0"/>
              <a:t>(</a:t>
            </a:r>
            <a:r>
              <a:rPr lang="en-US" sz="1400" dirty="0" err="1"/>
              <a:t>key.vec</a:t>
            </a:r>
            <a:r>
              <a:rPr lang="en-US" sz="1400" dirty="0"/>
              <a:t>, </a:t>
            </a:r>
            <a:r>
              <a:rPr lang="en-US" sz="1400" dirty="0" err="1"/>
              <a:t>By_Operator</a:t>
            </a:r>
            <a:r>
              <a:rPr lang="en-US" sz="1400" dirty="0"/>
              <a:t>)</a:t>
            </a:r>
          </a:p>
          <a:p>
            <a:pPr marL="0" indent="0">
              <a:buNone/>
            </a:pPr>
            <a:r>
              <a:rPr lang="en-US" sz="1400" dirty="0"/>
              <a:t>data &lt;- data[,-1]</a:t>
            </a:r>
          </a:p>
          <a:p>
            <a:pPr marL="0" indent="0">
              <a:buNone/>
            </a:pPr>
            <a:r>
              <a:rPr lang="en-US" sz="1400" dirty="0" err="1"/>
              <a:t>new.data</a:t>
            </a:r>
            <a:r>
              <a:rPr lang="en-US" sz="1400" dirty="0"/>
              <a:t> &lt;- </a:t>
            </a:r>
            <a:r>
              <a:rPr lang="en-US" sz="1400" dirty="0" err="1"/>
              <a:t>cbind</a:t>
            </a:r>
            <a:r>
              <a:rPr lang="en-US" sz="1400" dirty="0"/>
              <a:t>(</a:t>
            </a:r>
            <a:r>
              <a:rPr lang="en-US" sz="1400" dirty="0" err="1"/>
              <a:t>By_Operator</a:t>
            </a:r>
            <a:r>
              <a:rPr lang="en-US" sz="1400" dirty="0"/>
              <a:t>[,-4], data)</a:t>
            </a:r>
          </a:p>
          <a:p>
            <a:pPr marL="0" indent="0">
              <a:buNone/>
            </a:pPr>
            <a:endParaRPr lang="en-US" sz="1400" dirty="0"/>
          </a:p>
        </p:txBody>
      </p:sp>
    </p:spTree>
    <p:extLst>
      <p:ext uri="{BB962C8B-B14F-4D97-AF65-F5344CB8AC3E}">
        <p14:creationId xmlns:p14="http://schemas.microsoft.com/office/powerpoint/2010/main" val="345266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913774" y="624840"/>
            <a:ext cx="9952346" cy="5166359"/>
          </a:xfrm>
        </p:spPr>
        <p:txBody>
          <a:bodyPr/>
          <a:lstStyle/>
          <a:p>
            <a:pPr marL="0" indent="0">
              <a:buNone/>
            </a:pPr>
            <a:r>
              <a:rPr lang="en-US" dirty="0"/>
              <a:t>				</a:t>
            </a:r>
          </a:p>
          <a:p>
            <a:pPr marL="0" indent="0">
              <a:buNone/>
            </a:pPr>
            <a:endParaRPr lang="en-US" dirty="0"/>
          </a:p>
          <a:p>
            <a:pPr marL="0" indent="0">
              <a:buNone/>
            </a:pPr>
            <a:endParaRPr lang="en-US" dirty="0"/>
          </a:p>
          <a:p>
            <a:pPr marL="0" indent="0">
              <a:buNone/>
            </a:pPr>
            <a:r>
              <a:rPr lang="en-US" dirty="0"/>
              <a:t>				</a:t>
            </a:r>
            <a:r>
              <a:rPr lang="en-US" sz="9600" i="1" dirty="0">
                <a:solidFill>
                  <a:srgbClr val="0070C0"/>
                </a:solidFill>
              </a:rPr>
              <a:t>sky</a:t>
            </a:r>
          </a:p>
        </p:txBody>
      </p:sp>
      <p:sp>
        <p:nvSpPr>
          <p:cNvPr id="6" name="TextBox 5"/>
          <p:cNvSpPr txBox="1"/>
          <p:nvPr/>
        </p:nvSpPr>
        <p:spPr>
          <a:xfrm>
            <a:off x="4564380" y="3832860"/>
            <a:ext cx="3220476" cy="523220"/>
          </a:xfrm>
          <a:prstGeom prst="rect">
            <a:avLst/>
          </a:prstGeom>
          <a:noFill/>
        </p:spPr>
        <p:txBody>
          <a:bodyPr wrap="square" rtlCol="0">
            <a:spAutoFit/>
          </a:bodyPr>
          <a:lstStyle/>
          <a:p>
            <a:r>
              <a:rPr lang="en-US" sz="2800" i="1" dirty="0">
                <a:solidFill>
                  <a:schemeClr val="accent5"/>
                </a:solidFill>
              </a:rPr>
              <a:t>Flight disasters</a:t>
            </a:r>
          </a:p>
        </p:txBody>
      </p:sp>
    </p:spTree>
    <p:extLst>
      <p:ext uri="{BB962C8B-B14F-4D97-AF65-F5344CB8AC3E}">
        <p14:creationId xmlns:p14="http://schemas.microsoft.com/office/powerpoint/2010/main" val="1906946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738" y="-39228"/>
            <a:ext cx="9956699" cy="1026780"/>
          </a:xfrm>
        </p:spPr>
        <p:txBody>
          <a:bodyPr/>
          <a:lstStyle/>
          <a:p>
            <a:r>
              <a:rPr lang="en-US" dirty="0"/>
              <a:t>Airline Accidents by Numbers</a:t>
            </a:r>
            <a:br>
              <a:rPr lang="en-US" dirty="0"/>
            </a:br>
            <a:r>
              <a:rPr lang="en-US" sz="2000" dirty="0"/>
              <a:t>Descending Order (1908-       )</a:t>
            </a:r>
          </a:p>
        </p:txBody>
      </p:sp>
      <p:pic>
        <p:nvPicPr>
          <p:cNvPr id="4" name="Content Placeholder 3"/>
          <p:cNvPicPr>
            <a:picLocks noGrp="1" noChangeAspect="1"/>
          </p:cNvPicPr>
          <p:nvPr>
            <p:ph sz="quarter" idx="13"/>
          </p:nvPr>
        </p:nvPicPr>
        <p:blipFill>
          <a:blip r:embed="rId2"/>
          <a:stretch>
            <a:fillRect/>
          </a:stretch>
        </p:blipFill>
        <p:spPr>
          <a:xfrm>
            <a:off x="913774" y="1383958"/>
            <a:ext cx="10363200" cy="5065434"/>
          </a:xfrm>
        </p:spPr>
      </p:pic>
      <p:sp>
        <p:nvSpPr>
          <p:cNvPr id="5" name="TextBox 4"/>
          <p:cNvSpPr txBox="1"/>
          <p:nvPr/>
        </p:nvSpPr>
        <p:spPr>
          <a:xfrm>
            <a:off x="1493520" y="987552"/>
            <a:ext cx="1564852" cy="307777"/>
          </a:xfrm>
          <a:prstGeom prst="rect">
            <a:avLst/>
          </a:prstGeom>
          <a:noFill/>
        </p:spPr>
        <p:txBody>
          <a:bodyPr wrap="none" rtlCol="0">
            <a:spAutoFit/>
          </a:bodyPr>
          <a:lstStyle/>
          <a:p>
            <a:r>
              <a:rPr lang="en-US" sz="1400" dirty="0"/>
              <a:t>Total 5268 obs.</a:t>
            </a:r>
          </a:p>
        </p:txBody>
      </p:sp>
    </p:spTree>
    <p:extLst>
      <p:ext uri="{BB962C8B-B14F-4D97-AF65-F5344CB8AC3E}">
        <p14:creationId xmlns:p14="http://schemas.microsoft.com/office/powerpoint/2010/main" val="800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162658"/>
          </a:xfrm>
        </p:spPr>
        <p:txBody>
          <a:bodyPr/>
          <a:lstStyle/>
          <a:p>
            <a:r>
              <a:rPr lang="en-US" dirty="0"/>
              <a:t>Key words frequency</a:t>
            </a: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567390534"/>
              </p:ext>
            </p:extLst>
          </p:nvPr>
        </p:nvGraphicFramePr>
        <p:xfrm>
          <a:off x="3525024" y="1862138"/>
          <a:ext cx="5141951" cy="4450080"/>
        </p:xfrm>
        <a:graphic>
          <a:graphicData uri="http://schemas.openxmlformats.org/drawingml/2006/table">
            <a:tbl>
              <a:tblPr firstRow="1" bandRow="1">
                <a:tableStyleId>{5C22544A-7EE6-4342-B048-85BDC9FD1C3A}</a:tableStyleId>
              </a:tblPr>
              <a:tblGrid>
                <a:gridCol w="2581630">
                  <a:extLst>
                    <a:ext uri="{9D8B030D-6E8A-4147-A177-3AD203B41FA5}">
                      <a16:colId xmlns:a16="http://schemas.microsoft.com/office/drawing/2014/main" val="2471782840"/>
                    </a:ext>
                  </a:extLst>
                </a:gridCol>
                <a:gridCol w="2560321">
                  <a:extLst>
                    <a:ext uri="{9D8B030D-6E8A-4147-A177-3AD203B41FA5}">
                      <a16:colId xmlns:a16="http://schemas.microsoft.com/office/drawing/2014/main" val="2667241531"/>
                    </a:ext>
                  </a:extLst>
                </a:gridCol>
              </a:tblGrid>
              <a:tr h="370840">
                <a:tc>
                  <a:txBody>
                    <a:bodyPr/>
                    <a:lstStyle/>
                    <a:p>
                      <a:pPr algn="ctr"/>
                      <a:r>
                        <a:rPr lang="en-US" dirty="0"/>
                        <a:t>Key Words</a:t>
                      </a:r>
                    </a:p>
                  </a:txBody>
                  <a:tcPr/>
                </a:tc>
                <a:tc>
                  <a:txBody>
                    <a:bodyPr/>
                    <a:lstStyle/>
                    <a:p>
                      <a:pPr algn="ctr"/>
                      <a:r>
                        <a:rPr lang="en-US" dirty="0"/>
                        <a:t>Frequency</a:t>
                      </a:r>
                    </a:p>
                  </a:txBody>
                  <a:tcPr/>
                </a:tc>
                <a:extLst>
                  <a:ext uri="{0D108BD9-81ED-4DB2-BD59-A6C34878D82A}">
                    <a16:rowId xmlns:a16="http://schemas.microsoft.com/office/drawing/2014/main" val="1580417561"/>
                  </a:ext>
                </a:extLst>
              </a:tr>
              <a:tr h="370840">
                <a:tc>
                  <a:txBody>
                    <a:bodyPr/>
                    <a:lstStyle/>
                    <a:p>
                      <a:pPr algn="ctr"/>
                      <a:r>
                        <a:rPr lang="en-US" dirty="0"/>
                        <a:t>military</a:t>
                      </a:r>
                    </a:p>
                  </a:txBody>
                  <a:tcPr/>
                </a:tc>
                <a:tc>
                  <a:txBody>
                    <a:bodyPr/>
                    <a:lstStyle/>
                    <a:p>
                      <a:pPr algn="ctr"/>
                      <a:r>
                        <a:rPr lang="en-US" dirty="0"/>
                        <a:t>861</a:t>
                      </a:r>
                    </a:p>
                  </a:txBody>
                  <a:tcPr/>
                </a:tc>
                <a:extLst>
                  <a:ext uri="{0D108BD9-81ED-4DB2-BD59-A6C34878D82A}">
                    <a16:rowId xmlns:a16="http://schemas.microsoft.com/office/drawing/2014/main" val="3789195011"/>
                  </a:ext>
                </a:extLst>
              </a:tr>
              <a:tr h="370840">
                <a:tc>
                  <a:txBody>
                    <a:bodyPr/>
                    <a:lstStyle/>
                    <a:p>
                      <a:pPr algn="ctr"/>
                      <a:r>
                        <a:rPr lang="en-US" dirty="0"/>
                        <a:t>mountain</a:t>
                      </a:r>
                    </a:p>
                  </a:txBody>
                  <a:tcPr/>
                </a:tc>
                <a:tc>
                  <a:txBody>
                    <a:bodyPr/>
                    <a:lstStyle/>
                    <a:p>
                      <a:pPr algn="ctr"/>
                      <a:r>
                        <a:rPr lang="en-US" dirty="0"/>
                        <a:t>754</a:t>
                      </a:r>
                    </a:p>
                  </a:txBody>
                  <a:tcPr/>
                </a:tc>
                <a:extLst>
                  <a:ext uri="{0D108BD9-81ED-4DB2-BD59-A6C34878D82A}">
                    <a16:rowId xmlns:a16="http://schemas.microsoft.com/office/drawing/2014/main" val="2279516444"/>
                  </a:ext>
                </a:extLst>
              </a:tr>
              <a:tr h="370840">
                <a:tc>
                  <a:txBody>
                    <a:bodyPr/>
                    <a:lstStyle/>
                    <a:p>
                      <a:pPr algn="ctr"/>
                      <a:r>
                        <a:rPr lang="en-US" dirty="0"/>
                        <a:t>engine</a:t>
                      </a:r>
                    </a:p>
                  </a:txBody>
                  <a:tcPr/>
                </a:tc>
                <a:tc>
                  <a:txBody>
                    <a:bodyPr/>
                    <a:lstStyle/>
                    <a:p>
                      <a:pPr algn="ctr"/>
                      <a:r>
                        <a:rPr lang="en-US" dirty="0"/>
                        <a:t>750</a:t>
                      </a:r>
                    </a:p>
                  </a:txBody>
                  <a:tcPr/>
                </a:tc>
                <a:extLst>
                  <a:ext uri="{0D108BD9-81ED-4DB2-BD59-A6C34878D82A}">
                    <a16:rowId xmlns:a16="http://schemas.microsoft.com/office/drawing/2014/main" val="3502250194"/>
                  </a:ext>
                </a:extLst>
              </a:tr>
              <a:tr h="370840">
                <a:tc>
                  <a:txBody>
                    <a:bodyPr/>
                    <a:lstStyle/>
                    <a:p>
                      <a:pPr algn="ctr"/>
                      <a:r>
                        <a:rPr lang="en-US" dirty="0"/>
                        <a:t>runway</a:t>
                      </a:r>
                    </a:p>
                  </a:txBody>
                  <a:tcPr/>
                </a:tc>
                <a:tc>
                  <a:txBody>
                    <a:bodyPr/>
                    <a:lstStyle/>
                    <a:p>
                      <a:pPr algn="ctr"/>
                      <a:r>
                        <a:rPr lang="en-US" dirty="0"/>
                        <a:t>703</a:t>
                      </a:r>
                    </a:p>
                  </a:txBody>
                  <a:tcPr/>
                </a:tc>
                <a:extLst>
                  <a:ext uri="{0D108BD9-81ED-4DB2-BD59-A6C34878D82A}">
                    <a16:rowId xmlns:a16="http://schemas.microsoft.com/office/drawing/2014/main" val="3322454270"/>
                  </a:ext>
                </a:extLst>
              </a:tr>
              <a:tr h="370840">
                <a:tc>
                  <a:txBody>
                    <a:bodyPr/>
                    <a:lstStyle/>
                    <a:p>
                      <a:pPr algn="ctr"/>
                      <a:r>
                        <a:rPr lang="en-US" dirty="0"/>
                        <a:t>landing</a:t>
                      </a:r>
                    </a:p>
                  </a:txBody>
                  <a:tcPr/>
                </a:tc>
                <a:tc>
                  <a:txBody>
                    <a:bodyPr/>
                    <a:lstStyle/>
                    <a:p>
                      <a:pPr algn="ctr"/>
                      <a:r>
                        <a:rPr lang="en-US" dirty="0"/>
                        <a:t>609</a:t>
                      </a:r>
                    </a:p>
                  </a:txBody>
                  <a:tcPr/>
                </a:tc>
                <a:extLst>
                  <a:ext uri="{0D108BD9-81ED-4DB2-BD59-A6C34878D82A}">
                    <a16:rowId xmlns:a16="http://schemas.microsoft.com/office/drawing/2014/main" val="612454329"/>
                  </a:ext>
                </a:extLst>
              </a:tr>
              <a:tr h="370840">
                <a:tc>
                  <a:txBody>
                    <a:bodyPr/>
                    <a:lstStyle/>
                    <a:p>
                      <a:pPr algn="ctr"/>
                      <a:r>
                        <a:rPr lang="en-US" dirty="0"/>
                        <a:t>weather</a:t>
                      </a:r>
                    </a:p>
                  </a:txBody>
                  <a:tcPr/>
                </a:tc>
                <a:tc>
                  <a:txBody>
                    <a:bodyPr/>
                    <a:lstStyle/>
                    <a:p>
                      <a:pPr algn="ctr"/>
                      <a:r>
                        <a:rPr lang="en-US" dirty="0"/>
                        <a:t>552</a:t>
                      </a:r>
                    </a:p>
                  </a:txBody>
                  <a:tcPr/>
                </a:tc>
                <a:extLst>
                  <a:ext uri="{0D108BD9-81ED-4DB2-BD59-A6C34878D82A}">
                    <a16:rowId xmlns:a16="http://schemas.microsoft.com/office/drawing/2014/main" val="2066925603"/>
                  </a:ext>
                </a:extLst>
              </a:tr>
              <a:tr h="370840">
                <a:tc>
                  <a:txBody>
                    <a:bodyPr/>
                    <a:lstStyle/>
                    <a:p>
                      <a:pPr algn="ctr"/>
                      <a:r>
                        <a:rPr lang="en-US" dirty="0"/>
                        <a:t>takeoff</a:t>
                      </a:r>
                    </a:p>
                  </a:txBody>
                  <a:tcPr/>
                </a:tc>
                <a:tc>
                  <a:txBody>
                    <a:bodyPr/>
                    <a:lstStyle/>
                    <a:p>
                      <a:pPr algn="ctr"/>
                      <a:r>
                        <a:rPr lang="en-US" dirty="0"/>
                        <a:t>461</a:t>
                      </a:r>
                    </a:p>
                  </a:txBody>
                  <a:tcPr/>
                </a:tc>
                <a:extLst>
                  <a:ext uri="{0D108BD9-81ED-4DB2-BD59-A6C34878D82A}">
                    <a16:rowId xmlns:a16="http://schemas.microsoft.com/office/drawing/2014/main" val="303767139"/>
                  </a:ext>
                </a:extLst>
              </a:tr>
              <a:tr h="370840">
                <a:tc>
                  <a:txBody>
                    <a:bodyPr/>
                    <a:lstStyle/>
                    <a:p>
                      <a:pPr algn="ctr"/>
                      <a:r>
                        <a:rPr lang="en-US" dirty="0"/>
                        <a:t>fog</a:t>
                      </a:r>
                    </a:p>
                  </a:txBody>
                  <a:tcPr/>
                </a:tc>
                <a:tc>
                  <a:txBody>
                    <a:bodyPr/>
                    <a:lstStyle/>
                    <a:p>
                      <a:pPr algn="ctr"/>
                      <a:r>
                        <a:rPr lang="en-US" dirty="0"/>
                        <a:t>323</a:t>
                      </a:r>
                    </a:p>
                  </a:txBody>
                  <a:tcPr/>
                </a:tc>
                <a:extLst>
                  <a:ext uri="{0D108BD9-81ED-4DB2-BD59-A6C34878D82A}">
                    <a16:rowId xmlns:a16="http://schemas.microsoft.com/office/drawing/2014/main" val="2473088149"/>
                  </a:ext>
                </a:extLst>
              </a:tr>
              <a:tr h="370840">
                <a:tc>
                  <a:txBody>
                    <a:bodyPr/>
                    <a:lstStyle/>
                    <a:p>
                      <a:pPr algn="ctr"/>
                      <a:r>
                        <a:rPr lang="en-US" dirty="0"/>
                        <a:t>tree</a:t>
                      </a:r>
                    </a:p>
                  </a:txBody>
                  <a:tcPr/>
                </a:tc>
                <a:tc>
                  <a:txBody>
                    <a:bodyPr/>
                    <a:lstStyle/>
                    <a:p>
                      <a:pPr algn="ctr"/>
                      <a:r>
                        <a:rPr lang="en-US" dirty="0"/>
                        <a:t>304</a:t>
                      </a:r>
                    </a:p>
                  </a:txBody>
                  <a:tcPr/>
                </a:tc>
                <a:extLst>
                  <a:ext uri="{0D108BD9-81ED-4DB2-BD59-A6C34878D82A}">
                    <a16:rowId xmlns:a16="http://schemas.microsoft.com/office/drawing/2014/main" val="3624629847"/>
                  </a:ext>
                </a:extLst>
              </a:tr>
              <a:tr h="370840">
                <a:tc>
                  <a:txBody>
                    <a:bodyPr/>
                    <a:lstStyle/>
                    <a:p>
                      <a:pPr algn="ctr"/>
                      <a:r>
                        <a:rPr lang="en-US" dirty="0"/>
                        <a:t>storm</a:t>
                      </a:r>
                    </a:p>
                  </a:txBody>
                  <a:tcPr/>
                </a:tc>
                <a:tc>
                  <a:txBody>
                    <a:bodyPr/>
                    <a:lstStyle/>
                    <a:p>
                      <a:pPr algn="ctr"/>
                      <a:r>
                        <a:rPr lang="en-US" dirty="0"/>
                        <a:t>255</a:t>
                      </a:r>
                    </a:p>
                  </a:txBody>
                  <a:tcPr/>
                </a:tc>
                <a:extLst>
                  <a:ext uri="{0D108BD9-81ED-4DB2-BD59-A6C34878D82A}">
                    <a16:rowId xmlns:a16="http://schemas.microsoft.com/office/drawing/2014/main" val="1905914670"/>
                  </a:ext>
                </a:extLst>
              </a:tr>
              <a:tr h="370840">
                <a:tc>
                  <a:txBody>
                    <a:bodyPr/>
                    <a:lstStyle/>
                    <a:p>
                      <a:pPr algn="ctr"/>
                      <a:r>
                        <a:rPr lang="en-US" dirty="0"/>
                        <a:t>wind</a:t>
                      </a:r>
                    </a:p>
                  </a:txBody>
                  <a:tcPr/>
                </a:tc>
                <a:tc>
                  <a:txBody>
                    <a:bodyPr/>
                    <a:lstStyle/>
                    <a:p>
                      <a:pPr algn="ctr"/>
                      <a:r>
                        <a:rPr lang="en-US" dirty="0"/>
                        <a:t>201</a:t>
                      </a:r>
                    </a:p>
                  </a:txBody>
                  <a:tcPr/>
                </a:tc>
                <a:extLst>
                  <a:ext uri="{0D108BD9-81ED-4DB2-BD59-A6C34878D82A}">
                    <a16:rowId xmlns:a16="http://schemas.microsoft.com/office/drawing/2014/main" val="2996945475"/>
                  </a:ext>
                </a:extLst>
              </a:tr>
            </a:tbl>
          </a:graphicData>
        </a:graphic>
      </p:graphicFrame>
    </p:spTree>
    <p:extLst>
      <p:ext uri="{BB962C8B-B14F-4D97-AF65-F5344CB8AC3E}">
        <p14:creationId xmlns:p14="http://schemas.microsoft.com/office/powerpoint/2010/main" val="1866577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281041" y="1858275"/>
            <a:ext cx="10953518" cy="1945629"/>
          </a:xfrm>
        </p:spPr>
        <p:txBody>
          <a:bodyPr>
            <a:normAutofit fontScale="92500" lnSpcReduction="20000"/>
          </a:bodyPr>
          <a:lstStyle/>
          <a:p>
            <a:pPr marL="0" indent="0">
              <a:buNone/>
            </a:pPr>
            <a:r>
              <a:rPr lang="en-US" dirty="0"/>
              <a:t>				</a:t>
            </a:r>
          </a:p>
          <a:p>
            <a:pPr marL="0" indent="0">
              <a:buNone/>
            </a:pPr>
            <a:r>
              <a:rPr lang="en-US" sz="9600" i="1" dirty="0">
                <a:solidFill>
                  <a:schemeClr val="accent2">
                    <a:lumMod val="50000"/>
                  </a:schemeClr>
                </a:solidFill>
              </a:rPr>
              <a:t>			   SEA</a:t>
            </a:r>
          </a:p>
        </p:txBody>
      </p:sp>
      <p:sp>
        <p:nvSpPr>
          <p:cNvPr id="6" name="Rectangle 5"/>
          <p:cNvSpPr/>
          <p:nvPr/>
        </p:nvSpPr>
        <p:spPr>
          <a:xfrm>
            <a:off x="3869753" y="3434572"/>
            <a:ext cx="2238439" cy="369332"/>
          </a:xfrm>
          <a:prstGeom prst="rect">
            <a:avLst/>
          </a:prstGeom>
        </p:spPr>
        <p:txBody>
          <a:bodyPr wrap="square">
            <a:spAutoFit/>
          </a:bodyPr>
          <a:lstStyle/>
          <a:p>
            <a:r>
              <a:rPr lang="en-US" i="1" dirty="0">
                <a:solidFill>
                  <a:schemeClr val="accent2"/>
                </a:solidFill>
              </a:rPr>
              <a:t>          Oil spill</a:t>
            </a:r>
          </a:p>
        </p:txBody>
      </p:sp>
    </p:spTree>
    <p:extLst>
      <p:ext uri="{BB962C8B-B14F-4D97-AF65-F5344CB8AC3E}">
        <p14:creationId xmlns:p14="http://schemas.microsoft.com/office/powerpoint/2010/main" val="125969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sz="quarter" idx="13"/>
          </p:nvPr>
        </p:nvPicPr>
        <p:blipFill>
          <a:blip r:embed="rId2"/>
          <a:stretch>
            <a:fillRect/>
          </a:stretch>
        </p:blipFill>
        <p:spPr>
          <a:xfrm>
            <a:off x="502268" y="136603"/>
            <a:ext cx="10775958" cy="6069724"/>
          </a:xfrm>
        </p:spPr>
      </p:pic>
      <p:sp>
        <p:nvSpPr>
          <p:cNvPr id="7" name="TextBox 6"/>
          <p:cNvSpPr txBox="1"/>
          <p:nvPr/>
        </p:nvSpPr>
        <p:spPr>
          <a:xfrm>
            <a:off x="1" y="6400800"/>
            <a:ext cx="12959558" cy="369332"/>
          </a:xfrm>
          <a:prstGeom prst="rect">
            <a:avLst/>
          </a:prstGeom>
          <a:noFill/>
        </p:spPr>
        <p:txBody>
          <a:bodyPr wrap="square" rtlCol="0">
            <a:spAutoFit/>
          </a:bodyPr>
          <a:lstStyle/>
          <a:p>
            <a:r>
              <a:rPr lang="en-US" b="1" dirty="0"/>
              <a:t>Researchers hope the use of magnets will allow them to recover more oil and lead to an easier clean up operation</a:t>
            </a:r>
          </a:p>
        </p:txBody>
      </p:sp>
    </p:spTree>
    <p:extLst>
      <p:ext uri="{BB962C8B-B14F-4D97-AF65-F5344CB8AC3E}">
        <p14:creationId xmlns:p14="http://schemas.microsoft.com/office/powerpoint/2010/main" val="84397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200" y="833377"/>
            <a:ext cx="10313026" cy="741424"/>
          </a:xfrm>
        </p:spPr>
        <p:txBody>
          <a:bodyPr>
            <a:normAutofit fontScale="90000"/>
          </a:bodyPr>
          <a:lstStyle/>
          <a:p>
            <a:r>
              <a:rPr lang="en-US" dirty="0"/>
              <a:t>Major Oil Spill stats</a:t>
            </a:r>
            <a:br>
              <a:rPr lang="en-US" dirty="0"/>
            </a:br>
            <a:endParaRPr lang="en-US" dirty="0"/>
          </a:p>
        </p:txBody>
      </p:sp>
      <p:pic>
        <p:nvPicPr>
          <p:cNvPr id="4" name="Content Placeholder 3"/>
          <p:cNvPicPr>
            <a:picLocks noGrp="1" noChangeAspect="1"/>
          </p:cNvPicPr>
          <p:nvPr>
            <p:ph sz="quarter" idx="13"/>
          </p:nvPr>
        </p:nvPicPr>
        <p:blipFill>
          <a:blip r:embed="rId2"/>
          <a:stretch>
            <a:fillRect/>
          </a:stretch>
        </p:blipFill>
        <p:spPr>
          <a:xfrm>
            <a:off x="2235513" y="1365813"/>
            <a:ext cx="7772400" cy="5385035"/>
          </a:xfrm>
        </p:spPr>
      </p:pic>
    </p:spTree>
    <p:extLst>
      <p:ext uri="{BB962C8B-B14F-4D97-AF65-F5344CB8AC3E}">
        <p14:creationId xmlns:p14="http://schemas.microsoft.com/office/powerpoint/2010/main" val="1869433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2214694"/>
          </a:xfrm>
        </p:spPr>
        <p:txBody>
          <a:bodyPr/>
          <a:lstStyle/>
          <a:p>
            <a:r>
              <a:rPr lang="en-US" dirty="0"/>
              <a:t>New Technology on the horizon</a:t>
            </a:r>
          </a:p>
        </p:txBody>
      </p:sp>
      <p:sp>
        <p:nvSpPr>
          <p:cNvPr id="3" name="Content Placeholder 2"/>
          <p:cNvSpPr>
            <a:spLocks noGrp="1"/>
          </p:cNvSpPr>
          <p:nvPr>
            <p:ph sz="quarter" idx="13"/>
          </p:nvPr>
        </p:nvSpPr>
        <p:spPr>
          <a:xfrm>
            <a:off x="913775" y="1481959"/>
            <a:ext cx="10500458" cy="4739937"/>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r>
              <a:rPr lang="en-US" dirty="0"/>
              <a:t>Oil spills from container ships or offshore platforms are a frequent hazard to marine and coastal ecosystems. </a:t>
            </a:r>
          </a:p>
          <a:p>
            <a:r>
              <a:rPr lang="en-US" dirty="0"/>
              <a:t>Cleaning up oil spills could be very expensive operation. </a:t>
            </a:r>
            <a:r>
              <a:rPr lang="en-US" dirty="0" err="1"/>
              <a:t>Bp</a:t>
            </a:r>
            <a:r>
              <a:rPr lang="en-US" dirty="0"/>
              <a:t> Gulf of </a:t>
            </a:r>
            <a:r>
              <a:rPr lang="en-US" dirty="0" err="1"/>
              <a:t>mexico</a:t>
            </a:r>
            <a:r>
              <a:rPr lang="en-US" dirty="0"/>
              <a:t> oil spill in 2010, the worst environmental disaster in Us history costed BP $40 billion. </a:t>
            </a:r>
          </a:p>
          <a:p>
            <a:r>
              <a:rPr lang="en-US" dirty="0"/>
              <a:t>Recently, MIT scientists found a method of recovering oil  after a spill using magnets, potentially saving companies like </a:t>
            </a:r>
            <a:r>
              <a:rPr lang="en-US" dirty="0" err="1"/>
              <a:t>bp</a:t>
            </a:r>
            <a:r>
              <a:rPr lang="en-US" dirty="0"/>
              <a:t> money in clean up bills. </a:t>
            </a:r>
          </a:p>
          <a:p>
            <a:r>
              <a:rPr lang="en-US" dirty="0"/>
              <a:t>On it’s own, oil is not magnetic. But when mixed with water-repellant nanoparticles that contain iron, the oil can be magnetically separated from the water. The nanoparticles can later be removed to enable the re-use of the oil.</a:t>
            </a:r>
          </a:p>
          <a:p>
            <a:r>
              <a:rPr lang="en-US" dirty="0"/>
              <a:t>The recovery process would be conducted out at sea  after the oil spill. Seawater polluted with oil would be pumped onto a boat treatment facility. Once onboard, the magnetic nanoparticles would be added and attach themselves to the oil. </a:t>
            </a:r>
          </a:p>
          <a:p>
            <a:r>
              <a:rPr lang="en-US" dirty="0"/>
              <a:t>The liquid would then be filtered with the magnets to separate the oil and water with the water returned to the sea and the oil carried back to shore to an oil refinery.</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1782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9" y="618517"/>
            <a:ext cx="11092488" cy="1596177"/>
          </a:xfrm>
        </p:spPr>
        <p:txBody>
          <a:bodyPr/>
          <a:lstStyle/>
          <a:p>
            <a:r>
              <a:rPr lang="en-US" dirty="0"/>
              <a:t>Nanotechnology Cleaning up oil spills</a:t>
            </a:r>
          </a:p>
        </p:txBody>
      </p:sp>
      <p:pic>
        <p:nvPicPr>
          <p:cNvPr id="4" name="Content Placeholder 3" descr="https://tse1.mm.bing.net/th?&amp;id=OIP.M6639173e0f6685587ea9b6643846c1f0o0&amp;w=300&amp;h=225&amp;c=0&amp;pid=1.9&amp;rs=0&amp;p=0&amp;r=0">
            <a:hlinkClick r:id="rId2" tooltip="&quot;View image details&quot;"/>
          </p:cNvPr>
          <p:cNvPicPr>
            <a:picLocks noGrp="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2171699" y="1928944"/>
            <a:ext cx="7700963" cy="4643306"/>
          </a:xfrm>
          <a:prstGeom prst="rect">
            <a:avLst/>
          </a:prstGeom>
          <a:noFill/>
          <a:ln>
            <a:noFill/>
          </a:ln>
        </p:spPr>
      </p:pic>
    </p:spTree>
    <p:extLst>
      <p:ext uri="{BB962C8B-B14F-4D97-AF65-F5344CB8AC3E}">
        <p14:creationId xmlns:p14="http://schemas.microsoft.com/office/powerpoint/2010/main" val="403583345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2184</TotalTime>
  <Words>575</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Droplet</vt:lpstr>
      <vt:lpstr>Sky and Sea</vt:lpstr>
      <vt:lpstr>PowerPoint Presentation</vt:lpstr>
      <vt:lpstr>Airline Accidents by Numbers Descending Order (1908-       )</vt:lpstr>
      <vt:lpstr>Key words frequency</vt:lpstr>
      <vt:lpstr>PowerPoint Presentation</vt:lpstr>
      <vt:lpstr>PowerPoint Presentation</vt:lpstr>
      <vt:lpstr>Major Oil Spill stats </vt:lpstr>
      <vt:lpstr>New Technology on the horizon</vt:lpstr>
      <vt:lpstr>Nanotechnology Cleaning up oil spills</vt:lpstr>
      <vt:lpstr> Other proposed solutions for oil spill</vt:lpstr>
      <vt:lpstr>Nanomaterials for oil Spill cleanup</vt:lpstr>
      <vt:lpstr>Oil Spill 1970 - 2015</vt:lpstr>
      <vt:lpstr>Code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Spills &amp; Recovery</dc:title>
  <dc:creator>Anne Song</dc:creator>
  <cp:lastModifiedBy>Anne Song</cp:lastModifiedBy>
  <cp:revision>50</cp:revision>
  <dcterms:created xsi:type="dcterms:W3CDTF">2016-09-11T18:16:33Z</dcterms:created>
  <dcterms:modified xsi:type="dcterms:W3CDTF">2016-09-19T04:50:26Z</dcterms:modified>
</cp:coreProperties>
</file>