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0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Questrial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6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8411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Cornell University Research shows that 27% of restaurants fail within the first year and nearly 60 % close by year three.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6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200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200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6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200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200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200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200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200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200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200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blog.nycdatascience.com/author/sam648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elp.com/dataset_challenge" TargetMode="Externa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l="-5999" r="-5998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251433" y="515700"/>
            <a:ext cx="3384299" cy="3394800"/>
          </a:xfrm>
          <a:prstGeom prst="ellipse">
            <a:avLst/>
          </a:prstGeom>
          <a:solidFill>
            <a:schemeClr val="dk1">
              <a:alpha val="2392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371600" y="1214437"/>
            <a:ext cx="9144000" cy="1695300"/>
          </a:xfrm>
          <a:prstGeom prst="rect">
            <a:avLst/>
          </a:prstGeom>
          <a:noFill/>
          <a:ln>
            <a:noFill/>
          </a:ln>
          <a:effectLst>
            <a:outerShdw blurRad="50799" dist="762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Yelp  Dataset  </a:t>
            </a:r>
            <a:b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Challenge</a:t>
            </a:r>
          </a:p>
        </p:txBody>
      </p:sp>
      <p:sp>
        <p:nvSpPr>
          <p:cNvPr id="90" name="Shape 90"/>
          <p:cNvSpPr/>
          <p:nvPr/>
        </p:nvSpPr>
        <p:spPr>
          <a:xfrm>
            <a:off x="6085753" y="2873034"/>
            <a:ext cx="2968800" cy="2816100"/>
          </a:xfrm>
          <a:prstGeom prst="rect">
            <a:avLst/>
          </a:prstGeom>
          <a:solidFill>
            <a:schemeClr val="dk1">
              <a:alpha val="2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5759521" y="3528701"/>
            <a:ext cx="3263400" cy="2530800"/>
          </a:xfrm>
          <a:prstGeom prst="rect">
            <a:avLst/>
          </a:prstGeom>
          <a:noFill/>
          <a:ln>
            <a:noFill/>
          </a:ln>
          <a:effectLst>
            <a:outerShdw blurRad="50799" dist="762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Using topic models </a:t>
            </a: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 help </a:t>
            </a: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restaurant owners</a:t>
            </a:r>
            <a:r>
              <a:rPr lang="en-US"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improving their business</a:t>
            </a:r>
            <a:r>
              <a:rPr lang="en-US"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</p:txBody>
      </p:sp>
      <p:sp>
        <p:nvSpPr>
          <p:cNvPr id="92" name="Shape 92"/>
          <p:cNvSpPr/>
          <p:nvPr/>
        </p:nvSpPr>
        <p:spPr>
          <a:xfrm>
            <a:off x="0" y="5291100"/>
            <a:ext cx="12192000" cy="1566900"/>
          </a:xfrm>
          <a:prstGeom prst="rect">
            <a:avLst/>
          </a:prstGeom>
          <a:solidFill>
            <a:schemeClr val="dk1">
              <a:alpha val="2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endParaRPr sz="11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61475" y="5388250"/>
            <a:ext cx="4135800" cy="42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Charles Leung | Danli Zeng | Jiaxu Luo | </a:t>
            </a:r>
            <a:r>
              <a:rPr lang="en-US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Samriddhi Shakya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09/19/2016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08890" y="6018912"/>
            <a:ext cx="1089900" cy="61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5872178" y="2455809"/>
            <a:ext cx="1328738" cy="12858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/>
          <p:nvPr/>
        </p:nvSpPr>
        <p:spPr>
          <a:xfrm>
            <a:off x="838200" y="230187"/>
            <a:ext cx="416209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- DATA PREPARATION</a:t>
            </a:r>
          </a:p>
        </p:txBody>
      </p:sp>
      <p:sp>
        <p:nvSpPr>
          <p:cNvPr id="291" name="Shape 291"/>
          <p:cNvSpPr/>
          <p:nvPr/>
        </p:nvSpPr>
        <p:spPr>
          <a:xfrm>
            <a:off x="985837" y="2446284"/>
            <a:ext cx="1328738" cy="1285874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985837" y="2446284"/>
            <a:ext cx="122872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Business</a:t>
            </a:r>
          </a:p>
        </p:txBody>
      </p:sp>
      <p:sp>
        <p:nvSpPr>
          <p:cNvPr id="293" name="Shape 293"/>
          <p:cNvSpPr/>
          <p:nvPr/>
        </p:nvSpPr>
        <p:spPr>
          <a:xfrm>
            <a:off x="2609852" y="2455809"/>
            <a:ext cx="1328738" cy="12858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2609852" y="2455809"/>
            <a:ext cx="122872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Review</a:t>
            </a:r>
          </a:p>
        </p:txBody>
      </p:sp>
      <p:sp>
        <p:nvSpPr>
          <p:cNvPr id="295" name="Shape 295"/>
          <p:cNvSpPr/>
          <p:nvPr/>
        </p:nvSpPr>
        <p:spPr>
          <a:xfrm>
            <a:off x="4248155" y="2451048"/>
            <a:ext cx="1328738" cy="1285874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5876930" y="2451048"/>
            <a:ext cx="122872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User</a:t>
            </a:r>
          </a:p>
        </p:txBody>
      </p:sp>
      <p:sp>
        <p:nvSpPr>
          <p:cNvPr id="297" name="Shape 297"/>
          <p:cNvSpPr/>
          <p:nvPr/>
        </p:nvSpPr>
        <p:spPr>
          <a:xfrm>
            <a:off x="7496181" y="2455809"/>
            <a:ext cx="1328738" cy="1285874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4243391" y="2446284"/>
            <a:ext cx="122872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Tip</a:t>
            </a:r>
          </a:p>
        </p:txBody>
      </p:sp>
      <p:sp>
        <p:nvSpPr>
          <p:cNvPr id="299" name="Shape 299"/>
          <p:cNvSpPr/>
          <p:nvPr/>
        </p:nvSpPr>
        <p:spPr>
          <a:xfrm>
            <a:off x="9134484" y="2446284"/>
            <a:ext cx="1328738" cy="12858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9134484" y="2446284"/>
            <a:ext cx="122872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Photos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9125334" y="4638653"/>
            <a:ext cx="1328738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Caption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Label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7478699" y="2455809"/>
            <a:ext cx="122872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Check-in</a:t>
            </a:r>
          </a:p>
        </p:txBody>
      </p:sp>
      <p:cxnSp>
        <p:nvCxnSpPr>
          <p:cNvPr id="303" name="Shape 303"/>
          <p:cNvCxnSpPr/>
          <p:nvPr/>
        </p:nvCxnSpPr>
        <p:spPr>
          <a:xfrm rot="10800000" flipH="1">
            <a:off x="3437666" y="3507925"/>
            <a:ext cx="1311164" cy="15764"/>
          </a:xfrm>
          <a:prstGeom prst="straightConnector1">
            <a:avLst/>
          </a:prstGeom>
          <a:noFill/>
          <a:ln w="41275" cap="flat" cmpd="sng">
            <a:solidFill>
              <a:schemeClr val="accent6"/>
            </a:solidFill>
            <a:prstDash val="solid"/>
            <a:miter/>
            <a:headEnd type="triangle" w="lg" len="lg"/>
            <a:tailEnd type="triangle" w="lg" len="lg"/>
          </a:ln>
        </p:spPr>
      </p:cxnSp>
      <p:sp>
        <p:nvSpPr>
          <p:cNvPr id="304" name="Shape 304"/>
          <p:cNvSpPr txBox="1"/>
          <p:nvPr/>
        </p:nvSpPr>
        <p:spPr>
          <a:xfrm>
            <a:off x="3638398" y="3129983"/>
            <a:ext cx="130881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92D050"/>
                </a:solidFill>
                <a:latin typeface="Questrial"/>
                <a:ea typeface="Questrial"/>
                <a:cs typeface="Questrial"/>
                <a:sym typeface="Questrial"/>
              </a:rPr>
              <a:t>Merge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9137932" y="3218175"/>
            <a:ext cx="130881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92D050"/>
                </a:solidFill>
                <a:latin typeface="Questrial"/>
                <a:ea typeface="Questrial"/>
                <a:cs typeface="Questrial"/>
                <a:sym typeface="Questrial"/>
              </a:rPr>
              <a:t>Discard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7486289" y="3248036"/>
            <a:ext cx="130881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92D050"/>
                </a:solidFill>
                <a:latin typeface="Questrial"/>
                <a:ea typeface="Questrial"/>
                <a:cs typeface="Questrial"/>
                <a:sym typeface="Questrial"/>
              </a:rPr>
              <a:t>Sum</a:t>
            </a:r>
          </a:p>
        </p:txBody>
      </p:sp>
      <p:sp>
        <p:nvSpPr>
          <p:cNvPr id="307" name="Shape 307"/>
          <p:cNvSpPr/>
          <p:nvPr/>
        </p:nvSpPr>
        <p:spPr>
          <a:xfrm>
            <a:off x="1374319" y="2943928"/>
            <a:ext cx="520262" cy="498285"/>
          </a:xfrm>
          <a:prstGeom prst="smileyFace">
            <a:avLst>
              <a:gd name="adj" fmla="val 4653"/>
            </a:avLst>
          </a:prstGeom>
          <a:solidFill>
            <a:schemeClr val="accent6"/>
          </a:soli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3008718" y="2918585"/>
            <a:ext cx="520262" cy="498285"/>
          </a:xfrm>
          <a:prstGeom prst="smileyFace">
            <a:avLst>
              <a:gd name="adj" fmla="val 4653"/>
            </a:avLst>
          </a:prstGeom>
          <a:solidFill>
            <a:schemeClr val="accent6"/>
          </a:soli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6264278" y="2943928"/>
            <a:ext cx="520262" cy="498285"/>
          </a:xfrm>
          <a:prstGeom prst="smileyFace">
            <a:avLst>
              <a:gd name="adj" fmla="val 4653"/>
            </a:avLst>
          </a:prstGeom>
          <a:solidFill>
            <a:schemeClr val="accent6"/>
          </a:soli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310" name="Shape 310"/>
          <p:cNvGrpSpPr/>
          <p:nvPr/>
        </p:nvGrpSpPr>
        <p:grpSpPr>
          <a:xfrm>
            <a:off x="843696" y="869100"/>
            <a:ext cx="1370866" cy="1443177"/>
            <a:chOff x="3158888" y="1266650"/>
            <a:chExt cx="2440348" cy="2834318"/>
          </a:xfrm>
        </p:grpSpPr>
        <p:sp>
          <p:nvSpPr>
            <p:cNvPr id="311" name="Shape 311"/>
            <p:cNvSpPr/>
            <p:nvPr/>
          </p:nvSpPr>
          <p:spPr>
            <a:xfrm rot="5400000">
              <a:off x="3644800" y="1445951"/>
              <a:ext cx="1463642" cy="2435467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12" name="Shape 312"/>
            <p:cNvGrpSpPr/>
            <p:nvPr/>
          </p:nvGrpSpPr>
          <p:grpSpPr>
            <a:xfrm>
              <a:off x="3400482" y="2173632"/>
              <a:ext cx="2198752" cy="1927335"/>
              <a:chOff x="241662" y="2331981"/>
              <a:chExt cx="2198752" cy="1927335"/>
            </a:xfrm>
          </p:grpSpPr>
          <p:sp>
            <p:nvSpPr>
              <p:cNvPr id="313" name="Shape 313"/>
              <p:cNvSpPr/>
              <p:nvPr/>
            </p:nvSpPr>
            <p:spPr>
              <a:xfrm>
                <a:off x="241662" y="2331981"/>
                <a:ext cx="2198752" cy="19273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241662" y="2331981"/>
                <a:ext cx="2198752" cy="19273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3800" tIns="83800" rIns="83800" bIns="83800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Data Access</a:t>
                </a:r>
              </a:p>
            </p:txBody>
          </p:sp>
        </p:grpSp>
        <p:sp>
          <p:nvSpPr>
            <p:cNvPr id="315" name="Shape 315"/>
            <p:cNvSpPr/>
            <p:nvPr/>
          </p:nvSpPr>
          <p:spPr>
            <a:xfrm>
              <a:off x="5184378" y="1266650"/>
              <a:ext cx="414859" cy="414859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rgbClr val="B69999"/>
                </a:gs>
                <a:gs pos="50000">
                  <a:srgbClr val="AF8B8B"/>
                </a:gs>
                <a:gs pos="100000">
                  <a:srgbClr val="9C7878"/>
                </a:gs>
              </a:gsLst>
              <a:lin ang="5400000" scaled="0"/>
            </a:gradFill>
            <a:ln w="9525" cap="flat" cmpd="sng">
              <a:solidFill>
                <a:srgbClr val="AE8D8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16" name="Shape 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1199" y="1049257"/>
            <a:ext cx="874398" cy="874398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/>
          <p:nvPr/>
        </p:nvSpPr>
        <p:spPr>
          <a:xfrm>
            <a:off x="4412573" y="1100695"/>
            <a:ext cx="649659" cy="77152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3268850" y="1332037"/>
            <a:ext cx="8915400" cy="3793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 Greater Phoenix, AZ metropolitan area only</a:t>
            </a:r>
          </a:p>
        </p:txBody>
      </p:sp>
      <p:grpSp>
        <p:nvGrpSpPr>
          <p:cNvPr id="319" name="Shape 319"/>
          <p:cNvGrpSpPr/>
          <p:nvPr/>
        </p:nvGrpSpPr>
        <p:grpSpPr>
          <a:xfrm>
            <a:off x="985837" y="3948550"/>
            <a:ext cx="1570250" cy="1644210"/>
            <a:chOff x="985837" y="3948550"/>
            <a:chExt cx="1570250" cy="1644210"/>
          </a:xfrm>
        </p:grpSpPr>
        <p:sp>
          <p:nvSpPr>
            <p:cNvPr id="320" name="Shape 320"/>
            <p:cNvSpPr txBox="1"/>
            <p:nvPr/>
          </p:nvSpPr>
          <p:spPr>
            <a:xfrm>
              <a:off x="985837" y="4638653"/>
              <a:ext cx="1328738" cy="95410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Location</a:t>
              </a:r>
            </a:p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Rating</a:t>
              </a:r>
            </a:p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Category</a:t>
              </a:r>
            </a:p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Attributes</a:t>
              </a:r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996348" y="3948550"/>
              <a:ext cx="15597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9427 rows</a:t>
              </a:r>
            </a:p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98 columns</a:t>
              </a:r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2609852" y="3934678"/>
            <a:ext cx="1578768" cy="1658081"/>
            <a:chOff x="2609852" y="3934678"/>
            <a:chExt cx="1578768" cy="1658081"/>
          </a:xfrm>
        </p:grpSpPr>
        <p:sp>
          <p:nvSpPr>
            <p:cNvPr id="323" name="Shape 323"/>
            <p:cNvSpPr txBox="1"/>
            <p:nvPr/>
          </p:nvSpPr>
          <p:spPr>
            <a:xfrm>
              <a:off x="2609852" y="4638653"/>
              <a:ext cx="1328738" cy="95410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Stars</a:t>
              </a:r>
            </a:p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Text</a:t>
              </a:r>
            </a:p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Date</a:t>
              </a:r>
            </a:p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Votes</a:t>
              </a:r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2628881" y="3934678"/>
              <a:ext cx="15597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622446 rows</a:t>
              </a:r>
            </a:p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10 columns</a:t>
              </a:r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4188621" y="3929917"/>
            <a:ext cx="1559739" cy="1447399"/>
            <a:chOff x="4188621" y="3929917"/>
            <a:chExt cx="1559739" cy="1447399"/>
          </a:xfrm>
        </p:grpSpPr>
        <p:sp>
          <p:nvSpPr>
            <p:cNvPr id="326" name="Shape 326"/>
            <p:cNvSpPr txBox="1"/>
            <p:nvPr/>
          </p:nvSpPr>
          <p:spPr>
            <a:xfrm>
              <a:off x="4188621" y="4638653"/>
              <a:ext cx="1405773" cy="738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Text</a:t>
              </a:r>
            </a:p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Date</a:t>
              </a:r>
            </a:p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Likes</a:t>
              </a:r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4188621" y="3929917"/>
              <a:ext cx="15597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156933 rows</a:t>
              </a:r>
            </a:p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6 columns</a:t>
              </a:r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5668782" y="3934678"/>
            <a:ext cx="1828786" cy="2090960"/>
            <a:chOff x="5668782" y="3934678"/>
            <a:chExt cx="1828786" cy="2090960"/>
          </a:xfrm>
        </p:grpSpPr>
        <p:sp>
          <p:nvSpPr>
            <p:cNvPr id="329" name="Shape 329"/>
            <p:cNvSpPr txBox="1"/>
            <p:nvPr/>
          </p:nvSpPr>
          <p:spPr>
            <a:xfrm>
              <a:off x="5668782" y="4640644"/>
              <a:ext cx="1828786" cy="138499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Review count</a:t>
              </a:r>
            </a:p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Avg. stars</a:t>
              </a:r>
            </a:p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Elite Status</a:t>
              </a:r>
            </a:p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Friends &amp; Fans</a:t>
              </a:r>
            </a:p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Votes &amp; Compliments</a:t>
              </a:r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5668782" y="3934678"/>
              <a:ext cx="15597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166702 rows</a:t>
              </a:r>
            </a:p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23 columns</a:t>
              </a:r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7478697" y="3929917"/>
            <a:ext cx="1575246" cy="1231955"/>
            <a:chOff x="7478697" y="3929917"/>
            <a:chExt cx="1575246" cy="1231955"/>
          </a:xfrm>
        </p:grpSpPr>
        <p:sp>
          <p:nvSpPr>
            <p:cNvPr id="332" name="Shape 332"/>
            <p:cNvSpPr txBox="1"/>
            <p:nvPr/>
          </p:nvSpPr>
          <p:spPr>
            <a:xfrm>
              <a:off x="7478697" y="4638653"/>
              <a:ext cx="1493851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 dirty="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Time</a:t>
              </a:r>
            </a:p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 dirty="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Frequency</a:t>
              </a:r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7494204" y="3929917"/>
              <a:ext cx="15597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8570 rows</a:t>
              </a:r>
            </a:p>
            <a:p>
              <a:pPr marL="285750" marR="0" lvl="0" indent="-285750" algn="l" rtl="0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170 columns</a:t>
              </a:r>
            </a:p>
          </p:txBody>
        </p:sp>
      </p:grpSp>
      <p:sp>
        <p:nvSpPr>
          <p:cNvPr id="334" name="Shape 334"/>
          <p:cNvSpPr txBox="1"/>
          <p:nvPr/>
        </p:nvSpPr>
        <p:spPr>
          <a:xfrm>
            <a:off x="985850" y="5972925"/>
            <a:ext cx="4689600" cy="61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>
                <a:solidFill>
                  <a:srgbClr val="999999"/>
                </a:solidFill>
              </a:rPr>
              <a:t>All the data is available here: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100" u="sng">
                <a:solidFill>
                  <a:schemeClr val="hlink"/>
                </a:solidFill>
                <a:hlinkClick r:id="rId5"/>
              </a:rPr>
              <a:t>https://www.yelp.com/dataset_challenge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838200" y="230187"/>
            <a:ext cx="416209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- DATA PREPARATION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838200" y="867253"/>
            <a:ext cx="1379482" cy="1466044"/>
            <a:chOff x="3863081" y="3221569"/>
            <a:chExt cx="2440347" cy="2834318"/>
          </a:xfrm>
        </p:grpSpPr>
        <p:sp>
          <p:nvSpPr>
            <p:cNvPr id="342" name="Shape 342"/>
            <p:cNvSpPr/>
            <p:nvPr/>
          </p:nvSpPr>
          <p:spPr>
            <a:xfrm rot="5400000">
              <a:off x="4348993" y="3400871"/>
              <a:ext cx="1463642" cy="2435467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0">
                  <a:srgbClr val="C18585"/>
                </a:gs>
                <a:gs pos="50000">
                  <a:srgbClr val="BC7272"/>
                </a:gs>
                <a:gs pos="100000">
                  <a:srgbClr val="A86060"/>
                </a:gs>
              </a:gsLst>
              <a:lin ang="5400000" scaled="0"/>
            </a:gradFill>
            <a:ln w="9525" cap="flat" cmpd="sng">
              <a:solidFill>
                <a:srgbClr val="B9767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43" name="Shape 343"/>
            <p:cNvGrpSpPr/>
            <p:nvPr/>
          </p:nvGrpSpPr>
          <p:grpSpPr>
            <a:xfrm>
              <a:off x="4104675" y="4128551"/>
              <a:ext cx="2198752" cy="1927335"/>
              <a:chOff x="2933367" y="1665916"/>
              <a:chExt cx="2198752" cy="1927335"/>
            </a:xfrm>
          </p:grpSpPr>
          <p:sp>
            <p:nvSpPr>
              <p:cNvPr id="344" name="Shape 344"/>
              <p:cNvSpPr/>
              <p:nvPr/>
            </p:nvSpPr>
            <p:spPr>
              <a:xfrm>
                <a:off x="2933367" y="1665916"/>
                <a:ext cx="2198752" cy="19273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2933367" y="1665916"/>
                <a:ext cx="2198752" cy="19273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3800" tIns="83800" rIns="83800" bIns="83800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Data Cleaning</a:t>
                </a:r>
              </a:p>
            </p:txBody>
          </p:sp>
        </p:grpSp>
        <p:sp>
          <p:nvSpPr>
            <p:cNvPr id="346" name="Shape 346"/>
            <p:cNvSpPr/>
            <p:nvPr/>
          </p:nvSpPr>
          <p:spPr>
            <a:xfrm>
              <a:off x="5888569" y="3221569"/>
              <a:ext cx="414859" cy="414859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rgbClr val="CE7070"/>
                </a:gs>
                <a:gs pos="50000">
                  <a:srgbClr val="CD5455"/>
                </a:gs>
                <a:gs pos="100000">
                  <a:srgbClr val="BB4343"/>
                </a:gs>
              </a:gsLst>
              <a:lin ang="5400000" scaled="0"/>
            </a:gradFill>
            <a:ln w="9525" cap="flat" cmpd="sng">
              <a:solidFill>
                <a:srgbClr val="C85B5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2983308" y="1336387"/>
            <a:ext cx="8915400" cy="17299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Data itself is already quite clean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Keep only </a:t>
            </a:r>
            <a:r>
              <a:rPr lang="en-US"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Restaurants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</a:t>
            </a:r>
            <a:r>
              <a:rPr lang="en-US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NA </a:t>
            </a:r>
            <a:r>
              <a:rPr lang="en-US"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imputation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348" name="Shape 348"/>
          <p:cNvGrpSpPr/>
          <p:nvPr/>
        </p:nvGrpSpPr>
        <p:grpSpPr>
          <a:xfrm>
            <a:off x="827913" y="2621698"/>
            <a:ext cx="2006942" cy="1377329"/>
            <a:chOff x="3863080" y="3221569"/>
            <a:chExt cx="2440348" cy="2834318"/>
          </a:xfrm>
        </p:grpSpPr>
        <p:sp>
          <p:nvSpPr>
            <p:cNvPr id="349" name="Shape 349"/>
            <p:cNvSpPr/>
            <p:nvPr/>
          </p:nvSpPr>
          <p:spPr>
            <a:xfrm rot="5400000">
              <a:off x="4348993" y="3400871"/>
              <a:ext cx="1463642" cy="2435467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0">
                  <a:srgbClr val="DC5B5B"/>
                </a:gs>
                <a:gs pos="50000">
                  <a:srgbClr val="DE3636"/>
                </a:gs>
                <a:gs pos="100000">
                  <a:srgbClr val="CD2626"/>
                </a:gs>
              </a:gsLst>
              <a:lin ang="5400000" scaled="0"/>
            </a:gradFill>
            <a:ln w="9525" cap="flat" cmpd="sng">
              <a:solidFill>
                <a:srgbClr val="D83E3E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50" name="Shape 350"/>
            <p:cNvGrpSpPr/>
            <p:nvPr/>
          </p:nvGrpSpPr>
          <p:grpSpPr>
            <a:xfrm>
              <a:off x="4028660" y="4128551"/>
              <a:ext cx="2274767" cy="1927335"/>
              <a:chOff x="5549057" y="999850"/>
              <a:chExt cx="2274767" cy="1927335"/>
            </a:xfrm>
          </p:grpSpPr>
          <p:sp>
            <p:nvSpPr>
              <p:cNvPr id="351" name="Shape 351"/>
              <p:cNvSpPr/>
              <p:nvPr/>
            </p:nvSpPr>
            <p:spPr>
              <a:xfrm>
                <a:off x="5625071" y="999850"/>
                <a:ext cx="2198752" cy="19273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5549057" y="999850"/>
                <a:ext cx="2198751" cy="19273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83800" tIns="83800" rIns="83800" bIns="83800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Data Transformation</a:t>
                </a:r>
              </a:p>
            </p:txBody>
          </p:sp>
        </p:grpSp>
        <p:sp>
          <p:nvSpPr>
            <p:cNvPr id="353" name="Shape 353"/>
            <p:cNvSpPr/>
            <p:nvPr/>
          </p:nvSpPr>
          <p:spPr>
            <a:xfrm>
              <a:off x="5888569" y="3221569"/>
              <a:ext cx="414859" cy="414859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rgbClr val="EC4D4D"/>
                </a:gs>
                <a:gs pos="50000">
                  <a:srgbClr val="F31717"/>
                </a:gs>
                <a:gs pos="100000">
                  <a:srgbClr val="E10808"/>
                </a:gs>
              </a:gsLst>
              <a:lin ang="5400000" scaled="0"/>
            </a:gradFill>
            <a:ln w="9525" cap="flat" cmpd="sng">
              <a:solidFill>
                <a:srgbClr val="E921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4" name="Shape 354"/>
          <p:cNvSpPr txBox="1"/>
          <p:nvPr/>
        </p:nvSpPr>
        <p:spPr>
          <a:xfrm>
            <a:off x="2983308" y="3053251"/>
            <a:ext cx="8915400" cy="17299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Using only the </a:t>
            </a:r>
            <a:r>
              <a:rPr lang="en-US" sz="1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cuisine labels </a:t>
            </a: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as category (i.e.: Japanese; Chinese; Mexican…)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Sum</a:t>
            </a: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up total number of </a:t>
            </a:r>
            <a:r>
              <a:rPr lang="en-US" sz="1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Check-ins</a:t>
            </a: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by business ID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Summarize the </a:t>
            </a:r>
            <a:r>
              <a:rPr lang="en-US" sz="1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average star of reviews </a:t>
            </a: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by business ID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Summarize the</a:t>
            </a:r>
            <a:r>
              <a:rPr lang="en-US" sz="1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average votes of reviews </a:t>
            </a: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by business ID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1331258" y="-1519517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356" name="Shape 356"/>
          <p:cNvGrpSpPr/>
          <p:nvPr/>
        </p:nvGrpSpPr>
        <p:grpSpPr>
          <a:xfrm>
            <a:off x="838200" y="4703060"/>
            <a:ext cx="1558160" cy="1419370"/>
            <a:chOff x="838200" y="945458"/>
            <a:chExt cx="1558160" cy="1419370"/>
          </a:xfrm>
        </p:grpSpPr>
        <p:grpSp>
          <p:nvGrpSpPr>
            <p:cNvPr id="357" name="Shape 357"/>
            <p:cNvGrpSpPr/>
            <p:nvPr/>
          </p:nvGrpSpPr>
          <p:grpSpPr>
            <a:xfrm>
              <a:off x="838200" y="1235594"/>
              <a:ext cx="1558158" cy="1129234"/>
              <a:chOff x="4755029" y="2223565"/>
              <a:chExt cx="2440345" cy="2169102"/>
            </a:xfrm>
          </p:grpSpPr>
          <p:sp>
            <p:nvSpPr>
              <p:cNvPr id="358" name="Shape 358"/>
              <p:cNvSpPr/>
              <p:nvPr/>
            </p:nvSpPr>
            <p:spPr>
              <a:xfrm rot="5400000">
                <a:off x="5240942" y="1737652"/>
                <a:ext cx="1463642" cy="2435467"/>
              </a:xfrm>
              <a:prstGeom prst="corner">
                <a:avLst>
                  <a:gd name="adj1" fmla="val 16120"/>
                  <a:gd name="adj2" fmla="val 16110"/>
                </a:avLst>
              </a:prstGeom>
              <a:gradFill>
                <a:gsLst>
                  <a:gs pos="0">
                    <a:srgbClr val="FF4747"/>
                  </a:gs>
                  <a:gs pos="50000">
                    <a:srgbClr val="FF0000"/>
                  </a:gs>
                  <a:gs pos="100000">
                    <a:srgbClr val="E30000"/>
                  </a:gs>
                </a:gsLst>
                <a:lin ang="5400000" scaled="0"/>
              </a:gradFill>
              <a:ln w="9525" cap="flat" cmpd="sng">
                <a:solidFill>
                  <a:srgbClr val="FE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359" name="Shape 359"/>
              <p:cNvGrpSpPr/>
              <p:nvPr/>
            </p:nvGrpSpPr>
            <p:grpSpPr>
              <a:xfrm>
                <a:off x="4996622" y="2465332"/>
                <a:ext cx="2198752" cy="1927335"/>
                <a:chOff x="8316775" y="333786"/>
                <a:chExt cx="2198752" cy="1927335"/>
              </a:xfrm>
            </p:grpSpPr>
            <p:sp>
              <p:nvSpPr>
                <p:cNvPr id="360" name="Shape 360"/>
                <p:cNvSpPr/>
                <p:nvPr/>
              </p:nvSpPr>
              <p:spPr>
                <a:xfrm>
                  <a:off x="8316775" y="333786"/>
                  <a:ext cx="2198752" cy="19273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61" name="Shape 361"/>
                <p:cNvSpPr/>
                <p:nvPr/>
              </p:nvSpPr>
              <p:spPr>
                <a:xfrm>
                  <a:off x="8316775" y="333786"/>
                  <a:ext cx="2198752" cy="19273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83800" tIns="83800" rIns="83800" bIns="83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Data Selection</a:t>
                  </a:r>
                </a:p>
              </p:txBody>
            </p:sp>
          </p:grpSp>
        </p:grpSp>
        <p:sp>
          <p:nvSpPr>
            <p:cNvPr id="362" name="Shape 362"/>
            <p:cNvSpPr/>
            <p:nvPr/>
          </p:nvSpPr>
          <p:spPr>
            <a:xfrm>
              <a:off x="2051607" y="945458"/>
              <a:ext cx="344754" cy="201599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rgbClr val="EC4D4D"/>
                </a:gs>
                <a:gs pos="50000">
                  <a:srgbClr val="F31717"/>
                </a:gs>
                <a:gs pos="100000">
                  <a:srgbClr val="E10808"/>
                </a:gs>
              </a:gsLst>
              <a:lin ang="5400000" scaled="0"/>
            </a:gradFill>
            <a:ln w="9525" cap="flat" cmpd="sng">
              <a:solidFill>
                <a:srgbClr val="E921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3" name="Shape 363"/>
          <p:cNvSpPr txBox="1"/>
          <p:nvPr/>
        </p:nvSpPr>
        <p:spPr>
          <a:xfrm>
            <a:off x="2983308" y="5119058"/>
            <a:ext cx="8915400" cy="17299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Delete</a:t>
            </a: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the business attributes that are </a:t>
            </a:r>
            <a:r>
              <a:rPr lang="en-US" sz="1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mostly missing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( ex: BYOB, Coat Check)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Tree based algorithms</a:t>
            </a: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were used for further feature selection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  <a:r>
              <a:rPr lang="en-US"/>
              <a:t>genda</a:t>
            </a:r>
          </a:p>
        </p:txBody>
      </p:sp>
      <p:grpSp>
        <p:nvGrpSpPr>
          <p:cNvPr id="369" name="Shape 369"/>
          <p:cNvGrpSpPr/>
          <p:nvPr/>
        </p:nvGrpSpPr>
        <p:grpSpPr>
          <a:xfrm>
            <a:off x="930164" y="1749967"/>
            <a:ext cx="4745421" cy="4136862"/>
            <a:chOff x="961696" y="1781499"/>
            <a:chExt cx="4745421" cy="4136862"/>
          </a:xfrm>
        </p:grpSpPr>
        <p:sp>
          <p:nvSpPr>
            <p:cNvPr id="370" name="Shape 370"/>
            <p:cNvSpPr/>
            <p:nvPr/>
          </p:nvSpPr>
          <p:spPr>
            <a:xfrm>
              <a:off x="961696" y="1781499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961696" y="2684241"/>
              <a:ext cx="425668" cy="425668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961696" y="3594667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961696" y="4507780"/>
              <a:ext cx="425668" cy="425668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74" name="Shape 374"/>
            <p:cNvSpPr txBox="1"/>
            <p:nvPr/>
          </p:nvSpPr>
          <p:spPr>
            <a:xfrm>
              <a:off x="1087820" y="1813032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</a:p>
          </p:txBody>
        </p:sp>
        <p:sp>
          <p:nvSpPr>
            <p:cNvPr id="375" name="Shape 375"/>
            <p:cNvSpPr txBox="1"/>
            <p:nvPr/>
          </p:nvSpPr>
          <p:spPr>
            <a:xfrm>
              <a:off x="1103587" y="3641257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1103587" y="2710602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</a:p>
          </p:txBody>
        </p:sp>
        <p:sp>
          <p:nvSpPr>
            <p:cNvPr id="377" name="Shape 377"/>
            <p:cNvSpPr txBox="1"/>
            <p:nvPr/>
          </p:nvSpPr>
          <p:spPr>
            <a:xfrm>
              <a:off x="1114095" y="4542307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4</a:t>
              </a:r>
            </a:p>
          </p:txBody>
        </p:sp>
        <p:sp>
          <p:nvSpPr>
            <p:cNvPr id="378" name="Shape 378"/>
            <p:cNvSpPr txBox="1"/>
            <p:nvPr/>
          </p:nvSpPr>
          <p:spPr>
            <a:xfrm>
              <a:off x="1539765" y="1891168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EXECUTIVE SUMMARY</a:t>
              </a:r>
            </a:p>
          </p:txBody>
        </p:sp>
        <p:sp>
          <p:nvSpPr>
            <p:cNvPr id="379" name="Shape 379"/>
            <p:cNvSpPr txBox="1"/>
            <p:nvPr/>
          </p:nvSpPr>
          <p:spPr>
            <a:xfrm>
              <a:off x="1545020" y="2802935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BUSINESS PERSPECTIVE</a:t>
              </a:r>
            </a:p>
          </p:txBody>
        </p:sp>
        <p:sp>
          <p:nvSpPr>
            <p:cNvPr id="380" name="Shape 380"/>
            <p:cNvSpPr txBox="1"/>
            <p:nvPr/>
          </p:nvSpPr>
          <p:spPr>
            <a:xfrm>
              <a:off x="1545020" y="3709728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DATA PREPARATION</a:t>
              </a:r>
            </a:p>
          </p:txBody>
        </p:sp>
        <p:sp>
          <p:nvSpPr>
            <p:cNvPr id="381" name="Shape 381"/>
            <p:cNvSpPr txBox="1"/>
            <p:nvPr/>
          </p:nvSpPr>
          <p:spPr>
            <a:xfrm>
              <a:off x="1539765" y="4603862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u="sng">
                  <a:solidFill>
                    <a:srgbClr val="C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MODELING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961696" y="5418201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83" name="Shape 383"/>
            <p:cNvSpPr txBox="1"/>
            <p:nvPr/>
          </p:nvSpPr>
          <p:spPr>
            <a:xfrm>
              <a:off x="1103587" y="5456696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5</a:t>
              </a:r>
            </a:p>
          </p:txBody>
        </p:sp>
        <p:sp>
          <p:nvSpPr>
            <p:cNvPr id="384" name="Shape 384"/>
            <p:cNvSpPr txBox="1"/>
            <p:nvPr/>
          </p:nvSpPr>
          <p:spPr>
            <a:xfrm>
              <a:off x="1545020" y="5533262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KEY FINDINGS</a:t>
              </a:r>
            </a:p>
          </p:txBody>
        </p:sp>
      </p:grpSp>
      <p:sp>
        <p:nvSpPr>
          <p:cNvPr id="385" name="Shape 385"/>
          <p:cNvSpPr txBox="1"/>
          <p:nvPr/>
        </p:nvSpPr>
        <p:spPr>
          <a:xfrm>
            <a:off x="4518212" y="4523544"/>
            <a:ext cx="68355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EDA  |  Predictive Modeling  |  Text MIning </a:t>
            </a:r>
          </a:p>
        </p:txBody>
      </p:sp>
      <p:pic>
        <p:nvPicPr>
          <p:cNvPr id="386" name="Shape 3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8890" y="6018912"/>
            <a:ext cx="1089900" cy="61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Shape 3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8890" y="6018912"/>
            <a:ext cx="1089900" cy="61829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 txBox="1"/>
          <p:nvPr/>
        </p:nvSpPr>
        <p:spPr>
          <a:xfrm>
            <a:off x="838200" y="230187"/>
            <a:ext cx="4162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- Exploratory Data Analyses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331258" y="-151951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/>
              <a:t>Categories are an important predictor of average stars</a:t>
            </a:r>
          </a:p>
        </p:txBody>
      </p:sp>
      <p:pic>
        <p:nvPicPr>
          <p:cNvPr id="395" name="Shape 395"/>
          <p:cNvPicPr preferRelativeResize="0"/>
          <p:nvPr/>
        </p:nvPicPr>
        <p:blipFill rotWithShape="1">
          <a:blip r:embed="rId4">
            <a:alphaModFix/>
          </a:blip>
          <a:srcRect r="793"/>
          <a:stretch/>
        </p:blipFill>
        <p:spPr>
          <a:xfrm>
            <a:off x="838199" y="2103549"/>
            <a:ext cx="5893025" cy="4142842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6819500" y="3232225"/>
            <a:ext cx="4698300" cy="173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Categories vary greatly in average stars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Char char="•"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Whether a restaurant is doing good or bad should be classified relative to its category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Shape 4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8890" y="6018912"/>
            <a:ext cx="1089900" cy="61829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 txBox="1"/>
          <p:nvPr/>
        </p:nvSpPr>
        <p:spPr>
          <a:xfrm>
            <a:off x="838200" y="230187"/>
            <a:ext cx="4162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- Exploratory Data Analyses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1331258" y="-151951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/>
              <a:t>Price Range has influence on Star Rating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6584475" y="2784100"/>
            <a:ext cx="4698300" cy="173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Char char="•"/>
            </a:pPr>
            <a:r>
              <a:rPr lang="en-US" sz="1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Chi-Squared Test</a:t>
            </a: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shows dependency between a business’ average star ratings and their price range</a:t>
            </a:r>
          </a:p>
        </p:txBody>
      </p:sp>
      <p:pic>
        <p:nvPicPr>
          <p:cNvPr id="406" name="Shape 4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7350" y="3959212"/>
            <a:ext cx="536257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Shape 407"/>
          <p:cNvPicPr preferRelativeResize="0"/>
          <p:nvPr/>
        </p:nvPicPr>
        <p:blipFill rotWithShape="1">
          <a:blip r:embed="rId5">
            <a:alphaModFix/>
          </a:blip>
          <a:srcRect l="9390" t="12969" r="6843" b="19128"/>
          <a:stretch/>
        </p:blipFill>
        <p:spPr>
          <a:xfrm>
            <a:off x="588625" y="2603449"/>
            <a:ext cx="5417574" cy="266477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 txBox="1"/>
          <p:nvPr/>
        </p:nvSpPr>
        <p:spPr>
          <a:xfrm>
            <a:off x="2343000" y="2228450"/>
            <a:ext cx="1457400" cy="4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Mosaic Plot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2419200" y="2548900"/>
            <a:ext cx="1457400" cy="4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Business Stars</a:t>
            </a:r>
          </a:p>
        </p:txBody>
      </p:sp>
      <p:sp>
        <p:nvSpPr>
          <p:cNvPr id="410" name="Shape 410"/>
          <p:cNvSpPr txBox="1"/>
          <p:nvPr/>
        </p:nvSpPr>
        <p:spPr>
          <a:xfrm rot="-5400000">
            <a:off x="-53175" y="3569500"/>
            <a:ext cx="1457400" cy="4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Price Range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</a:t>
            </a:r>
            <a:r>
              <a:rPr lang="en-US"/>
              <a:t>irst Try - High Accuracy with all variables </a:t>
            </a:r>
          </a:p>
        </p:txBody>
      </p:sp>
      <p:pic>
        <p:nvPicPr>
          <p:cNvPr id="416" name="Shape 4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Shape 417"/>
          <p:cNvSpPr txBox="1"/>
          <p:nvPr/>
        </p:nvSpPr>
        <p:spPr>
          <a:xfrm>
            <a:off x="838200" y="230187"/>
            <a:ext cx="416209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- PREDICTIVE MODELING</a:t>
            </a:r>
          </a:p>
        </p:txBody>
      </p:sp>
      <p:pic>
        <p:nvPicPr>
          <p:cNvPr id="418" name="Shape 418" descr="creen Shot 2016-09-16 at 6.00.56 P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1627885"/>
            <a:ext cx="6863700" cy="13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Shape 419" descr="Screen Shot 2016-09-16 at 6.07.35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387" y="3459175"/>
            <a:ext cx="7147324" cy="312694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7701898" y="1627875"/>
            <a:ext cx="44901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XGBoost</a:t>
            </a:r>
            <a:r>
              <a:rPr lang="en-US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 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Regression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Target variable: Stars of business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1"/>
              <a:t>All features except texts</a:t>
            </a:r>
            <a:r>
              <a:rPr lang="en-US" sz="1400"/>
              <a:t>(review body)</a:t>
            </a:r>
          </a:p>
          <a:p>
            <a:pPr marL="685800" marR="0" lvl="1" indent="-165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70/30 Train/Test</a:t>
            </a:r>
          </a:p>
          <a:p>
            <a:pPr marL="685800" marR="0" lvl="1" indent="-165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5-folds Cross Validation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176 trees; Max Tree Depth:1; Eta: 0.1</a:t>
            </a:r>
          </a:p>
          <a:p>
            <a:pPr marL="228600" marR="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Char char="•"/>
            </a:pPr>
            <a:r>
              <a:rPr lang="en-US" sz="1800"/>
              <a:t>Metrics</a:t>
            </a:r>
            <a:r>
              <a:rPr lang="en-US"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</a:p>
          <a:p>
            <a:pPr marL="685800" marR="0" lvl="1" indent="-165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R square: 0.936</a:t>
            </a:r>
          </a:p>
          <a:p>
            <a:pPr marL="685800" marR="0" lvl="1" indent="-165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MSE: 0.037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•"/>
            </a:pPr>
            <a:r>
              <a:rPr lang="en-US" sz="1800"/>
              <a:t>Insights</a:t>
            </a:r>
            <a:r>
              <a:rPr lang="en-US" sz="1400"/>
              <a:t>: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Model is very accurate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Avg_User_Star - super strong predictor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Many other important vars are  also from the review table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40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71428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00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2437675" y="2575575"/>
            <a:ext cx="1178700" cy="369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1200500" y="3459175"/>
            <a:ext cx="711000" cy="293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 txBox="1"/>
          <p:nvPr/>
        </p:nvSpPr>
        <p:spPr>
          <a:xfrm>
            <a:off x="2064250" y="3131475"/>
            <a:ext cx="4831800" cy="29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Variables Importance Plots of XGBoost_no_review_vars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3057850" y="4250675"/>
            <a:ext cx="4042800" cy="137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rgbClr val="CC0000"/>
              </a:buClr>
              <a:buChar char="●"/>
            </a:pPr>
            <a:r>
              <a:rPr lang="en-US">
                <a:solidFill>
                  <a:srgbClr val="CC0000"/>
                </a:solidFill>
              </a:rPr>
              <a:t>Since stars of business is somehow calculated by review ratings, </a:t>
            </a:r>
            <a:r>
              <a:rPr lang="en-US" b="1">
                <a:solidFill>
                  <a:srgbClr val="CC0000"/>
                </a:solidFill>
              </a:rPr>
              <a:t>it’s not fair</a:t>
            </a:r>
            <a:r>
              <a:rPr lang="en-US">
                <a:solidFill>
                  <a:srgbClr val="CC0000"/>
                </a:solidFill>
              </a:rPr>
              <a:t> for us to use the information inside the review table to predict it.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CC0000"/>
              </a:solidFill>
            </a:endParaRPr>
          </a:p>
          <a:p>
            <a:pPr marL="457200" lvl="0" indent="-228600">
              <a:spcBef>
                <a:spcPts val="0"/>
              </a:spcBef>
              <a:buClr>
                <a:srgbClr val="CC0000"/>
              </a:buClr>
              <a:buChar char="●"/>
            </a:pPr>
            <a:r>
              <a:rPr lang="en-US">
                <a:solidFill>
                  <a:srgbClr val="CC0000"/>
                </a:solidFill>
              </a:rPr>
              <a:t>Why not try ditching them and see how other features perform?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Shape 429" descr="FI_regression_w:o_all_user_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49" y="3425175"/>
            <a:ext cx="7530175" cy="327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Shape 430" descr="regression_w:o_all_user_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050" y="1627875"/>
            <a:ext cx="685800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Second Try - </a:t>
            </a:r>
            <a:r>
              <a:rPr lang="en-US" sz="3600"/>
              <a:t>Low Accuracy without review information</a:t>
            </a:r>
          </a:p>
        </p:txBody>
      </p:sp>
      <p:pic>
        <p:nvPicPr>
          <p:cNvPr id="432" name="Shape 4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08890" y="6018912"/>
            <a:ext cx="1089900" cy="618299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Shape 433"/>
          <p:cNvSpPr txBox="1"/>
          <p:nvPr/>
        </p:nvSpPr>
        <p:spPr>
          <a:xfrm>
            <a:off x="838200" y="230187"/>
            <a:ext cx="4162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- PREDICTIVE MODELING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7701897" y="1627875"/>
            <a:ext cx="42423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XGBoost</a:t>
            </a:r>
            <a:r>
              <a:rPr lang="en-US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 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Regression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Target variable: Stars of business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1"/>
              <a:t>All features except all vars from review table</a:t>
            </a:r>
          </a:p>
          <a:p>
            <a:pPr marL="685800" marR="0" lvl="1" indent="-165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70/30 Train/Test</a:t>
            </a:r>
          </a:p>
          <a:p>
            <a:pPr marL="685800" marR="0" lvl="1" indent="-165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5-folds Cross Validation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500 trees; Max Tree Depth:3; Eta: 0.1</a:t>
            </a:r>
          </a:p>
          <a:p>
            <a:pPr marL="228600" marR="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Char char="•"/>
            </a:pPr>
            <a:r>
              <a:rPr lang="en-US" sz="1800"/>
              <a:t>Metrics</a:t>
            </a:r>
            <a:r>
              <a:rPr lang="en-US"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</a:p>
          <a:p>
            <a:pPr marL="685800" marR="0" lvl="1" indent="-165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R square: 0.318</a:t>
            </a:r>
          </a:p>
          <a:p>
            <a:pPr marL="685800" marR="0" lvl="1" indent="-165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MSE: 0.388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•"/>
            </a:pPr>
            <a:r>
              <a:rPr lang="en-US" sz="1800"/>
              <a:t>Insights</a:t>
            </a:r>
            <a:r>
              <a:rPr lang="en-US" sz="1400"/>
              <a:t>: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Model performance dropped drastically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Sometimes it is simply impossible to get an accurate model with available data, because the variables do not have enough predictive power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00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2437675" y="2575575"/>
            <a:ext cx="1178700" cy="369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690675" y="3425175"/>
            <a:ext cx="1240200" cy="618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 txBox="1"/>
          <p:nvPr/>
        </p:nvSpPr>
        <p:spPr>
          <a:xfrm>
            <a:off x="2395250" y="3131475"/>
            <a:ext cx="4042800" cy="29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Variables Importance Plots of XGBoost_all_vars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3057850" y="4022075"/>
            <a:ext cx="4042800" cy="137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CC0000"/>
              </a:buClr>
              <a:buChar char="●"/>
            </a:pPr>
            <a:r>
              <a:rPr lang="en-US">
                <a:solidFill>
                  <a:srgbClr val="CC0000"/>
                </a:solidFill>
              </a:rPr>
              <a:t>However among all the variables that are not related to reviews, </a:t>
            </a:r>
            <a:r>
              <a:rPr lang="en-US" b="1">
                <a:solidFill>
                  <a:srgbClr val="CC0000"/>
                </a:solidFill>
              </a:rPr>
              <a:t>location, check-in number </a:t>
            </a:r>
            <a:r>
              <a:rPr lang="en-US">
                <a:solidFill>
                  <a:srgbClr val="CC0000"/>
                </a:solidFill>
              </a:rPr>
              <a:t>and</a:t>
            </a:r>
            <a:r>
              <a:rPr lang="en-US" b="1">
                <a:solidFill>
                  <a:srgbClr val="CC0000"/>
                </a:solidFill>
              </a:rPr>
              <a:t> price range </a:t>
            </a:r>
            <a:r>
              <a:rPr lang="en-US">
                <a:solidFill>
                  <a:srgbClr val="CC0000"/>
                </a:solidFill>
              </a:rPr>
              <a:t>manifest themselves to be decent predictors</a:t>
            </a:r>
          </a:p>
          <a:p>
            <a:pPr marL="457200" lvl="0" indent="-228600" rtl="0">
              <a:spcBef>
                <a:spcPts val="0"/>
              </a:spcBef>
              <a:buClr>
                <a:srgbClr val="CC0000"/>
              </a:buClr>
              <a:buChar char="●"/>
            </a:pPr>
            <a:r>
              <a:rPr lang="en-US">
                <a:solidFill>
                  <a:srgbClr val="CC0000"/>
                </a:solidFill>
              </a:rPr>
              <a:t>Of other variables shown on this chart, we see many </a:t>
            </a:r>
            <a:r>
              <a:rPr lang="en-US" b="1">
                <a:solidFill>
                  <a:srgbClr val="CC0000"/>
                </a:solidFill>
              </a:rPr>
              <a:t>categories</a:t>
            </a:r>
          </a:p>
          <a:p>
            <a:pPr marL="457200" lvl="0" indent="-228600" rtl="0">
              <a:spcBef>
                <a:spcPts val="0"/>
              </a:spcBef>
              <a:buClr>
                <a:srgbClr val="CC0000"/>
              </a:buClr>
              <a:buChar char="●"/>
            </a:pPr>
            <a:r>
              <a:rPr lang="en-US">
                <a:solidFill>
                  <a:srgbClr val="CC0000"/>
                </a:solidFill>
              </a:rPr>
              <a:t>We need to consider them as </a:t>
            </a:r>
            <a:r>
              <a:rPr lang="en-US" b="1">
                <a:solidFill>
                  <a:srgbClr val="CC0000"/>
                </a:solidFill>
              </a:rPr>
              <a:t>secondary keys</a:t>
            </a:r>
            <a:r>
              <a:rPr lang="en-US">
                <a:solidFill>
                  <a:srgbClr val="CC0000"/>
                </a:solidFill>
              </a:rPr>
              <a:t> to restaurant success (at least the success on Yelp) and inform the business owners with the data available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606775" y="597600"/>
            <a:ext cx="3021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Shape 4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8890" y="6018912"/>
            <a:ext cx="1089900" cy="61829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 txBox="1"/>
          <p:nvPr/>
        </p:nvSpPr>
        <p:spPr>
          <a:xfrm>
            <a:off x="838200" y="230187"/>
            <a:ext cx="4162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- Exploratory Data Analyses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1331258" y="-151951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dirty="0"/>
              <a:t>Various attributes influence Star Rating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575" y="2282963"/>
            <a:ext cx="6037425" cy="2962623"/>
            <a:chOff x="449925" y="2228450"/>
            <a:chExt cx="6037425" cy="296262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/>
            <a:srcRect l="9734" t="16329" b="20898"/>
            <a:stretch/>
          </p:blipFill>
          <p:spPr>
            <a:xfrm>
              <a:off x="648631" y="2727350"/>
              <a:ext cx="5838719" cy="2463723"/>
            </a:xfrm>
            <a:prstGeom prst="rect">
              <a:avLst/>
            </a:prstGeom>
          </p:spPr>
        </p:pic>
        <p:sp>
          <p:nvSpPr>
            <p:cNvPr id="408" name="Shape 408"/>
            <p:cNvSpPr txBox="1"/>
            <p:nvPr/>
          </p:nvSpPr>
          <p:spPr>
            <a:xfrm>
              <a:off x="1788817" y="2228450"/>
              <a:ext cx="2519945" cy="451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R="0" lvl="0" algn="l" rtl="0">
                <a:spcBef>
                  <a:spcPts val="0"/>
                </a:spcBef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Attributes: Noise Level</a:t>
              </a:r>
            </a:p>
          </p:txBody>
        </p:sp>
        <p:sp>
          <p:nvSpPr>
            <p:cNvPr id="409" name="Shape 409"/>
            <p:cNvSpPr txBox="1"/>
            <p:nvPr/>
          </p:nvSpPr>
          <p:spPr>
            <a:xfrm>
              <a:off x="2419200" y="2548900"/>
              <a:ext cx="14574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R="0" lvl="0" algn="l" rtl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Business Stars</a:t>
              </a:r>
            </a:p>
          </p:txBody>
        </p:sp>
        <p:sp>
          <p:nvSpPr>
            <p:cNvPr id="410" name="Shape 410"/>
            <p:cNvSpPr txBox="1"/>
            <p:nvPr/>
          </p:nvSpPr>
          <p:spPr>
            <a:xfrm rot="-5400000">
              <a:off x="-53175" y="3569500"/>
              <a:ext cx="14574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R="0" lvl="0" algn="l" rtl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Noise Level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11126" t="15935" r="6091" b="18761"/>
          <a:stretch/>
        </p:blipFill>
        <p:spPr>
          <a:xfrm>
            <a:off x="6380017" y="2774500"/>
            <a:ext cx="5354783" cy="2563091"/>
          </a:xfrm>
          <a:prstGeom prst="rect">
            <a:avLst/>
          </a:prstGeom>
        </p:spPr>
      </p:pic>
      <p:sp>
        <p:nvSpPr>
          <p:cNvPr id="14" name="Shape 409"/>
          <p:cNvSpPr txBox="1"/>
          <p:nvPr/>
        </p:nvSpPr>
        <p:spPr>
          <a:xfrm>
            <a:off x="7985473" y="2618174"/>
            <a:ext cx="1457400" cy="4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Business Stars</a:t>
            </a:r>
          </a:p>
        </p:txBody>
      </p:sp>
      <p:sp>
        <p:nvSpPr>
          <p:cNvPr id="16" name="Shape 410"/>
          <p:cNvSpPr txBox="1"/>
          <p:nvPr/>
        </p:nvSpPr>
        <p:spPr>
          <a:xfrm rot="16200000">
            <a:off x="5592900" y="3647767"/>
            <a:ext cx="1457400" cy="4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Has Drive-Thru</a:t>
            </a:r>
          </a:p>
        </p:txBody>
      </p:sp>
      <p:sp>
        <p:nvSpPr>
          <p:cNvPr id="17" name="Shape 408"/>
          <p:cNvSpPr txBox="1"/>
          <p:nvPr/>
        </p:nvSpPr>
        <p:spPr>
          <a:xfrm>
            <a:off x="7454200" y="2282963"/>
            <a:ext cx="2519945" cy="4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Attributes: Drive-thru</a:t>
            </a:r>
          </a:p>
        </p:txBody>
      </p:sp>
    </p:spTree>
    <p:extLst>
      <p:ext uri="{BB962C8B-B14F-4D97-AF65-F5344CB8AC3E}">
        <p14:creationId xmlns:p14="http://schemas.microsoft.com/office/powerpoint/2010/main" val="1633946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Predictive Modeling - Conclusions</a:t>
            </a:r>
          </a:p>
        </p:txBody>
      </p:sp>
      <p:pic>
        <p:nvPicPr>
          <p:cNvPr id="445" name="Shape 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Shape 446"/>
          <p:cNvSpPr txBox="1"/>
          <p:nvPr/>
        </p:nvSpPr>
        <p:spPr>
          <a:xfrm>
            <a:off x="838200" y="230187"/>
            <a:ext cx="416209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- PREDICTIVE MODELING</a:t>
            </a:r>
          </a:p>
        </p:txBody>
      </p:sp>
      <p:sp>
        <p:nvSpPr>
          <p:cNvPr id="447" name="Shape 447"/>
          <p:cNvSpPr/>
          <p:nvPr/>
        </p:nvSpPr>
        <p:spPr>
          <a:xfrm>
            <a:off x="2175500" y="2071700"/>
            <a:ext cx="2834700" cy="28056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REVIEWS are so important that we believe they worth specific inspection</a:t>
            </a:r>
          </a:p>
        </p:txBody>
      </p:sp>
      <p:sp>
        <p:nvSpPr>
          <p:cNvPr id="448" name="Shape 448"/>
          <p:cNvSpPr/>
          <p:nvPr/>
        </p:nvSpPr>
        <p:spPr>
          <a:xfrm>
            <a:off x="4523200" y="2029275"/>
            <a:ext cx="2834700" cy="2805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CC0000"/>
                </a:solidFill>
              </a:rPr>
              <a:t>LOCATION and CHECK-IN information are decent predictors that can be useful for business owners.</a:t>
            </a:r>
          </a:p>
        </p:txBody>
      </p:sp>
      <p:sp>
        <p:nvSpPr>
          <p:cNvPr id="449" name="Shape 449"/>
          <p:cNvSpPr/>
          <p:nvPr/>
        </p:nvSpPr>
        <p:spPr>
          <a:xfrm>
            <a:off x="6896650" y="2029275"/>
            <a:ext cx="2834700" cy="28056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PRICE RANGE and CATEGORY may affect business rating, but these can be used as filters rather than predictors.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3412025" y="4727350"/>
            <a:ext cx="428700" cy="496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8142925" y="4727350"/>
            <a:ext cx="428700" cy="496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5777475" y="4727350"/>
            <a:ext cx="428700" cy="496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2436575" y="5369675"/>
            <a:ext cx="2379600" cy="49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651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NLP: Text Mining</a:t>
            </a:r>
          </a:p>
          <a:p>
            <a:pPr marL="2286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00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4802025" y="5387425"/>
            <a:ext cx="2379600" cy="49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651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App visualization</a:t>
            </a:r>
          </a:p>
          <a:p>
            <a:pPr marL="2286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00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7167475" y="5369675"/>
            <a:ext cx="2379600" cy="49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651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App filters</a:t>
            </a:r>
          </a:p>
          <a:p>
            <a:pPr marL="2286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00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/>
              <a:t>Review Text Pre-Processing</a:t>
            </a:r>
          </a:p>
        </p:txBody>
      </p:sp>
      <p:pic>
        <p:nvPicPr>
          <p:cNvPr id="461" name="Shape 4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8890" y="6018912"/>
            <a:ext cx="1089900" cy="618299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 txBox="1"/>
          <p:nvPr/>
        </p:nvSpPr>
        <p:spPr>
          <a:xfrm>
            <a:off x="838200" y="230187"/>
            <a:ext cx="4162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- TEXT MINING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838205" y="1627875"/>
            <a:ext cx="110604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/>
              <a:t>Remove stopwords, e.g., ‘the’, ‘and’, ‘but’...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Remove punctuations, escape non-characters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Strip whitespace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Lowercase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Tokenize text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Lemmatize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  <a:r>
              <a:rPr lang="en-US"/>
              <a:t>genda</a:t>
            </a:r>
          </a:p>
        </p:txBody>
      </p:sp>
      <p:pic>
        <p:nvPicPr>
          <p:cNvPr id="100" name="Shape 10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Shape 101"/>
          <p:cNvGrpSpPr/>
          <p:nvPr/>
        </p:nvGrpSpPr>
        <p:grpSpPr>
          <a:xfrm>
            <a:off x="930164" y="1749967"/>
            <a:ext cx="4745421" cy="4136862"/>
            <a:chOff x="961696" y="1781499"/>
            <a:chExt cx="4745421" cy="4136862"/>
          </a:xfrm>
        </p:grpSpPr>
        <p:sp>
          <p:nvSpPr>
            <p:cNvPr id="102" name="Shape 102"/>
            <p:cNvSpPr/>
            <p:nvPr/>
          </p:nvSpPr>
          <p:spPr>
            <a:xfrm>
              <a:off x="961696" y="1781499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961696" y="2684241"/>
              <a:ext cx="425668" cy="425668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961696" y="3594667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961696" y="4507780"/>
              <a:ext cx="425668" cy="425668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x="1087820" y="1813032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1103587" y="3641257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1103587" y="2710602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1114095" y="4542307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4</a:t>
              </a: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1542065" y="1905365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EXECUTIVE SUMMARY</a:t>
              </a: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1545020" y="2802935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C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BUSINESS PERSPECTIVE</a:t>
              </a: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1545020" y="3709728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DATA PREPARATION</a:t>
              </a: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1539765" y="4603862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C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MODELING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961696" y="5418201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1103587" y="5456696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5</a:t>
              </a: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1545020" y="5533262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KEY FINDINGS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/>
              <a:t>Topic Modeling</a:t>
            </a:r>
          </a:p>
        </p:txBody>
      </p:sp>
      <p:pic>
        <p:nvPicPr>
          <p:cNvPr id="469" name="Shape 4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8890" y="6018912"/>
            <a:ext cx="1089900" cy="61829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Shape 470"/>
          <p:cNvSpPr txBox="1"/>
          <p:nvPr/>
        </p:nvSpPr>
        <p:spPr>
          <a:xfrm>
            <a:off x="838200" y="230187"/>
            <a:ext cx="4162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- TEXT MINING</a:t>
            </a:r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7710421" y="1627875"/>
            <a:ext cx="3959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Latent Dirichlet Allocation (LDA)</a:t>
            </a:r>
            <a:r>
              <a:rPr lang="en-US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 </a:t>
            </a:r>
          </a:p>
          <a:p>
            <a:pPr marL="685800" marR="0" lvl="1" indent="-165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Review texts by Business ID</a:t>
            </a:r>
          </a:p>
          <a:p>
            <a:pPr marL="685800" marR="0" lvl="1" indent="-165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Bigrams, Trigrams only</a:t>
            </a:r>
          </a:p>
          <a:p>
            <a: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</a:pPr>
            <a:r>
              <a:rPr lang="en-US" sz="1400"/>
              <a:t>Unigrams have less meaning, e.g., the words ‘not’ ‘good’ have the opposite meaning when put together</a:t>
            </a:r>
          </a:p>
          <a:p>
            <a:pPr marL="228600" marR="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Char char="•"/>
            </a:pPr>
            <a:r>
              <a:rPr lang="en-US" sz="1800"/>
              <a:t>Objective:</a:t>
            </a:r>
          </a:p>
          <a:p>
            <a:pPr marL="685800" marR="0" lvl="1" indent="-165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Identify topics discussed in reviews between different restaurant categories, and star ratings</a:t>
            </a: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/>
          </a:p>
          <a:p>
            <a:pPr marR="0" lvl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Char char="•"/>
            </a:pPr>
            <a:r>
              <a:rPr lang="en-US" sz="1800"/>
              <a:t>Comparison of Topics find:</a:t>
            </a:r>
          </a:p>
          <a:p>
            <a:pPr lvl="1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Negative Reviews concerned with time, sanitation</a:t>
            </a:r>
          </a:p>
        </p:txBody>
      </p:sp>
      <p:grpSp>
        <p:nvGrpSpPr>
          <p:cNvPr id="472" name="Shape 472"/>
          <p:cNvGrpSpPr/>
          <p:nvPr/>
        </p:nvGrpSpPr>
        <p:grpSpPr>
          <a:xfrm>
            <a:off x="878374" y="1627875"/>
            <a:ext cx="6799975" cy="4224037"/>
            <a:chOff x="878374" y="1399275"/>
            <a:chExt cx="6799975" cy="4224037"/>
          </a:xfrm>
        </p:grpSpPr>
        <p:pic>
          <p:nvPicPr>
            <p:cNvPr id="473" name="Shape 473"/>
            <p:cNvPicPr preferRelativeResize="0"/>
            <p:nvPr/>
          </p:nvPicPr>
          <p:blipFill rotWithShape="1">
            <a:blip r:embed="rId4">
              <a:alphaModFix/>
            </a:blip>
            <a:srcRect l="46910" t="14697" b="32623"/>
            <a:stretch/>
          </p:blipFill>
          <p:spPr>
            <a:xfrm>
              <a:off x="878374" y="1983634"/>
              <a:ext cx="6799975" cy="36396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4" name="Shape 474"/>
            <p:cNvSpPr txBox="1"/>
            <p:nvPr/>
          </p:nvSpPr>
          <p:spPr>
            <a:xfrm>
              <a:off x="1736425" y="1399275"/>
              <a:ext cx="57894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R="0" lvl="0" algn="l" rtl="0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Top Terms in Negative Reviews in Largest Topic</a:t>
              </a:r>
            </a:p>
          </p:txBody>
        </p:sp>
        <p:sp>
          <p:nvSpPr>
            <p:cNvPr id="475" name="Shape 475"/>
            <p:cNvSpPr txBox="1"/>
            <p:nvPr/>
          </p:nvSpPr>
          <p:spPr>
            <a:xfrm>
              <a:off x="4001725" y="1826475"/>
              <a:ext cx="15636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R="0" lvl="0" algn="l" rtl="0">
                <a:spcBef>
                  <a:spcPts val="0"/>
                </a:spcBef>
                <a:buNone/>
              </a:pPr>
              <a:r>
                <a:rPr lang="en-US" sz="12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Term Frequency</a:t>
              </a:r>
            </a:p>
          </p:txBody>
        </p:sp>
        <p:sp>
          <p:nvSpPr>
            <p:cNvPr id="476" name="Shape 476"/>
            <p:cNvSpPr txBox="1"/>
            <p:nvPr/>
          </p:nvSpPr>
          <p:spPr>
            <a:xfrm>
              <a:off x="4103900" y="4465475"/>
              <a:ext cx="15636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R="0" lvl="0" algn="l" rtl="0">
                <a:spcBef>
                  <a:spcPts val="0"/>
                </a:spcBef>
                <a:buNone/>
              </a:pPr>
              <a:r>
                <a:rPr lang="en-US" sz="1200">
                  <a:solidFill>
                    <a:schemeClr val="accent1"/>
                  </a:solidFill>
                  <a:latin typeface="Questrial"/>
                  <a:ea typeface="Questrial"/>
                  <a:cs typeface="Questrial"/>
                  <a:sym typeface="Questrial"/>
                </a:rPr>
                <a:t>Overall Frequency</a:t>
              </a:r>
            </a:p>
          </p:txBody>
        </p:sp>
        <p:sp>
          <p:nvSpPr>
            <p:cNvPr id="477" name="Shape 477"/>
            <p:cNvSpPr txBox="1"/>
            <p:nvPr/>
          </p:nvSpPr>
          <p:spPr>
            <a:xfrm>
              <a:off x="4103900" y="4712250"/>
              <a:ext cx="25917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R="0" lvl="0" algn="l" rtl="0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980000"/>
                  </a:solidFill>
                  <a:latin typeface="Questrial"/>
                  <a:ea typeface="Questrial"/>
                  <a:cs typeface="Questrial"/>
                  <a:sym typeface="Questrial"/>
                </a:rPr>
                <a:t>Saliency (Frequency Within Topic) 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/>
              <a:t>Topic Modeling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Shape 484"/>
          <p:cNvSpPr txBox="1"/>
          <p:nvPr/>
        </p:nvSpPr>
        <p:spPr>
          <a:xfrm>
            <a:off x="838200" y="230187"/>
            <a:ext cx="416209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- TEXT MINING</a:t>
            </a:r>
          </a:p>
        </p:txBody>
      </p:sp>
      <p:grpSp>
        <p:nvGrpSpPr>
          <p:cNvPr id="485" name="Shape 485"/>
          <p:cNvGrpSpPr/>
          <p:nvPr/>
        </p:nvGrpSpPr>
        <p:grpSpPr>
          <a:xfrm>
            <a:off x="1843328" y="1397539"/>
            <a:ext cx="4845840" cy="5326586"/>
            <a:chOff x="222006" y="1569769"/>
            <a:chExt cx="5672293" cy="6258473"/>
          </a:xfrm>
        </p:grpSpPr>
        <p:pic>
          <p:nvPicPr>
            <p:cNvPr id="486" name="Shape 486"/>
            <p:cNvPicPr preferRelativeResize="0"/>
            <p:nvPr/>
          </p:nvPicPr>
          <p:blipFill rotWithShape="1">
            <a:blip r:embed="rId4">
              <a:alphaModFix/>
            </a:blip>
            <a:srcRect t="8742" r="51869"/>
            <a:stretch/>
          </p:blipFill>
          <p:spPr>
            <a:xfrm>
              <a:off x="222006" y="1569769"/>
              <a:ext cx="5194172" cy="62584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" name="Shape 487"/>
            <p:cNvSpPr/>
            <p:nvPr/>
          </p:nvSpPr>
          <p:spPr>
            <a:xfrm>
              <a:off x="5662100" y="2631875"/>
              <a:ext cx="232200" cy="3665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7174121" y="2067625"/>
            <a:ext cx="3959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Intertopic Distance Map: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22860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Shows distance represented by unidentified principal components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22860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The larger the topic circle, the large the distribution within the reviews corpus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22860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Each topic has unique terms</a:t>
            </a:r>
          </a:p>
        </p:txBody>
      </p:sp>
      <p:sp>
        <p:nvSpPr>
          <p:cNvPr id="489" name="Shape 489"/>
          <p:cNvSpPr/>
          <p:nvPr/>
        </p:nvSpPr>
        <p:spPr>
          <a:xfrm>
            <a:off x="6008775" y="3144700"/>
            <a:ext cx="743400" cy="262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  <a:r>
              <a:rPr lang="en-US"/>
              <a:t>genda</a:t>
            </a:r>
          </a:p>
        </p:txBody>
      </p:sp>
      <p:pic>
        <p:nvPicPr>
          <p:cNvPr id="495" name="Shape 49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6" name="Shape 496"/>
          <p:cNvGrpSpPr/>
          <p:nvPr/>
        </p:nvGrpSpPr>
        <p:grpSpPr>
          <a:xfrm>
            <a:off x="930164" y="1749967"/>
            <a:ext cx="4745421" cy="4136862"/>
            <a:chOff x="961696" y="1781499"/>
            <a:chExt cx="4745421" cy="4136862"/>
          </a:xfrm>
        </p:grpSpPr>
        <p:sp>
          <p:nvSpPr>
            <p:cNvPr id="497" name="Shape 497"/>
            <p:cNvSpPr/>
            <p:nvPr/>
          </p:nvSpPr>
          <p:spPr>
            <a:xfrm>
              <a:off x="961696" y="1781499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961696" y="2684241"/>
              <a:ext cx="425668" cy="425668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961696" y="3594667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961696" y="4507780"/>
              <a:ext cx="425668" cy="425668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501" name="Shape 501"/>
            <p:cNvSpPr txBox="1"/>
            <p:nvPr/>
          </p:nvSpPr>
          <p:spPr>
            <a:xfrm>
              <a:off x="1087820" y="1813032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</a:p>
          </p:txBody>
        </p:sp>
        <p:sp>
          <p:nvSpPr>
            <p:cNvPr id="502" name="Shape 502"/>
            <p:cNvSpPr txBox="1"/>
            <p:nvPr/>
          </p:nvSpPr>
          <p:spPr>
            <a:xfrm>
              <a:off x="1103587" y="3641257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</a:p>
          </p:txBody>
        </p:sp>
        <p:sp>
          <p:nvSpPr>
            <p:cNvPr id="503" name="Shape 503"/>
            <p:cNvSpPr txBox="1"/>
            <p:nvPr/>
          </p:nvSpPr>
          <p:spPr>
            <a:xfrm>
              <a:off x="1103587" y="2710602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14095" y="4542307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4</a:t>
              </a:r>
            </a:p>
          </p:txBody>
        </p:sp>
        <p:sp>
          <p:nvSpPr>
            <p:cNvPr id="505" name="Shape 505"/>
            <p:cNvSpPr txBox="1"/>
            <p:nvPr/>
          </p:nvSpPr>
          <p:spPr>
            <a:xfrm>
              <a:off x="1513488" y="1905365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CHALLENGE OVERVIEW</a:t>
              </a:r>
            </a:p>
          </p:txBody>
        </p:sp>
        <p:sp>
          <p:nvSpPr>
            <p:cNvPr id="506" name="Shape 506"/>
            <p:cNvSpPr txBox="1"/>
            <p:nvPr/>
          </p:nvSpPr>
          <p:spPr>
            <a:xfrm>
              <a:off x="1545020" y="2802935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BUSINESS PERSPECTIVE</a:t>
              </a:r>
            </a:p>
          </p:txBody>
        </p:sp>
        <p:sp>
          <p:nvSpPr>
            <p:cNvPr id="507" name="Shape 507"/>
            <p:cNvSpPr txBox="1"/>
            <p:nvPr/>
          </p:nvSpPr>
          <p:spPr>
            <a:xfrm>
              <a:off x="1545020" y="3709728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DATA PREPARATION</a:t>
              </a:r>
            </a:p>
          </p:txBody>
        </p:sp>
        <p:sp>
          <p:nvSpPr>
            <p:cNvPr id="508" name="Shape 508"/>
            <p:cNvSpPr txBox="1"/>
            <p:nvPr/>
          </p:nvSpPr>
          <p:spPr>
            <a:xfrm>
              <a:off x="1539765" y="4603862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MODELING</a:t>
              </a:r>
            </a:p>
          </p:txBody>
        </p:sp>
        <p:sp>
          <p:nvSpPr>
            <p:cNvPr id="509" name="Shape 509"/>
            <p:cNvSpPr/>
            <p:nvPr/>
          </p:nvSpPr>
          <p:spPr>
            <a:xfrm>
              <a:off x="961696" y="5418201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510" name="Shape 510"/>
            <p:cNvSpPr txBox="1"/>
            <p:nvPr/>
          </p:nvSpPr>
          <p:spPr>
            <a:xfrm>
              <a:off x="1103587" y="5456696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5</a:t>
              </a:r>
            </a:p>
          </p:txBody>
        </p:sp>
        <p:sp>
          <p:nvSpPr>
            <p:cNvPr id="511" name="Shape 511"/>
            <p:cNvSpPr txBox="1"/>
            <p:nvPr/>
          </p:nvSpPr>
          <p:spPr>
            <a:xfrm>
              <a:off x="1545020" y="5533262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u="sng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KEY FINDINGS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/>
              <a:t>Features determined important:</a:t>
            </a:r>
          </a:p>
        </p:txBody>
      </p:sp>
      <p:pic>
        <p:nvPicPr>
          <p:cNvPr id="517" name="Shape 5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 txBox="1"/>
          <p:nvPr/>
        </p:nvSpPr>
        <p:spPr>
          <a:xfrm>
            <a:off x="838200" y="230187"/>
            <a:ext cx="416209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- KEY FINDINGS</a:t>
            </a:r>
          </a:p>
        </p:txBody>
      </p:sp>
      <p:pic>
        <p:nvPicPr>
          <p:cNvPr id="519" name="Shape 519" descr="ic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5175" y="2171500"/>
            <a:ext cx="2650000" cy="26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Shape 520"/>
          <p:cNvSpPr txBox="1"/>
          <p:nvPr/>
        </p:nvSpPr>
        <p:spPr>
          <a:xfrm>
            <a:off x="8335225" y="4917600"/>
            <a:ext cx="2889900" cy="31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Click to Pay YelpQuest</a:t>
            </a:r>
          </a:p>
        </p:txBody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838202" y="1690700"/>
            <a:ext cx="7464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Using important variables from Predictive models:</a:t>
            </a:r>
          </a:p>
          <a:p>
            <a:pPr marL="22860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Location</a:t>
            </a:r>
          </a:p>
          <a:p>
            <a:pPr marL="22860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Price Range</a:t>
            </a:r>
          </a:p>
          <a:p>
            <a:pPr marL="22860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Category</a:t>
            </a:r>
          </a:p>
          <a:p>
            <a:pPr marL="22860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Check-in Time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We built the application that would take the above variables as inputs to customize to each business owner’s restaurant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YelpQuest provides these utilities: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Map: Geolocation analysis of restaurant success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Topic Modeling: Understanding of negative reviews within market of specified category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Cuisine Gallery: For the positive reviews, the user can find the most hype dishes - and maybe take advantage of it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/>
              <a:t>Application Demonstration &amp; Use Case</a:t>
            </a:r>
          </a:p>
        </p:txBody>
      </p:sp>
      <p:pic>
        <p:nvPicPr>
          <p:cNvPr id="528" name="Shape 5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11512"/>
            <a:ext cx="10089948" cy="476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  <a:r>
              <a:rPr lang="en-US"/>
              <a:t>genda</a:t>
            </a:r>
          </a:p>
        </p:txBody>
      </p:sp>
      <p:pic>
        <p:nvPicPr>
          <p:cNvPr id="122" name="Shape 1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Shape 123"/>
          <p:cNvGrpSpPr/>
          <p:nvPr/>
        </p:nvGrpSpPr>
        <p:grpSpPr>
          <a:xfrm>
            <a:off x="930164" y="1749967"/>
            <a:ext cx="4745421" cy="4136862"/>
            <a:chOff x="961696" y="1781499"/>
            <a:chExt cx="4745421" cy="4136862"/>
          </a:xfrm>
        </p:grpSpPr>
        <p:sp>
          <p:nvSpPr>
            <p:cNvPr id="124" name="Shape 124"/>
            <p:cNvSpPr/>
            <p:nvPr/>
          </p:nvSpPr>
          <p:spPr>
            <a:xfrm>
              <a:off x="961696" y="1781499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961696" y="2684241"/>
              <a:ext cx="425668" cy="425668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961696" y="3594667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961696" y="4507780"/>
              <a:ext cx="425668" cy="425668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1087820" y="1813032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1103587" y="3641257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1103587" y="2710602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1114095" y="4542307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4</a:t>
              </a:r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1513488" y="1905365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u="sng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EXECUTIVE SUMMARY</a:t>
              </a:r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1545020" y="2802935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BUSINESS PERSPECTIVE</a:t>
              </a: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1545020" y="3709728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DATA PREPARATION</a:t>
              </a: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1539765" y="4603862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MODELING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961696" y="5418201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1103587" y="5456696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5</a:t>
              </a:r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1545020" y="5533262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KEY FINDINGS</a:t>
              </a:r>
            </a:p>
          </p:txBody>
        </p:sp>
      </p:grpSp>
      <p:sp>
        <p:nvSpPr>
          <p:cNvPr id="139" name="Shape 139"/>
          <p:cNvSpPr txBox="1"/>
          <p:nvPr/>
        </p:nvSpPr>
        <p:spPr>
          <a:xfrm>
            <a:off x="4518212" y="1857003"/>
            <a:ext cx="5419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YelpQuest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/>
              <a:t>YelpQuest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838200" y="230187"/>
            <a:ext cx="416209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- EXECUTIVE SUMMARY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838200" y="1899976"/>
            <a:ext cx="10515600" cy="473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None/>
            </a:pPr>
            <a:r>
              <a:rPr lang="en-US" sz="2400"/>
              <a:t>New business owners struggle to compete in a saturated market of restaurants. We developed an application that allows the user to identify:</a:t>
            </a:r>
          </a:p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None/>
            </a:pPr>
            <a:endParaRPr sz="2400"/>
          </a:p>
          <a:p>
            <a:pPr marL="1371600" marR="0" lvl="0" indent="-381000" algn="l" rtl="0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Strong locations for starting or expansion</a:t>
            </a:r>
          </a:p>
          <a:p>
            <a:pPr marL="1371600" marR="0" lvl="0" indent="-381000" algn="l" rtl="0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Negative review topics from similar restaurants</a:t>
            </a:r>
          </a:p>
          <a:p>
            <a:pPr marL="1371600" marR="0" lvl="0" indent="-381000" algn="l" rtl="0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Popular dishes within market segment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sz="24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/>
              <a:t>Business owners can explore this information without crawling through each individual Yelp’s web page and adjust their strategy accordingly to gain market share.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  <a:r>
              <a:rPr lang="en-US"/>
              <a:t>genda</a:t>
            </a:r>
          </a:p>
        </p:txBody>
      </p:sp>
      <p:pic>
        <p:nvPicPr>
          <p:cNvPr id="153" name="Shape 15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Shape 154"/>
          <p:cNvGrpSpPr/>
          <p:nvPr/>
        </p:nvGrpSpPr>
        <p:grpSpPr>
          <a:xfrm>
            <a:off x="930164" y="1749967"/>
            <a:ext cx="4745421" cy="4136862"/>
            <a:chOff x="961696" y="1781499"/>
            <a:chExt cx="4745421" cy="4136862"/>
          </a:xfrm>
        </p:grpSpPr>
        <p:sp>
          <p:nvSpPr>
            <p:cNvPr id="155" name="Shape 155"/>
            <p:cNvSpPr/>
            <p:nvPr/>
          </p:nvSpPr>
          <p:spPr>
            <a:xfrm>
              <a:off x="961696" y="1781499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961696" y="2684241"/>
              <a:ext cx="425668" cy="425668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961696" y="3594667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961696" y="4507780"/>
              <a:ext cx="425668" cy="425668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1087820" y="1813032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1103587" y="3641257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1103587" y="2710602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1114095" y="4542307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4</a:t>
              </a: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1539765" y="1912956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EXECUTIVE SUMMARY</a:t>
              </a:r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1545020" y="2802935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u="sng">
                  <a:solidFill>
                    <a:srgbClr val="C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BUSINESS PERSPECTIVE</a:t>
              </a:r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1545020" y="3709728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DATA PREPARATION</a:t>
              </a: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1539765" y="4603862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MODELING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961696" y="5418201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1103587" y="5456696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5</a:t>
              </a:r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1545020" y="5533262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KEY FINDINGS</a:t>
              </a:r>
            </a:p>
          </p:txBody>
        </p:sp>
      </p:grpSp>
      <p:sp>
        <p:nvSpPr>
          <p:cNvPr id="170" name="Shape 170"/>
          <p:cNvSpPr txBox="1"/>
          <p:nvPr/>
        </p:nvSpPr>
        <p:spPr>
          <a:xfrm>
            <a:off x="4518212" y="2771403"/>
            <a:ext cx="541916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SPQA  |  Objective &amp; Business Benefits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SPQA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838200" y="230187"/>
            <a:ext cx="416209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- BUSINESS PERSPECTIVE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x="640540" y="1501523"/>
            <a:ext cx="10944252" cy="3998243"/>
            <a:chOff x="2368" y="529972"/>
            <a:chExt cx="10944252" cy="3998243"/>
          </a:xfrm>
        </p:grpSpPr>
        <p:sp>
          <p:nvSpPr>
            <p:cNvPr id="180" name="Shape 180"/>
            <p:cNvSpPr/>
            <p:nvPr/>
          </p:nvSpPr>
          <p:spPr>
            <a:xfrm>
              <a:off x="2368" y="1658928"/>
              <a:ext cx="2196136" cy="181135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 txBox="1"/>
            <p:nvPr/>
          </p:nvSpPr>
          <p:spPr>
            <a:xfrm>
              <a:off x="44051" y="1700613"/>
              <a:ext cx="2112767" cy="1339837"/>
            </a:xfrm>
            <a:prstGeom prst="rect">
              <a:avLst/>
            </a:prstGeom>
            <a:noFill/>
            <a:ln>
              <a:noFill/>
            </a:ln>
          </p:spPr>
          <p:txBody>
            <a:bodyPr lIns="26650" tIns="26650" rIns="26650" bIns="26650" anchor="ctr" anchorCtr="0">
              <a:noAutofit/>
            </a:bodyPr>
            <a:lstStyle/>
            <a:p>
              <a:pPr marL="171450" marR="0" lvl="1" indent="-63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Questrial"/>
                <a:buChar char="•"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Cornell University Research shows that 27% of restaurants fail within the first year and nearly 60 % close by year three.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1227236" y="2056922"/>
              <a:ext cx="2471294" cy="24712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57" y="88304"/>
                  </a:moveTo>
                  <a:lnTo>
                    <a:pt x="13656" y="86318"/>
                  </a:lnTo>
                  <a:lnTo>
                    <a:pt x="13656" y="86318"/>
                  </a:lnTo>
                  <a:cubicBezTo>
                    <a:pt x="22539" y="101960"/>
                    <a:pt x="38713" y="112065"/>
                    <a:pt x="56666" y="113190"/>
                  </a:cubicBezTo>
                  <a:cubicBezTo>
                    <a:pt x="74620" y="114315"/>
                    <a:pt x="91929" y="106308"/>
                    <a:pt x="102695" y="91897"/>
                  </a:cubicBezTo>
                  <a:lnTo>
                    <a:pt x="100377" y="90580"/>
                  </a:lnTo>
                  <a:lnTo>
                    <a:pt x="108092" y="87311"/>
                  </a:lnTo>
                  <a:lnTo>
                    <a:pt x="108539" y="95215"/>
                  </a:lnTo>
                  <a:lnTo>
                    <a:pt x="106220" y="93898"/>
                  </a:lnTo>
                  <a:lnTo>
                    <a:pt x="106220" y="93898"/>
                  </a:lnTo>
                  <a:cubicBezTo>
                    <a:pt x="94725" y="109571"/>
                    <a:pt x="76071" y="118351"/>
                    <a:pt x="56667" y="117221"/>
                  </a:cubicBezTo>
                  <a:cubicBezTo>
                    <a:pt x="37264" y="116091"/>
                    <a:pt x="19755" y="105206"/>
                    <a:pt x="10157" y="88304"/>
                  </a:cubicBezTo>
                  <a:close/>
                </a:path>
              </a:pathLst>
            </a:cu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0399" y="3082134"/>
              <a:ext cx="1952121" cy="77629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513135" y="3104872"/>
              <a:ext cx="1906647" cy="730820"/>
            </a:xfrm>
            <a:prstGeom prst="rect">
              <a:avLst/>
            </a:prstGeom>
            <a:noFill/>
            <a:ln>
              <a:noFill/>
            </a:ln>
          </p:spPr>
          <p:txBody>
            <a:bodyPr lIns="60950" tIns="40625" rIns="60950" bIns="40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2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Situation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2837067" y="1658928"/>
              <a:ext cx="2196136" cy="181135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B9767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2878751" y="2088759"/>
              <a:ext cx="2112767" cy="1339837"/>
            </a:xfrm>
            <a:prstGeom prst="rect">
              <a:avLst/>
            </a:prstGeom>
            <a:noFill/>
            <a:ln>
              <a:noFill/>
            </a:ln>
          </p:spPr>
          <p:txBody>
            <a:bodyPr lIns="26650" tIns="26650" rIns="26650" bIns="2665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Questrial"/>
                <a:buChar char="•"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Most restaurant owners have nearly no knowledge about the market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4043635" y="529972"/>
              <a:ext cx="2751911" cy="27519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20" y="31560"/>
                  </a:moveTo>
                  <a:lnTo>
                    <a:pt x="9920" y="31560"/>
                  </a:lnTo>
                  <a:cubicBezTo>
                    <a:pt x="19626" y="14469"/>
                    <a:pt x="37377" y="3508"/>
                    <a:pt x="57005" y="2486"/>
                  </a:cubicBezTo>
                  <a:cubicBezTo>
                    <a:pt x="76633" y="1464"/>
                    <a:pt x="95427" y="10523"/>
                    <a:pt x="106855" y="26513"/>
                  </a:cubicBezTo>
                  <a:lnTo>
                    <a:pt x="108940" y="25329"/>
                  </a:lnTo>
                  <a:lnTo>
                    <a:pt x="108508" y="32452"/>
                  </a:lnTo>
                  <a:lnTo>
                    <a:pt x="101609" y="29492"/>
                  </a:lnTo>
                  <a:lnTo>
                    <a:pt x="103694" y="28308"/>
                  </a:lnTo>
                  <a:lnTo>
                    <a:pt x="103694" y="28308"/>
                  </a:lnTo>
                  <a:cubicBezTo>
                    <a:pt x="92918" y="13450"/>
                    <a:pt x="75331" y="5086"/>
                    <a:pt x="57005" y="6105"/>
                  </a:cubicBezTo>
                  <a:cubicBezTo>
                    <a:pt x="38679" y="7123"/>
                    <a:pt x="22126" y="17384"/>
                    <a:pt x="13062" y="33344"/>
                  </a:cubicBezTo>
                  <a:close/>
                </a:path>
              </a:pathLst>
            </a:custGeom>
            <a:gradFill>
              <a:gsLst>
                <a:gs pos="0">
                  <a:srgbClr val="CE7070"/>
                </a:gs>
                <a:gs pos="50000">
                  <a:srgbClr val="CD5455"/>
                </a:gs>
                <a:gs pos="100000">
                  <a:srgbClr val="BB4343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3325098" y="1270782"/>
              <a:ext cx="1952121" cy="77629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C18585"/>
                </a:gs>
                <a:gs pos="50000">
                  <a:srgbClr val="BC7272"/>
                </a:gs>
                <a:gs pos="100000">
                  <a:srgbClr val="A86060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3347835" y="1293519"/>
              <a:ext cx="1906647" cy="730820"/>
            </a:xfrm>
            <a:prstGeom prst="rect">
              <a:avLst/>
            </a:prstGeom>
            <a:noFill/>
            <a:ln>
              <a:noFill/>
            </a:ln>
          </p:spPr>
          <p:txBody>
            <a:bodyPr lIns="60950" tIns="40625" rIns="60950" bIns="40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2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Problem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5671767" y="1658928"/>
              <a:ext cx="2196136" cy="181135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D83E3E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5713451" y="1700613"/>
              <a:ext cx="2112767" cy="1339837"/>
            </a:xfrm>
            <a:prstGeom prst="rect">
              <a:avLst/>
            </a:prstGeom>
            <a:noFill/>
            <a:ln>
              <a:noFill/>
            </a:ln>
          </p:spPr>
          <p:txBody>
            <a:bodyPr lIns="26650" tIns="26650" rIns="26650" bIns="2665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Questrial"/>
                <a:buChar char="•"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How to use the Yelp data to help restaurants improving their business?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6896635" y="2056922"/>
              <a:ext cx="2471294" cy="24712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57" y="88304"/>
                  </a:moveTo>
                  <a:lnTo>
                    <a:pt x="13656" y="86318"/>
                  </a:lnTo>
                  <a:lnTo>
                    <a:pt x="13656" y="86318"/>
                  </a:lnTo>
                  <a:cubicBezTo>
                    <a:pt x="22539" y="101960"/>
                    <a:pt x="38713" y="112065"/>
                    <a:pt x="56666" y="113190"/>
                  </a:cubicBezTo>
                  <a:cubicBezTo>
                    <a:pt x="74620" y="114315"/>
                    <a:pt x="91929" y="106308"/>
                    <a:pt x="102695" y="91897"/>
                  </a:cubicBezTo>
                  <a:lnTo>
                    <a:pt x="100377" y="90580"/>
                  </a:lnTo>
                  <a:lnTo>
                    <a:pt x="108092" y="87311"/>
                  </a:lnTo>
                  <a:lnTo>
                    <a:pt x="108539" y="95215"/>
                  </a:lnTo>
                  <a:lnTo>
                    <a:pt x="106220" y="93898"/>
                  </a:lnTo>
                  <a:lnTo>
                    <a:pt x="106220" y="93898"/>
                  </a:lnTo>
                  <a:cubicBezTo>
                    <a:pt x="94725" y="109571"/>
                    <a:pt x="76071" y="118351"/>
                    <a:pt x="56667" y="117221"/>
                  </a:cubicBezTo>
                  <a:cubicBezTo>
                    <a:pt x="37264" y="116091"/>
                    <a:pt x="19755" y="105206"/>
                    <a:pt x="10157" y="88304"/>
                  </a:cubicBezTo>
                  <a:close/>
                </a:path>
              </a:pathLst>
            </a:custGeom>
            <a:gradFill>
              <a:gsLst>
                <a:gs pos="0">
                  <a:srgbClr val="FF4747"/>
                </a:gs>
                <a:gs pos="50000">
                  <a:srgbClr val="FF0000"/>
                </a:gs>
                <a:gs pos="100000">
                  <a:srgbClr val="E30000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6159798" y="3082134"/>
              <a:ext cx="1952121" cy="77629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C5B5B"/>
                </a:gs>
                <a:gs pos="50000">
                  <a:srgbClr val="DE3636"/>
                </a:gs>
                <a:gs pos="100000">
                  <a:srgbClr val="CD2626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6182535" y="3104872"/>
              <a:ext cx="1906647" cy="730820"/>
            </a:xfrm>
            <a:prstGeom prst="rect">
              <a:avLst/>
            </a:prstGeom>
            <a:noFill/>
            <a:ln>
              <a:noFill/>
            </a:ln>
          </p:spPr>
          <p:txBody>
            <a:bodyPr lIns="60950" tIns="40625" rIns="60950" bIns="40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2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Question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8506467" y="1658928"/>
              <a:ext cx="2196136" cy="181135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E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8548152" y="2088759"/>
              <a:ext cx="2112767" cy="1339837"/>
            </a:xfrm>
            <a:prstGeom prst="rect">
              <a:avLst/>
            </a:prstGeom>
            <a:noFill/>
            <a:ln>
              <a:noFill/>
            </a:ln>
          </p:spPr>
          <p:txBody>
            <a:bodyPr lIns="26650" tIns="26650" rIns="26650" bIns="2665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Questrial"/>
                <a:buChar char="•"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An app analyzing the Yelp data and showing the keys to success for specific types of restaurants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8994499" y="1270782"/>
              <a:ext cx="1952121" cy="77629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4747"/>
                </a:gs>
                <a:gs pos="50000">
                  <a:srgbClr val="FF0000"/>
                </a:gs>
                <a:gs pos="100000">
                  <a:srgbClr val="E30000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9017235" y="1293519"/>
              <a:ext cx="1906647" cy="730820"/>
            </a:xfrm>
            <a:prstGeom prst="rect">
              <a:avLst/>
            </a:prstGeom>
            <a:noFill/>
            <a:ln>
              <a:noFill/>
            </a:ln>
          </p:spPr>
          <p:txBody>
            <a:bodyPr lIns="60950" tIns="40625" rIns="60950" bIns="40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2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Answer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Objective &amp; Business Benefits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838200" y="230187"/>
            <a:ext cx="416209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- BUSINESS PERSPECTIVE</a:t>
            </a:r>
          </a:p>
        </p:txBody>
      </p:sp>
      <p:grpSp>
        <p:nvGrpSpPr>
          <p:cNvPr id="206" name="Shape 206"/>
          <p:cNvGrpSpPr/>
          <p:nvPr/>
        </p:nvGrpSpPr>
        <p:grpSpPr>
          <a:xfrm>
            <a:off x="974830" y="2856131"/>
            <a:ext cx="3733800" cy="3318236"/>
            <a:chOff x="0" y="6184"/>
            <a:chExt cx="3733800" cy="3318236"/>
          </a:xfrm>
        </p:grpSpPr>
        <p:sp>
          <p:nvSpPr>
            <p:cNvPr id="207" name="Shape 207"/>
            <p:cNvSpPr/>
            <p:nvPr/>
          </p:nvSpPr>
          <p:spPr>
            <a:xfrm>
              <a:off x="0" y="6184"/>
              <a:ext cx="3733800" cy="67979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33185" y="39370"/>
              <a:ext cx="3667430" cy="613424"/>
            </a:xfrm>
            <a:prstGeom prst="rect">
              <a:avLst/>
            </a:prstGeom>
            <a:noFill/>
            <a:ln>
              <a:noFill/>
            </a:ln>
          </p:spPr>
          <p:txBody>
            <a:bodyPr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Restaurant Perspective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0" y="698647"/>
              <a:ext cx="3733800" cy="99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 txBox="1"/>
            <p:nvPr/>
          </p:nvSpPr>
          <p:spPr>
            <a:xfrm>
              <a:off x="0" y="698647"/>
              <a:ext cx="3733800" cy="993600"/>
            </a:xfrm>
            <a:prstGeom prst="rect">
              <a:avLst/>
            </a:prstGeom>
            <a:noFill/>
            <a:ln>
              <a:noFill/>
            </a:ln>
          </p:spPr>
          <p:txBody>
            <a:bodyPr lIns="118525" tIns="17775" rIns="99550" bIns="1777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Questrial"/>
                <a:buChar char="•"/>
              </a:pPr>
              <a:r>
                <a:rPr lang="en-US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If the Yelp rating can somehow reflect the level of success of a restaurant.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Questrial"/>
                <a:buChar char="•"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Among all the attributes of a restaurant, which factors impact the rating the most?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1692248"/>
              <a:ext cx="3733800" cy="63857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4747"/>
                </a:gs>
                <a:gs pos="50000">
                  <a:srgbClr val="FF0000"/>
                </a:gs>
                <a:gs pos="100000">
                  <a:srgbClr val="E30000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31173" y="1723421"/>
              <a:ext cx="3671453" cy="576225"/>
            </a:xfrm>
            <a:prstGeom prst="rect">
              <a:avLst/>
            </a:prstGeom>
            <a:noFill/>
            <a:ln>
              <a:noFill/>
            </a:ln>
          </p:spPr>
          <p:txBody>
            <a:bodyPr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Customer Perspective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0" y="2330821"/>
              <a:ext cx="3733800" cy="99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0" y="2330821"/>
              <a:ext cx="3733800" cy="993600"/>
            </a:xfrm>
            <a:prstGeom prst="rect">
              <a:avLst/>
            </a:prstGeom>
            <a:noFill/>
            <a:ln>
              <a:noFill/>
            </a:ln>
          </p:spPr>
          <p:txBody>
            <a:bodyPr lIns="118525" tIns="17775" rIns="99550" bIns="1777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Questrial"/>
                <a:buChar char="•"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What do customers like about the “good” restaurants?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Questrial"/>
                <a:buChar char="•"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What do customers hate about the "bad" restaurants?</a:t>
              </a:r>
            </a:p>
          </p:txBody>
        </p:sp>
      </p:grpSp>
      <p:grpSp>
        <p:nvGrpSpPr>
          <p:cNvPr id="215" name="Shape 215"/>
          <p:cNvGrpSpPr/>
          <p:nvPr/>
        </p:nvGrpSpPr>
        <p:grpSpPr>
          <a:xfrm>
            <a:off x="1004447" y="1690685"/>
            <a:ext cx="3660275" cy="938213"/>
            <a:chOff x="29617" y="0"/>
            <a:chExt cx="3660275" cy="938213"/>
          </a:xfrm>
        </p:grpSpPr>
        <p:sp>
          <p:nvSpPr>
            <p:cNvPr id="216" name="Shape 216"/>
            <p:cNvSpPr/>
            <p:nvPr/>
          </p:nvSpPr>
          <p:spPr>
            <a:xfrm rot="5400000">
              <a:off x="2119791" y="-725709"/>
              <a:ext cx="750569" cy="238963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5C5B4">
                <a:alpha val="89803"/>
              </a:srgbClr>
            </a:solidFill>
            <a:ln w="9525" cap="flat" cmpd="sng">
              <a:solidFill>
                <a:srgbClr val="F5C5B4">
                  <a:alpha val="8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1300259" y="130461"/>
              <a:ext cx="2352991" cy="677290"/>
            </a:xfrm>
            <a:prstGeom prst="rect">
              <a:avLst/>
            </a:prstGeom>
            <a:noFill/>
            <a:ln>
              <a:noFill/>
            </a:ln>
          </p:spPr>
          <p:txBody>
            <a:bodyPr lIns="53325" tIns="26650" rIns="53325" bIns="2665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Questrial"/>
                <a:buChar char="•"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Determining the keys to success of a restaurant.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29617" y="0"/>
              <a:ext cx="1256352" cy="93821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76D4B"/>
                </a:gs>
                <a:gs pos="50000">
                  <a:srgbClr val="B35817"/>
                </a:gs>
                <a:gs pos="100000">
                  <a:srgbClr val="A34C0F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75416" y="45800"/>
              <a:ext cx="1164753" cy="846612"/>
            </a:xfrm>
            <a:prstGeom prst="rect">
              <a:avLst/>
            </a:prstGeom>
            <a:noFill/>
            <a:ln>
              <a:noFill/>
            </a:ln>
          </p:spPr>
          <p:txBody>
            <a:bodyPr lIns="64750" tIns="32375" rIns="64750" bIns="3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700" b="1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Objective</a:t>
              </a:r>
            </a:p>
          </p:txBody>
        </p:sp>
      </p:grpSp>
      <p:sp>
        <p:nvSpPr>
          <p:cNvPr id="220" name="Shape 220"/>
          <p:cNvSpPr/>
          <p:nvPr/>
        </p:nvSpPr>
        <p:spPr>
          <a:xfrm>
            <a:off x="5340014" y="3386630"/>
            <a:ext cx="927372" cy="77152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221" name="Shape 221"/>
          <p:cNvGrpSpPr/>
          <p:nvPr/>
        </p:nvGrpSpPr>
        <p:grpSpPr>
          <a:xfrm>
            <a:off x="6909279" y="2667198"/>
            <a:ext cx="3773490" cy="3351712"/>
            <a:chOff x="0" y="0"/>
            <a:chExt cx="3773490" cy="3351712"/>
          </a:xfrm>
        </p:grpSpPr>
        <p:sp>
          <p:nvSpPr>
            <p:cNvPr id="222" name="Shape 222"/>
            <p:cNvSpPr/>
            <p:nvPr/>
          </p:nvSpPr>
          <p:spPr>
            <a:xfrm>
              <a:off x="0" y="0"/>
              <a:ext cx="3773490" cy="104741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859438" y="0"/>
              <a:ext cx="2914050" cy="1047410"/>
            </a:xfrm>
            <a:prstGeom prst="rect">
              <a:avLst/>
            </a:prstGeom>
            <a:noFill/>
            <a:ln>
              <a:noFill/>
            </a:ln>
          </p:spPr>
          <p:txBody>
            <a:bodyPr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For restaurants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Questrial"/>
                <a:buChar char="•"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Provide restaurant owners with insights into the area they need to focus on to succeed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301" y="225917"/>
              <a:ext cx="617575" cy="613019"/>
            </a:xfrm>
            <a:prstGeom prst="roundRect">
              <a:avLst>
                <a:gd name="adj" fmla="val 10000"/>
              </a:avLst>
            </a:prstGeom>
            <a:blipFill rotWithShape="1">
              <a:blip r:embed="rId4">
                <a:alphaModFix/>
              </a:blip>
              <a:stretch>
                <a:fillRect l="-7998" r="-7999"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0" y="1152150"/>
              <a:ext cx="3773490" cy="104741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CA8D7E"/>
                </a:gs>
                <a:gs pos="50000">
                  <a:srgbClr val="C77C69"/>
                </a:gs>
                <a:gs pos="100000">
                  <a:srgbClr val="B56A57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859438" y="1152150"/>
              <a:ext cx="2914050" cy="1047410"/>
            </a:xfrm>
            <a:prstGeom prst="rect">
              <a:avLst/>
            </a:prstGeom>
            <a:noFill/>
            <a:ln>
              <a:noFill/>
            </a:ln>
          </p:spPr>
          <p:txBody>
            <a:bodyPr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For Yelp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Questrial"/>
                <a:buChar char="•"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Allow yelp to add value by providing this information to its clients other than merely advertising options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245612" y="1433465"/>
              <a:ext cx="472954" cy="484782"/>
            </a:xfrm>
            <a:prstGeom prst="roundRect">
              <a:avLst>
                <a:gd name="adj" fmla="val 10000"/>
              </a:avLst>
            </a:prstGeom>
            <a:blipFill rotWithShape="1">
              <a:blip r:embed="rId5">
                <a:alphaModFix/>
              </a:blip>
              <a:stretch>
                <a:fillRect l="-7998" r="-7999"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0" y="2304302"/>
              <a:ext cx="3773490" cy="104741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EAEAE"/>
                </a:gs>
                <a:gs pos="50000">
                  <a:srgbClr val="A4A4A4"/>
                </a:gs>
                <a:gs pos="100000">
                  <a:srgbClr val="909090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859438" y="2304302"/>
              <a:ext cx="2914050" cy="1047410"/>
            </a:xfrm>
            <a:prstGeom prst="rect">
              <a:avLst/>
            </a:prstGeom>
            <a:noFill/>
            <a:ln>
              <a:noFill/>
            </a:ln>
          </p:spPr>
          <p:txBody>
            <a:bodyPr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For Vendors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Questrial"/>
                <a:buChar char="•"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Provide opportunity to vendors who may contract with restaurants  to help improve service, food quality and beyond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45612" y="2592650"/>
              <a:ext cx="472954" cy="470714"/>
            </a:xfrm>
            <a:prstGeom prst="roundRect">
              <a:avLst>
                <a:gd name="adj" fmla="val 10000"/>
              </a:avLst>
            </a:prstGeom>
            <a:blipFill rotWithShape="1">
              <a:blip r:embed="rId6">
                <a:alphaModFix/>
              </a:blip>
              <a:stretch>
                <a:fillRect l="-5999" r="-5998"/>
              </a:stretch>
            </a:blip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6909278" y="1691458"/>
            <a:ext cx="3757833" cy="790066"/>
            <a:chOff x="0" y="771"/>
            <a:chExt cx="3757833" cy="790066"/>
          </a:xfrm>
        </p:grpSpPr>
        <p:sp>
          <p:nvSpPr>
            <p:cNvPr id="232" name="Shape 232"/>
            <p:cNvSpPr/>
            <p:nvPr/>
          </p:nvSpPr>
          <p:spPr>
            <a:xfrm>
              <a:off x="0" y="771"/>
              <a:ext cx="3757833" cy="79006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76D4B"/>
                </a:gs>
                <a:gs pos="50000">
                  <a:srgbClr val="B35817"/>
                </a:gs>
                <a:gs pos="100000">
                  <a:srgbClr val="A34C0F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38567" y="39339"/>
              <a:ext cx="3680698" cy="712929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800" b="1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Potential Business Benefits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  <a:r>
              <a:rPr lang="en-US"/>
              <a:t>genda</a:t>
            </a:r>
          </a:p>
        </p:txBody>
      </p:sp>
      <p:pic>
        <p:nvPicPr>
          <p:cNvPr id="239" name="Shape 2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Shape 240"/>
          <p:cNvGrpSpPr/>
          <p:nvPr/>
        </p:nvGrpSpPr>
        <p:grpSpPr>
          <a:xfrm>
            <a:off x="930164" y="1749967"/>
            <a:ext cx="4745421" cy="4136862"/>
            <a:chOff x="961696" y="1781499"/>
            <a:chExt cx="4745421" cy="4136862"/>
          </a:xfrm>
        </p:grpSpPr>
        <p:sp>
          <p:nvSpPr>
            <p:cNvPr id="241" name="Shape 241"/>
            <p:cNvSpPr/>
            <p:nvPr/>
          </p:nvSpPr>
          <p:spPr>
            <a:xfrm>
              <a:off x="961696" y="1781499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961696" y="2684241"/>
              <a:ext cx="425668" cy="425668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961696" y="3594667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961696" y="4507780"/>
              <a:ext cx="425668" cy="425668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1087820" y="1813032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1103587" y="3641257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1103587" y="2710602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1114095" y="4542307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4</a:t>
              </a:r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1539765" y="1891168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EXECUTIVE SUMMARY</a:t>
              </a:r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1545020" y="2802935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BUSINESS PERSPECTIVE</a:t>
              </a: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1545020" y="3709728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u="sng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DATA PREPARATION</a:t>
              </a:r>
            </a:p>
          </p:txBody>
        </p:sp>
        <p:sp>
          <p:nvSpPr>
            <p:cNvPr id="252" name="Shape 252"/>
            <p:cNvSpPr txBox="1"/>
            <p:nvPr/>
          </p:nvSpPr>
          <p:spPr>
            <a:xfrm>
              <a:off x="1539765" y="4603862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MODELING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961696" y="5418201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1103587" y="5456696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5</a:t>
              </a:r>
            </a:p>
          </p:txBody>
        </p:sp>
        <p:sp>
          <p:nvSpPr>
            <p:cNvPr id="255" name="Shape 255"/>
            <p:cNvSpPr txBox="1"/>
            <p:nvPr/>
          </p:nvSpPr>
          <p:spPr>
            <a:xfrm>
              <a:off x="1545020" y="5533262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KEY FINDINGS</a:t>
              </a:r>
            </a:p>
          </p:txBody>
        </p:sp>
      </p:grpSp>
      <p:sp>
        <p:nvSpPr>
          <p:cNvPr id="256" name="Shape 256"/>
          <p:cNvSpPr txBox="1"/>
          <p:nvPr/>
        </p:nvSpPr>
        <p:spPr>
          <a:xfrm>
            <a:off x="4518212" y="3685344"/>
            <a:ext cx="683558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Data Access  |  Cleaning  |  Transformation  | Selection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Work</a:t>
            </a:r>
            <a:r>
              <a:rPr lang="en-US"/>
              <a:t>f</a:t>
            </a:r>
            <a:r>
              <a:rPr lang="en-US"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low</a:t>
            </a:r>
          </a:p>
        </p:txBody>
      </p:sp>
      <p:grpSp>
        <p:nvGrpSpPr>
          <p:cNvPr id="262" name="Shape 262"/>
          <p:cNvGrpSpPr/>
          <p:nvPr/>
        </p:nvGrpSpPr>
        <p:grpSpPr>
          <a:xfrm>
            <a:off x="838268" y="1361986"/>
            <a:ext cx="10515460" cy="4167297"/>
            <a:chOff x="68" y="92019"/>
            <a:chExt cx="10515460" cy="4167297"/>
          </a:xfrm>
        </p:grpSpPr>
        <p:sp>
          <p:nvSpPr>
            <p:cNvPr id="263" name="Shape 263"/>
            <p:cNvSpPr/>
            <p:nvPr/>
          </p:nvSpPr>
          <p:spPr>
            <a:xfrm rot="5400000">
              <a:off x="485980" y="1604300"/>
              <a:ext cx="1463642" cy="2435467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41662" y="2331981"/>
              <a:ext cx="2198752" cy="192733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241662" y="2331981"/>
              <a:ext cx="2198752" cy="1927335"/>
            </a:xfrm>
            <a:prstGeom prst="rect">
              <a:avLst/>
            </a:prstGeom>
            <a:noFill/>
            <a:ln>
              <a:noFill/>
            </a:ln>
          </p:spPr>
          <p:txBody>
            <a:bodyPr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2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Data Access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2025558" y="1424999"/>
              <a:ext cx="414859" cy="414859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rgbClr val="B69999"/>
                </a:gs>
                <a:gs pos="50000">
                  <a:srgbClr val="AF8B8B"/>
                </a:gs>
                <a:gs pos="100000">
                  <a:srgbClr val="9C7878"/>
                </a:gs>
              </a:gsLst>
              <a:lin ang="5400000" scaled="0"/>
            </a:gradFill>
            <a:ln w="9525" cap="flat" cmpd="sng">
              <a:solidFill>
                <a:srgbClr val="AE8D8D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 rot="5400000">
              <a:off x="3177686" y="938236"/>
              <a:ext cx="1463642" cy="2435467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0">
                  <a:srgbClr val="C18585"/>
                </a:gs>
                <a:gs pos="50000">
                  <a:srgbClr val="BC7272"/>
                </a:gs>
                <a:gs pos="100000">
                  <a:srgbClr val="A86060"/>
                </a:gs>
              </a:gsLst>
              <a:lin ang="5400000" scaled="0"/>
            </a:gradFill>
            <a:ln w="9525" cap="flat" cmpd="sng">
              <a:solidFill>
                <a:srgbClr val="B9767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933367" y="1665916"/>
              <a:ext cx="2198752" cy="192733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2933367" y="1665916"/>
              <a:ext cx="2198752" cy="1927335"/>
            </a:xfrm>
            <a:prstGeom prst="rect">
              <a:avLst/>
            </a:prstGeom>
            <a:noFill/>
            <a:ln>
              <a:noFill/>
            </a:ln>
          </p:spPr>
          <p:txBody>
            <a:bodyPr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2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Data Cleaning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4717262" y="758933"/>
              <a:ext cx="414859" cy="414859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rgbClr val="CE7070"/>
                </a:gs>
                <a:gs pos="50000">
                  <a:srgbClr val="CD5455"/>
                </a:gs>
                <a:gs pos="100000">
                  <a:srgbClr val="BB4343"/>
                </a:gs>
              </a:gsLst>
              <a:lin ang="5400000" scaled="0"/>
            </a:gradFill>
            <a:ln w="9525" cap="flat" cmpd="sng">
              <a:solidFill>
                <a:srgbClr val="C85B5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 rot="5400000">
              <a:off x="5869389" y="272170"/>
              <a:ext cx="1463642" cy="2435467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0">
                  <a:srgbClr val="DC5B5B"/>
                </a:gs>
                <a:gs pos="50000">
                  <a:srgbClr val="DE3636"/>
                </a:gs>
                <a:gs pos="100000">
                  <a:srgbClr val="CD2626"/>
                </a:gs>
              </a:gsLst>
              <a:lin ang="5400000" scaled="0"/>
            </a:gradFill>
            <a:ln w="9525" cap="flat" cmpd="sng">
              <a:solidFill>
                <a:srgbClr val="D83E3E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25071" y="999850"/>
              <a:ext cx="2198752" cy="192733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 txBox="1"/>
            <p:nvPr/>
          </p:nvSpPr>
          <p:spPr>
            <a:xfrm>
              <a:off x="5625071" y="999850"/>
              <a:ext cx="2198752" cy="1927335"/>
            </a:xfrm>
            <a:prstGeom prst="rect">
              <a:avLst/>
            </a:prstGeom>
            <a:noFill/>
            <a:ln>
              <a:noFill/>
            </a:ln>
          </p:spPr>
          <p:txBody>
            <a:bodyPr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2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Data Transformation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7408967" y="92869"/>
              <a:ext cx="414859" cy="414859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rgbClr val="EC4D4D"/>
                </a:gs>
                <a:gs pos="50000">
                  <a:srgbClr val="F31717"/>
                </a:gs>
                <a:gs pos="100000">
                  <a:srgbClr val="E10808"/>
                </a:gs>
              </a:gsLst>
              <a:lin ang="5400000" scaled="0"/>
            </a:gradFill>
            <a:ln w="9525" cap="flat" cmpd="sng">
              <a:solidFill>
                <a:srgbClr val="E921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 rot="5400000">
              <a:off x="8561094" y="-393893"/>
              <a:ext cx="1463642" cy="2435467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0">
                  <a:srgbClr val="FF4747"/>
                </a:gs>
                <a:gs pos="50000">
                  <a:srgbClr val="FF0000"/>
                </a:gs>
                <a:gs pos="100000">
                  <a:srgbClr val="E30000"/>
                </a:gs>
              </a:gsLst>
              <a:lin ang="5400000" scaled="0"/>
            </a:gradFill>
            <a:ln w="9525" cap="flat" cmpd="sng">
              <a:solidFill>
                <a:srgbClr val="FE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8316775" y="333786"/>
              <a:ext cx="2198752" cy="192733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8316775" y="333786"/>
              <a:ext cx="2198752" cy="1927335"/>
            </a:xfrm>
            <a:prstGeom prst="rect">
              <a:avLst/>
            </a:prstGeom>
            <a:noFill/>
            <a:ln>
              <a:noFill/>
            </a:ln>
          </p:spPr>
          <p:txBody>
            <a:bodyPr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2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Data Selection</a:t>
              </a:r>
            </a:p>
          </p:txBody>
        </p:sp>
      </p:grpSp>
      <p:pic>
        <p:nvPicPr>
          <p:cNvPr id="278" name="Shape 2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838200" y="230187"/>
            <a:ext cx="416209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- DATA PREPARATION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156137" y="4133467"/>
            <a:ext cx="2039007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data we can access and we chose to access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880287" y="3518278"/>
            <a:ext cx="2039007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How did we deal with the file format and texts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6604436" y="3156601"/>
            <a:ext cx="2039007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How did we manipulate and summarized some of the variables 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9226767" y="2194906"/>
            <a:ext cx="2039007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Which variables did we finally chose to 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1321</Words>
  <Application>Microsoft Office PowerPoint</Application>
  <PresentationFormat>Widescreen</PresentationFormat>
  <Paragraphs>306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Arial</vt:lpstr>
      <vt:lpstr>Questrial</vt:lpstr>
      <vt:lpstr>Office Theme</vt:lpstr>
      <vt:lpstr>Yelp  Dataset   Challenge</vt:lpstr>
      <vt:lpstr>Agenda</vt:lpstr>
      <vt:lpstr>Agenda</vt:lpstr>
      <vt:lpstr>YelpQuest</vt:lpstr>
      <vt:lpstr>Agenda</vt:lpstr>
      <vt:lpstr>SPQA</vt:lpstr>
      <vt:lpstr>Objective &amp; Business Benefits</vt:lpstr>
      <vt:lpstr>Agenda</vt:lpstr>
      <vt:lpstr>Workflow</vt:lpstr>
      <vt:lpstr>PowerPoint Presentation</vt:lpstr>
      <vt:lpstr>PowerPoint Presentation</vt:lpstr>
      <vt:lpstr>Agenda</vt:lpstr>
      <vt:lpstr>Categories are an important predictor of average stars</vt:lpstr>
      <vt:lpstr>Price Range has influence on Star Rating</vt:lpstr>
      <vt:lpstr>First Try - High Accuracy with all variables </vt:lpstr>
      <vt:lpstr>Second Try - Low Accuracy without review information</vt:lpstr>
      <vt:lpstr>Various attributes influence Star Rating</vt:lpstr>
      <vt:lpstr>Predictive Modeling - Conclusions</vt:lpstr>
      <vt:lpstr>Review Text Pre-Processing</vt:lpstr>
      <vt:lpstr>Topic Modeling</vt:lpstr>
      <vt:lpstr>Topic Modeling</vt:lpstr>
      <vt:lpstr>Agenda</vt:lpstr>
      <vt:lpstr>Features determined important:</vt:lpstr>
      <vt:lpstr>Application Demonstration &amp; 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 Dataset   Challenge</dc:title>
  <cp:lastModifiedBy>Charles Leung</cp:lastModifiedBy>
  <cp:revision>4</cp:revision>
  <dcterms:modified xsi:type="dcterms:W3CDTF">2016-09-19T13:28:25Z</dcterms:modified>
</cp:coreProperties>
</file>