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67" r:id="rId4"/>
    <p:sldId id="258" r:id="rId5"/>
    <p:sldId id="259" r:id="rId6"/>
    <p:sldId id="260" r:id="rId7"/>
    <p:sldId id="261" r:id="rId8"/>
    <p:sldId id="263" r:id="rId9"/>
    <p:sldId id="262"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0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44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24311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162126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DCFDA4-2FB1-4E91-87E9-5930BC7E1545}"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282644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DCFDA4-2FB1-4E91-87E9-5930BC7E1545}"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EC55D3-4C26-4C50-9660-56AD1C88F3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82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DCFDA4-2FB1-4E91-87E9-5930BC7E1545}"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182204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DCFDA4-2FB1-4E91-87E9-5930BC7E1545}" type="datetimeFigureOut">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138497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DCFDA4-2FB1-4E91-87E9-5930BC7E1545}" type="datetimeFigureOut">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84758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DCFDA4-2FB1-4E91-87E9-5930BC7E1545}" type="datetimeFigureOut">
              <a:rPr lang="en-US" smtClean="0"/>
              <a:t>7/18/2016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64936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DCFDA4-2FB1-4E91-87E9-5930BC7E1545}" type="datetimeFigureOut">
              <a:rPr lang="en-US" smtClean="0"/>
              <a:t>7/18/2016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EC55D3-4C26-4C50-9660-56AD1C88F339}" type="slidenum">
              <a:rPr lang="en-US" smtClean="0"/>
              <a:t>‹#›</a:t>
            </a:fld>
            <a:endParaRPr lang="en-US"/>
          </a:p>
        </p:txBody>
      </p:sp>
    </p:spTree>
    <p:extLst>
      <p:ext uri="{BB962C8B-B14F-4D97-AF65-F5344CB8AC3E}">
        <p14:creationId xmlns:p14="http://schemas.microsoft.com/office/powerpoint/2010/main" val="151470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DCFDA4-2FB1-4E91-87E9-5930BC7E1545}"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EC55D3-4C26-4C50-9660-56AD1C88F339}" type="slidenum">
              <a:rPr lang="en-US" smtClean="0"/>
              <a:t>‹#›</a:t>
            </a:fld>
            <a:endParaRPr lang="en-US"/>
          </a:p>
        </p:txBody>
      </p:sp>
    </p:spTree>
    <p:extLst>
      <p:ext uri="{BB962C8B-B14F-4D97-AF65-F5344CB8AC3E}">
        <p14:creationId xmlns:p14="http://schemas.microsoft.com/office/powerpoint/2010/main" val="242351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DCFDA4-2FB1-4E91-87E9-5930BC7E1545}" type="datetimeFigureOut">
              <a:rPr lang="en-US" smtClean="0"/>
              <a:t>7/18/2016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EC55D3-4C26-4C50-9660-56AD1C88F3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3862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Arial" panose="020B0604020202020204" pitchFamily="34" charset="0"/>
                <a:cs typeface="Arial" panose="020B0604020202020204" pitchFamily="34" charset="0"/>
              </a:rPr>
              <a:t>NYC Motor Vehicle Collision Exploratory 			Data Analysis</a:t>
            </a:r>
            <a:br>
              <a:rPr lang="en-US" sz="4400" dirty="0" smtClean="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
            </a:r>
            <a:br>
              <a:rPr lang="en-US" sz="4400" dirty="0">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3829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Injuries by Contributing Factors</a:t>
            </a:r>
            <a:endParaRPr lang="en-US" sz="4000"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368" y="1846263"/>
            <a:ext cx="9722223" cy="4285596"/>
          </a:xfrm>
        </p:spPr>
      </p:pic>
    </p:spTree>
    <p:extLst>
      <p:ext uri="{BB962C8B-B14F-4D97-AF65-F5344CB8AC3E}">
        <p14:creationId xmlns:p14="http://schemas.microsoft.com/office/powerpoint/2010/main" val="4002466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Fatalities based on Time of the day</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423" y="1846263"/>
            <a:ext cx="9430113" cy="4272149"/>
          </a:xfrm>
        </p:spPr>
      </p:pic>
    </p:spTree>
    <p:extLst>
      <p:ext uri="{BB962C8B-B14F-4D97-AF65-F5344CB8AC3E}">
        <p14:creationId xmlns:p14="http://schemas.microsoft.com/office/powerpoint/2010/main" val="2022128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Insights</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845733"/>
            <a:ext cx="10058400" cy="4339913"/>
          </a:xfrm>
        </p:spPr>
        <p:txBody>
          <a:bodyPr>
            <a:normAutofit/>
          </a:bodyPr>
          <a:lstStyle/>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Although </a:t>
            </a:r>
            <a:r>
              <a:rPr lang="en-US" sz="1600" dirty="0">
                <a:latin typeface="Arial" panose="020B0604020202020204" pitchFamily="34" charset="0"/>
                <a:cs typeface="Arial" panose="020B0604020202020204" pitchFamily="34" charset="0"/>
              </a:rPr>
              <a:t>the overall trend shows a decline in the number of motorist deaths in Brooklyn, Manhattan and Queens the trend seems to be rising in Bronx and Staten Island. </a:t>
            </a:r>
            <a:endParaRPr lang="en-US" sz="16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Regarding </a:t>
            </a:r>
            <a:r>
              <a:rPr lang="en-US" sz="1600" dirty="0">
                <a:latin typeface="Arial" panose="020B0604020202020204" pitchFamily="34" charset="0"/>
                <a:cs typeface="Arial" panose="020B0604020202020204" pitchFamily="34" charset="0"/>
              </a:rPr>
              <a:t>pedestrian casualties, Brooklyn seems to have an increasing trend in the number of pedestrian fatalities that is quite different from other boroughs. </a:t>
            </a:r>
            <a:endParaRPr lang="en-US" sz="16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Brooklyn </a:t>
            </a:r>
            <a:r>
              <a:rPr lang="en-US" sz="1600" dirty="0">
                <a:latin typeface="Arial" panose="020B0604020202020204" pitchFamily="34" charset="0"/>
                <a:cs typeface="Arial" panose="020B0604020202020204" pitchFamily="34" charset="0"/>
              </a:rPr>
              <a:t>and Queens have a higher number of cyclist related fatalities compared to other boroughs. This probably shows that NYPD and city officials might need to focus more on specific measures within certain boroughs aimed at </a:t>
            </a:r>
            <a:r>
              <a:rPr lang="en-US" sz="1600" dirty="0" smtClean="0">
                <a:latin typeface="Arial" panose="020B0604020202020204" pitchFamily="34" charset="0"/>
                <a:cs typeface="Arial" panose="020B0604020202020204" pitchFamily="34" charset="0"/>
              </a:rPr>
              <a:t>improving </a:t>
            </a:r>
            <a:r>
              <a:rPr lang="en-US" sz="1600" dirty="0">
                <a:latin typeface="Arial" panose="020B0604020202020204" pitchFamily="34" charset="0"/>
                <a:cs typeface="Arial" panose="020B0604020202020204" pitchFamily="34" charset="0"/>
              </a:rPr>
              <a:t>safety of the target population</a:t>
            </a:r>
            <a:r>
              <a:rPr lang="en-US" sz="1600" dirty="0" smtClean="0">
                <a:latin typeface="Arial" panose="020B0604020202020204" pitchFamily="34" charset="0"/>
                <a:cs typeface="Arial" panose="020B0604020202020204" pitchFamily="34" charset="0"/>
              </a:rPr>
              <a:t>.</a:t>
            </a:r>
          </a:p>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The </a:t>
            </a:r>
            <a:r>
              <a:rPr lang="en-US" sz="1600" dirty="0">
                <a:latin typeface="Arial" panose="020B0604020202020204" pitchFamily="34" charset="0"/>
                <a:cs typeface="Arial" panose="020B0604020202020204" pitchFamily="34" charset="0"/>
              </a:rPr>
              <a:t>top factors that contributed towards the casualties were</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Disregard </a:t>
            </a:r>
            <a:r>
              <a:rPr lang="en-US" sz="1600" dirty="0">
                <a:latin typeface="Arial" panose="020B0604020202020204" pitchFamily="34" charset="0"/>
                <a:cs typeface="Arial" panose="020B0604020202020204" pitchFamily="34" charset="0"/>
              </a:rPr>
              <a:t>for Traffic Control</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Driver </a:t>
            </a:r>
            <a:r>
              <a:rPr lang="en-US" sz="1600" dirty="0">
                <a:latin typeface="Arial" panose="020B0604020202020204" pitchFamily="34" charset="0"/>
                <a:cs typeface="Arial" panose="020B0604020202020204" pitchFamily="34" charset="0"/>
              </a:rPr>
              <a:t>Inattention/Distraction</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Failure </a:t>
            </a:r>
            <a:r>
              <a:rPr lang="en-US" sz="1600" dirty="0">
                <a:latin typeface="Arial" panose="020B0604020202020204" pitchFamily="34" charset="0"/>
                <a:cs typeface="Arial" panose="020B0604020202020204" pitchFamily="34" charset="0"/>
              </a:rPr>
              <a:t>to Yield Right-of-Way</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Passenger </a:t>
            </a:r>
            <a:r>
              <a:rPr lang="en-US" sz="1600" dirty="0">
                <a:latin typeface="Arial" panose="020B0604020202020204" pitchFamily="34" charset="0"/>
                <a:cs typeface="Arial" panose="020B0604020202020204" pitchFamily="34" charset="0"/>
              </a:rPr>
              <a:t>Distraction</a:t>
            </a:r>
          </a:p>
          <a:p>
            <a:pPr lvl="1">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Alcohol </a:t>
            </a:r>
            <a:r>
              <a:rPr lang="en-US" sz="1600" dirty="0">
                <a:latin typeface="Arial" panose="020B0604020202020204" pitchFamily="34" charset="0"/>
                <a:cs typeface="Arial" panose="020B0604020202020204" pitchFamily="34" charset="0"/>
              </a:rPr>
              <a:t>Usage</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6018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Insights</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97280" y="1845733"/>
            <a:ext cx="10058400" cy="4339913"/>
          </a:xfrm>
        </p:spPr>
        <p:txBody>
          <a:bodyPr>
            <a:normAutofit/>
          </a:bodyPr>
          <a:lstStyle/>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Alcohol usage increases the chances of the collision being fatal than just causing bodily injuries. This can be observed from the higher rank of ‘alcohol usage’ factor in the Fatalities plot compared to Injuries plot</a:t>
            </a:r>
          </a:p>
          <a:p>
            <a:pPr>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Most </a:t>
            </a:r>
            <a:r>
              <a:rPr lang="en-US" sz="1600" dirty="0">
                <a:latin typeface="Arial" panose="020B0604020202020204" pitchFamily="34" charset="0"/>
                <a:cs typeface="Arial" panose="020B0604020202020204" pitchFamily="34" charset="0"/>
              </a:rPr>
              <a:t>of the factors in the top 10 category show an overall declining trend except ‘Traffic control disregarded’ and ‘Following too closely’ which display a slightly erratic pattern over the years</a:t>
            </a:r>
            <a:r>
              <a:rPr lang="en-US" sz="1600" dirty="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plot showed that there was a consistent observation in all boroughs where evening time(between 5 PM and mid-night) had the most number of casualties compared to rest of the day. </a:t>
            </a:r>
            <a:r>
              <a:rPr lang="en-US" sz="1600" dirty="0" smtClean="0">
                <a:latin typeface="Arial" panose="020B0604020202020204" pitchFamily="34" charset="0"/>
                <a:cs typeface="Arial" panose="020B0604020202020204" pitchFamily="34" charset="0"/>
              </a:rPr>
              <a:t> </a:t>
            </a: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 South eastern Brooklyn, Northern Bronx and southern Queens have the </a:t>
            </a:r>
            <a:r>
              <a:rPr lang="en-US" sz="1600" dirty="0" smtClean="0">
                <a:latin typeface="Arial" panose="020B0604020202020204" pitchFamily="34" charset="0"/>
                <a:cs typeface="Arial" panose="020B0604020202020204" pitchFamily="34" charset="0"/>
              </a:rPr>
              <a:t>most number </a:t>
            </a:r>
            <a:r>
              <a:rPr lang="en-US" sz="1600" dirty="0">
                <a:latin typeface="Arial" panose="020B0604020202020204" pitchFamily="34" charset="0"/>
                <a:cs typeface="Arial" panose="020B0604020202020204" pitchFamily="34" charset="0"/>
              </a:rPr>
              <a:t>of fatalities and </a:t>
            </a:r>
            <a:r>
              <a:rPr lang="en-US" sz="1600" dirty="0" smtClean="0">
                <a:latin typeface="Arial" panose="020B0604020202020204" pitchFamily="34" charset="0"/>
                <a:cs typeface="Arial" panose="020B0604020202020204" pitchFamily="34" charset="0"/>
              </a:rPr>
              <a:t>injuries compared to all other neighborhoods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4801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7512"/>
            <a:ext cx="10515600" cy="804769"/>
          </a:xfrm>
        </p:spPr>
        <p:txBody>
          <a:bodyPr>
            <a:normAutofit/>
          </a:bodyPr>
          <a:lstStyle/>
          <a:p>
            <a:r>
              <a:rPr lang="en-US" sz="4000" dirty="0" smtClean="0">
                <a:latin typeface="Arial" panose="020B0604020202020204" pitchFamily="34" charset="0"/>
                <a:cs typeface="Arial" panose="020B0604020202020204" pitchFamily="34" charset="0"/>
              </a:rPr>
              <a:t>Introduction</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01907"/>
            <a:ext cx="10515600" cy="4670892"/>
          </a:xfrm>
        </p:spPr>
        <p:txBody>
          <a:bodyPr>
            <a:normAutofit/>
          </a:bodyPr>
          <a:lstStyle/>
          <a:p>
            <a:pPr algn="just">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 NYC Vision Zero Action Plan is intended to help end traffic deaths and injuries on New York City streets</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The objective of this analysis is to analyze the variables pertaining to the New York city motor  vehicle collision data and visually represent the data to understand the overall trend and big picture regarding the fatalities and injuries over the last 4 years.</a:t>
            </a:r>
          </a:p>
          <a:p>
            <a:pPr marL="0" indent="0" algn="just">
              <a:buNone/>
            </a:pPr>
            <a:r>
              <a:rPr lang="en-US" dirty="0" smtClean="0">
                <a:latin typeface="Arial" panose="020B0604020202020204" pitchFamily="34" charset="0"/>
                <a:cs typeface="Arial" panose="020B0604020202020204" pitchFamily="34" charset="0"/>
              </a:rPr>
              <a:t>  Research Questions</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Is </a:t>
            </a:r>
            <a:r>
              <a:rPr lang="en-US" sz="1600" dirty="0">
                <a:latin typeface="Arial" panose="020B0604020202020204" pitchFamily="34" charset="0"/>
                <a:cs typeface="Arial" panose="020B0604020202020204" pitchFamily="34" charset="0"/>
              </a:rPr>
              <a:t>there a overall trend applicable to all the boroughs or are there exceptions observed within certain areas ? Does this trend hold good for the three categories of people involved in the collisions namely pedestrians, cyclists and motorists ?</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What </a:t>
            </a:r>
            <a:r>
              <a:rPr lang="en-US" sz="1600" dirty="0">
                <a:latin typeface="Arial" panose="020B0604020202020204" pitchFamily="34" charset="0"/>
                <a:cs typeface="Arial" panose="020B0604020202020204" pitchFamily="34" charset="0"/>
              </a:rPr>
              <a:t>are the top 5 contributing factors that account for majority of the fatalities / injuries ? Is there a trend observed in those factors over years ?</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Does </a:t>
            </a:r>
            <a:r>
              <a:rPr lang="en-US" sz="1600" dirty="0">
                <a:latin typeface="Arial" panose="020B0604020202020204" pitchFamily="34" charset="0"/>
                <a:cs typeface="Arial" panose="020B0604020202020204" pitchFamily="34" charset="0"/>
              </a:rPr>
              <a:t>the time of the day have any impact on the number of casualties ? Is there a spike in the number of fatalities during certain part of the day ?</a:t>
            </a:r>
          </a:p>
          <a:p>
            <a:pPr algn="just">
              <a:buFont typeface="Wingdings" panose="05000000000000000000" pitchFamily="2" charset="2"/>
              <a:buChar char="v"/>
            </a:pPr>
            <a:r>
              <a:rPr lang="en-US" sz="1600" dirty="0" smtClean="0">
                <a:latin typeface="Arial" panose="020B0604020202020204" pitchFamily="34" charset="0"/>
                <a:cs typeface="Arial" panose="020B0604020202020204" pitchFamily="34" charset="0"/>
              </a:rPr>
              <a:t>  Do </a:t>
            </a:r>
            <a:r>
              <a:rPr lang="en-US" sz="1600" dirty="0">
                <a:latin typeface="Arial" panose="020B0604020202020204" pitchFamily="34" charset="0"/>
                <a:cs typeface="Arial" panose="020B0604020202020204" pitchFamily="34" charset="0"/>
              </a:rPr>
              <a:t>the </a:t>
            </a:r>
            <a:r>
              <a:rPr lang="en-US" sz="1600" dirty="0" smtClean="0">
                <a:latin typeface="Arial" panose="020B0604020202020204" pitchFamily="34" charset="0"/>
                <a:cs typeface="Arial" panose="020B0604020202020204" pitchFamily="34" charset="0"/>
              </a:rPr>
              <a:t>causalities </a:t>
            </a:r>
            <a:r>
              <a:rPr lang="en-US" sz="1600" dirty="0">
                <a:latin typeface="Arial" panose="020B0604020202020204" pitchFamily="34" charset="0"/>
                <a:cs typeface="Arial" panose="020B0604020202020204" pitchFamily="34" charset="0"/>
              </a:rPr>
              <a:t>vary significantly based on neighborhood / geographical location within the boroughs </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algn="just">
              <a:buFont typeface="Wingdings" panose="05000000000000000000" pitchFamily="2" charset="2"/>
              <a:buChar char="v"/>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42485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About the dataset…</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 The dataset was sourced from NYC Open Data website hosted by the city of NY</a:t>
            </a:r>
          </a:p>
          <a:p>
            <a:pPr>
              <a:buFont typeface="Wingdings" panose="05000000000000000000" pitchFamily="2" charset="2"/>
              <a:buChar char="v"/>
            </a:pPr>
            <a:r>
              <a:rPr lang="en-US" dirty="0" smtClean="0"/>
              <a:t> ~</a:t>
            </a:r>
            <a:r>
              <a:rPr lang="en-US" dirty="0"/>
              <a:t>840,000 observations and 29 variables</a:t>
            </a:r>
          </a:p>
          <a:p>
            <a:pPr>
              <a:buFont typeface="Wingdings" panose="05000000000000000000" pitchFamily="2" charset="2"/>
              <a:buChar char="v"/>
            </a:pPr>
            <a:r>
              <a:rPr lang="en-US" dirty="0"/>
              <a:t> </a:t>
            </a:r>
            <a:r>
              <a:rPr lang="en-US" dirty="0"/>
              <a:t> Variables</a:t>
            </a:r>
          </a:p>
          <a:p>
            <a:pPr algn="just"/>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"DATE"          </a:t>
            </a:r>
            <a:r>
              <a:rPr lang="en-US" sz="1100" dirty="0" smtClean="0">
                <a:latin typeface="Arial" panose="020B0604020202020204" pitchFamily="34" charset="0"/>
                <a:cs typeface="Arial" panose="020B0604020202020204" pitchFamily="34" charset="0"/>
              </a:rPr>
              <a:t>"TIME“     </a:t>
            </a:r>
            <a:r>
              <a:rPr lang="en-US" sz="1100" dirty="0">
                <a:latin typeface="Arial" panose="020B0604020202020204" pitchFamily="34" charset="0"/>
                <a:cs typeface="Arial" panose="020B0604020202020204" pitchFamily="34" charset="0"/>
              </a:rPr>
              <a:t>"BOROUGH"                       "ZIP.CODE"       </a:t>
            </a:r>
            <a:r>
              <a:rPr lang="en-US" sz="1100" dirty="0" smtClean="0">
                <a:latin typeface="Arial" panose="020B0604020202020204" pitchFamily="34" charset="0"/>
                <a:cs typeface="Arial" panose="020B0604020202020204" pitchFamily="34" charset="0"/>
              </a:rPr>
              <a:t>"LATITUDE</a:t>
            </a:r>
            <a:r>
              <a:rPr lang="en-US" sz="1100" dirty="0">
                <a:latin typeface="Arial" panose="020B0604020202020204" pitchFamily="34" charset="0"/>
                <a:cs typeface="Arial" panose="020B0604020202020204" pitchFamily="34" charset="0"/>
              </a:rPr>
              <a:t>"                      "LONGITUDE"                    </a:t>
            </a: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"LOCATION"       </a:t>
            </a:r>
            <a:r>
              <a:rPr lang="en-US" sz="1100" dirty="0" smtClean="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ON.STREET.NAME"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"CROSS.STREET.NAME"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"OFF.STREET.NAME"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"NUMBER.OF.PERSONS.INJURED"     </a:t>
            </a:r>
            <a:endParaRPr lang="en-US" sz="1100" dirty="0" smtClean="0">
              <a:latin typeface="Arial" panose="020B0604020202020204" pitchFamily="34" charset="0"/>
              <a:cs typeface="Arial" panose="020B0604020202020204" pitchFamily="34" charset="0"/>
            </a:endParaRP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NUMBER.OF.PERSONS.KILLED"     </a:t>
            </a:r>
            <a:r>
              <a:rPr lang="en-US" sz="1100" dirty="0" smtClean="0">
                <a:latin typeface="Arial" panose="020B0604020202020204" pitchFamily="34" charset="0"/>
                <a:cs typeface="Arial" panose="020B0604020202020204" pitchFamily="34" charset="0"/>
              </a:rPr>
              <a:t>"</a:t>
            </a:r>
            <a:r>
              <a:rPr lang="en-US" sz="1100" dirty="0">
                <a:latin typeface="Arial" panose="020B0604020202020204" pitchFamily="34" charset="0"/>
                <a:cs typeface="Arial" panose="020B0604020202020204" pitchFamily="34" charset="0"/>
              </a:rPr>
              <a:t>NUMBER.OF.PEDESTRIANS.INJURED" "NUMBER.OF.PEDESTRIANS.KILLED" </a:t>
            </a: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"NUMBER.OF.CYCLIST.INJURED"     "NUMBER.OF.CYCLIST.KILLED"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NUMBER.OF.MOTORIST.INJURED"    "NUMBER.OF.MOTORIST.KILLED"    </a:t>
            </a: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"CONTRIBUTING.FACTOR.VEHICLE.1" "CONTRIBUTING.FACTOR.VEHICLE.2</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CONTRIBUTING.FACTOR.VEHICLE.3" </a:t>
            </a:r>
            <a:endParaRPr lang="en-US" sz="1100" dirty="0" smtClean="0">
              <a:latin typeface="Arial" panose="020B0604020202020204" pitchFamily="34" charset="0"/>
              <a:cs typeface="Arial" panose="020B0604020202020204" pitchFamily="34" charset="0"/>
            </a:endParaRP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"CONTRIBUTING.FACTOR.VEHICLE.4“  “CONTRIBUTING.FACTOR.VEHICLE.5</a:t>
            </a:r>
            <a:r>
              <a:rPr lang="en-US" sz="1100" dirty="0">
                <a:latin typeface="Arial" panose="020B0604020202020204" pitchFamily="34" charset="0"/>
                <a:cs typeface="Arial" panose="020B0604020202020204" pitchFamily="34" charset="0"/>
              </a:rPr>
              <a:t>" "UNIQUE.KEY"  </a:t>
            </a:r>
            <a:r>
              <a:rPr lang="en-US" sz="1100" dirty="0" smtClean="0">
                <a:latin typeface="Arial" panose="020B0604020202020204" pitchFamily="34" charset="0"/>
                <a:cs typeface="Arial" panose="020B0604020202020204" pitchFamily="34" charset="0"/>
              </a:rPr>
              <a:t>VEHICLE.TYPE.CODE.1</a:t>
            </a:r>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p>
          <a:p>
            <a:pPr algn="just"/>
            <a:r>
              <a:rPr lang="en-US" sz="1100" dirty="0">
                <a:latin typeface="Arial" panose="020B0604020202020204" pitchFamily="34" charset="0"/>
                <a:cs typeface="Arial" panose="020B0604020202020204" pitchFamily="34" charset="0"/>
              </a:rPr>
              <a:t>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VEHICLE.TYPE.CODE.2"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"VEHICLE.TYPE.CODE.3"           "VEHICLE.TYPE.CODE.4"          </a:t>
            </a:r>
            <a:r>
              <a:rPr lang="en-US" sz="1100" dirty="0" smtClean="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"VEHICLE.TYPE.CODE.5" </a:t>
            </a:r>
          </a:p>
        </p:txBody>
      </p:sp>
    </p:spTree>
    <p:extLst>
      <p:ext uri="{BB962C8B-B14F-4D97-AF65-F5344CB8AC3E}">
        <p14:creationId xmlns:p14="http://schemas.microsoft.com/office/powerpoint/2010/main" val="597595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Fatalities by Year</a:t>
            </a:r>
            <a:endParaRPr lang="en-US" sz="4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625" y="1889913"/>
            <a:ext cx="7745504" cy="4201603"/>
          </a:xfrm>
          <a:prstGeom prst="rect">
            <a:avLst/>
          </a:prstGeom>
        </p:spPr>
      </p:pic>
    </p:spTree>
    <p:extLst>
      <p:ext uri="{BB962C8B-B14F-4D97-AF65-F5344CB8AC3E}">
        <p14:creationId xmlns:p14="http://schemas.microsoft.com/office/powerpoint/2010/main" val="4189199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Pedestrian Fatalities by Year</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578" y="1859710"/>
            <a:ext cx="8356892" cy="4272149"/>
          </a:xfrm>
        </p:spPr>
      </p:pic>
    </p:spTree>
    <p:extLst>
      <p:ext uri="{BB962C8B-B14F-4D97-AF65-F5344CB8AC3E}">
        <p14:creationId xmlns:p14="http://schemas.microsoft.com/office/powerpoint/2010/main" val="685751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Motorist Fatalities by Year</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776" y="1846263"/>
            <a:ext cx="8377518" cy="4299043"/>
          </a:xfrm>
        </p:spPr>
      </p:pic>
    </p:spTree>
    <p:extLst>
      <p:ext uri="{BB962C8B-B14F-4D97-AF65-F5344CB8AC3E}">
        <p14:creationId xmlns:p14="http://schemas.microsoft.com/office/powerpoint/2010/main" val="938562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Cyclist Fatalities by Year</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653" y="1913498"/>
            <a:ext cx="8641653" cy="4022725"/>
          </a:xfrm>
        </p:spPr>
      </p:pic>
    </p:spTree>
    <p:extLst>
      <p:ext uri="{BB962C8B-B14F-4D97-AF65-F5344CB8AC3E}">
        <p14:creationId xmlns:p14="http://schemas.microsoft.com/office/powerpoint/2010/main" val="1928557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number of </a:t>
            </a:r>
            <a:r>
              <a:rPr lang="en-US" sz="4000" dirty="0" err="1" smtClean="0">
                <a:latin typeface="Arial" panose="020B0604020202020204" pitchFamily="34" charset="0"/>
                <a:cs typeface="Arial" panose="020B0604020202020204" pitchFamily="34" charset="0"/>
              </a:rPr>
              <a:t>Casualities</a:t>
            </a:r>
            <a:r>
              <a:rPr lang="en-US" sz="4000" dirty="0" smtClean="0">
                <a:latin typeface="Arial" panose="020B0604020202020204" pitchFamily="34" charset="0"/>
                <a:cs typeface="Arial" panose="020B0604020202020204" pitchFamily="34" charset="0"/>
              </a:rPr>
              <a:t> by ZIP code</a:t>
            </a:r>
            <a:endParaRPr lang="en-US" sz="4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447" y="1926945"/>
            <a:ext cx="6752334" cy="4325937"/>
          </a:xfrm>
        </p:spPr>
      </p:pic>
    </p:spTree>
    <p:extLst>
      <p:ext uri="{BB962C8B-B14F-4D97-AF65-F5344CB8AC3E}">
        <p14:creationId xmlns:p14="http://schemas.microsoft.com/office/powerpoint/2010/main" val="4222051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Total Fatalities by Contributing Factors</a:t>
            </a:r>
            <a:endParaRPr lang="en-US" sz="4000"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846263"/>
            <a:ext cx="8875059" cy="4312490"/>
          </a:xfrm>
        </p:spPr>
      </p:pic>
    </p:spTree>
    <p:extLst>
      <p:ext uri="{BB962C8B-B14F-4D97-AF65-F5344CB8AC3E}">
        <p14:creationId xmlns:p14="http://schemas.microsoft.com/office/powerpoint/2010/main" val="3205667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97</TotalTime>
  <Words>633</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NYC Motor Vehicle Collision Exploratory    Data Analysis  </vt:lpstr>
      <vt:lpstr>Introduction</vt:lpstr>
      <vt:lpstr>About the dataset…</vt:lpstr>
      <vt:lpstr>Total number of Fatalities by Year</vt:lpstr>
      <vt:lpstr>Total number of Pedestrian Fatalities by Year</vt:lpstr>
      <vt:lpstr>Total number of Motorist Fatalities by Year</vt:lpstr>
      <vt:lpstr>Total number of Cyclist Fatalities by Year</vt:lpstr>
      <vt:lpstr>Total number of Casualities by ZIP code</vt:lpstr>
      <vt:lpstr>Total Fatalities by Contributing Factors</vt:lpstr>
      <vt:lpstr>Total Injuries by Contributing Factors</vt:lpstr>
      <vt:lpstr>Total Fatalities based on Time of the day</vt:lpstr>
      <vt:lpstr>Insights</vt:lpstr>
      <vt:lpstr>Insights</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Motor Vehicle Collision Exploratory Data Analysis</dc:title>
  <dc:creator>Nanda Trichy Rajarathinam</dc:creator>
  <cp:lastModifiedBy>Nanda Trichy Rajarathinam</cp:lastModifiedBy>
  <cp:revision>10</cp:revision>
  <dcterms:created xsi:type="dcterms:W3CDTF">2016-07-18T20:30:02Z</dcterms:created>
  <dcterms:modified xsi:type="dcterms:W3CDTF">2016-07-18T22:07:30Z</dcterms:modified>
</cp:coreProperties>
</file>