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Principal component analysis was conducted in each category. 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Rotations(or loading) results,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which are the coefficients of the linear combinations of the continuous</a:t>
            </a:r>
            <a:r>
              <a:rPr lang="en" sz="1200">
                <a:solidFill>
                  <a:srgbClr val="0000FF"/>
                </a:solidFill>
              </a:rPr>
              <a:t> as shown above.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Relationship Id="rId6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33.png"/><Relationship Id="rId8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04.png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Relationship Id="rId4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8" y="432850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lnSpc>
                <a:spcPct val="170454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Higgs Boson Machine Learning Challenge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35535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DataUniversalis</a:t>
            </a:r>
          </a:p>
        </p:txBody>
      </p:sp>
      <p:pic>
        <p:nvPicPr>
          <p:cNvPr descr="DataUniversalisLogo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5" y="80450"/>
            <a:ext cx="1085850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Forests(DF:PRI_jet_num=1)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TBD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Forests(DF:PRI_jet_num=2&amp;3)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TBD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Forests---Summary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38862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Pros:          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                  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It can never go overfitting!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Good with very large data set </a:t>
            </a:r>
          </a:p>
          <a:p>
            <a:pPr indent="-228600" lvl="0" marL="457200">
              <a:spcBef>
                <a:spcPts val="0"/>
              </a:spcBef>
              <a:buChar char="❏"/>
            </a:pPr>
            <a:r>
              <a:rPr lang="en"/>
              <a:t>Robust against outliers 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4593450" y="1254500"/>
            <a:ext cx="38793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 a fast algorithm. Very time and memory space consuming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❏"/>
            </a:pPr>
            <a:r>
              <a:rPr lang="en" sz="1800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Less accurate than boosted tree models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SzPct val="100000"/>
              <a:buFont typeface="Roboto"/>
              <a:buChar char="❏"/>
            </a:pPr>
            <a:r>
              <a:rPr lang="en" sz="1800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Cannot handle NAs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Gradient Boosting Model (DF:PRI_jet_num=1)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0" y="1485600"/>
            <a:ext cx="3142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Tuning four parameters, 5-fold validation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1st tuning: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interaction.depth =c(3, 4, 5), n.trees =c(200, 500, 800),  shrinkage = c(0.1, 0.05, 0.01),  n.minobsinnode = c(10, 50, 100)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2nd tuning: 800 trees and interaction.depth (5,7,10)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3rd tuning: 5 interaction.depth and large trees(800, 2000, 5000),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4th tuning: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 interaction.depth and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larger trees(5000, 7500, 10000)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825" y="1298349"/>
            <a:ext cx="1877879" cy="13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6850" y="1325137"/>
            <a:ext cx="1877874" cy="13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5220625" y="99380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6944750" y="97235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9850" y="2772148"/>
            <a:ext cx="1877874" cy="136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3885600" y="114875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4839625" y="2594000"/>
            <a:ext cx="3798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307175" y="2512675"/>
            <a:ext cx="2490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9425" y="2796050"/>
            <a:ext cx="1691925" cy="123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46923" y="1175237"/>
            <a:ext cx="1973750" cy="1439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Summary of Gradient Boosting Model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311700" y="10189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208200" y="942750"/>
            <a:ext cx="84228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Interaction.depth: big 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sqr(number of variables)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; smaller 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N.trees: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10000,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reduce overfitting by smaller learning rate and cross-validation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Shrinkage: big 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0.001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; small trees: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0.1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N.minobsinnode: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100: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reduce variance in predictions at leaves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183650" y="2232775"/>
            <a:ext cx="41925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all features 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Higher accuracy and lower possibility of overfitting with more trees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2626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62626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56700" y="3877750"/>
            <a:ext cx="115200" cy="1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4345025" y="2135750"/>
            <a:ext cx="46353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Susceptible to outliers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Lack of interpretability and higher complexity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Harder to tune hyperparameters than other models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26262"/>
              </a:buClr>
              <a:buFont typeface="Roboto"/>
              <a:buChar char="❏"/>
            </a:pPr>
            <a:r>
              <a:rPr lang="en">
                <a:solidFill>
                  <a:srgbClr val="626262"/>
                </a:solidFill>
                <a:latin typeface="Roboto"/>
                <a:ea typeface="Roboto"/>
                <a:cs typeface="Roboto"/>
                <a:sym typeface="Roboto"/>
              </a:rPr>
              <a:t> Slow to train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0" y="607800"/>
            <a:ext cx="3896700" cy="362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chose “nnet” under “Caret” library. 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tuning parameters: number of hidden units and weight decay.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Firstly selected combination of different numbers of hidden units ranging between 6-20, as well different number of decay weights between 0-0.5.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699" y="421700"/>
            <a:ext cx="5119525" cy="33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Importance of Variables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0" y="-762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jet_number = 0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9" y="492150"/>
            <a:ext cx="3032624" cy="204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87" y="2541275"/>
            <a:ext cx="3220099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4225" y="343112"/>
            <a:ext cx="3353849" cy="21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8290" y="2545049"/>
            <a:ext cx="3685621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>
            <p:ph idx="1" type="body"/>
          </p:nvPr>
        </p:nvSpPr>
        <p:spPr>
          <a:xfrm>
            <a:off x="6918000" y="619283"/>
            <a:ext cx="2138700" cy="271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Hidden units: 6-20; Weight decay: 0.0001-0.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Fluctuation trend noticed as hidden unit increases.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0" y="0"/>
            <a:ext cx="8488500" cy="43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Neural Networks -- jet_number = 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82750"/>
            <a:ext cx="3212025" cy="225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7" y="2586825"/>
            <a:ext cx="3134438" cy="24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5587" y="434700"/>
            <a:ext cx="3379974" cy="220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2397" y="2622437"/>
            <a:ext cx="3636252" cy="237754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>
            <p:ph idx="1" type="body"/>
          </p:nvPr>
        </p:nvSpPr>
        <p:spPr>
          <a:xfrm>
            <a:off x="6918000" y="619262"/>
            <a:ext cx="2110200" cy="16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Hidden units: 6-12; Weight decay: 0.001-0.5.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jet_number = 2/3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75" y="508099"/>
            <a:ext cx="3074775" cy="233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75" y="2839975"/>
            <a:ext cx="2914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7950" y="456175"/>
            <a:ext cx="3646200" cy="238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7949" y="2891899"/>
            <a:ext cx="337969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>
            <p:ph idx="1" type="body"/>
          </p:nvPr>
        </p:nvSpPr>
        <p:spPr>
          <a:xfrm>
            <a:off x="6918000" y="619262"/>
            <a:ext cx="2110200" cy="164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Hidden units: 6-22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❏"/>
            </a:pPr>
            <a:r>
              <a:rPr lang="en">
                <a:solidFill>
                  <a:schemeClr val="dk1"/>
                </a:solidFill>
              </a:rPr>
              <a:t>Weight decay: 0.001-0.15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Neural Networks -- Summary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311700" y="831825"/>
            <a:ext cx="8520600" cy="373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Insight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Pros &amp; Cons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XGboost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229875"/>
            <a:ext cx="34488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5 parameters to tune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nrounds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max_depth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colsample_bytree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gamma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min_child_weight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4046250" y="1229875"/>
            <a:ext cx="47091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" sz="1800"/>
              <a:t>Guidelines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Begin with rough grid, gradually fine tuning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Prefer slow learners (small eta, eg. 0.005)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Tune max_depth (9 or 10)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Fixed colsample_bytree (0.7)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Fixed gamma (5)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/>
              <a:t>Fixed min_child_weight (0.1)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50" y="3162775"/>
            <a:ext cx="7069624" cy="16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Parameter tuning for all 3 subsets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650" y="861800"/>
            <a:ext cx="26670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650" y="2862050"/>
            <a:ext cx="2666999" cy="199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71550"/>
            <a:ext cx="2503150" cy="18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850" y="2934525"/>
            <a:ext cx="2503149" cy="1892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0425" y="923250"/>
            <a:ext cx="2503149" cy="187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63250" y="2940987"/>
            <a:ext cx="2503150" cy="187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Lesson learned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Prioritize team's overall strategy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Imputation is necessary (for EDA, feature importance, NN, RF)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 cloud computing for all team members not their own laptops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Try larger grids if possible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All team members focus on one model VS each work on their own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Flowchart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12" y="551824"/>
            <a:ext cx="5085975" cy="40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0" y="0"/>
            <a:ext cx="8416500" cy="44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EDA -- Missingness Imputation by kNN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04" y="1757128"/>
            <a:ext cx="2338792" cy="15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338" y="1812775"/>
            <a:ext cx="2338736" cy="15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9692" y="1757125"/>
            <a:ext cx="2424508" cy="15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705200" y="13534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PRI_jet_num = 0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282175" y="14016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PRI_jet_num = 1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6042525" y="1353425"/>
            <a:ext cx="2070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PRI_jet_num = 2 or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EDA -- Correlation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171025" y="3613175"/>
            <a:ext cx="4121700" cy="134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of same prefix (with some uppercase letters) have high positive or negative correlation.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" y="607799"/>
            <a:ext cx="2852273" cy="255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800" y="494948"/>
            <a:ext cx="3167924" cy="278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6075" y="511824"/>
            <a:ext cx="3167925" cy="274941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66187" y="31652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PRI_jet_num = 0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833125" y="3165225"/>
            <a:ext cx="1662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PRI_jet_num = 1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000050" y="3165225"/>
            <a:ext cx="2040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PRI_jet_num = 2 or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EDA -- Principal Component Analysis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24" y="596537"/>
            <a:ext cx="4652999" cy="30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00" y="3427125"/>
            <a:ext cx="59436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5289375" y="772125"/>
            <a:ext cx="36975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800">
                <a:solidFill>
                  <a:schemeClr val="dk1"/>
                </a:solidFill>
              </a:rPr>
              <a:t>Importance</a:t>
            </a:r>
            <a:r>
              <a:rPr lang="en" sz="1800">
                <a:solidFill>
                  <a:schemeClr val="dk1"/>
                </a:solidFill>
              </a:rPr>
              <a:t>: mass-related variables.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❏"/>
            </a:pPr>
            <a:r>
              <a:rPr lang="en" sz="1800">
                <a:solidFill>
                  <a:schemeClr val="dk1"/>
                </a:solidFill>
              </a:rPr>
              <a:t>Impute missing values: </a:t>
            </a:r>
            <a:r>
              <a:rPr lang="en" sz="1800">
                <a:solidFill>
                  <a:schemeClr val="dk1"/>
                </a:solidFill>
              </a:rPr>
              <a:t>DER_mass_MMC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343875" y="2772825"/>
            <a:ext cx="983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PRI_jet_num=0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Outline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Flowchart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Exploratory Data Analysis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❏"/>
            </a:pPr>
            <a:r>
              <a:rPr b="1" lang="en" sz="2400">
                <a:solidFill>
                  <a:srgbClr val="38761D"/>
                </a:solidFill>
              </a:rPr>
              <a:t>Models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❏"/>
            </a:pPr>
            <a:r>
              <a:rPr b="1" lang="en" sz="2400">
                <a:solidFill>
                  <a:srgbClr val="6AA84F"/>
                </a:solidFill>
              </a:rPr>
              <a:t>Random Forests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Generalized Boosted Model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Neural Networks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XGBoost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" sz="2400">
                <a:solidFill>
                  <a:schemeClr val="dk1"/>
                </a:solidFill>
              </a:rPr>
              <a:t>Lesson Learned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Two parameters: ntree and mtry.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1st tuning: ntree = c(2000,5000,8000) mtry = c(3,4,5,6) 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 However, R crushed due to large ntree</a:t>
            </a:r>
          </a:p>
          <a:p>
            <a:pPr indent="-228600" lvl="0" marL="457200" rtl="0">
              <a:spcBef>
                <a:spcPts val="0"/>
              </a:spcBef>
              <a:buChar char="❏"/>
            </a:pPr>
            <a:r>
              <a:rPr lang="en"/>
              <a:t>2nd tuning: ntree = c(500,800,1000) mtry = c(3,4,5)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Random Forests(DF:PRI_jet_num=0)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uc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4"/>
            <a:ext cx="4323478" cy="3338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f0.png"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325" y="1229875"/>
            <a:ext cx="3941678" cy="30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