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3" r:id="rId8"/>
    <p:sldId id="264" r:id="rId9"/>
    <p:sldId id="262" r:id="rId10"/>
    <p:sldId id="260" r:id="rId11"/>
    <p:sldId id="265" r:id="rId12"/>
    <p:sldId id="269" r:id="rId13"/>
    <p:sldId id="266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44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4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82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4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6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0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DCFDA4-2FB1-4E91-87E9-5930BC7E154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EC55D3-4C26-4C50-9660-56AD1C88F3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3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Model for predicting if a school is a Top Tier Business School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28648" y="4518212"/>
            <a:ext cx="3146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Nanda Rajarathinam</a:t>
            </a:r>
          </a:p>
          <a:p>
            <a:r>
              <a:rPr lang="en-US" sz="2400" dirty="0" smtClean="0"/>
              <a:t>August 2016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38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 Tests performed…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911130"/>
              </p:ext>
            </p:extLst>
          </p:nvPr>
        </p:nvGraphicFramePr>
        <p:xfrm>
          <a:off x="712694" y="1846263"/>
          <a:ext cx="10851777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224"/>
                <a:gridCol w="1680882"/>
                <a:gridCol w="1748118"/>
                <a:gridCol w="45585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Performed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 Test if the average GMAT score is same for all four Business school tiers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ANOVA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3.87e-14 ***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average GMAT score for at least one of the tiers differs from the average GMAT score of the others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To Test if the average </a:t>
                      </a:r>
                      <a:r>
                        <a:rPr lang="en-US" sz="1600" baseline="0" dirty="0" smtClean="0"/>
                        <a:t>Diversity score of the</a:t>
                      </a:r>
                      <a:r>
                        <a:rPr lang="en-US" sz="1600" dirty="0" smtClean="0"/>
                        <a:t> MBA cohort is same for U.S.</a:t>
                      </a:r>
                      <a:r>
                        <a:rPr lang="en-US" sz="1600" baseline="0" dirty="0" smtClean="0"/>
                        <a:t> and Rest of the World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Two Sample T test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0.0002662 ***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true difference in means between US business schools'  diversity score and international business schools' diversity score is not 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To Test if the average Student</a:t>
                      </a:r>
                      <a:r>
                        <a:rPr lang="en-US" sz="1600" baseline="0" dirty="0" smtClean="0"/>
                        <a:t> rating of the</a:t>
                      </a:r>
                      <a:r>
                        <a:rPr lang="en-US" sz="1600" dirty="0" smtClean="0"/>
                        <a:t> MBA program is same for all four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ANOVA 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There is no difference in the average Student</a:t>
                      </a:r>
                      <a:r>
                        <a:rPr lang="en-US" sz="1600" baseline="0" dirty="0" smtClean="0"/>
                        <a:t> rating of the</a:t>
                      </a:r>
                      <a:r>
                        <a:rPr lang="en-US" sz="1600" dirty="0" smtClean="0"/>
                        <a:t> MBA program acros</a:t>
                      </a:r>
                      <a:r>
                        <a:rPr lang="en-US" sz="1600" baseline="0" dirty="0" smtClean="0"/>
                        <a:t>s</a:t>
                      </a:r>
                      <a:r>
                        <a:rPr lang="en-US" sz="1600" dirty="0" smtClean="0"/>
                        <a:t> North America, Europe, APAC &amp; Australia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To Test if the average Student</a:t>
                      </a:r>
                      <a:r>
                        <a:rPr lang="en-US" sz="1600" baseline="0" dirty="0" smtClean="0"/>
                        <a:t> rating of the</a:t>
                      </a:r>
                      <a:r>
                        <a:rPr lang="en-US" sz="1600" dirty="0" smtClean="0"/>
                        <a:t> Faculty is same for all four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ANOVA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0.00119 **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average Student</a:t>
                      </a:r>
                      <a:r>
                        <a:rPr lang="en-US" sz="1600" baseline="0" dirty="0" smtClean="0"/>
                        <a:t> rating of the</a:t>
                      </a:r>
                      <a:r>
                        <a:rPr lang="en-US" sz="1600" dirty="0" smtClean="0"/>
                        <a:t> Faculty for at least one of the regions differs from the average Student</a:t>
                      </a:r>
                      <a:r>
                        <a:rPr lang="en-US" sz="1600" baseline="0" dirty="0" smtClean="0"/>
                        <a:t> rating of the</a:t>
                      </a:r>
                      <a:r>
                        <a:rPr lang="en-US" sz="1600" dirty="0" smtClean="0"/>
                        <a:t> Faculty of the other</a:t>
                      </a:r>
                      <a:r>
                        <a:rPr lang="en-US" sz="1600" baseline="0" dirty="0" smtClean="0"/>
                        <a:t> 3 regions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5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Regression Model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Top Tier Business School </a:t>
            </a:r>
            <a:r>
              <a:rPr lang="en-US" i="1" dirty="0"/>
              <a:t>~ </a:t>
            </a:r>
            <a:r>
              <a:rPr lang="en-US" i="1" dirty="0" smtClean="0"/>
              <a:t>Average GMAT score </a:t>
            </a:r>
            <a:r>
              <a:rPr lang="en-US" i="1" dirty="0"/>
              <a:t>+ </a:t>
            </a:r>
            <a:r>
              <a:rPr lang="en-US" i="1" dirty="0" smtClean="0"/>
              <a:t>Post MBA salary </a:t>
            </a:r>
            <a:r>
              <a:rPr lang="en-US" i="1" dirty="0"/>
              <a:t>+ </a:t>
            </a:r>
            <a:r>
              <a:rPr lang="en-US" i="1" dirty="0" smtClean="0"/>
              <a:t>Percentage who received job offer </a:t>
            </a:r>
            <a:r>
              <a:rPr lang="en-US" i="1" dirty="0"/>
              <a:t>+ </a:t>
            </a:r>
            <a:r>
              <a:rPr lang="en-US" i="1" dirty="0" smtClean="0"/>
              <a:t>   Percent graduates finding jobs through school’s career services  +   Student rating of program </a:t>
            </a:r>
            <a:r>
              <a:rPr lang="en-US" i="1" dirty="0"/>
              <a:t>+ </a:t>
            </a:r>
            <a:r>
              <a:rPr lang="en-US" i="1" dirty="0" smtClean="0"/>
              <a:t>Student rating of careers service  +  Ratio of Faculty to students</a:t>
            </a:r>
          </a:p>
          <a:p>
            <a:r>
              <a:rPr lang="en-US" b="1" dirty="0" smtClean="0"/>
              <a:t>Statistically Significant Predictor Variables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Average </a:t>
            </a:r>
            <a:r>
              <a:rPr lang="en-US" dirty="0"/>
              <a:t>GMAT score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Post </a:t>
            </a:r>
            <a:r>
              <a:rPr lang="en-US" dirty="0"/>
              <a:t>MBA salary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Percentage who received job offer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Percent </a:t>
            </a:r>
            <a:r>
              <a:rPr lang="en-US" dirty="0"/>
              <a:t>graduates finding jobs through school’s career </a:t>
            </a:r>
            <a:r>
              <a:rPr lang="en-US" dirty="0" smtClean="0"/>
              <a:t>services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Intercept </a:t>
            </a:r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2212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Regression Outcome – Odds of Success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 </a:t>
            </a:r>
            <a:endParaRPr lang="en-US" dirty="0" smtClean="0"/>
          </a:p>
          <a:p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34031"/>
              </p:ext>
            </p:extLst>
          </p:nvPr>
        </p:nvGraphicFramePr>
        <p:xfrm>
          <a:off x="632013" y="1849218"/>
          <a:ext cx="10986246" cy="412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222"/>
                <a:gridCol w="8122024"/>
              </a:tblGrid>
              <a:tr h="380028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Slope Coefficient</a:t>
                      </a:r>
                      <a:endParaRPr lang="en-US" dirty="0"/>
                    </a:p>
                  </a:txBody>
                  <a:tcPr/>
                </a:tc>
              </a:tr>
              <a:tr h="749644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1400" dirty="0" smtClean="0"/>
                        <a:t>Average GMAT score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 every additional one point increase on the average GMAT score, the odds of that school being a top tier Business school is multiplied by approximately 1.113, holding all other variables constant.</a:t>
                      </a:r>
                      <a:endParaRPr lang="en-US" sz="1400" dirty="0"/>
                    </a:p>
                  </a:txBody>
                  <a:tcPr/>
                </a:tc>
              </a:tr>
              <a:tr h="749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Post MBA salary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 every additional $1 increase in the average salary of the students, the odds of that school being a top tier Business school is multiplied by approximately 1, holding all other variables constant</a:t>
                      </a:r>
                      <a:endParaRPr lang="en-US" sz="1400" dirty="0"/>
                    </a:p>
                  </a:txBody>
                  <a:tcPr/>
                </a:tc>
              </a:tr>
              <a:tr h="749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Percentage who received job offer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 every additional percentage point increase in the students who get a job offer, the odds of that school being a top tier Business school is multiplied by approximately 0.731, holding  all other variables constant</a:t>
                      </a:r>
                      <a:endParaRPr lang="en-US" sz="1400" dirty="0"/>
                    </a:p>
                  </a:txBody>
                  <a:tcPr/>
                </a:tc>
              </a:tr>
              <a:tr h="749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Percent graduates finding jobs through school’s career services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 every additional percentage point increase in the students who get a job offer through the School's career services team, the odds of  that school being a top tier Business school is multiplied by approximately 1.134, holding  all other variables constant</a:t>
                      </a:r>
                      <a:endParaRPr lang="en-US" sz="1400" dirty="0"/>
                    </a:p>
                  </a:txBody>
                  <a:tcPr/>
                </a:tc>
              </a:tr>
              <a:tr h="749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Intercept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 odds of a Business school being a Top Tier school is approximately 0 when the average GMAT score of the students joining the program is zero, when none</a:t>
                      </a:r>
                      <a:r>
                        <a:rPr lang="en-US" sz="1400" baseline="0" dirty="0" smtClean="0"/>
                        <a:t> of the students received a job offer </a:t>
                      </a:r>
                      <a:r>
                        <a:rPr lang="en-US" sz="1400" dirty="0" smtClean="0"/>
                        <a:t>and post MBA compensation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is zero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18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Test Accuracy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930750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(Not a Top</a:t>
                      </a:r>
                      <a:r>
                        <a:rPr lang="en-US" baseline="0" dirty="0" smtClean="0"/>
                        <a:t> Tier School)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(Top</a:t>
                      </a:r>
                      <a:r>
                        <a:rPr lang="en-US" baseline="0" dirty="0" smtClean="0"/>
                        <a:t> Tier School)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2370316"/>
              </p:ext>
            </p:extLst>
          </p:nvPr>
        </p:nvGraphicFramePr>
        <p:xfrm>
          <a:off x="1096963" y="3069515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(Not a Top</a:t>
                      </a:r>
                      <a:r>
                        <a:rPr lang="en-US" baseline="0" dirty="0" smtClean="0"/>
                        <a:t> Tier School)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(Top</a:t>
                      </a:r>
                      <a:r>
                        <a:rPr lang="en-US" baseline="0" dirty="0" smtClean="0"/>
                        <a:t> Tier School)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96789" y="4625788"/>
            <a:ext cx="626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McFadden’s R squared = 66.2%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99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Use step wise selection to add / remove predictors and see if that improve model’s R squared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Expand the test dataset and rerun the model for other years (2012 through 2014) and verify prediction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Try comparing this Economist ranking / tiering against Forbes Business school ranking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99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GMAT Score, Annual Compensation(upon graduation), percentage of students who received a job offer and effectiveness of the school’s Career Services group are the four predictors that are statistically significant (at 5 % significance level) in determining whether a school is a Top tier Business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Average GMAT score of the cohort is lower in Europe compared to the U.S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Asia Pacific and Australian Business schools tend to have lower geographical diversity compared to their counterparts in Europe and U.S.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statistical significance regarding the Students rating (perception) of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full time MBA program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across the various regions of the world. But there is a statistical significance regarding students rating of the Faculty across the Business schools.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Outside of the U.S., Students tend to have a higher work experience before pursuing a full time MBA compared to U.S based Business schools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the Principal recruiters information, Consulting seems to be the industry of choice for the Full time MBA graduates followed by Technology and Financial Services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8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512"/>
            <a:ext cx="10515600" cy="80476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1907"/>
            <a:ext cx="10515600" cy="46708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several Business schools around the world and only a small percentage of them are consistently ranked as top tier institutions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The objective of this analysis is to build a machine learning model to predict whether a given university’s Business school  is a top tier school or not.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This was accomplished through the following steps: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Scrape the Business school ranking data from The Economist website for the year 2015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Clean up the data, perform Exploratory data analysis and hypothesis tests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Build a supervised Machine Learning model to predict if a  school is a top tier school using  the above data</a:t>
            </a:r>
          </a:p>
          <a:p>
            <a:pPr marL="0" indent="0" algn="just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2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About the data…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 data was scraped from The Economist website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500 observations (2011 through 2015) </a:t>
            </a:r>
            <a:r>
              <a:rPr lang="en-US" dirty="0"/>
              <a:t>and </a:t>
            </a:r>
            <a:r>
              <a:rPr lang="en-US" dirty="0" smtClean="0"/>
              <a:t>23 </a:t>
            </a:r>
            <a:r>
              <a:rPr lang="en-US" dirty="0"/>
              <a:t>variables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Variables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[1]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School.Name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[2] "Rank"   [3] "Location"   [4]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Programme.fees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[5] "Student.rating.of.faculty.out.of.5"                     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[6]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Ratio.of.faculty.to.students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[7] "Student.rating.of.programme.out.of.5"  [8]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Average.GMAT.score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                                   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[9]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Average.work.experience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10]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Average.age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[11]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Student.rating.of.cohort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12]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Percentage.who.received.a.job.offer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                  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[13]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Post.MBA.salary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[14]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Percent.Increase.on.pre.MBA.salary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[15]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Principal.recruiters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                                 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[16]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Student.rating.of.careers.service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[17]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Percent.graduates.finding.jobs.through.careers.services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[18]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Geographical.diversity.score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 [19]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Student.rating.of.faculty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                            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[20]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Student.rating.of.programme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 [21]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Average.GMAT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 [22] "Region"  [23] "Tier"</a:t>
            </a:r>
          </a:p>
        </p:txBody>
      </p:sp>
    </p:spTree>
    <p:extLst>
      <p:ext uri="{BB962C8B-B14F-4D97-AF65-F5344CB8AC3E}">
        <p14:creationId xmlns:p14="http://schemas.microsoft.com/office/powerpoint/2010/main" val="5975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Economist – 2015 Full time MBA Ranking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16" y="1831489"/>
            <a:ext cx="9111727" cy="44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School Details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70213"/>
            <a:ext cx="10058400" cy="4288540"/>
          </a:xfrm>
        </p:spPr>
      </p:pic>
    </p:spTree>
    <p:extLst>
      <p:ext uri="{BB962C8B-B14F-4D97-AF65-F5344CB8AC3E}">
        <p14:creationId xmlns:p14="http://schemas.microsoft.com/office/powerpoint/2010/main" val="6857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of Average GMAT scores by Tiers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06" y="1846263"/>
            <a:ext cx="7180729" cy="4406619"/>
          </a:xfrm>
        </p:spPr>
      </p:pic>
    </p:spTree>
    <p:extLst>
      <p:ext uri="{BB962C8B-B14F-4D97-AF65-F5344CB8AC3E}">
        <p14:creationId xmlns:p14="http://schemas.microsoft.com/office/powerpoint/2010/main" val="192855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Distribution of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Post MBA Compensation by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Tiers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53" y="1846263"/>
            <a:ext cx="7019365" cy="4464424"/>
          </a:xfrm>
        </p:spPr>
      </p:pic>
    </p:spTree>
    <p:extLst>
      <p:ext uri="{BB962C8B-B14F-4D97-AF65-F5344CB8AC3E}">
        <p14:creationId xmlns:p14="http://schemas.microsoft.com/office/powerpoint/2010/main" val="42220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588" y="286603"/>
            <a:ext cx="10416092" cy="14507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Distribution of Average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Annual Compensation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65" y="1846263"/>
            <a:ext cx="7436223" cy="4339384"/>
          </a:xfrm>
        </p:spPr>
      </p:pic>
    </p:spTree>
    <p:extLst>
      <p:ext uri="{BB962C8B-B14F-4D97-AF65-F5344CB8AC3E}">
        <p14:creationId xmlns:p14="http://schemas.microsoft.com/office/powerpoint/2010/main" val="40024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of Average Work Experience prior to MBA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88" y="1846263"/>
            <a:ext cx="7234517" cy="4022725"/>
          </a:xfrm>
        </p:spPr>
      </p:pic>
    </p:spTree>
    <p:extLst>
      <p:ext uri="{BB962C8B-B14F-4D97-AF65-F5344CB8AC3E}">
        <p14:creationId xmlns:p14="http://schemas.microsoft.com/office/powerpoint/2010/main" val="32056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457</TotalTime>
  <Words>1114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Machine Learning Model for predicting if a school is a Top Tier Business School </vt:lpstr>
      <vt:lpstr>Introduction</vt:lpstr>
      <vt:lpstr>About the data…</vt:lpstr>
      <vt:lpstr>The Economist – 2015 Full time MBA Ranking</vt:lpstr>
      <vt:lpstr>Business School Details</vt:lpstr>
      <vt:lpstr>Distribution of Average GMAT scores by Tiers</vt:lpstr>
      <vt:lpstr>Distribution of Post MBA Compensation by Tiers</vt:lpstr>
      <vt:lpstr>Distribution of Average Annual Compensation</vt:lpstr>
      <vt:lpstr>Distribution of Average Work Experience prior to MBA</vt:lpstr>
      <vt:lpstr>Hypothesis Tests performed…</vt:lpstr>
      <vt:lpstr>Logistic Regression Model</vt:lpstr>
      <vt:lpstr>Logistic Regression Outcome – Odds of Success</vt:lpstr>
      <vt:lpstr>Test Accuracy</vt:lpstr>
      <vt:lpstr>Next Steps</vt:lpstr>
      <vt:lpstr>Insights</vt:lpstr>
    </vt:vector>
  </TitlesOfParts>
  <Company>Ernst &amp; Young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Motor Vehicle Collision Exploratory Data Analysis</dc:title>
  <dc:creator>Nanda Trichy Rajarathinam</dc:creator>
  <cp:lastModifiedBy>Nanda Trichy Rajarathinam</cp:lastModifiedBy>
  <cp:revision>36</cp:revision>
  <dcterms:created xsi:type="dcterms:W3CDTF">2016-07-18T20:30:02Z</dcterms:created>
  <dcterms:modified xsi:type="dcterms:W3CDTF">2016-08-15T18:01:19Z</dcterms:modified>
</cp:coreProperties>
</file>