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7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54660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1117600" y="1762090"/>
            <a:ext cx="3362368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91097" y="3721473"/>
            <a:ext cx="682752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CE6D6B0-DA1D-4786-BDDE-CF7A7F5122E8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55300" y="6429375"/>
            <a:ext cx="1168400" cy="292100"/>
          </a:xfr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1117600" y="1762090"/>
            <a:ext cx="3362368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986528" y="1417320"/>
            <a:ext cx="682752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zh-CN" altLang="en-US"/>
              <a:t>按一下以編輯母片標題樣式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1117600" y="1762090"/>
            <a:ext cx="3362368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9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按一下以編輯母片文字樣式</a:t>
            </a:r>
          </a:p>
          <a:p>
            <a:pPr lvl="1"/>
            <a:r>
              <a:rPr lang="zh-CN" altLang="en-US"/>
              <a:t>第二層</a:t>
            </a:r>
          </a:p>
          <a:p>
            <a:pPr lvl="2"/>
            <a:r>
              <a:rPr lang="zh-CN" altLang="en-US"/>
              <a:t>第三層</a:t>
            </a:r>
          </a:p>
          <a:p>
            <a:pPr lvl="3"/>
            <a:r>
              <a:rPr lang="zh-CN" altLang="en-US"/>
              <a:t>第四層</a:t>
            </a:r>
          </a:p>
          <a:p>
            <a:pPr lvl="4"/>
            <a:r>
              <a:rPr lang="zh-CN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D6B0-DA1D-4786-BDDE-CF7A7F5122E8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8C68-5AE7-4662-916B-8ED206D2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5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按一下以編輯母片文字樣式</a:t>
            </a:r>
          </a:p>
          <a:p>
            <a:pPr lvl="1"/>
            <a:r>
              <a:rPr lang="zh-CN" altLang="en-US"/>
              <a:t>第二層</a:t>
            </a:r>
          </a:p>
          <a:p>
            <a:pPr lvl="2"/>
            <a:r>
              <a:rPr lang="zh-CN" altLang="en-US"/>
              <a:t>第三層</a:t>
            </a:r>
          </a:p>
          <a:p>
            <a:pPr lvl="3"/>
            <a:r>
              <a:rPr lang="zh-CN" altLang="en-US"/>
              <a:t>第四層</a:t>
            </a:r>
          </a:p>
          <a:p>
            <a:pPr lvl="4"/>
            <a:r>
              <a:rPr lang="zh-CN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D6B0-DA1D-4786-BDDE-CF7A7F5122E8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8C68-5AE7-4662-916B-8ED206D2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6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7319512" y="0"/>
            <a:ext cx="4525024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D6B0-DA1D-4786-BDDE-CF7A7F5122E8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8C68-5AE7-4662-916B-8ED206D29EFE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368300" y="228601"/>
            <a:ext cx="1145540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/>
              <a:t>按一下以編輯母片標題樣式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65760" y="1298448"/>
            <a:ext cx="11460480" cy="4937760"/>
          </a:xfrm>
        </p:spPr>
        <p:txBody>
          <a:bodyPr/>
          <a:lstStyle/>
          <a:p>
            <a:pPr lvl="0"/>
            <a:r>
              <a:rPr lang="zh-CN" altLang="en-US"/>
              <a:t>按一下以編輯母片文字樣式</a:t>
            </a:r>
          </a:p>
          <a:p>
            <a:pPr lvl="1"/>
            <a:r>
              <a:rPr lang="zh-CN" altLang="en-US"/>
              <a:t>第二層</a:t>
            </a:r>
          </a:p>
          <a:p>
            <a:pPr lvl="2"/>
            <a:r>
              <a:rPr lang="zh-CN" altLang="en-US"/>
              <a:t>第三層</a:t>
            </a:r>
          </a:p>
          <a:p>
            <a:pPr lvl="3"/>
            <a:r>
              <a:rPr lang="zh-CN" altLang="en-US"/>
              <a:t>第四層</a:t>
            </a:r>
          </a:p>
          <a:p>
            <a:pPr lvl="4"/>
            <a:r>
              <a:rPr lang="zh-CN" altLang="en-US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0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454660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CE6D6B0-DA1D-4786-BDDE-CF7A7F5122E8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8C68-5AE7-4662-916B-8ED206D29EF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4991099" y="1400175"/>
            <a:ext cx="682752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按一下以編輯母片子標題樣式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45720" y="136642"/>
            <a:ext cx="4434865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978401" y="2895600"/>
            <a:ext cx="6839391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CN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05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D6B0-DA1D-4786-BDDE-CF7A7F5122E8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8C68-5AE7-4662-916B-8ED206D29E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68300" y="228601"/>
            <a:ext cx="1145540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368300" y="1298448"/>
            <a:ext cx="566928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按一下以編輯母片文字樣式</a:t>
            </a:r>
          </a:p>
          <a:p>
            <a:pPr lvl="1"/>
            <a:r>
              <a:rPr lang="zh-CN" altLang="en-US"/>
              <a:t>第二層</a:t>
            </a:r>
          </a:p>
          <a:p>
            <a:pPr lvl="2"/>
            <a:r>
              <a:rPr lang="zh-CN" altLang="en-US"/>
              <a:t>第三層</a:t>
            </a:r>
          </a:p>
          <a:p>
            <a:pPr lvl="3"/>
            <a:r>
              <a:rPr lang="zh-CN" altLang="en-US"/>
              <a:t>第四層</a:t>
            </a:r>
          </a:p>
          <a:p>
            <a:pPr lvl="4"/>
            <a:r>
              <a:rPr lang="zh-CN" altLang="en-US"/>
              <a:t>第五層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6154420" y="1298448"/>
            <a:ext cx="566928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按一下以編輯母片文字樣式</a:t>
            </a:r>
          </a:p>
          <a:p>
            <a:pPr lvl="1"/>
            <a:r>
              <a:rPr lang="zh-CN" altLang="en-US"/>
              <a:t>第二層</a:t>
            </a:r>
          </a:p>
          <a:p>
            <a:pPr lvl="2"/>
            <a:r>
              <a:rPr lang="zh-CN" altLang="en-US"/>
              <a:t>第三層</a:t>
            </a:r>
          </a:p>
          <a:p>
            <a:pPr lvl="3"/>
            <a:r>
              <a:rPr lang="zh-CN" altLang="en-US"/>
              <a:t>第四層</a:t>
            </a:r>
          </a:p>
          <a:p>
            <a:pPr lvl="4"/>
            <a:r>
              <a:rPr lang="zh-CN" altLang="en-US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3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D6B0-DA1D-4786-BDDE-CF7A7F5122E8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8C68-5AE7-4662-916B-8ED206D29EF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68300" y="228601"/>
            <a:ext cx="1145540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/>
              <a:t>按一下以編輯母片標題樣式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368300" y="1810512"/>
            <a:ext cx="566928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按一下以編輯母片文字樣式</a:t>
            </a:r>
          </a:p>
          <a:p>
            <a:pPr lvl="1"/>
            <a:r>
              <a:rPr lang="zh-CN" altLang="en-US"/>
              <a:t>第二層</a:t>
            </a:r>
          </a:p>
          <a:p>
            <a:pPr lvl="2"/>
            <a:r>
              <a:rPr lang="zh-CN" altLang="en-US"/>
              <a:t>第三層</a:t>
            </a:r>
          </a:p>
          <a:p>
            <a:pPr lvl="3"/>
            <a:r>
              <a:rPr lang="zh-CN" altLang="en-US"/>
              <a:t>第四層</a:t>
            </a:r>
          </a:p>
          <a:p>
            <a:pPr lvl="4"/>
            <a:r>
              <a:rPr lang="zh-CN" altLang="en-US"/>
              <a:t>第五層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6154420" y="1810512"/>
            <a:ext cx="566928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按一下以編輯母片文字樣式</a:t>
            </a:r>
          </a:p>
          <a:p>
            <a:pPr lvl="1"/>
            <a:r>
              <a:rPr lang="zh-CN" altLang="en-US"/>
              <a:t>第二層</a:t>
            </a:r>
          </a:p>
          <a:p>
            <a:pPr lvl="2"/>
            <a:r>
              <a:rPr lang="zh-CN" altLang="en-US"/>
              <a:t>第三層</a:t>
            </a:r>
          </a:p>
          <a:p>
            <a:pPr lvl="3"/>
            <a:r>
              <a:rPr lang="zh-CN" altLang="en-US"/>
              <a:t>第四層</a:t>
            </a:r>
          </a:p>
          <a:p>
            <a:pPr lvl="4"/>
            <a:r>
              <a:rPr lang="zh-CN" altLang="en-US"/>
              <a:t>第五層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0" y="1298449"/>
            <a:ext cx="566420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按一下以編輯母片文字樣式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6154420" y="1298449"/>
            <a:ext cx="566420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5293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E6D6B0-DA1D-4786-BDDE-CF7A7F5122E8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8C68-5AE7-4662-916B-8ED206D29EF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68300" y="228601"/>
            <a:ext cx="1145540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0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D6B0-DA1D-4786-BDDE-CF7A7F5122E8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8C68-5AE7-4662-916B-8ED206D2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1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454660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CE6D6B0-DA1D-4786-BDDE-CF7A7F5122E8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8C68-5AE7-4662-916B-8ED206D29E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68300" y="228601"/>
            <a:ext cx="377952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5034580" y="533400"/>
            <a:ext cx="6751021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按一下以編輯母片文字樣式</a:t>
            </a:r>
          </a:p>
          <a:p>
            <a:pPr lvl="1"/>
            <a:r>
              <a:rPr lang="zh-CN" altLang="en-US"/>
              <a:t>第二層</a:t>
            </a:r>
          </a:p>
          <a:p>
            <a:pPr lvl="2"/>
            <a:r>
              <a:rPr lang="zh-CN" altLang="en-US"/>
              <a:t>第三層</a:t>
            </a:r>
          </a:p>
          <a:p>
            <a:pPr lvl="3"/>
            <a:r>
              <a:rPr lang="zh-CN" altLang="en-US"/>
              <a:t>第四層</a:t>
            </a:r>
          </a:p>
          <a:p>
            <a:pPr lvl="4"/>
            <a:r>
              <a:rPr lang="zh-CN" altLang="en-US"/>
              <a:t>第五層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299" y="1539240"/>
            <a:ext cx="377952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6116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454660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46600" y="0"/>
            <a:ext cx="764540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CE6D6B0-DA1D-4786-BDDE-CF7A7F5122E8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8C68-5AE7-4662-916B-8ED206D29EF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368299" y="228600"/>
            <a:ext cx="377952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按一下以編輯母片標題樣式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65760" y="1536192"/>
            <a:ext cx="377952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2689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228601"/>
            <a:ext cx="1145540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1295401"/>
            <a:ext cx="1145540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按一下以編輯母片文字樣式</a:t>
            </a:r>
          </a:p>
          <a:p>
            <a:pPr lvl="1"/>
            <a:r>
              <a:rPr lang="zh-CN" altLang="en-US"/>
              <a:t>第二層</a:t>
            </a:r>
          </a:p>
          <a:p>
            <a:pPr lvl="2"/>
            <a:r>
              <a:rPr lang="zh-CN" altLang="en-US"/>
              <a:t>第三層</a:t>
            </a:r>
          </a:p>
          <a:p>
            <a:pPr lvl="3"/>
            <a:r>
              <a:rPr lang="zh-CN" altLang="en-US"/>
              <a:t>第四層</a:t>
            </a:r>
          </a:p>
          <a:p>
            <a:pPr lvl="4"/>
            <a:r>
              <a:rPr lang="zh-CN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00" y="6429375"/>
            <a:ext cx="28448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8CE6D6B0-DA1D-4786-BDDE-CF7A7F5122E8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1099" y="6429375"/>
            <a:ext cx="5448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5300" y="6429375"/>
            <a:ext cx="116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B01D8C68-5AE7-4662-916B-8ED206D2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1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1692" y="3419231"/>
            <a:ext cx="5799544" cy="3076352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Miaozhi Yu</a:t>
            </a:r>
          </a:p>
          <a:p>
            <a:r>
              <a:rPr lang="en-US" sz="3200" dirty="0"/>
              <a:t>07/18/2016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662" y="493781"/>
            <a:ext cx="6827520" cy="2304288"/>
          </a:xfrm>
        </p:spPr>
        <p:txBody>
          <a:bodyPr>
            <a:normAutofit/>
          </a:bodyPr>
          <a:lstStyle/>
          <a:p>
            <a:r>
              <a:rPr lang="en-US" altLang="zh-TW" sz="4400" b="1" cap="none" dirty="0"/>
              <a:t>Analysis Of Forest Fire Predictors In </a:t>
            </a:r>
            <a:r>
              <a:rPr lang="en-US" altLang="zh-TW" sz="4400" b="1" cap="none" dirty="0" err="1"/>
              <a:t>Montesinho</a:t>
            </a:r>
            <a:r>
              <a:rPr lang="en-US" altLang="zh-TW" sz="4400" b="1" cap="none" dirty="0"/>
              <a:t> Natural Park</a:t>
            </a:r>
            <a:endParaRPr lang="zh-TW" altLang="en-US" sz="4400" b="1" cap="none" dirty="0"/>
          </a:p>
        </p:txBody>
      </p:sp>
    </p:spTree>
    <p:extLst>
      <p:ext uri="{BB962C8B-B14F-4D97-AF65-F5344CB8AC3E}">
        <p14:creationId xmlns:p14="http://schemas.microsoft.com/office/powerpoint/2010/main" val="511432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6" y="1397186"/>
            <a:ext cx="4745534" cy="49371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887" y="1344419"/>
            <a:ext cx="4846972" cy="504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2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variables are significant?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fit  = </a:t>
            </a:r>
            <a:r>
              <a:rPr lang="en-US" dirty="0" err="1"/>
              <a:t>glm</a:t>
            </a:r>
            <a:r>
              <a:rPr lang="en-US" dirty="0"/>
              <a:t>(log(area+1)~</a:t>
            </a:r>
            <a:r>
              <a:rPr lang="en-US" dirty="0" err="1"/>
              <a:t>FFMC+DMC+DC+ISI+temp+RH+wind+rain,data</a:t>
            </a:r>
            <a:r>
              <a:rPr lang="en-US" dirty="0"/>
              <a:t>=</a:t>
            </a:r>
            <a:r>
              <a:rPr lang="en-US" dirty="0" err="1"/>
              <a:t>mydata_new,family</a:t>
            </a:r>
            <a:r>
              <a:rPr lang="en-US" dirty="0"/>
              <a:t>=Gamma())</a:t>
            </a:r>
          </a:p>
          <a:p>
            <a:r>
              <a:rPr lang="en-US" dirty="0"/>
              <a:t>&gt; summary(fit)</a:t>
            </a:r>
          </a:p>
          <a:p>
            <a:endParaRPr lang="en-US" dirty="0"/>
          </a:p>
          <a:p>
            <a:r>
              <a:rPr lang="en-US" dirty="0"/>
              <a:t>Call:</a:t>
            </a:r>
          </a:p>
          <a:p>
            <a:r>
              <a:rPr lang="en-US" dirty="0" err="1"/>
              <a:t>glm</a:t>
            </a:r>
            <a:r>
              <a:rPr lang="en-US" dirty="0"/>
              <a:t>(formula = log(area + 1) ~ FFMC + DMC + DC + ISI + temp + </a:t>
            </a:r>
          </a:p>
          <a:p>
            <a:r>
              <a:rPr lang="en-US" dirty="0"/>
              <a:t>    RH + wind + rain, family = Gamma(), data = </a:t>
            </a:r>
            <a:r>
              <a:rPr lang="en-US" dirty="0" err="1"/>
              <a:t>mydata_new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Deviance Residuals: </a:t>
            </a:r>
          </a:p>
          <a:p>
            <a:r>
              <a:rPr lang="en-US" dirty="0"/>
              <a:t>     Min        1Q    Median        3Q       Max  </a:t>
            </a:r>
          </a:p>
          <a:p>
            <a:r>
              <a:rPr lang="en-US" dirty="0"/>
              <a:t>-2.11417  -0.52704  -0.08414   0.28686   1.39097  </a:t>
            </a:r>
          </a:p>
          <a:p>
            <a:endParaRPr lang="en-US" dirty="0"/>
          </a:p>
          <a:p>
            <a:r>
              <a:rPr lang="en-US" dirty="0"/>
              <a:t>Coefficients:</a:t>
            </a:r>
          </a:p>
          <a:p>
            <a:r>
              <a:rPr lang="en-US" dirty="0"/>
              <a:t>              Estimate Std. Error t value </a:t>
            </a:r>
            <a:r>
              <a:rPr lang="en-US" dirty="0" err="1"/>
              <a:t>Pr</a:t>
            </a:r>
            <a:r>
              <a:rPr lang="en-US" dirty="0"/>
              <a:t>(&gt;|t|)</a:t>
            </a:r>
          </a:p>
          <a:p>
            <a:r>
              <a:rPr lang="en-US" dirty="0"/>
              <a:t>(Intercept)  5.405e-01  6.776e-01   0.798    0.426</a:t>
            </a:r>
          </a:p>
          <a:p>
            <a:r>
              <a:rPr lang="en-US" dirty="0"/>
              <a:t>FFMC        -2.129e-03  7.666e-03  -0.278    0.781</a:t>
            </a:r>
          </a:p>
          <a:p>
            <a:r>
              <a:rPr lang="en-US" dirty="0">
                <a:solidFill>
                  <a:srgbClr val="FF0000"/>
                </a:solidFill>
              </a:rPr>
              <a:t>DMC         -6.427e-04  3.960e-04  -1.623    0.106</a:t>
            </a:r>
          </a:p>
          <a:p>
            <a:r>
              <a:rPr lang="en-US" dirty="0"/>
              <a:t>DC           8.486e-05  1.036e-04   0.819    0.413</a:t>
            </a:r>
          </a:p>
          <a:p>
            <a:r>
              <a:rPr lang="en-US" dirty="0">
                <a:solidFill>
                  <a:srgbClr val="FF0000"/>
                </a:solidFill>
              </a:rPr>
              <a:t>ISI          1.043e-02  6.706e-03   1.556    0.121</a:t>
            </a:r>
          </a:p>
          <a:p>
            <a:r>
              <a:rPr lang="en-US" dirty="0"/>
              <a:t>temp         7.194e-04  4.458e-03   0.161    0.872</a:t>
            </a:r>
          </a:p>
          <a:p>
            <a:r>
              <a:rPr lang="en-US" dirty="0">
                <a:solidFill>
                  <a:srgbClr val="FF0000"/>
                </a:solidFill>
              </a:rPr>
              <a:t>RH           1.994e-03  1.420e-03   1.405    0.161</a:t>
            </a:r>
          </a:p>
          <a:p>
            <a:r>
              <a:rPr lang="en-US" dirty="0"/>
              <a:t>wind        -1.043e-02  1.004e-02  -1.039    0.300</a:t>
            </a:r>
          </a:p>
          <a:p>
            <a:r>
              <a:rPr lang="en-US" dirty="0"/>
              <a:t>rain        -1.099e-02  4.172e-02  -0.263    0.792</a:t>
            </a:r>
          </a:p>
        </p:txBody>
      </p:sp>
    </p:spTree>
    <p:extLst>
      <p:ext uri="{BB962C8B-B14F-4D97-AF65-F5344CB8AC3E}">
        <p14:creationId xmlns:p14="http://schemas.microsoft.com/office/powerpoint/2010/main" val="602819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112" y="2479811"/>
            <a:ext cx="3851408" cy="40069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187" y="1841271"/>
            <a:ext cx="4979043" cy="51800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3" y="1821176"/>
            <a:ext cx="4998359" cy="520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10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86" y="1616822"/>
            <a:ext cx="4745534" cy="49371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4556"/>
            <a:ext cx="4757324" cy="494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40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86" y="1603375"/>
            <a:ext cx="4745534" cy="49371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328" y="1489086"/>
            <a:ext cx="5039713" cy="524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21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we suggest tourists and fire department?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Summer and Fall are the seasons when there are most tourists, thus we suggest tourists to be more careful when using fire (camping, BBQ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The fire department should look closer at measurement of RH, ISI, DMC variables and prepare accordingly.</a:t>
            </a:r>
          </a:p>
        </p:txBody>
      </p:sp>
    </p:spTree>
    <p:extLst>
      <p:ext uri="{BB962C8B-B14F-4D97-AF65-F5344CB8AC3E}">
        <p14:creationId xmlns:p14="http://schemas.microsoft.com/office/powerpoint/2010/main" val="1190538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 is the variables related to each other?</a:t>
            </a:r>
          </a:p>
          <a:p>
            <a:endParaRPr lang="en-US" dirty="0"/>
          </a:p>
          <a:p>
            <a:r>
              <a:rPr lang="en-US" dirty="0"/>
              <a:t>Can we give a more precise prediction of the area based on the variables we have now?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0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Montesinho</a:t>
            </a:r>
            <a:r>
              <a:rPr lang="en-US" dirty="0"/>
              <a:t> is a natural park in Portugal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765" y="1430711"/>
            <a:ext cx="6406652" cy="4804989"/>
          </a:xfrm>
        </p:spPr>
      </p:pic>
    </p:spTree>
    <p:extLst>
      <p:ext uri="{BB962C8B-B14F-4D97-AF65-F5344CB8AC3E}">
        <p14:creationId xmlns:p14="http://schemas.microsoft.com/office/powerpoint/2010/main" val="300278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17" y="365125"/>
            <a:ext cx="1131803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</a:t>
            </a:r>
            <a:r>
              <a:rPr lang="en-US" b="1" dirty="0" err="1"/>
              <a:t>Montesinho</a:t>
            </a:r>
            <a:r>
              <a:rPr lang="en-US" b="1" dirty="0"/>
              <a:t> Natural Park Forest Fire Data</a:t>
            </a:r>
            <a:r>
              <a:rPr lang="en-US" dirty="0"/>
              <a:t>		</a:t>
            </a:r>
            <a:r>
              <a:rPr lang="en-US" sz="4000" dirty="0"/>
              <a:t>		</a:t>
            </a:r>
            <a:r>
              <a:rPr lang="en-US" dirty="0"/>
              <a:t>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</a:t>
            </a:r>
            <a:r>
              <a:rPr lang="en-US" sz="4400" dirty="0"/>
              <a:t>	</a:t>
            </a:r>
            <a:r>
              <a:rPr lang="en-US" sz="4400" b="1" dirty="0"/>
              <a:t>Forest Fire Data	</a:t>
            </a:r>
            <a:r>
              <a:rPr lang="en-US" dirty="0"/>
              <a:t>								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65760" y="1680308"/>
            <a:ext cx="11460480" cy="4555900"/>
          </a:xfrm>
        </p:spPr>
        <p:txBody>
          <a:bodyPr/>
          <a:lstStyle/>
          <a:p>
            <a:r>
              <a:rPr lang="en-US" sz="2800" dirty="0"/>
              <a:t>Concerns burned area of the forests in </a:t>
            </a:r>
            <a:r>
              <a:rPr lang="en-US" sz="2800" dirty="0" err="1"/>
              <a:t>Montesinho</a:t>
            </a:r>
            <a:r>
              <a:rPr lang="en-US" sz="2800" dirty="0"/>
              <a:t> Natural park due to forest fire</a:t>
            </a:r>
          </a:p>
          <a:p>
            <a:r>
              <a:rPr lang="en-US" sz="2800" dirty="0"/>
              <a:t>Collected from January 2000 to December 2003 </a:t>
            </a:r>
          </a:p>
          <a:p>
            <a:r>
              <a:rPr lang="en-US" sz="2800" dirty="0"/>
              <a:t>517 instances</a:t>
            </a:r>
          </a:p>
          <a:p>
            <a:r>
              <a:rPr lang="en-US" sz="2800" dirty="0"/>
              <a:t>13 variables (1 dependent variable, 4 discrete attributes and 8 continuous attributes)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4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025"/>
            <a:ext cx="10515600" cy="96818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Basic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968188"/>
            <a:ext cx="8811846" cy="5593977"/>
          </a:xfrm>
        </p:spPr>
        <p:txBody>
          <a:bodyPr>
            <a:normAutofit/>
          </a:bodyPr>
          <a:lstStyle/>
          <a:p>
            <a:r>
              <a:rPr lang="en-US" sz="3200" dirty="0"/>
              <a:t>Response: </a:t>
            </a:r>
            <a:r>
              <a:rPr lang="en-US" sz="3200" dirty="0">
                <a:solidFill>
                  <a:srgbClr val="FF0000"/>
                </a:solidFill>
              </a:rPr>
              <a:t>area</a:t>
            </a:r>
            <a:r>
              <a:rPr lang="en-US" sz="3200" dirty="0"/>
              <a:t>: </a:t>
            </a:r>
            <a:r>
              <a:rPr lang="en-US" sz="2800" dirty="0"/>
              <a:t>Burned area of a forest fire (ha)</a:t>
            </a:r>
          </a:p>
          <a:p>
            <a:r>
              <a:rPr lang="en-US" sz="3200" dirty="0"/>
              <a:t>Predictors: 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: x-axis coordinate of the </a:t>
            </a:r>
            <a:r>
              <a:rPr lang="en-US" sz="2800" dirty="0" err="1"/>
              <a:t>Montesinho</a:t>
            </a:r>
            <a:r>
              <a:rPr lang="en-US" sz="2800" dirty="0"/>
              <a:t> park map: 1 to 9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Y</a:t>
            </a:r>
            <a:r>
              <a:rPr lang="en-US" sz="2800" dirty="0"/>
              <a:t>: u-axis coordinate of </a:t>
            </a:r>
            <a:r>
              <a:rPr lang="en-US" sz="2800" dirty="0" err="1"/>
              <a:t>yhe</a:t>
            </a:r>
            <a:r>
              <a:rPr lang="en-US" sz="2800" dirty="0"/>
              <a:t> </a:t>
            </a:r>
            <a:r>
              <a:rPr lang="en-US" sz="2800" dirty="0" err="1"/>
              <a:t>Montesinho</a:t>
            </a:r>
            <a:r>
              <a:rPr lang="en-US" sz="2800" dirty="0"/>
              <a:t> park map:  2 to 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832" y="3062635"/>
            <a:ext cx="6229474" cy="363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3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6989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Basic Description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27530" y="1103470"/>
            <a:ext cx="11325411" cy="5530412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Predictors</a:t>
            </a:r>
            <a:r>
              <a:rPr lang="en-US" sz="2800" dirty="0"/>
              <a:t>: </a:t>
            </a:r>
          </a:p>
          <a:p>
            <a:pPr lvl="1"/>
            <a:r>
              <a:rPr lang="en-US" sz="3000" dirty="0">
                <a:solidFill>
                  <a:srgbClr val="FF0000"/>
                </a:solidFill>
              </a:rPr>
              <a:t>FFMC</a:t>
            </a:r>
            <a:r>
              <a:rPr lang="en-US" sz="3000" dirty="0"/>
              <a:t>: A numerical rating of the moisture content of litter and other cured fine fuels: 18.7 to 96.2</a:t>
            </a:r>
          </a:p>
          <a:p>
            <a:pPr lvl="1"/>
            <a:r>
              <a:rPr lang="en-US" sz="3000" dirty="0">
                <a:solidFill>
                  <a:srgbClr val="FF0000"/>
                </a:solidFill>
              </a:rPr>
              <a:t>DMC</a:t>
            </a:r>
            <a:r>
              <a:rPr lang="en-US" sz="3000" dirty="0"/>
              <a:t>: A numerical rating of the average moisture content of loosely compacted organic layers and medium-size woody material: 1.1 to 291.3</a:t>
            </a:r>
          </a:p>
          <a:p>
            <a:pPr lvl="1"/>
            <a:r>
              <a:rPr lang="en-US" sz="3000" dirty="0">
                <a:solidFill>
                  <a:srgbClr val="FF0000"/>
                </a:solidFill>
              </a:rPr>
              <a:t>DC</a:t>
            </a:r>
            <a:r>
              <a:rPr lang="en-US" sz="3000" dirty="0"/>
              <a:t>: A numerical rating of the average moisture content of deep, compact, organic layers: 7.9 to 860.6</a:t>
            </a:r>
          </a:p>
          <a:p>
            <a:pPr lvl="1"/>
            <a:r>
              <a:rPr lang="en-US" sz="3000" dirty="0">
                <a:solidFill>
                  <a:srgbClr val="FF0000"/>
                </a:solidFill>
              </a:rPr>
              <a:t>ISI</a:t>
            </a:r>
            <a:r>
              <a:rPr lang="en-US" sz="3000" dirty="0"/>
              <a:t>: A numerical rating of the expected rate of fire spread: 0.0 to 56.10</a:t>
            </a:r>
          </a:p>
          <a:p>
            <a:pPr lvl="1"/>
            <a:r>
              <a:rPr lang="en-US" sz="3000" dirty="0">
                <a:solidFill>
                  <a:srgbClr val="FF0000"/>
                </a:solidFill>
              </a:rPr>
              <a:t>Month</a:t>
            </a:r>
            <a:r>
              <a:rPr lang="en-US" sz="3000" dirty="0"/>
              <a:t>: month of the year: 1 to 12</a:t>
            </a:r>
          </a:p>
          <a:p>
            <a:pPr lvl="1"/>
            <a:r>
              <a:rPr lang="en-US" sz="3000" dirty="0">
                <a:solidFill>
                  <a:srgbClr val="FF0000"/>
                </a:solidFill>
              </a:rPr>
              <a:t>Day</a:t>
            </a:r>
            <a:r>
              <a:rPr lang="en-US" sz="3000" dirty="0"/>
              <a:t>: day of the week: 1 to 7</a:t>
            </a:r>
          </a:p>
          <a:p>
            <a:pPr lvl="1"/>
            <a:r>
              <a:rPr lang="en-US" sz="3000" dirty="0">
                <a:solidFill>
                  <a:srgbClr val="FF0000"/>
                </a:solidFill>
              </a:rPr>
              <a:t>Temp</a:t>
            </a:r>
            <a:r>
              <a:rPr lang="en-US" sz="3000" dirty="0"/>
              <a:t>: temperature in Celsius degrees: 2.2 to 33.30</a:t>
            </a:r>
          </a:p>
          <a:p>
            <a:pPr lvl="1"/>
            <a:r>
              <a:rPr lang="en-US" sz="3000" dirty="0">
                <a:solidFill>
                  <a:srgbClr val="FF0000"/>
                </a:solidFill>
              </a:rPr>
              <a:t>RH</a:t>
            </a:r>
            <a:r>
              <a:rPr lang="en-US" sz="3000" dirty="0"/>
              <a:t>: relative humidity in %: 15.0 to 100</a:t>
            </a:r>
          </a:p>
          <a:p>
            <a:pPr lvl="1"/>
            <a:r>
              <a:rPr lang="en-US" sz="3000" dirty="0">
                <a:solidFill>
                  <a:srgbClr val="FF0000"/>
                </a:solidFill>
              </a:rPr>
              <a:t>Wind</a:t>
            </a:r>
            <a:r>
              <a:rPr lang="en-US" sz="3000" dirty="0"/>
              <a:t>: wind speed in km/h: 0.40 to 9.40</a:t>
            </a:r>
          </a:p>
          <a:p>
            <a:pPr lvl="1"/>
            <a:r>
              <a:rPr lang="en-US" sz="3000" dirty="0">
                <a:solidFill>
                  <a:srgbClr val="FF0000"/>
                </a:solidFill>
              </a:rPr>
              <a:t>Rain</a:t>
            </a:r>
            <a:r>
              <a:rPr lang="en-US" sz="3000" dirty="0"/>
              <a:t>: outside rain in mm/m2: 0.0 to 6.4</a:t>
            </a:r>
          </a:p>
        </p:txBody>
      </p:sp>
    </p:spTree>
    <p:extLst>
      <p:ext uri="{BB962C8B-B14F-4D97-AF65-F5344CB8AC3E}">
        <p14:creationId xmlns:p14="http://schemas.microsoft.com/office/powerpoint/2010/main" val="290208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 is the forest fire distributed in the park?</a:t>
            </a:r>
          </a:p>
          <a:p>
            <a:endParaRPr lang="en-US" dirty="0"/>
          </a:p>
          <a:p>
            <a:r>
              <a:rPr lang="en-US" dirty="0"/>
              <a:t>What are the significant variables to predict forest fire?</a:t>
            </a:r>
          </a:p>
          <a:p>
            <a:endParaRPr lang="en-US" dirty="0"/>
          </a:p>
          <a:p>
            <a:r>
              <a:rPr lang="en-US" dirty="0"/>
              <a:t>How are these variables related to the area of forest fire?</a:t>
            </a:r>
          </a:p>
          <a:p>
            <a:endParaRPr lang="en-US" dirty="0"/>
          </a:p>
          <a:p>
            <a:r>
              <a:rPr lang="en-US" dirty="0"/>
              <a:t>What can we suggest tourists and fire department?</a:t>
            </a:r>
          </a:p>
          <a:p>
            <a:endParaRPr lang="en-US" dirty="0"/>
          </a:p>
          <a:p>
            <a:r>
              <a:rPr lang="en-US" dirty="0"/>
              <a:t>Future questions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fire work distributed in the park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857" y="1295402"/>
            <a:ext cx="8038285" cy="4937125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00338" y="1368946"/>
            <a:ext cx="8483973" cy="562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7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large can the forest fire 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summary(</a:t>
            </a:r>
            <a:r>
              <a:rPr lang="en-US" dirty="0" err="1"/>
              <a:t>mydata_new$area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Min. 1st Qu.  Median    Mean 3rd Qu.    Max. </a:t>
            </a:r>
          </a:p>
          <a:p>
            <a:pPr marL="0" indent="0">
              <a:buNone/>
            </a:pPr>
            <a:r>
              <a:rPr lang="en-US" dirty="0"/>
              <a:t>0.09    2.14    6.37   24.60   15.42 1091.00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Categorize area by the above information:</a:t>
            </a:r>
          </a:p>
          <a:p>
            <a:pPr marL="0" indent="0">
              <a:buNone/>
            </a:pPr>
            <a:r>
              <a:rPr lang="en-US" dirty="0"/>
              <a:t>(0,2.14)  size of area = ‘small’</a:t>
            </a:r>
          </a:p>
          <a:p>
            <a:pPr marL="0" indent="0">
              <a:buNone/>
            </a:pPr>
            <a:r>
              <a:rPr lang="en-US" dirty="0"/>
              <a:t>(2.14,15.42)  size of area = ‘median’</a:t>
            </a:r>
          </a:p>
          <a:p>
            <a:pPr marL="0" indent="0">
              <a:buNone/>
            </a:pPr>
            <a:r>
              <a:rPr lang="en-US" dirty="0"/>
              <a:t>(15.42,1091.00) size of area = ‘large’</a:t>
            </a:r>
          </a:p>
        </p:txBody>
      </p:sp>
    </p:spTree>
    <p:extLst>
      <p:ext uri="{BB962C8B-B14F-4D97-AF65-F5344CB8AC3E}">
        <p14:creationId xmlns:p14="http://schemas.microsoft.com/office/powerpoint/2010/main" val="738144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032" y="1365810"/>
            <a:ext cx="4745534" cy="4937125"/>
          </a:xfrm>
        </p:spPr>
      </p:pic>
    </p:spTree>
    <p:extLst>
      <p:ext uri="{BB962C8B-B14F-4D97-AF65-F5344CB8AC3E}">
        <p14:creationId xmlns:p14="http://schemas.microsoft.com/office/powerpoint/2010/main" val="4111411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優勢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585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新細明體</vt:lpstr>
      <vt:lpstr>宋体</vt:lpstr>
      <vt:lpstr>Tunga</vt:lpstr>
      <vt:lpstr>Arial</vt:lpstr>
      <vt:lpstr>Calibri</vt:lpstr>
      <vt:lpstr>Tahoma</vt:lpstr>
      <vt:lpstr>Soho</vt:lpstr>
      <vt:lpstr>Analysis Of Forest Fire Predictors In Montesinho Natural Park</vt:lpstr>
      <vt:lpstr>Montesinho is a natural park in Portugal</vt:lpstr>
      <vt:lpstr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Montesinho Natural Park Forest Fire Data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Forest Fire Data              </vt:lpstr>
      <vt:lpstr>Basic Description</vt:lpstr>
      <vt:lpstr>Basic Description (Continued)</vt:lpstr>
      <vt:lpstr>Questions</vt:lpstr>
      <vt:lpstr>How the fire work distributed in the park</vt:lpstr>
      <vt:lpstr>How large can the forest fire be?</vt:lpstr>
      <vt:lpstr>PowerPoint Presentation</vt:lpstr>
      <vt:lpstr>PowerPoint Presentation</vt:lpstr>
      <vt:lpstr>Which variables are significant?</vt:lpstr>
      <vt:lpstr>RH</vt:lpstr>
      <vt:lpstr>ISI</vt:lpstr>
      <vt:lpstr>DMC</vt:lpstr>
      <vt:lpstr>What can we suggest tourists and fire department? </vt:lpstr>
      <vt:lpstr>Future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Forest Fire Predictors In Montesinho Natural Park</dc:title>
  <dc:creator>Miaozhi Yu</dc:creator>
  <cp:lastModifiedBy>Miaozhi Yu</cp:lastModifiedBy>
  <cp:revision>12</cp:revision>
  <dcterms:created xsi:type="dcterms:W3CDTF">2016-07-18T19:26:54Z</dcterms:created>
  <dcterms:modified xsi:type="dcterms:W3CDTF">2016-07-20T13:38:27Z</dcterms:modified>
</cp:coreProperties>
</file>