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69" r:id="rId3"/>
    <p:sldId id="291" r:id="rId4"/>
    <p:sldId id="275" r:id="rId5"/>
    <p:sldId id="273" r:id="rId6"/>
    <p:sldId id="274" r:id="rId7"/>
    <p:sldId id="276" r:id="rId8"/>
    <p:sldId id="279" r:id="rId9"/>
    <p:sldId id="277" r:id="rId10"/>
    <p:sldId id="278" r:id="rId11"/>
    <p:sldId id="270" r:id="rId12"/>
    <p:sldId id="261" r:id="rId13"/>
    <p:sldId id="280" r:id="rId14"/>
    <p:sldId id="281" r:id="rId15"/>
    <p:sldId id="263" r:id="rId16"/>
    <p:sldId id="264" r:id="rId17"/>
    <p:sldId id="271" r:id="rId18"/>
    <p:sldId id="282" r:id="rId19"/>
    <p:sldId id="283" r:id="rId20"/>
    <p:sldId id="289" r:id="rId21"/>
    <p:sldId id="265" r:id="rId22"/>
    <p:sldId id="266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C1A40-C9F9-42AE-840E-757170D0A6F0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7F5BE-84D5-4F6E-9C9D-985537468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8059-66C2-474B-A7CA-E5873591B65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BE05-2236-4D95-BFD1-F4CE5F91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6" y="2147974"/>
            <a:ext cx="9144000" cy="2387600"/>
          </a:xfrm>
        </p:spPr>
        <p:txBody>
          <a:bodyPr/>
          <a:lstStyle/>
          <a:p>
            <a:r>
              <a:rPr lang="en-US" dirty="0"/>
              <a:t>Biomarker Measurement  in a Phase I Clinical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41" y="32442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Q2: The change in which markers is related to the adverse event?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fd1e38d8-6be8-4f57-97f6-63de7dc54224/pages/0_0?a=84&amp;x=154&amp;y=61&amp;w=572&amp;h=408&amp;store=1&amp;accept=image%2F*&amp;auth=LCA%203e077b9abbda197df11d716e990b111a50001d01-ts%3D14685865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05" y="1584154"/>
            <a:ext cx="6615928" cy="47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97" y="716692"/>
            <a:ext cx="40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" y="0"/>
            <a:ext cx="6321657" cy="67702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24584" y="2796917"/>
            <a:ext cx="4020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difference of fold change in M3,M4 appear 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 related to the adverse event.</a:t>
            </a:r>
          </a:p>
        </p:txBody>
      </p:sp>
    </p:spTree>
    <p:extLst>
      <p:ext uri="{BB962C8B-B14F-4D97-AF65-F5344CB8AC3E}">
        <p14:creationId xmlns:p14="http://schemas.microsoft.com/office/powerpoint/2010/main" val="7795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2836476"/>
            <a:ext cx="10515600" cy="1325563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Q3: Can come up with an algorithm to predict adverse event based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 biomarker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collected at least a week prior to the actual event?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10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" y="0"/>
            <a:ext cx="6321657" cy="6770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5070" y="2038864"/>
            <a:ext cx="4436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seem to be large difference between group with AE and group without AE at Week =5,6 for M3, and Week =3 for M4.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5070" y="3683277"/>
            <a:ext cx="48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time: 4 ,4 ,4 ,4, 6,7,7,7,7,7,7,7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5070" y="4771766"/>
            <a:ext cx="404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fold change of M3</a:t>
            </a:r>
            <a:r>
              <a:rPr lang="en-US" dirty="0"/>
              <a:t> </a:t>
            </a:r>
            <a:r>
              <a:rPr lang="en-US" dirty="0" smtClean="0"/>
              <a:t>and M4 one week before the event seem to be a good indicator of AE.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85" y="1742304"/>
            <a:ext cx="3623717" cy="3880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29" y="1828801"/>
            <a:ext cx="3623718" cy="38808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9907" y="1000897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M3 fold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743702" y="3682746"/>
            <a:ext cx="202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3702" y="3235098"/>
            <a:ext cx="20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7" y="1755655"/>
            <a:ext cx="3783062" cy="3688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14" y="1755655"/>
            <a:ext cx="3443817" cy="3688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4904" y="929645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M4 fold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43702" y="3682746"/>
            <a:ext cx="202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43702" y="3235098"/>
            <a:ext cx="20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557" y="864973"/>
            <a:ext cx="40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documents.lucidchart.com/documents/7a83d0c0-a650-49f4-b769-cfce75739fed/pages/eNbqbEM6f5NI?a=513&amp;x=52&amp;y=203&amp;w=616&amp;h=370&amp;store=1&amp;accept=image%2F*&amp;auth=LCA%20e9129b4ccefda1db90ea365de50221b6f98193d6-ts%3D1468586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70" y="1778992"/>
            <a:ext cx="5873485" cy="38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557" y="2648197"/>
            <a:ext cx="591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SUBJECT(1- 12), Label = 1</a:t>
            </a:r>
          </a:p>
          <a:p>
            <a:r>
              <a:rPr lang="en-US" dirty="0"/>
              <a:t> </a:t>
            </a:r>
            <a:r>
              <a:rPr lang="en-US" dirty="0" smtClean="0"/>
              <a:t>    EVENT TIME = c(4 </a:t>
            </a:r>
            <a:r>
              <a:rPr lang="en-US" dirty="0"/>
              <a:t>,4 ,4 ,4, </a:t>
            </a:r>
            <a:r>
              <a:rPr lang="en-US" dirty="0" smtClean="0"/>
              <a:t>6,7,7,7,7,7,7,7)</a:t>
            </a:r>
          </a:p>
          <a:p>
            <a:endParaRPr lang="en-US" dirty="0" smtClean="0"/>
          </a:p>
          <a:p>
            <a:r>
              <a:rPr lang="en-US" dirty="0" smtClean="0"/>
              <a:t>SUBJECT(13-39), Label =0</a:t>
            </a:r>
          </a:p>
          <a:p>
            <a:r>
              <a:rPr lang="en-US" dirty="0" smtClean="0"/>
              <a:t>     EVENT TIME </a:t>
            </a:r>
            <a:r>
              <a:rPr lang="en-US" dirty="0"/>
              <a:t>= sample(c(4,6,7),1,prob=c(4/12,1/12,7/12))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395" y="5082639"/>
            <a:ext cx="396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 Set: SUBJECT(1-24)</a:t>
            </a:r>
          </a:p>
          <a:p>
            <a:r>
              <a:rPr lang="en-US" dirty="0" smtClean="0"/>
              <a:t>      Test Data Set : SUBJECT(25-39)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of Predictive Models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With log transformation</a:t>
            </a:r>
          </a:p>
          <a:p>
            <a:pPr lvl="1"/>
            <a:r>
              <a:rPr lang="en-US" dirty="0" smtClean="0"/>
              <a:t>With square root transformation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7106" y="1754112"/>
            <a:ext cx="8027719" cy="414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LABEL~ M3.LW.FOLD.LOG + M4.LW.FOLD.LOG,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Estimate Std. Error z value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(&gt;|z|)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(Intercept)        -1.2520     1.1209  -1.117    0.264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M3.LW.FOLD.LOG      1.2289     0.8534   1.440    0.150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M4.LW.FOLD.LOG      0.3637     0.9025   0.403    0.687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(Dispersion parameter for binomial family taken to be 1)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Null deviance: 33.271  on 23  degrees of freedom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deviance: 30.680  on 21  degrees of freedom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AIC: 36.68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8670" y="676894"/>
            <a:ext cx="1028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ogistic regression modeling with log transformation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075c4c8e-2fd1-4b59-aa73-4ef69b204d8d/pages/0_0?a=1033&amp;x=173&amp;y=38&amp;w=1034&amp;h=484&amp;store=1&amp;accept=image%2F*&amp;auth=LCA%20b14b9ddec127d1b378e0f01232c09cd3b7a64a72-ts%3D1468583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645769"/>
            <a:ext cx="11565924" cy="566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692" y="185351"/>
            <a:ext cx="40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5140" y="662110"/>
            <a:ext cx="1153091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ogistic regression modeling with square root transformation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9678" y="2444028"/>
            <a:ext cx="9761838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Estimate Std. Error z value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(&gt;|z|) 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(Intercept)              -4.9765     2.9292  -1.699   0.0893 .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df_model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[1:24, 2])   2.6065     1.3292   1.961   0.0499 *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df_model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[1:24, 3])   0.8259     1.3875   0.595   0.5517 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Signif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(Dispersion parameter for binomial family taken to be 1)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Null deviance: 33.271  on 23  degrees of freedom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deviance: 27.700  on 21  degrees of freedom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AIC: 33.7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4911" y="1640839"/>
            <a:ext cx="763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LABEL~ </a:t>
            </a:r>
            <a:r>
              <a:rPr lang="en-US" sz="2400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SQRT(M3.LW.FOLD) </a:t>
            </a:r>
            <a:r>
              <a:rPr lang="en-US" sz="24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SQRT(M4.LW.FOLD),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13" y="1171044"/>
            <a:ext cx="3060713" cy="3277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84" y="1156440"/>
            <a:ext cx="3128745" cy="3350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749" y="1146905"/>
            <a:ext cx="3083251" cy="3302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7470" y="4466478"/>
            <a:ext cx="1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AUC = 0.71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8292" y="4507225"/>
            <a:ext cx="14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AUC = 0.79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2823" y="4466478"/>
            <a:ext cx="148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AUC = 0.63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7632" y="4466478"/>
            <a:ext cx="148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AUC = 0.75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7203" y="337968"/>
            <a:ext cx="8633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different models based on ROC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7" y="1171044"/>
            <a:ext cx="2985310" cy="32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620980"/>
              </p:ext>
            </p:extLst>
          </p:nvPr>
        </p:nvGraphicFramePr>
        <p:xfrm>
          <a:off x="1635199" y="3057270"/>
          <a:ext cx="375385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6"/>
                <a:gridCol w="1228316"/>
                <a:gridCol w="1528010"/>
              </a:tblGrid>
              <a:tr h="8475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baseline="0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baseline="0" dirty="0" smtClean="0"/>
                        <a:t>NO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475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Actual:</a:t>
                      </a:r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3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Actual:</a:t>
                      </a:r>
                    </a:p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992494"/>
              </p:ext>
            </p:extLst>
          </p:nvPr>
        </p:nvGraphicFramePr>
        <p:xfrm>
          <a:off x="6311472" y="3057270"/>
          <a:ext cx="375385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6"/>
                <a:gridCol w="1228316"/>
                <a:gridCol w="1528010"/>
              </a:tblGrid>
              <a:tr h="847558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baseline="0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algn="ctr"/>
                      <a:r>
                        <a:rPr lang="en-US" baseline="0" dirty="0" smtClean="0"/>
                        <a:t>NO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475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Actual:</a:t>
                      </a:r>
                    </a:p>
                    <a:p>
                      <a:pPr algn="ctr"/>
                      <a:r>
                        <a:rPr lang="en-US" dirty="0" smtClean="0"/>
                        <a:t>YES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3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Actual:</a:t>
                      </a:r>
                    </a:p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74803" y="1038613"/>
            <a:ext cx="8633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 from SVM modeling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8203" y="2522854"/>
            <a:ext cx="20306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6354" y="2522854"/>
            <a:ext cx="20306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92" y="30166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by Data Visualization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68177"/>
            <a:ext cx="10515600" cy="151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Q1: What biomarkers are changing as a result of treatment?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Q2: The change in which markers is related to the adverse event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8987" y="3046413"/>
            <a:ext cx="11172353" cy="13255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biomarkers are changing as a result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treatment?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31" y="1312111"/>
            <a:ext cx="8425250" cy="544199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5156" y="253915"/>
            <a:ext cx="10515600" cy="10581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Marker value of M1,M2,M3,M4 might change as a result of treatment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42" y="1206209"/>
            <a:ext cx="8005325" cy="5170755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2079025" y="258035"/>
            <a:ext cx="10515600" cy="1058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Marker value has large standard deviation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53" y="1289972"/>
            <a:ext cx="8620382" cy="5568028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975156" y="253915"/>
            <a:ext cx="10515600" cy="105819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Fold change of M1,M2,M3,M4 might change as a result of treatment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1" y="674044"/>
            <a:ext cx="8783497" cy="5673387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60638" y="119645"/>
            <a:ext cx="1181305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M1 and M2 appear to be better biomarkers to test treatment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29" y="599776"/>
            <a:ext cx="9790476" cy="6323809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60638" y="119645"/>
            <a:ext cx="1181305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M1 and M2 appear to be better biomarkers to test treatment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438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SimSun</vt:lpstr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Biomarker Measurement  in a Phase I Clinical Trial</vt:lpstr>
      <vt:lpstr>PowerPoint Presentation</vt:lpstr>
      <vt:lpstr>Analysis by Data Visualization </vt:lpstr>
      <vt:lpstr>Q1. What biomarkers are changing as a result of treatment? </vt:lpstr>
      <vt:lpstr>Marker value of M1,M2,M3,M4 might change as a result of treatment</vt:lpstr>
      <vt:lpstr>PowerPoint Presentation</vt:lpstr>
      <vt:lpstr>Fold change of M1,M2,M3,M4 might change as a result of treatment</vt:lpstr>
      <vt:lpstr>PowerPoint Presentation</vt:lpstr>
      <vt:lpstr>PowerPoint Presentation</vt:lpstr>
      <vt:lpstr>Q2: The change in which markers is related to the adverse event? </vt:lpstr>
      <vt:lpstr>PowerPoint Presentation</vt:lpstr>
      <vt:lpstr>PowerPoint Presentation</vt:lpstr>
      <vt:lpstr>Q3: Can come up with an algorithm to predict adverse event based on biomarker collected at least a week prior to the actual event? </vt:lpstr>
      <vt:lpstr>PowerPoint Presentation</vt:lpstr>
      <vt:lpstr>PowerPoint Presentation</vt:lpstr>
      <vt:lpstr>PowerPoint Presentation</vt:lpstr>
      <vt:lpstr>PowerPoint Presentation</vt:lpstr>
      <vt:lpstr>Exploration of Predictive Models</vt:lpstr>
      <vt:lpstr>PowerPoint Presentation</vt:lpstr>
      <vt:lpstr>Logistic regression modeling with square root transformation </vt:lpstr>
      <vt:lpstr>PowerPoint Presentation</vt:lpstr>
      <vt:lpstr>PowerPoint Presentation</vt:lpstr>
      <vt:lpstr>Thanks!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Yufei Yue</dc:creator>
  <cp:lastModifiedBy>Yufei Yue</cp:lastModifiedBy>
  <cp:revision>95</cp:revision>
  <dcterms:created xsi:type="dcterms:W3CDTF">2016-07-12T02:51:52Z</dcterms:created>
  <dcterms:modified xsi:type="dcterms:W3CDTF">2016-07-17T17:08:15Z</dcterms:modified>
</cp:coreProperties>
</file>