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>
        <p:scale>
          <a:sx n="84" d="100"/>
          <a:sy n="84" d="100"/>
        </p:scale>
        <p:origin x="110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7A1C8-7EA7-E343-8FDF-37917176EB42}" type="datetimeFigureOut">
              <a:rPr lang="en-US" smtClean="0"/>
              <a:t>7/18/16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F41FE-C5F4-AF46-B266-09ADCA2FC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measures the amount of time people spend doing various activities, such as paid work, childcare, volunteering, and socializing.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ATUS data files are used by researchers to study a broad range of issues; the data files include information collected from over 170,000 interviews conducted from 2003 to 2015.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F41FE-C5F4-AF46-B266-09ADCA2FCF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79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F41FE-C5F4-AF46-B266-09ADCA2FCF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3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7/18/16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7/18/16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7/18/16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7/18/16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7/18/16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American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Time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Use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Exploration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Exploration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Recreational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Activities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Americans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most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across</a:t>
            </a:r>
            <a:r>
              <a:rPr lang="zh-CN" altLang="en-US" dirty="0" smtClean="0"/>
              <a:t> </a:t>
            </a:r>
            <a:r>
              <a:rPr lang="en-US" altLang="zh-CN" dirty="0" smtClean="0"/>
              <a:t>past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5</a:t>
            </a:r>
            <a:r>
              <a:rPr lang="zh-CN" altLang="en-US" dirty="0" smtClean="0"/>
              <a:t> </a:t>
            </a:r>
            <a:r>
              <a:rPr lang="en-US" altLang="zh-CN" dirty="0" smtClean="0"/>
              <a:t>years.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13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938" y="1288316"/>
            <a:ext cx="6006782" cy="3994744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331"/>
          <a:stretch/>
        </p:blipFill>
        <p:spPr>
          <a:xfrm>
            <a:off x="4706938" y="782235"/>
            <a:ext cx="6006782" cy="506081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331"/>
          <a:stretch/>
        </p:blipFill>
        <p:spPr>
          <a:xfrm>
            <a:off x="4706938" y="290349"/>
            <a:ext cx="6006782" cy="506081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331"/>
          <a:stretch/>
        </p:blipFill>
        <p:spPr>
          <a:xfrm>
            <a:off x="4706938" y="-14437"/>
            <a:ext cx="6006782" cy="50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0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About</a:t>
            </a:r>
            <a:br>
              <a:rPr lang="en-US" altLang="zh-CN" sz="2800" dirty="0" smtClean="0"/>
            </a:br>
            <a:r>
              <a:rPr lang="en-US" altLang="zh-CN" sz="2800" dirty="0" smtClean="0"/>
              <a:t>Data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4929187"/>
            <a:ext cx="7315200" cy="10841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 </a:t>
            </a:r>
            <a:r>
              <a:rPr lang="en-US" b="1" dirty="0"/>
              <a:t>American Time Use Survey (ATUS)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altLang="zh-CN" b="1" dirty="0"/>
              <a:t>2003</a:t>
            </a:r>
            <a:r>
              <a:rPr lang="zh-CN" altLang="en-US" b="1" dirty="0"/>
              <a:t> </a:t>
            </a:r>
            <a:r>
              <a:rPr lang="en-US" altLang="zh-CN" b="1" dirty="0"/>
              <a:t>–</a:t>
            </a:r>
            <a:r>
              <a:rPr lang="zh-CN" altLang="en-US" b="1" dirty="0"/>
              <a:t> </a:t>
            </a:r>
            <a:r>
              <a:rPr lang="en-US" altLang="zh-CN" b="1" dirty="0"/>
              <a:t>2015</a:t>
            </a:r>
            <a:r>
              <a:rPr lang="zh-CN" altLang="en-US" b="1" dirty="0"/>
              <a:t> </a:t>
            </a:r>
            <a:r>
              <a:rPr lang="en-US" altLang="zh-CN" dirty="0"/>
              <a:t>Over</a:t>
            </a:r>
            <a:r>
              <a:rPr lang="zh-CN" altLang="en-US" b="1" dirty="0"/>
              <a:t> </a:t>
            </a:r>
            <a:r>
              <a:rPr lang="en-US" altLang="zh-CN" b="1" dirty="0"/>
              <a:t>170,000</a:t>
            </a:r>
            <a:r>
              <a:rPr lang="zh-CN" altLang="en-US" b="1" dirty="0"/>
              <a:t> </a:t>
            </a:r>
            <a:r>
              <a:rPr lang="en-US" altLang="zh-CN" dirty="0" smtClean="0"/>
              <a:t>interviews</a:t>
            </a:r>
          </a:p>
          <a:p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linked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CPS</a:t>
            </a:r>
            <a:r>
              <a:rPr lang="zh-CN" altLang="en-US" b="1" dirty="0" smtClean="0"/>
              <a:t> </a:t>
            </a:r>
            <a:r>
              <a:rPr lang="en-US" altLang="zh-CN" dirty="0" smtClean="0"/>
              <a:t>(</a:t>
            </a:r>
            <a:r>
              <a:rPr lang="en-US" dirty="0"/>
              <a:t>Current Population </a:t>
            </a:r>
            <a:r>
              <a:rPr lang="en-US" dirty="0" smtClean="0"/>
              <a:t>Survey</a:t>
            </a:r>
            <a:r>
              <a:rPr lang="en-US" altLang="zh-CN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53"/>
          <a:stretch/>
        </p:blipFill>
        <p:spPr>
          <a:xfrm>
            <a:off x="4091691" y="765057"/>
            <a:ext cx="6491288" cy="38250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6977" y="6013322"/>
            <a:ext cx="5202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 smtClean="0"/>
              <a:t>Link</a:t>
            </a:r>
            <a:r>
              <a:rPr lang="zh-CN" altLang="en-US" sz="1000" i="1" dirty="0" smtClean="0"/>
              <a:t> </a:t>
            </a:r>
            <a:r>
              <a:rPr lang="en-US" altLang="zh-CN" sz="1000" i="1" dirty="0" smtClean="0"/>
              <a:t>of</a:t>
            </a:r>
            <a:r>
              <a:rPr lang="zh-CN" altLang="en-US" sz="1000" i="1" dirty="0" smtClean="0"/>
              <a:t> </a:t>
            </a:r>
            <a:r>
              <a:rPr lang="en-US" altLang="zh-CN" sz="1000" i="1" dirty="0" smtClean="0"/>
              <a:t>the</a:t>
            </a:r>
            <a:r>
              <a:rPr lang="zh-CN" altLang="en-US" sz="1000" i="1" dirty="0" smtClean="0"/>
              <a:t> </a:t>
            </a:r>
            <a:r>
              <a:rPr lang="en-US" altLang="zh-CN" sz="1000" i="1" dirty="0" smtClean="0"/>
              <a:t>data:</a:t>
            </a:r>
            <a:r>
              <a:rPr lang="zh-CN" altLang="en-US" sz="1000" i="1" dirty="0" smtClean="0"/>
              <a:t> </a:t>
            </a:r>
            <a:r>
              <a:rPr lang="en-US" altLang="zh-CN" sz="1000" i="1" dirty="0"/>
              <a:t>http://</a:t>
            </a:r>
            <a:r>
              <a:rPr lang="en-US" altLang="zh-CN" sz="1000" i="1" dirty="0" err="1"/>
              <a:t>www.bls.gov</a:t>
            </a:r>
            <a:r>
              <a:rPr lang="en-US" altLang="zh-CN" sz="1000" i="1" dirty="0"/>
              <a:t>/</a:t>
            </a:r>
            <a:r>
              <a:rPr lang="en-US" altLang="zh-CN" sz="1000" i="1" dirty="0" err="1"/>
              <a:t>tus</a:t>
            </a:r>
            <a:r>
              <a:rPr lang="en-US" altLang="zh-CN" sz="1000" i="1" dirty="0"/>
              <a:t>/#data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49037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Data</a:t>
            </a:r>
            <a:br>
              <a:rPr lang="en-US" altLang="zh-CN" sz="2800" dirty="0" smtClean="0"/>
            </a:br>
            <a:r>
              <a:rPr lang="en-US" altLang="zh-CN" sz="2800" dirty="0" smtClean="0"/>
              <a:t>Prep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Activity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File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Respondent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File</a:t>
            </a:r>
          </a:p>
          <a:p>
            <a:r>
              <a:rPr lang="en-US" altLang="zh-CN" dirty="0" smtClean="0"/>
              <a:t>Roster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</a:p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Who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Activity</a:t>
            </a:r>
            <a:r>
              <a:rPr lang="zh-CN" altLang="en-US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Sum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File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ATUS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CPS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File</a:t>
            </a:r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276776" y="2712538"/>
            <a:ext cx="1804087" cy="1025611"/>
            <a:chOff x="6276776" y="2712538"/>
            <a:chExt cx="1804087" cy="1025611"/>
          </a:xfrm>
        </p:grpSpPr>
        <p:sp>
          <p:nvSpPr>
            <p:cNvPr id="5" name="Striped Right Arrow 4"/>
            <p:cNvSpPr/>
            <p:nvPr/>
          </p:nvSpPr>
          <p:spPr>
            <a:xfrm>
              <a:off x="6276776" y="2712538"/>
              <a:ext cx="1804087" cy="1025611"/>
            </a:xfrm>
            <a:prstGeom prst="striped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73338" y="3057610"/>
              <a:ext cx="86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Joining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500533" y="920639"/>
            <a:ext cx="2844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Activity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Info:</a:t>
            </a:r>
          </a:p>
          <a:p>
            <a:r>
              <a:rPr lang="en-US" altLang="zh-CN" dirty="0" smtClean="0"/>
              <a:t>Activity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ID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Duration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Location</a:t>
            </a:r>
          </a:p>
          <a:p>
            <a:endParaRPr lang="en-US" dirty="0"/>
          </a:p>
          <a:p>
            <a:r>
              <a:rPr lang="en-US" altLang="zh-CN" b="1" dirty="0" smtClean="0"/>
              <a:t>Respondent:</a:t>
            </a:r>
          </a:p>
          <a:p>
            <a:r>
              <a:rPr lang="en-US" altLang="zh-CN" dirty="0" smtClean="0"/>
              <a:t>Demographics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Geographical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</a:t>
            </a:r>
          </a:p>
          <a:p>
            <a:endParaRPr lang="en-US" altLang="zh-CN" dirty="0"/>
          </a:p>
          <a:p>
            <a:r>
              <a:rPr lang="en-US" altLang="zh-CN" b="1" dirty="0" smtClean="0"/>
              <a:t>Education:</a:t>
            </a:r>
          </a:p>
          <a:p>
            <a:r>
              <a:rPr lang="en-US" altLang="zh-CN" dirty="0" smtClean="0"/>
              <a:t>Edu</a:t>
            </a:r>
            <a:r>
              <a:rPr lang="zh-CN" altLang="en-US" dirty="0" smtClean="0"/>
              <a:t> </a:t>
            </a:r>
            <a:r>
              <a:rPr lang="en-US" altLang="zh-CN" dirty="0" smtClean="0"/>
              <a:t>Level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b="1" dirty="0" smtClean="0"/>
              <a:t>Job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Related:</a:t>
            </a:r>
          </a:p>
          <a:p>
            <a:r>
              <a:rPr lang="en-US" altLang="zh-CN" dirty="0" smtClean="0"/>
              <a:t>Industry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Hours</a:t>
            </a:r>
          </a:p>
          <a:p>
            <a:endParaRPr lang="en-US" altLang="zh-CN" dirty="0"/>
          </a:p>
          <a:p>
            <a:r>
              <a:rPr lang="en-US" altLang="zh-CN" b="1" dirty="0" smtClean="0"/>
              <a:t>Family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Related:</a:t>
            </a:r>
          </a:p>
          <a:p>
            <a:r>
              <a:rPr lang="en-US" altLang="zh-CN" dirty="0" smtClean="0"/>
              <a:t>Marital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Status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Family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Family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Income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32" y="5408532"/>
            <a:ext cx="5650470" cy="687951"/>
          </a:xfrm>
          <a:prstGeom prst="rect">
            <a:avLst/>
          </a:prstGeom>
          <a:solidFill>
            <a:schemeClr val="lt1">
              <a:alpha val="57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Final</a:t>
            </a:r>
            <a:r>
              <a:rPr lang="en-US" dirty="0" smtClean="0"/>
              <a:t> dataset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zh-CN" altLang="en-US" dirty="0"/>
              <a:t> </a:t>
            </a:r>
            <a:r>
              <a:rPr lang="en-US" dirty="0" smtClean="0"/>
              <a:t>1118532 </a:t>
            </a:r>
            <a:r>
              <a:rPr lang="en-US" dirty="0"/>
              <a:t>obs. of 33 variables</a:t>
            </a:r>
          </a:p>
        </p:txBody>
      </p:sp>
    </p:spTree>
    <p:extLst>
      <p:ext uri="{BB962C8B-B14F-4D97-AF65-F5344CB8AC3E}">
        <p14:creationId xmlns:p14="http://schemas.microsoft.com/office/powerpoint/2010/main" val="201622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Exploration</a:t>
            </a:r>
            <a:br>
              <a:rPr lang="en-US" altLang="zh-CN" sz="2800" dirty="0" smtClean="0"/>
            </a:br>
            <a:r>
              <a:rPr lang="en-US" altLang="zh-CN" sz="2800" dirty="0" smtClean="0"/>
              <a:t>Plot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40" y="809651"/>
            <a:ext cx="8340193" cy="5212620"/>
          </a:xfrm>
        </p:spPr>
      </p:pic>
    </p:spTree>
    <p:extLst>
      <p:ext uri="{BB962C8B-B14F-4D97-AF65-F5344CB8AC3E}">
        <p14:creationId xmlns:p14="http://schemas.microsoft.com/office/powerpoint/2010/main" val="180513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405" y="1225435"/>
            <a:ext cx="8365642" cy="463349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American’s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 smtClean="0"/>
              <a:t>Top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10</a:t>
            </a:r>
            <a:br>
              <a:rPr lang="en-US" altLang="zh-CN" sz="2800" dirty="0" smtClean="0"/>
            </a:br>
            <a:r>
              <a:rPr lang="en-US" altLang="zh-CN" sz="2800" dirty="0" smtClean="0"/>
              <a:t>Leisure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Act.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531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Good</a:t>
            </a:r>
            <a:br>
              <a:rPr lang="en-US" altLang="zh-CN" dirty="0" smtClean="0"/>
            </a:br>
            <a:r>
              <a:rPr lang="en-US" altLang="zh-CN" dirty="0" smtClean="0"/>
              <a:t>or</a:t>
            </a:r>
            <a:br>
              <a:rPr lang="en-US" altLang="zh-CN" dirty="0" smtClean="0"/>
            </a:br>
            <a:r>
              <a:rPr lang="en-US" altLang="zh-CN" dirty="0" smtClean="0"/>
              <a:t>Bad?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316232"/>
              </p:ext>
            </p:extLst>
          </p:nvPr>
        </p:nvGraphicFramePr>
        <p:xfrm>
          <a:off x="3975418" y="1838960"/>
          <a:ext cx="7315200" cy="3380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Beneficial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Non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Beneficial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Social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TV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&amp;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Movies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Shopping</a:t>
                      </a:r>
                      <a:endParaRPr lang="en-US" dirty="0"/>
                    </a:p>
                  </a:txBody>
                  <a:tcPr/>
                </a:tc>
              </a:tr>
              <a:tr h="41378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Relaxing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&amp;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Thinking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Computer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Use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for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Leisure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Games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Attending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or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Hosting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Social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Attending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Arts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&amp;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Crafts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Hobby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Other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Arts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&amp;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Entertainment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416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Region,</a:t>
            </a:r>
            <a:br>
              <a:rPr lang="en-US" altLang="zh-CN" sz="2800" dirty="0" smtClean="0"/>
            </a:br>
            <a:r>
              <a:rPr lang="en-US" altLang="zh-CN" sz="2800" dirty="0" smtClean="0"/>
              <a:t>Family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Income</a:t>
            </a:r>
            <a:br>
              <a:rPr lang="en-US" altLang="zh-CN" sz="2800" dirty="0" smtClean="0"/>
            </a:br>
            <a:r>
              <a:rPr lang="en-US" altLang="zh-CN" sz="2800" dirty="0" smtClean="0"/>
              <a:t>&amp;</a:t>
            </a:r>
            <a:br>
              <a:rPr lang="en-US" altLang="zh-CN" sz="2800" dirty="0" smtClean="0"/>
            </a:br>
            <a:r>
              <a:rPr lang="en-US" altLang="zh-CN" sz="2800" dirty="0" smtClean="0"/>
              <a:t>Leisure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Act.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943" y="829732"/>
            <a:ext cx="8354590" cy="5221619"/>
          </a:xfrm>
        </p:spPr>
      </p:pic>
    </p:spTree>
    <p:extLst>
      <p:ext uri="{BB962C8B-B14F-4D97-AF65-F5344CB8AC3E}">
        <p14:creationId xmlns:p14="http://schemas.microsoft.com/office/powerpoint/2010/main" val="43316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Education,</a:t>
            </a:r>
            <a:br>
              <a:rPr lang="en-US" altLang="zh-CN" sz="2800" dirty="0" smtClean="0"/>
            </a:br>
            <a:r>
              <a:rPr lang="en-US" altLang="zh-CN" sz="2800" dirty="0" smtClean="0"/>
              <a:t>Personal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Income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&amp;</a:t>
            </a:r>
            <a:br>
              <a:rPr lang="en-US" altLang="zh-CN" sz="2800" dirty="0" smtClean="0"/>
            </a:br>
            <a:r>
              <a:rPr lang="en-US" altLang="zh-CN" sz="2800" dirty="0" smtClean="0"/>
              <a:t>Leisure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Act.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40" y="853168"/>
            <a:ext cx="8364146" cy="5227592"/>
          </a:xfrm>
        </p:spPr>
      </p:pic>
    </p:spTree>
    <p:extLst>
      <p:ext uri="{BB962C8B-B14F-4D97-AF65-F5344CB8AC3E}">
        <p14:creationId xmlns:p14="http://schemas.microsoft.com/office/powerpoint/2010/main" val="124162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Leisure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Act.</a:t>
            </a:r>
            <a:br>
              <a:rPr lang="en-US" altLang="zh-CN" dirty="0" smtClean="0"/>
            </a:br>
            <a:r>
              <a:rPr lang="en-US" altLang="zh-CN" dirty="0" smtClean="0"/>
              <a:t>By</a:t>
            </a:r>
            <a:br>
              <a:rPr lang="en-US" altLang="zh-CN" dirty="0" smtClean="0"/>
            </a:br>
            <a:r>
              <a:rPr lang="en-US" altLang="zh-CN" dirty="0" smtClean="0"/>
              <a:t>States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0" r="11140"/>
          <a:stretch/>
        </p:blipFill>
        <p:spPr>
          <a:xfrm>
            <a:off x="3931920" y="749768"/>
            <a:ext cx="7513320" cy="5440759"/>
          </a:xfrm>
        </p:spPr>
      </p:pic>
    </p:spTree>
    <p:extLst>
      <p:ext uri="{BB962C8B-B14F-4D97-AF65-F5344CB8AC3E}">
        <p14:creationId xmlns:p14="http://schemas.microsoft.com/office/powerpoint/2010/main" val="5497703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89</TotalTime>
  <Words>203</Words>
  <Application>Microsoft Macintosh PowerPoint</Application>
  <PresentationFormat>Widescreen</PresentationFormat>
  <Paragraphs>55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Corbel</vt:lpstr>
      <vt:lpstr>Wingdings 2</vt:lpstr>
      <vt:lpstr>幼圆</vt:lpstr>
      <vt:lpstr>Frame</vt:lpstr>
      <vt:lpstr>American Time Use Exploration</vt:lpstr>
      <vt:lpstr>About Data</vt:lpstr>
      <vt:lpstr>Data Prep</vt:lpstr>
      <vt:lpstr>Exploration Plot</vt:lpstr>
      <vt:lpstr>American’s  Top 10 Leisure Act.</vt:lpstr>
      <vt:lpstr>Good or Bad?</vt:lpstr>
      <vt:lpstr>Region, Family Income &amp; Leisure Act.</vt:lpstr>
      <vt:lpstr>Education, Personal Income  &amp; Leisure Act.</vt:lpstr>
      <vt:lpstr>Leisure Act. By States</vt:lpstr>
      <vt:lpstr>The End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American Time Use Exploration</dc:title>
  <dc:creator>Danli Zeng</dc:creator>
  <cp:lastModifiedBy>Danli Zeng</cp:lastModifiedBy>
  <cp:revision>7</cp:revision>
  <dcterms:created xsi:type="dcterms:W3CDTF">2016-07-18T17:52:25Z</dcterms:created>
  <dcterms:modified xsi:type="dcterms:W3CDTF">2016-07-18T20:17:56Z</dcterms:modified>
</cp:coreProperties>
</file>